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9" r:id="rId3"/>
    <p:sldId id="522" r:id="rId4"/>
    <p:sldId id="320" r:id="rId5"/>
    <p:sldId id="324" r:id="rId6"/>
    <p:sldId id="368" r:id="rId7"/>
    <p:sldId id="286" r:id="rId8"/>
    <p:sldId id="367" r:id="rId9"/>
    <p:sldId id="418" r:id="rId10"/>
    <p:sldId id="263" r:id="rId11"/>
    <p:sldId id="527" r:id="rId12"/>
    <p:sldId id="536" r:id="rId13"/>
    <p:sldId id="532" r:id="rId14"/>
    <p:sldId id="533" r:id="rId15"/>
    <p:sldId id="311" r:id="rId16"/>
    <p:sldId id="310" r:id="rId17"/>
    <p:sldId id="329" r:id="rId18"/>
    <p:sldId id="315" r:id="rId19"/>
    <p:sldId id="275" r:id="rId20"/>
    <p:sldId id="280" r:id="rId21"/>
    <p:sldId id="297" r:id="rId22"/>
    <p:sldId id="537" r:id="rId23"/>
    <p:sldId id="273" r:id="rId24"/>
    <p:sldId id="276" r:id="rId25"/>
    <p:sldId id="285" r:id="rId26"/>
    <p:sldId id="278" r:id="rId27"/>
    <p:sldId id="279" r:id="rId28"/>
    <p:sldId id="281" r:id="rId29"/>
    <p:sldId id="269" r:id="rId30"/>
  </p:sldIdLst>
  <p:sldSz cx="12192000" cy="6858000"/>
  <p:notesSz cx="6858000" cy="99472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33D0E97F-C7A7-42C9-BECD-7880BD38CA01}" type="datetimeFigureOut">
              <a:rPr lang="tr-TR" smtClean="0"/>
              <a:t>14.02.2026</a:t>
            </a:fld>
            <a:endParaRPr lang="tr-TR"/>
          </a:p>
        </p:txBody>
      </p:sp>
      <p:sp>
        <p:nvSpPr>
          <p:cNvPr id="4" name="Slayt Resmi Yer Tutucusu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CC2C7C31-7750-4A17-BBA0-7B871055CA21}" type="slidenum">
              <a:rPr lang="tr-TR" smtClean="0"/>
              <a:t>‹#›</a:t>
            </a:fld>
            <a:endParaRPr lang="tr-TR"/>
          </a:p>
        </p:txBody>
      </p:sp>
    </p:spTree>
    <p:extLst>
      <p:ext uri="{BB962C8B-B14F-4D97-AF65-F5344CB8AC3E}">
        <p14:creationId xmlns:p14="http://schemas.microsoft.com/office/powerpoint/2010/main" val="2835819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30C8CB33-DB62-4223-B8E4-E2C67CB8105D}" type="slidenum">
              <a:rPr lang="tr-TR" smtClean="0"/>
              <a:t>3</a:t>
            </a:fld>
            <a:endParaRPr lang="tr-TR"/>
          </a:p>
        </p:txBody>
      </p:sp>
    </p:spTree>
    <p:extLst>
      <p:ext uri="{BB962C8B-B14F-4D97-AF65-F5344CB8AC3E}">
        <p14:creationId xmlns:p14="http://schemas.microsoft.com/office/powerpoint/2010/main" val="3293063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C2C7C31-7750-4A17-BBA0-7B871055CA21}" type="slidenum">
              <a:rPr lang="tr-TR" smtClean="0"/>
              <a:t>8</a:t>
            </a:fld>
            <a:endParaRPr lang="tr-TR"/>
          </a:p>
        </p:txBody>
      </p:sp>
    </p:spTree>
    <p:extLst>
      <p:ext uri="{BB962C8B-B14F-4D97-AF65-F5344CB8AC3E}">
        <p14:creationId xmlns:p14="http://schemas.microsoft.com/office/powerpoint/2010/main" val="2067934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E80892AE-8BCD-4277-AD36-1C48766D03BB}" type="datetimeFigureOut">
              <a:rPr lang="tr-TR" smtClean="0"/>
              <a:t>14.02.2026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2714406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80892AE-8BCD-4277-AD36-1C48766D03BB}" type="datetimeFigureOut">
              <a:rPr lang="tr-TR" smtClean="0"/>
              <a:t>14.02.2026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40690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E80892AE-8BCD-4277-AD36-1C48766D03BB}" type="datetimeFigureOut">
              <a:rPr lang="tr-TR" smtClean="0"/>
              <a:t>14.02.2026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83877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80892AE-8BCD-4277-AD36-1C48766D03BB}" type="datetimeFigureOut">
              <a:rPr lang="tr-TR" smtClean="0"/>
              <a:t>14.02.2026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98821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80892AE-8BCD-4277-AD36-1C48766D03BB}" type="datetimeFigureOut">
              <a:rPr lang="tr-TR" smtClean="0"/>
              <a:t>14.02.2026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99675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80892AE-8BCD-4277-AD36-1C48766D03BB}" type="datetimeFigureOut">
              <a:rPr lang="tr-TR" smtClean="0"/>
              <a:t>14.02.2026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3017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80892AE-8BCD-4277-AD36-1C48766D03BB}" type="datetimeFigureOut">
              <a:rPr lang="tr-TR" smtClean="0"/>
              <a:t>14.02.2026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272564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E80892AE-8BCD-4277-AD36-1C48766D03BB}" type="datetimeFigureOut">
              <a:rPr lang="tr-TR" smtClean="0"/>
              <a:t>14.02.2026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9652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E80892AE-8BCD-4277-AD36-1C48766D03BB}" type="datetimeFigureOut">
              <a:rPr lang="tr-TR" smtClean="0"/>
              <a:t>14.02.2026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90925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80892AE-8BCD-4277-AD36-1C48766D03BB}" type="datetimeFigureOut">
              <a:rPr lang="tr-TR" smtClean="0"/>
              <a:t>14.02.2026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476733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80892AE-8BCD-4277-AD36-1C48766D03BB}" type="datetimeFigureOut">
              <a:rPr lang="tr-TR" smtClean="0"/>
              <a:t>14.02.2026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4102776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0892AE-8BCD-4277-AD36-1C48766D03BB}" type="datetimeFigureOut">
              <a:rPr lang="tr-TR" smtClean="0"/>
              <a:t>14.02.2026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CEBA17-2632-4C10-873C-3EF86763E2DC}" type="slidenum">
              <a:rPr lang="tr-TR" smtClean="0"/>
              <a:t>‹#›</a:t>
            </a:fld>
            <a:endParaRPr lang="tr-TR"/>
          </a:p>
        </p:txBody>
      </p:sp>
    </p:spTree>
    <p:extLst>
      <p:ext uri="{BB962C8B-B14F-4D97-AF65-F5344CB8AC3E}">
        <p14:creationId xmlns:p14="http://schemas.microsoft.com/office/powerpoint/2010/main" val="1169473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a:bodyPr>
          <a:lstStyle/>
          <a:p>
            <a:pPr algn="ctr"/>
            <a:r>
              <a:rPr lang="tr-TR" sz="8000" dirty="0">
                <a:solidFill>
                  <a:srgbClr val="FF0000"/>
                </a:solidFill>
              </a:rPr>
              <a:t>EL - VAHİD (</a:t>
            </a:r>
            <a:r>
              <a:rPr lang="ar-AE" sz="8000" dirty="0">
                <a:solidFill>
                  <a:srgbClr val="FF0000"/>
                </a:solidFill>
              </a:rPr>
              <a:t>وَاحِد</a:t>
            </a:r>
            <a:r>
              <a:rPr lang="tr-TR" sz="8000" dirty="0">
                <a:solidFill>
                  <a:srgbClr val="FF0000"/>
                </a:solidFill>
              </a:rPr>
              <a:t>)</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681315"/>
            <a:ext cx="12192000" cy="4719486"/>
          </a:xfrm>
        </p:spPr>
        <p:txBody>
          <a:bodyPr>
            <a:normAutofit/>
          </a:bodyPr>
          <a:lstStyle/>
          <a:p>
            <a:pPr algn="ctr"/>
            <a:endParaRPr lang="tr-TR" sz="4400" dirty="0"/>
          </a:p>
          <a:p>
            <a:pPr algn="ctr"/>
            <a:r>
              <a:rPr lang="tr-TR" sz="4400" dirty="0"/>
              <a:t>BİR TEK</a:t>
            </a:r>
          </a:p>
          <a:p>
            <a:pPr marL="0" indent="0" algn="ctr">
              <a:buNone/>
            </a:pPr>
            <a:endParaRPr lang="tr-TR" sz="4400" dirty="0"/>
          </a:p>
          <a:p>
            <a:pPr algn="ctr"/>
            <a:r>
              <a:rPr lang="tr-TR" sz="4400" dirty="0"/>
              <a:t>EŞSİZ BENZERSİZ TEK</a:t>
            </a:r>
          </a:p>
          <a:p>
            <a:pPr algn="ctr"/>
            <a:endParaRPr lang="tr-TR" sz="4400" dirty="0"/>
          </a:p>
          <a:p>
            <a:pPr algn="ctr"/>
            <a:r>
              <a:rPr lang="tr-TR" sz="4400" dirty="0"/>
              <a:t>MUTLAK VE SONSUZ BİR </a:t>
            </a:r>
          </a:p>
        </p:txBody>
      </p:sp>
    </p:spTree>
    <p:extLst>
      <p:ext uri="{BB962C8B-B14F-4D97-AF65-F5344CB8AC3E}">
        <p14:creationId xmlns:p14="http://schemas.microsoft.com/office/powerpoint/2010/main" val="20403992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normAutofit/>
          </a:bodyPr>
          <a:lstStyle/>
          <a:p>
            <a:pPr algn="ctr"/>
            <a:r>
              <a:rPr lang="tr-TR" sz="6000" dirty="0">
                <a:solidFill>
                  <a:srgbClr val="FF0000"/>
                </a:solidFill>
              </a:rPr>
              <a:t>EL - VAHİD (</a:t>
            </a:r>
            <a:r>
              <a:rPr lang="ar-AE" sz="6000" dirty="0">
                <a:solidFill>
                  <a:srgbClr val="FF0000"/>
                </a:solidFill>
              </a:rPr>
              <a:t>وَاحِد</a:t>
            </a:r>
            <a:r>
              <a:rPr lang="tr-TR" sz="6000" dirty="0">
                <a:solidFill>
                  <a:srgbClr val="FF0000"/>
                </a:solidFill>
              </a:rPr>
              <a:t>)</a:t>
            </a:r>
            <a:endParaRPr lang="tr-TR" sz="6000" b="1" dirty="0">
              <a:solidFill>
                <a:srgbClr val="FF0000"/>
              </a:solidFill>
            </a:endParaRP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091382"/>
            <a:ext cx="12192000" cy="5766618"/>
          </a:xfrm>
        </p:spPr>
        <p:txBody>
          <a:bodyPr>
            <a:normAutofit fontScale="92500" lnSpcReduction="10000"/>
          </a:bodyPr>
          <a:lstStyle/>
          <a:p>
            <a:pPr algn="just"/>
            <a:r>
              <a:rPr lang="tr-TR" sz="3200" dirty="0"/>
              <a:t>El - </a:t>
            </a:r>
            <a:r>
              <a:rPr lang="tr-TR" sz="3200" dirty="0" err="1"/>
              <a:t>vahid</a:t>
            </a:r>
            <a:r>
              <a:rPr lang="tr-TR" sz="3200" dirty="0"/>
              <a:t> ismi Esma-</a:t>
            </a:r>
            <a:r>
              <a:rPr lang="tr-TR" sz="3200" dirty="0" err="1"/>
              <a:t>ül</a:t>
            </a:r>
            <a:r>
              <a:rPr lang="tr-TR" sz="3200" dirty="0"/>
              <a:t> Hüsna'yı bünyesinde barındıran tek varlıktır.</a:t>
            </a:r>
          </a:p>
          <a:p>
            <a:pPr algn="just"/>
            <a:r>
              <a:rPr lang="tr-TR" sz="3200" dirty="0"/>
              <a:t>Allah isimlerinin, sıfatlarının ve fiillerinin kemali gereği sonsuz itaate layık oluğu gibi sonsuz sevgiye de layıktır. </a:t>
            </a:r>
          </a:p>
          <a:p>
            <a:pPr algn="just"/>
            <a:r>
              <a:rPr lang="tr-TR" sz="3200" dirty="0"/>
              <a:t>Kesin olarak itaat edilen ve bir olandır. </a:t>
            </a:r>
          </a:p>
          <a:p>
            <a:pPr algn="just"/>
            <a:r>
              <a:rPr lang="tr-TR" sz="3200" dirty="0"/>
              <a:t>Ondan başka birisinin ilah olması bizzat o kimsenin kendisine azaptır.</a:t>
            </a:r>
          </a:p>
          <a:p>
            <a:pPr algn="just"/>
            <a:r>
              <a:rPr lang="tr-TR" sz="3200" dirty="0"/>
              <a:t>Yaratılmış bir varlığın ondan başka bağımsız olarak rab olması ilah olması mümkün değildir. </a:t>
            </a:r>
          </a:p>
          <a:p>
            <a:pPr algn="just"/>
            <a:r>
              <a:rPr lang="tr-TR" sz="3200" dirty="0"/>
              <a:t>O Allah ki her türlü istekler ona ulaşır. Ve buna benzer talepler hep ona yönelir.</a:t>
            </a:r>
          </a:p>
          <a:p>
            <a:pPr algn="just"/>
            <a:r>
              <a:rPr lang="tr-TR" sz="3200" dirty="0"/>
              <a:t>Onunla birlikte başka ilah olması mümkün değildir.</a:t>
            </a:r>
          </a:p>
          <a:p>
            <a:pPr algn="just"/>
            <a:r>
              <a:rPr lang="tr-TR" sz="3200" dirty="0"/>
              <a:t>Çünkü hakikatte ilah hiçbir şeye muhtaç değildir. Her şey ona muhtaçtır.</a:t>
            </a:r>
          </a:p>
          <a:p>
            <a:pPr algn="just"/>
            <a:r>
              <a:rPr lang="tr-TR" sz="3200" dirty="0"/>
              <a:t>Her şey onunla var olmuştur. Varlığı başka bir şeye bağlı değildir. </a:t>
            </a:r>
          </a:p>
        </p:txBody>
      </p:sp>
    </p:spTree>
    <p:extLst>
      <p:ext uri="{BB962C8B-B14F-4D97-AF65-F5344CB8AC3E}">
        <p14:creationId xmlns:p14="http://schemas.microsoft.com/office/powerpoint/2010/main" val="28387332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22A64E-D58F-189F-9905-7D082804E132}"/>
              </a:ext>
            </a:extLst>
          </p:cNvPr>
          <p:cNvSpPr>
            <a:spLocks noGrp="1"/>
          </p:cNvSpPr>
          <p:nvPr>
            <p:ph type="ctrTitle"/>
          </p:nvPr>
        </p:nvSpPr>
        <p:spPr>
          <a:xfrm>
            <a:off x="0" y="1334235"/>
            <a:ext cx="12192000" cy="2011131"/>
          </a:xfrm>
        </p:spPr>
        <p:txBody>
          <a:bodyPr>
            <a:noAutofit/>
          </a:bodyPr>
          <a:lstStyle/>
          <a:p>
            <a:r>
              <a:rPr lang="ar-AE" sz="4400" dirty="0"/>
              <a:t>لَٓا اِكْرَاهَ فِي الدّٖينِ قَدْ تَبَيَّنَ الرُّشْدُ مِنَ الْغَيِّۚ فَمَنْ يَكْفُرْ بِالطَّاغُوتِ وَيُؤْمِنْ</a:t>
            </a:r>
            <a:br>
              <a:rPr lang="tr-TR" sz="4400" dirty="0"/>
            </a:br>
            <a:br>
              <a:rPr lang="tr-TR" sz="4400" dirty="0"/>
            </a:br>
            <a:r>
              <a:rPr lang="ar-AE" sz="4400" dirty="0"/>
              <a:t> بِاللّٰهِ فَقَدِ اسْتَمْسَكَ بِالْعُرْوَةِ الْوُثْقٰىࣗ لَا انْفِصَامَ لَهَاؕ وَاللّٰهُ سَمٖيعٌ عَلٖيمٌ</a:t>
            </a:r>
            <a:r>
              <a:rPr lang="ar-AE" sz="4400" b="1" dirty="0"/>
              <a:t>﴿٢٥٦﴾</a:t>
            </a:r>
            <a:endParaRPr lang="tr-TR" sz="3600" dirty="0"/>
          </a:p>
        </p:txBody>
      </p:sp>
      <p:sp>
        <p:nvSpPr>
          <p:cNvPr id="3" name="Alt Başlık 2">
            <a:extLst>
              <a:ext uri="{FF2B5EF4-FFF2-40B4-BE49-F238E27FC236}">
                <a16:creationId xmlns:a16="http://schemas.microsoft.com/office/drawing/2014/main" id="{AE7A6132-A8ED-15DF-A789-1F81FA3B2264}"/>
              </a:ext>
            </a:extLst>
          </p:cNvPr>
          <p:cNvSpPr>
            <a:spLocks noGrp="1"/>
          </p:cNvSpPr>
          <p:nvPr>
            <p:ph type="subTitle" idx="1"/>
          </p:nvPr>
        </p:nvSpPr>
        <p:spPr>
          <a:xfrm>
            <a:off x="74645" y="4520358"/>
            <a:ext cx="12117355" cy="2225673"/>
          </a:xfrm>
        </p:spPr>
        <p:txBody>
          <a:bodyPr>
            <a:normAutofit/>
          </a:bodyPr>
          <a:lstStyle/>
          <a:p>
            <a:r>
              <a:rPr lang="tr-TR" sz="3200" b="1" i="1" dirty="0"/>
              <a:t>﴾256﴿Dinde zorlama yoktur. Doğru eğriden açıkça ayrılmıştır. Artık kim sahte tanrıları reddeder de Allah’a inanırsa kopmayan sağlam bir kulpa yapışmıştır. Allah her şeyi işitir ve bilir.</a:t>
            </a:r>
            <a:endParaRPr lang="tr-TR" sz="4000" dirty="0"/>
          </a:p>
        </p:txBody>
      </p:sp>
      <p:sp>
        <p:nvSpPr>
          <p:cNvPr id="5" name="Metin kutusu 4">
            <a:extLst>
              <a:ext uri="{FF2B5EF4-FFF2-40B4-BE49-F238E27FC236}">
                <a16:creationId xmlns:a16="http://schemas.microsoft.com/office/drawing/2014/main" id="{0F0903D7-8253-2D13-760F-959359C51B3F}"/>
              </a:ext>
            </a:extLst>
          </p:cNvPr>
          <p:cNvSpPr txBox="1"/>
          <p:nvPr/>
        </p:nvSpPr>
        <p:spPr>
          <a:xfrm>
            <a:off x="9370142" y="0"/>
            <a:ext cx="2829899"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Bakara Suresi-2.sure </a:t>
            </a:r>
          </a:p>
          <a:p>
            <a:r>
              <a:rPr lang="tr-TR" dirty="0"/>
              <a:t>256 . Ayet </a:t>
            </a:r>
          </a:p>
        </p:txBody>
      </p:sp>
    </p:spTree>
    <p:extLst>
      <p:ext uri="{BB962C8B-B14F-4D97-AF65-F5344CB8AC3E}">
        <p14:creationId xmlns:p14="http://schemas.microsoft.com/office/powerpoint/2010/main" val="26836109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0" y="1494263"/>
            <a:ext cx="12192000" cy="1806498"/>
          </a:xfrm>
        </p:spPr>
        <p:txBody>
          <a:bodyPr>
            <a:noAutofit/>
          </a:bodyPr>
          <a:lstStyle/>
          <a:p>
            <a:r>
              <a:rPr lang="ar-AE" sz="3600" dirty="0"/>
              <a:t>اَمْ كُنْتُمْ شُهَدَٓاءَ اِذْ حَضَرَ يَعْقُوبَ الْمَوْتُۙ اِذْ قَالَ لِبَنٖيهِ مَا تَعْبُدُونَ مِنْ بَعْدٖىۜ قَالُوا نَعْبُدُ اِلٰهَكَ</a:t>
            </a:r>
            <a:br>
              <a:rPr lang="tr-TR" sz="3600" dirty="0"/>
            </a:br>
            <a:br>
              <a:rPr lang="tr-TR" sz="3600" dirty="0"/>
            </a:br>
            <a:r>
              <a:rPr lang="ar-AE" sz="3600" dirty="0"/>
              <a:t> وَاِلٰهَ اٰبَٓائِكَ اِبْرٰهٖيمَ وَاِسْمٰعٖيلَ وَاِسْحٰقَ اِلٰهًا وَاحِدًاۚ وَنَحْنُ لَهُ مُسْلِمُونَ</a:t>
            </a:r>
            <a:r>
              <a:rPr lang="ar-AE" sz="3600" b="1" dirty="0"/>
              <a:t>﴿١٣٣﴾</a:t>
            </a:r>
            <a:endParaRPr lang="tr-TR" sz="36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4306529"/>
            <a:ext cx="12192000" cy="2551471"/>
          </a:xfrm>
        </p:spPr>
        <p:txBody>
          <a:bodyPr>
            <a:normAutofit/>
          </a:bodyPr>
          <a:lstStyle/>
          <a:p>
            <a:r>
              <a:rPr lang="tr-TR" sz="3200" b="1" i="1" dirty="0"/>
              <a:t>﴾133﴿Yoksa </a:t>
            </a:r>
            <a:r>
              <a:rPr lang="tr-TR" sz="3200" b="1" i="1" dirty="0" err="1"/>
              <a:t>Ya‘kūb</a:t>
            </a:r>
            <a:r>
              <a:rPr lang="tr-TR" sz="3200" b="1" i="1" dirty="0"/>
              <a:t> son nefesini verirken siz orada mıydınız? O sırada </a:t>
            </a:r>
            <a:r>
              <a:rPr lang="tr-TR" sz="3200" b="1" i="1" dirty="0" err="1"/>
              <a:t>Ya‘kūb</a:t>
            </a:r>
            <a:r>
              <a:rPr lang="tr-TR" sz="3200" b="1" i="1" dirty="0"/>
              <a:t> oğullarına, “Benden sonra kime kulluk edeceksiniz?” demiş; onlar da “Senin, ataların </a:t>
            </a:r>
            <a:r>
              <a:rPr lang="tr-TR" sz="3200" b="1" i="1" dirty="0" err="1"/>
              <a:t>İbrâhim</a:t>
            </a:r>
            <a:r>
              <a:rPr lang="tr-TR" sz="3200" b="1" i="1" dirty="0"/>
              <a:t>, </a:t>
            </a:r>
            <a:r>
              <a:rPr lang="tr-TR" sz="3200" b="1" i="1" dirty="0" err="1"/>
              <a:t>İsmâil</a:t>
            </a:r>
            <a:r>
              <a:rPr lang="tr-TR" sz="3200" b="1" i="1" dirty="0"/>
              <a:t> ve İshak’ın ilâhı olan tek Tanrı’ya kulluk edeceğiz; biz sadece O’na teslim olduk” demişlerdi.</a:t>
            </a:r>
            <a:endParaRPr lang="tr-TR" sz="3200" dirty="0"/>
          </a:p>
        </p:txBody>
      </p:sp>
      <p:sp>
        <p:nvSpPr>
          <p:cNvPr id="4" name="Metin kutusu 3">
            <a:extLst>
              <a:ext uri="{FF2B5EF4-FFF2-40B4-BE49-F238E27FC236}">
                <a16:creationId xmlns:a16="http://schemas.microsoft.com/office/drawing/2014/main" id="{155C3C55-1248-B68E-0E23-EA03AF353B28}"/>
              </a:ext>
            </a:extLst>
          </p:cNvPr>
          <p:cNvSpPr txBox="1"/>
          <p:nvPr/>
        </p:nvSpPr>
        <p:spPr>
          <a:xfrm>
            <a:off x="9163665" y="0"/>
            <a:ext cx="3028335"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Bakara Suresi-2.sure </a:t>
            </a:r>
          </a:p>
          <a:p>
            <a:r>
              <a:rPr lang="tr-TR" dirty="0"/>
              <a:t>133 .Ayet </a:t>
            </a:r>
          </a:p>
        </p:txBody>
      </p:sp>
    </p:spTree>
    <p:extLst>
      <p:ext uri="{BB962C8B-B14F-4D97-AF65-F5344CB8AC3E}">
        <p14:creationId xmlns:p14="http://schemas.microsoft.com/office/powerpoint/2010/main" val="2302361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F46DE9-78EE-8466-B51F-0DCD3E5EFF66}"/>
              </a:ext>
            </a:extLst>
          </p:cNvPr>
          <p:cNvSpPr>
            <a:spLocks noGrp="1"/>
          </p:cNvSpPr>
          <p:nvPr>
            <p:ph type="ctrTitle"/>
          </p:nvPr>
        </p:nvSpPr>
        <p:spPr>
          <a:xfrm>
            <a:off x="122663" y="1200329"/>
            <a:ext cx="12192000" cy="1843954"/>
          </a:xfrm>
        </p:spPr>
        <p:txBody>
          <a:bodyPr>
            <a:noAutofit/>
          </a:bodyPr>
          <a:lstStyle/>
          <a:p>
            <a:r>
              <a:rPr lang="ar-AE" sz="5400" dirty="0"/>
              <a:t>وَاِلٰهُكُمْ اِلٰهٌ وَاحِدٌۚ لَٓا اِلٰهَ اِلَّا هُوَ الرَّحْمٰنُ الرَّحٖيمُࣖ</a:t>
            </a:r>
            <a:r>
              <a:rPr lang="ar-AE" sz="5400" b="1" dirty="0"/>
              <a:t>﴿١٦٣﴾</a:t>
            </a:r>
            <a:endParaRPr lang="tr-TR" sz="3200" dirty="0"/>
          </a:p>
        </p:txBody>
      </p:sp>
      <p:sp>
        <p:nvSpPr>
          <p:cNvPr id="3" name="Alt Başlık 2">
            <a:extLst>
              <a:ext uri="{FF2B5EF4-FFF2-40B4-BE49-F238E27FC236}">
                <a16:creationId xmlns:a16="http://schemas.microsoft.com/office/drawing/2014/main" id="{6FC18633-2E47-3279-BF45-D93FE584072F}"/>
              </a:ext>
            </a:extLst>
          </p:cNvPr>
          <p:cNvSpPr>
            <a:spLocks noGrp="1"/>
          </p:cNvSpPr>
          <p:nvPr>
            <p:ph type="subTitle" idx="1"/>
          </p:nvPr>
        </p:nvSpPr>
        <p:spPr>
          <a:xfrm>
            <a:off x="0" y="4606136"/>
            <a:ext cx="12192000" cy="1203649"/>
          </a:xfrm>
        </p:spPr>
        <p:txBody>
          <a:bodyPr>
            <a:normAutofit/>
          </a:bodyPr>
          <a:lstStyle/>
          <a:p>
            <a:r>
              <a:rPr lang="tr-TR" sz="4000" b="1" i="1" dirty="0"/>
              <a:t>﴾163﴿Mabudunuz tek ilâh olan Allah’tır; O’ndan başka ilâh yoktur; O </a:t>
            </a:r>
            <a:r>
              <a:rPr lang="tr-TR" sz="4000" b="1" i="1" dirty="0" err="1"/>
              <a:t>rahmândır</a:t>
            </a:r>
            <a:r>
              <a:rPr lang="tr-TR" sz="4000" b="1" i="1" dirty="0"/>
              <a:t>, rahîmdir.</a:t>
            </a:r>
            <a:endParaRPr lang="tr-TR" sz="4000" dirty="0"/>
          </a:p>
        </p:txBody>
      </p:sp>
      <p:sp>
        <p:nvSpPr>
          <p:cNvPr id="4" name="Metin kutusu 3">
            <a:extLst>
              <a:ext uri="{FF2B5EF4-FFF2-40B4-BE49-F238E27FC236}">
                <a16:creationId xmlns:a16="http://schemas.microsoft.com/office/drawing/2014/main" id="{155C3C55-1248-B68E-0E23-EA03AF353B28}"/>
              </a:ext>
            </a:extLst>
          </p:cNvPr>
          <p:cNvSpPr txBox="1"/>
          <p:nvPr/>
        </p:nvSpPr>
        <p:spPr>
          <a:xfrm>
            <a:off x="9222658" y="0"/>
            <a:ext cx="2969342"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Bakara Suresi-2.sure </a:t>
            </a:r>
          </a:p>
          <a:p>
            <a:r>
              <a:rPr lang="tr-TR" dirty="0"/>
              <a:t>163 .Ayet </a:t>
            </a:r>
          </a:p>
        </p:txBody>
      </p:sp>
    </p:spTree>
    <p:extLst>
      <p:ext uri="{BB962C8B-B14F-4D97-AF65-F5344CB8AC3E}">
        <p14:creationId xmlns:p14="http://schemas.microsoft.com/office/powerpoint/2010/main" val="1654023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60960" y="4435824"/>
            <a:ext cx="12192000" cy="2422176"/>
          </a:xfrm>
        </p:spPr>
        <p:txBody>
          <a:bodyPr>
            <a:normAutofit/>
          </a:bodyPr>
          <a:lstStyle/>
          <a:p>
            <a:r>
              <a:rPr lang="tr-TR" b="1" i="1" u="none" strike="noStrike" dirty="0">
                <a:effectLst/>
                <a:latin typeface="Helvetica Neue"/>
              </a:rPr>
              <a:t>﴾171﴿</a:t>
            </a:r>
            <a:r>
              <a:rPr lang="tr-TR" b="1" i="1" dirty="0">
                <a:effectLst/>
                <a:latin typeface="Helvetica Neue"/>
              </a:rPr>
              <a:t>Ey </a:t>
            </a:r>
            <a:r>
              <a:rPr lang="tr-TR" b="1" i="1" dirty="0" err="1">
                <a:effectLst/>
                <a:latin typeface="Helvetica Neue"/>
              </a:rPr>
              <a:t>Ehl</a:t>
            </a:r>
            <a:r>
              <a:rPr lang="tr-TR" b="1" i="1" dirty="0">
                <a:effectLst/>
                <a:latin typeface="Helvetica Neue"/>
              </a:rPr>
              <a:t>-i kitap! Dininizde aşırı gitmeyin ve Allah hakkında, gerçek olandan başkasını söylemeyin. Meryem oğlu </a:t>
            </a:r>
            <a:r>
              <a:rPr lang="tr-TR" b="1" i="1" dirty="0" err="1">
                <a:effectLst/>
                <a:latin typeface="Helvetica Neue"/>
              </a:rPr>
              <a:t>Îsâ</a:t>
            </a:r>
            <a:r>
              <a:rPr lang="tr-TR" b="1" i="1" dirty="0">
                <a:effectLst/>
                <a:latin typeface="Helvetica Neue"/>
              </a:rPr>
              <a:t> </a:t>
            </a:r>
            <a:r>
              <a:rPr lang="tr-TR" b="1" i="1" dirty="0" err="1">
                <a:effectLst/>
                <a:latin typeface="Helvetica Neue"/>
              </a:rPr>
              <a:t>Mesîh</a:t>
            </a:r>
            <a:r>
              <a:rPr lang="tr-TR" b="1" i="1" dirty="0">
                <a:effectLst/>
                <a:latin typeface="Helvetica Neue"/>
              </a:rPr>
              <a:t> ancak Allah’ın elçisidir, Allah’ın Meryem’e ulaştırdığı kelimesidir ve O’ndan bir ruhtur. Şu halde Allah’a ve peygamberlerine iman edin, “(Tanrı) üçtür” demeyin, bundan vazgeçin; hakkınızda hayırlı olan budur. Allah ancak bir tek ilâhtır. O, çocuğu olmaktan münezzehtir, göklerde ve yerde ne varsa hepsi O’nundur. Güvenmek ve dayanmak için Allah yeter.</a:t>
            </a:r>
            <a:endParaRPr lang="tr-TR" sz="1375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60310" y="0"/>
            <a:ext cx="2831690"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Nisâ Suresi - 4.Sure </a:t>
            </a:r>
          </a:p>
          <a:p>
            <a:r>
              <a:rPr lang="tr-TR" dirty="0"/>
              <a:t>171.Ayet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268835"/>
            <a:ext cx="12192000" cy="2166988"/>
          </a:xfrm>
        </p:spPr>
        <p:txBody>
          <a:bodyPr>
            <a:noAutofit/>
          </a:bodyPr>
          <a:lstStyle/>
          <a:p>
            <a:r>
              <a:rPr lang="ar-AE" sz="3600" b="0" i="0" dirty="0">
                <a:effectLst/>
                <a:latin typeface="Elif1"/>
              </a:rPr>
              <a:t>يَٓا اَهْلَ الْكِتَابِ لَا تَغْلُوا فٖى دٖينِكُمْ وَلَا تَقُولُوا عَلَى اللّٰهِ اِلَّا الْحَقَّۜ اِنَّمَا الْمَسٖيحُ عٖيسَى ابْنُ</a:t>
            </a:r>
            <a:br>
              <a:rPr lang="tr-TR" sz="3600" b="0" i="0" dirty="0">
                <a:effectLst/>
                <a:latin typeface="Elif1"/>
              </a:rPr>
            </a:br>
            <a:br>
              <a:rPr lang="tr-TR" sz="3600" b="0" i="0" dirty="0">
                <a:effectLst/>
                <a:latin typeface="Elif1"/>
              </a:rPr>
            </a:br>
            <a:r>
              <a:rPr lang="ar-AE" sz="3600" b="0" i="0" dirty="0">
                <a:effectLst/>
                <a:latin typeface="Elif1"/>
              </a:rPr>
              <a:t> مَرْيَمَ رَسُولُ اللّٰهِ وَكَلِمَتُهُۚ اَلْقٰيهَٓا اِلٰى مَرْيَمَ وَرُوحٌ مِنْهُؗ فَاٰمِنُوا بِاللّٰهِ وَرُسُلِهٖۚ وَلَا تَقُولُوا ثَلٰثَةٌۜ</a:t>
            </a:r>
            <a:br>
              <a:rPr lang="tr-TR" sz="3600" b="0" i="0" dirty="0">
                <a:effectLst/>
                <a:latin typeface="Elif1"/>
              </a:rPr>
            </a:br>
            <a:br>
              <a:rPr lang="tr-TR" sz="3600" b="0" i="0" dirty="0">
                <a:effectLst/>
                <a:latin typeface="Elif1"/>
              </a:rPr>
            </a:br>
            <a:r>
              <a:rPr lang="ar-AE" sz="3600" b="0" i="0" dirty="0">
                <a:effectLst/>
                <a:latin typeface="Elif1"/>
              </a:rPr>
              <a:t> اِنْتَهُوا خَيْرًا لَكُمْۜ اِنَّمَا اللّٰهُ اِلٰهٌ وَاحِدٌۜ سُبْحَانَهُٓ اَنْ يَكُونَ لَهُ وَلَدٌۘ لَهُ مَا فِى السَّمٰوَاتِ وَمَا فِى</a:t>
            </a:r>
            <a:br>
              <a:rPr lang="tr-TR" sz="3600" b="0" i="0" dirty="0">
                <a:effectLst/>
                <a:latin typeface="Elif1"/>
              </a:rPr>
            </a:br>
            <a:br>
              <a:rPr lang="tr-TR" sz="3600" b="0" i="0" dirty="0">
                <a:effectLst/>
                <a:latin typeface="Elif1"/>
              </a:rPr>
            </a:br>
            <a:r>
              <a:rPr lang="ar-AE" sz="3600" b="0" i="0" dirty="0">
                <a:effectLst/>
                <a:latin typeface="Elif1"/>
              </a:rPr>
              <a:t> الْاَرْضِۜ وَكَفٰى بِاللّٰهِ وَكٖيلًا۟</a:t>
            </a:r>
            <a:r>
              <a:rPr lang="ar-AE" sz="3600" b="1" i="0" u="none" strike="noStrike" dirty="0">
                <a:effectLst/>
                <a:latin typeface="Elif1"/>
              </a:rPr>
              <a:t>﴿١٧١﴾</a:t>
            </a:r>
            <a:endParaRPr lang="tr-TR" sz="3600" dirty="0"/>
          </a:p>
        </p:txBody>
      </p:sp>
    </p:spTree>
    <p:extLst>
      <p:ext uri="{BB962C8B-B14F-4D97-AF65-F5344CB8AC3E}">
        <p14:creationId xmlns:p14="http://schemas.microsoft.com/office/powerpoint/2010/main" val="30375844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77032"/>
            <a:ext cx="12192000" cy="2580968"/>
          </a:xfrm>
        </p:spPr>
        <p:txBody>
          <a:bodyPr>
            <a:normAutofit/>
          </a:bodyPr>
          <a:lstStyle/>
          <a:p>
            <a:r>
              <a:rPr lang="tr-TR" sz="3600" b="1" i="1" dirty="0"/>
              <a:t>﴾73﴿Andolsun ki “Allah üç unsurdan biridir” diyenler de kâfir olmuşlardır. Hâlbuki bir tek Tanrı’nın dışında hiçbir ilâh yoktur. Şayet bu dediklerinden vazgeçmezlerse, böylece kâfir olanları elem verici bir azaba çarptırılacaklardır.</a:t>
            </a:r>
            <a:endParaRPr lang="tr-TR" sz="2779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3496" y="0"/>
            <a:ext cx="3018503"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Mâide Suresi - 5.Sure </a:t>
            </a:r>
          </a:p>
          <a:p>
            <a:r>
              <a:rPr lang="tr-TR" dirty="0"/>
              <a:t>73.Ayet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8"/>
            <a:ext cx="12192000" cy="2166988"/>
          </a:xfrm>
        </p:spPr>
        <p:txBody>
          <a:bodyPr>
            <a:noAutofit/>
          </a:bodyPr>
          <a:lstStyle/>
          <a:p>
            <a:r>
              <a:rPr lang="ar-AE" sz="4000" dirty="0"/>
              <a:t>لَقَدْ كَفَرَ الَّذٖينَ قَالُٓوا اِنَّ اللّٰهَ ثَالِثُ ثَلٰثَةٍۘ وَمَا مِنْ اِلٰهٍ اِلَّٓا اِلٰهٌ وَاحِدٌۜ وَاِنْ لَمْ يَنْتَهُوا عَمَّا</a:t>
            </a:r>
            <a:br>
              <a:rPr lang="tr-TR" sz="4000" dirty="0"/>
            </a:br>
            <a:br>
              <a:rPr lang="tr-TR" sz="4000" dirty="0"/>
            </a:br>
            <a:r>
              <a:rPr lang="ar-AE" sz="4000" dirty="0"/>
              <a:t> يَقُولُونَ لَيَمَسَّنَّ الَّذٖينَ كَفَرُوا مِنْهُمْ عَذَابٌ اَلٖيمٌ</a:t>
            </a:r>
            <a:r>
              <a:rPr lang="ar-AE" sz="4000" b="1" dirty="0"/>
              <a:t>﴿٧٣﴾</a:t>
            </a:r>
            <a:endParaRPr lang="tr-TR" sz="2000" dirty="0"/>
          </a:p>
        </p:txBody>
      </p:sp>
    </p:spTree>
    <p:extLst>
      <p:ext uri="{BB962C8B-B14F-4D97-AF65-F5344CB8AC3E}">
        <p14:creationId xmlns:p14="http://schemas.microsoft.com/office/powerpoint/2010/main" val="39748251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49336"/>
            <a:ext cx="12192000" cy="2408663"/>
          </a:xfrm>
        </p:spPr>
        <p:txBody>
          <a:bodyPr>
            <a:normAutofit/>
          </a:bodyPr>
          <a:lstStyle/>
          <a:p>
            <a:r>
              <a:rPr lang="tr-TR" sz="2800" b="1" i="1" dirty="0"/>
              <a:t>﴾19﴿De ki: “Hangi şahidin şahitliği daha güvenilirdir?” De ki: “Benimle sizin aranızda Allah şahittir. Bu Kur’an bana, hem sizi hem de ulaştığı herkesi onunla uyarmam için </a:t>
            </a:r>
            <a:r>
              <a:rPr lang="tr-TR" sz="2800" b="1" i="1" dirty="0" err="1"/>
              <a:t>vahyedildi</a:t>
            </a:r>
            <a:r>
              <a:rPr lang="tr-TR" sz="2800" b="1" i="1" dirty="0"/>
              <a:t>. Yoksa siz Allah ile beraber başka tanrılar olduğuna şahitlik mi ediyorsunuz?” De ki: “Ben buna şahitlik etmem.” De ki: «O, ancak bir tek Allah’tır; ben sizin ortak koştuğunuz şeylerden kesinlikle uzağım.”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24335" y="0"/>
            <a:ext cx="3067665"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En'âm</a:t>
            </a:r>
            <a:r>
              <a:rPr lang="tr-TR" dirty="0"/>
              <a:t> Suresi - 6.Sure </a:t>
            </a:r>
          </a:p>
          <a:p>
            <a:r>
              <a:rPr lang="tr-TR" dirty="0"/>
              <a:t>19.Ayet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96429"/>
            <a:ext cx="12192000" cy="1750742"/>
          </a:xfrm>
        </p:spPr>
        <p:txBody>
          <a:bodyPr>
            <a:noAutofit/>
          </a:bodyPr>
          <a:lstStyle/>
          <a:p>
            <a:r>
              <a:rPr lang="ar-AE" sz="3600" dirty="0"/>
              <a:t>قُلْ اَيُّ شَيْءٍ اَكْبَرُ شَهَادَةًؕ قُلِ اللّٰهُ شَهٖيدٌ بَيْنٖي وَبَيْنَكُمْ وَاُو۫حِيَ اِلَيَّ هٰذَا الْقُرْاٰنُ لِاُنْذِرَكُمْ بِهٖ</a:t>
            </a:r>
            <a:br>
              <a:rPr lang="tr-TR" sz="3600" dirty="0"/>
            </a:br>
            <a:br>
              <a:rPr lang="tr-TR" sz="3600" dirty="0"/>
            </a:br>
            <a:r>
              <a:rPr lang="ar-AE" sz="3600" dirty="0"/>
              <a:t> وَمَنْ بَلَغَؕ اَئِنَّكُمْ لَتَشْهَدُونَ اَنَّ مَعَ اللّٰهِ اٰلِهَةً اُخْرٰىؕ قُلْ لَٓا اَشْهَدُۚ قُلْ اِنَّمَا هُوَ اِلٰهٌ وَاحِدٌ وَاِنَّنٖي</a:t>
            </a:r>
            <a:br>
              <a:rPr lang="tr-TR" sz="3600" dirty="0"/>
            </a:br>
            <a:br>
              <a:rPr lang="tr-TR" sz="3600" dirty="0"/>
            </a:br>
            <a:r>
              <a:rPr lang="ar-AE" sz="3600" dirty="0"/>
              <a:t> بَرٖٓيءٌ مِمَّا تُشْرِكُونَۘ</a:t>
            </a:r>
            <a:r>
              <a:rPr lang="ar-AE" sz="3600" b="1" dirty="0"/>
              <a:t>﴿١٩﴾</a:t>
            </a:r>
            <a:endParaRPr lang="tr-TR" sz="3600" dirty="0"/>
          </a:p>
        </p:txBody>
      </p:sp>
    </p:spTree>
    <p:extLst>
      <p:ext uri="{BB962C8B-B14F-4D97-AF65-F5344CB8AC3E}">
        <p14:creationId xmlns:p14="http://schemas.microsoft.com/office/powerpoint/2010/main" val="32338852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50420"/>
            <a:ext cx="12192000" cy="1915851"/>
          </a:xfrm>
        </p:spPr>
        <p:txBody>
          <a:bodyPr>
            <a:normAutofit/>
          </a:bodyPr>
          <a:lstStyle/>
          <a:p>
            <a:r>
              <a:rPr lang="tr-TR" sz="3600" b="1" i="1" dirty="0"/>
              <a:t>﴾70﴿Dediler ki: “Sen bize tek Allah’a kulluk etmemiz ve atalarımızın tapmakta olduklarını bırakmamız için mi geldin? Eğer doğrulardan isen, bizi tehdit ettiğini (azabı) getir bize!”</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30812" y="0"/>
            <a:ext cx="2861187"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A'râf</a:t>
            </a:r>
            <a:r>
              <a:rPr lang="tr-TR" dirty="0"/>
              <a:t> Suresi - 7.Sure </a:t>
            </a:r>
          </a:p>
          <a:p>
            <a:r>
              <a:rPr lang="tr-TR" dirty="0"/>
              <a:t>70.Ayet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06295"/>
            <a:ext cx="12192000" cy="1818933"/>
          </a:xfrm>
        </p:spPr>
        <p:txBody>
          <a:bodyPr>
            <a:noAutofit/>
          </a:bodyPr>
          <a:lstStyle/>
          <a:p>
            <a:pPr rtl="1"/>
            <a:r>
              <a:rPr lang="ar-AE" sz="4800" dirty="0"/>
              <a:t>قَالُٓوا اَجِئْتَنَا لِنَعْبُدَ اللّٰهَ وَحْدَهُ وَنَذَرَ مَا كَانَ يَعْبُدُ اٰبَٓاؤُ۬نَاۚ فَأْتِنَا بِمَا تَعِدُنَٓا</a:t>
            </a:r>
            <a:br>
              <a:rPr lang="tr-TR" sz="4800" dirty="0"/>
            </a:br>
            <a:br>
              <a:rPr lang="tr-TR" sz="4800" dirty="0"/>
            </a:br>
            <a:r>
              <a:rPr lang="ar-AE" sz="4800" dirty="0"/>
              <a:t> اِنْ كُنْتَ مِنَ الصَّادِقٖينَ</a:t>
            </a:r>
            <a:r>
              <a:rPr lang="ar-AE" sz="4800" b="1" dirty="0"/>
              <a:t>﴿٧٠﴾</a:t>
            </a:r>
            <a:endParaRPr lang="ar-AE" sz="2800" b="0" i="0" dirty="0">
              <a:solidFill>
                <a:srgbClr val="725945"/>
              </a:solidFill>
              <a:effectLst/>
              <a:latin typeface="Elif1"/>
            </a:endParaRPr>
          </a:p>
        </p:txBody>
      </p:sp>
    </p:spTree>
    <p:extLst>
      <p:ext uri="{BB962C8B-B14F-4D97-AF65-F5344CB8AC3E}">
        <p14:creationId xmlns:p14="http://schemas.microsoft.com/office/powerpoint/2010/main" val="11313834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48615"/>
            <a:ext cx="12192000" cy="2609385"/>
          </a:xfrm>
        </p:spPr>
        <p:txBody>
          <a:bodyPr>
            <a:noAutofit/>
          </a:bodyPr>
          <a:lstStyle/>
          <a:p>
            <a:r>
              <a:rPr lang="tr-TR" sz="3600" i="1" dirty="0"/>
              <a:t>﴾31﴿</a:t>
            </a:r>
            <a:r>
              <a:rPr lang="tr-TR" sz="3600" b="1" i="1" dirty="0"/>
              <a:t>Allah’ı bırakıp da din âlimlerini, rahiplerini, özellikle Meryem oğlu </a:t>
            </a:r>
            <a:r>
              <a:rPr lang="tr-TR" sz="3600" b="1" i="1" dirty="0" err="1"/>
              <a:t>Mesîh’i</a:t>
            </a:r>
            <a:r>
              <a:rPr lang="tr-TR" sz="3600" b="1" i="1" dirty="0"/>
              <a:t> rab edindiler. Oysa tek bir Tanrı’ya kulluk etmekle </a:t>
            </a:r>
            <a:r>
              <a:rPr lang="tr-TR" sz="3600" b="1" i="1" dirty="0" err="1"/>
              <a:t>emrolunmuşlardı</a:t>
            </a:r>
            <a:r>
              <a:rPr lang="tr-TR" sz="3600" b="1" i="1" dirty="0"/>
              <a:t>. O’ndan başka tanrı yoktur; O yüceler yücesidir, onların yakıştırdıkları eş ve ortaklardan bütünüyle uzaktır.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20980" y="0"/>
            <a:ext cx="2871019" cy="769441"/>
          </a:xfrm>
          <a:prstGeom prst="rect">
            <a:avLst/>
          </a:prstGeom>
          <a:noFill/>
        </p:spPr>
        <p:txBody>
          <a:bodyPr wrap="square" rtlCol="0">
            <a:spAutoFit/>
          </a:bodyPr>
          <a:lstStyle/>
          <a:p>
            <a:r>
              <a:rPr lang="tr-TR" sz="2200" b="1" i="0" dirty="0" err="1">
                <a:solidFill>
                  <a:srgbClr val="00B0F0"/>
                </a:solidFill>
                <a:effectLst/>
                <a:latin typeface="Helvetica Neue"/>
              </a:rPr>
              <a:t>Tevbe</a:t>
            </a:r>
            <a:r>
              <a:rPr lang="tr-TR" sz="2200" b="1" i="0" dirty="0">
                <a:solidFill>
                  <a:srgbClr val="00B0F0"/>
                </a:solidFill>
                <a:effectLst/>
                <a:latin typeface="Helvetica Neue"/>
              </a:rPr>
              <a:t> Suresi </a:t>
            </a:r>
            <a:r>
              <a:rPr lang="tr-TR" sz="2200" b="1" i="0" dirty="0">
                <a:solidFill>
                  <a:srgbClr val="00B0F0"/>
                </a:solidFill>
                <a:effectLst/>
                <a:latin typeface="inherit"/>
              </a:rPr>
              <a:t>- 9.Sure 31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641558"/>
            <a:ext cx="12192000" cy="2439788"/>
          </a:xfrm>
        </p:spPr>
        <p:txBody>
          <a:bodyPr>
            <a:noAutofit/>
          </a:bodyPr>
          <a:lstStyle/>
          <a:p>
            <a:pPr rtl="1"/>
            <a:r>
              <a:rPr lang="ar-AE" sz="4800" dirty="0"/>
              <a:t>اِتَّخَذُٓوا اَحْبَارَهُمْ وَرُهْبَانَهُمْ اَرْبَاباً مِنْ دُونِ اللّٰهِ وَالْمَسٖيحَ ابْنَ مَرْيَمَۚ</a:t>
            </a:r>
            <a:br>
              <a:rPr lang="tr-TR" sz="4800" dirty="0"/>
            </a:br>
            <a:br>
              <a:rPr lang="tr-TR" sz="4800" dirty="0"/>
            </a:br>
            <a:r>
              <a:rPr lang="ar-AE" sz="4800" dirty="0"/>
              <a:t> وَمَٓا اُمِرُٓوا اِلَّا لِيَعْبُدُٓوا اِلٰهاً وَاحِداًۚ لَٓا اِلٰهَ اِلَّا هُوَؕ سُبْحَانَهُ عَمَّا</a:t>
            </a:r>
            <a:br>
              <a:rPr lang="tr-TR" sz="4800" dirty="0"/>
            </a:br>
            <a:br>
              <a:rPr lang="tr-TR" sz="4800" dirty="0"/>
            </a:br>
            <a:r>
              <a:rPr lang="ar-AE" sz="4800" dirty="0"/>
              <a:t> يُشْرِكُونَ﴿٣١﴾</a:t>
            </a:r>
            <a:endParaRPr lang="ar-AE" sz="100" b="0" i="0" dirty="0">
              <a:effectLst/>
              <a:latin typeface="Elif1"/>
            </a:endParaRPr>
          </a:p>
        </p:txBody>
      </p:sp>
    </p:spTree>
    <p:extLst>
      <p:ext uri="{BB962C8B-B14F-4D97-AF65-F5344CB8AC3E}">
        <p14:creationId xmlns:p14="http://schemas.microsoft.com/office/powerpoint/2010/main" val="60191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559992"/>
          </a:xfrm>
        </p:spPr>
        <p:txBody>
          <a:bodyPr>
            <a:normAutofit/>
          </a:bodyPr>
          <a:lstStyle/>
          <a:p>
            <a:r>
              <a:rPr lang="tr-TR" sz="3200" b="1" i="1" dirty="0"/>
              <a:t>﴾39﴿Ey hapishane arkadaşlarım! Çeşit çeşit tanrılar mı, yoksa gücüne karşı durulamaz olan bir tek Allah mı (inanıp bağlanmak için) daha iyi?</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35845" y="0"/>
            <a:ext cx="3156156"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Yûsuf</a:t>
            </a:r>
            <a:r>
              <a:rPr lang="tr-TR" dirty="0"/>
              <a:t> Suresi - 12.Sure </a:t>
            </a:r>
          </a:p>
          <a:p>
            <a:r>
              <a:rPr lang="tr-TR" dirty="0"/>
              <a:t>39.Ayet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4400" dirty="0"/>
              <a:t>يَا صَاحِبَيِ السِّجْنِ ءَاَرْبَابٌ مُتَفَرِّقُونَ خَيْرٌ اَمِ اللّٰهُ الْوَاحِدُ الْقَهَّارُؕ</a:t>
            </a:r>
            <a:r>
              <a:rPr lang="ar-AE" sz="4400" b="1" dirty="0"/>
              <a:t>﴿٣٩﴾</a:t>
            </a:r>
            <a:endParaRPr lang="ar-AE" sz="2400" b="0" i="0" dirty="0">
              <a:solidFill>
                <a:srgbClr val="725945"/>
              </a:solidFill>
              <a:effectLst/>
              <a:latin typeface="Elif1"/>
            </a:endParaRPr>
          </a:p>
        </p:txBody>
      </p:sp>
    </p:spTree>
    <p:extLst>
      <p:ext uri="{BB962C8B-B14F-4D97-AF65-F5344CB8AC3E}">
        <p14:creationId xmlns:p14="http://schemas.microsoft.com/office/powerpoint/2010/main" val="3605519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31226"/>
            <a:ext cx="12192000" cy="2826774"/>
          </a:xfrm>
        </p:spPr>
        <p:txBody>
          <a:bodyPr>
            <a:normAutofit fontScale="92500"/>
          </a:bodyPr>
          <a:lstStyle/>
          <a:p>
            <a:r>
              <a:rPr lang="tr-TR" sz="2800" b="1" i="1" u="none" strike="noStrike" dirty="0">
                <a:effectLst/>
                <a:latin typeface="Helvetica Neue"/>
              </a:rPr>
              <a:t>﴾16﴿</a:t>
            </a:r>
            <a:r>
              <a:rPr lang="tr-TR" sz="2800" b="1" i="1" dirty="0">
                <a:effectLst/>
                <a:latin typeface="Helvetica Neue"/>
              </a:rPr>
              <a:t>“Göklerin ve yerin rabbi kimdir?” diye sor. “Allah’tır” diye de cevap ver; sonra de ki: “Öyle ise O’nu bırakıp da kendilerine bile fayda sağlama veya zararı önleme gücüne sahip olmayanları </a:t>
            </a:r>
            <a:r>
              <a:rPr lang="tr-TR" sz="2800" b="1" i="1" dirty="0" err="1">
                <a:effectLst/>
                <a:latin typeface="Helvetica Neue"/>
              </a:rPr>
              <a:t>velîler</a:t>
            </a:r>
            <a:r>
              <a:rPr lang="tr-TR" sz="2800" b="1" i="1" dirty="0">
                <a:effectLst/>
                <a:latin typeface="Helvetica Neue"/>
              </a:rPr>
              <a:t> yerine mi koyuyorsunuz?” Sor onlara: “Hiç körle gören bir olur mu; yahut karanlıklarla aydınlık eşit olur mu?” Yoksa Allah’ın yarattığı gibi yaratan ortaklar buldular da bu iki yaratma arasındaki benzerlikten dolayı mı şaşırdılar? De ki: “Her şeyi yaratan Allah’tır. O birdir, karşı konulamaz güce sahiptir.”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645444" y="0"/>
            <a:ext cx="2546555"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Ra'd</a:t>
            </a:r>
            <a:r>
              <a:rPr lang="tr-TR" dirty="0"/>
              <a:t> Suresi - 13.Sure</a:t>
            </a:r>
          </a:p>
          <a:p>
            <a:r>
              <a:rPr lang="tr-TR" dirty="0"/>
              <a:t>16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20994"/>
            <a:ext cx="12192000" cy="2698954"/>
          </a:xfrm>
        </p:spPr>
        <p:txBody>
          <a:bodyPr>
            <a:noAutofit/>
          </a:bodyPr>
          <a:lstStyle/>
          <a:p>
            <a:pPr rtl="1"/>
            <a:r>
              <a:rPr lang="ar-AE" sz="3200" dirty="0"/>
              <a:t>قُلْ مَنْ رَبُّ السَّمٰوَاتِ وَالْاَرْضِؕ قُلِ اللّٰهُؕ قُلْ اَفَاتَّخَذْتُمْ مِنْ دُونِهٖٓ اَوْلِيَٓاءَ لَا يَمْلِكُونَ لِاَنْفُسِهِمْ نَفْعاً وَلَا</a:t>
            </a:r>
            <a:br>
              <a:rPr lang="tr-TR" sz="3200" dirty="0"/>
            </a:br>
            <a:br>
              <a:rPr lang="tr-TR" sz="3200" dirty="0"/>
            </a:br>
            <a:r>
              <a:rPr lang="ar-AE" sz="3200" dirty="0"/>
              <a:t> ضَراًّؕ قُلْ هَلْ يَسْتَوِي الْاَعْمٰى وَالْبَصٖيرُۙ اَمْ هَلْ تَسْتَوِي الظُّلُمَاتُ وَالنُّورُۚ اَمْ جَعَلُوا لِلّٰهِ شُرَكَٓاءَ خَلَقُوا</a:t>
            </a:r>
            <a:br>
              <a:rPr lang="tr-TR" sz="3200" dirty="0"/>
            </a:br>
            <a:br>
              <a:rPr lang="tr-TR" sz="3200" dirty="0"/>
            </a:br>
            <a:r>
              <a:rPr lang="ar-AE" sz="3200" dirty="0"/>
              <a:t> كَخَلْقِهٖ فَتَشَابَهَ الْخَلْقُ عَلَيْهِمْؕ قُلِ اللّٰهُ خَالِقُ كُلِّ شَيْءٍ وَهُوَ الْوَاحِدُ الْقَهَّارُ﴿١٦﴾</a:t>
            </a:r>
            <a:endParaRPr lang="ar-AE" sz="1600" b="0" i="0" dirty="0">
              <a:effectLst/>
              <a:latin typeface="Elif1"/>
            </a:endParaRPr>
          </a:p>
        </p:txBody>
      </p:sp>
    </p:spTree>
    <p:extLst>
      <p:ext uri="{BB962C8B-B14F-4D97-AF65-F5344CB8AC3E}">
        <p14:creationId xmlns:p14="http://schemas.microsoft.com/office/powerpoint/2010/main" val="35765709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407592"/>
          </a:xfrm>
        </p:spPr>
        <p:txBody>
          <a:bodyPr>
            <a:normAutofit/>
          </a:bodyPr>
          <a:lstStyle/>
          <a:p>
            <a:r>
              <a:rPr lang="tr-TR" sz="4000" b="1" i="1" dirty="0"/>
              <a:t>﴾48﴿Bir gün gelecek, yer başka yere, gökler de başka göklere dönüştürülecek, insanlar gücüne karşı durulamaz olan bir tek Allah’ın huzuruna çıkacaklardır.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3" y="0"/>
            <a:ext cx="293984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İbrâhîm</a:t>
            </a:r>
            <a:r>
              <a:rPr lang="tr-TR" dirty="0"/>
              <a:t> Suresi - 14.Sure </a:t>
            </a:r>
          </a:p>
          <a:p>
            <a:r>
              <a:rPr lang="tr-TR" dirty="0"/>
              <a:t>48.Ayet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4200" dirty="0"/>
              <a:t>يَوْمَ تُبَدَّلُ الْاَرْضُ غَيْرَ الْاَرْضِ وَالسَّمٰوَاتُ وَبَرَزُوا لِلّٰهِ الْوَاحِدِ الْقَهَّارِ</a:t>
            </a:r>
            <a:r>
              <a:rPr lang="ar-AE" sz="4200" b="1" dirty="0"/>
              <a:t>﴿٤٨﴾</a:t>
            </a:r>
            <a:endParaRPr lang="ar-AE" sz="4200" b="0" i="0" dirty="0">
              <a:solidFill>
                <a:srgbClr val="725945"/>
              </a:solidFill>
              <a:effectLst/>
              <a:latin typeface="Elif1"/>
            </a:endParaRPr>
          </a:p>
        </p:txBody>
      </p:sp>
    </p:spTree>
    <p:extLst>
      <p:ext uri="{BB962C8B-B14F-4D97-AF65-F5344CB8AC3E}">
        <p14:creationId xmlns:p14="http://schemas.microsoft.com/office/powerpoint/2010/main" val="25781500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298008"/>
            <a:ext cx="12192000" cy="2456753"/>
          </a:xfrm>
        </p:spPr>
        <p:txBody>
          <a:bodyPr>
            <a:normAutofit/>
          </a:bodyPr>
          <a:lstStyle/>
          <a:p>
            <a:r>
              <a:rPr lang="tr-TR" sz="3600" b="1" i="1" dirty="0"/>
              <a:t>﴾52﴿İşte bu, bütün insanlara, bununla hem uyarılsınlar hem Allah’ın ancak bir tek Tanrı olduğunu bilsinler hem de akıl sahipleri öğüt alsınlar diye yapılmış bir bildirimdir.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32490" y="0"/>
            <a:ext cx="295951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İbrâhîm</a:t>
            </a:r>
            <a:r>
              <a:rPr lang="tr-TR" dirty="0"/>
              <a:t> Suresi - 14.Sure </a:t>
            </a:r>
          </a:p>
          <a:p>
            <a:r>
              <a:rPr lang="tr-TR" dirty="0"/>
              <a:t>52.Ayet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828273"/>
            <a:ext cx="12192000" cy="1187214"/>
          </a:xfrm>
        </p:spPr>
        <p:txBody>
          <a:bodyPr>
            <a:noAutofit/>
          </a:bodyPr>
          <a:lstStyle/>
          <a:p>
            <a:pPr rtl="1"/>
            <a:r>
              <a:rPr lang="ar-AE" sz="3800" dirty="0"/>
              <a:t>هٰذَا بَلَاغٌ لِلنَّاسِ وَلِيُنْذَرُوا بِهٖ وَلِيَعْلَمُٓوا اَنَّمَا هُوَ اِلٰهٌ وَاحِدٌ وَلِيَذَّكَّرَ اُو۬لُوا الْاَلْبَابِ</a:t>
            </a:r>
            <a:r>
              <a:rPr lang="ar-AE" sz="3800" b="1" dirty="0"/>
              <a:t>﴿٥٢﴾</a:t>
            </a:r>
            <a:endParaRPr lang="ar-AE" sz="3800" b="0" i="0" dirty="0">
              <a:solidFill>
                <a:srgbClr val="725945"/>
              </a:solidFill>
              <a:effectLst/>
              <a:latin typeface="Elif1"/>
            </a:endParaRPr>
          </a:p>
        </p:txBody>
      </p:sp>
    </p:spTree>
    <p:extLst>
      <p:ext uri="{BB962C8B-B14F-4D97-AF65-F5344CB8AC3E}">
        <p14:creationId xmlns:p14="http://schemas.microsoft.com/office/powerpoint/2010/main" val="14752041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4000" dirty="0"/>
              <a:t>اِلٰهُكُمْ اِلٰهٌ وَاحِدٌۚ فَالَّذٖينَ لَا يُؤْمِنُونَ بِالْاٰخِرَةِ قُلُوبُهُمْ مُنْكِرَةٌ وَهُمْ مُسْتَكْبِرُونَ</a:t>
            </a:r>
            <a:r>
              <a:rPr lang="ar-AE" sz="4000" b="1" dirty="0"/>
              <a:t>﴿٢٢﴾</a:t>
            </a:r>
            <a:endParaRPr lang="tr-TR" sz="2000" dirty="0"/>
          </a:p>
        </p:txBody>
      </p:sp>
      <p:sp>
        <p:nvSpPr>
          <p:cNvPr id="3" name="Alt Başlık 2"/>
          <p:cNvSpPr>
            <a:spLocks noGrp="1"/>
          </p:cNvSpPr>
          <p:nvPr>
            <p:ph type="subTitle" idx="1"/>
          </p:nvPr>
        </p:nvSpPr>
        <p:spPr>
          <a:xfrm>
            <a:off x="0" y="4625782"/>
            <a:ext cx="12192000" cy="1655762"/>
          </a:xfrm>
        </p:spPr>
        <p:txBody>
          <a:bodyPr>
            <a:normAutofit lnSpcReduction="10000"/>
          </a:bodyPr>
          <a:lstStyle/>
          <a:p>
            <a:r>
              <a:rPr lang="tr-TR" sz="4000" b="1" i="1" dirty="0"/>
              <a:t>﴾22﴿Sizin tanrınız bir tek tanrıdır. </a:t>
            </a:r>
            <a:r>
              <a:rPr lang="tr-TR" sz="4000" b="1" i="1" dirty="0" err="1"/>
              <a:t>Âhirete</a:t>
            </a:r>
            <a:r>
              <a:rPr lang="tr-TR" sz="4000" b="1" i="1" dirty="0"/>
              <a:t> inanmayanlara gelince, işte onların kalpleri inkârcıdır; onlar ululuk taslayan küstahlardır.</a:t>
            </a:r>
            <a:endParaRPr lang="tr-TR" sz="4000" dirty="0"/>
          </a:p>
        </p:txBody>
      </p:sp>
      <p:sp>
        <p:nvSpPr>
          <p:cNvPr id="4" name="Metin kutusu 3"/>
          <p:cNvSpPr txBox="1"/>
          <p:nvPr/>
        </p:nvSpPr>
        <p:spPr>
          <a:xfrm>
            <a:off x="9743768" y="14497"/>
            <a:ext cx="244823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Nahl</a:t>
            </a:r>
            <a:r>
              <a:rPr lang="tr-TR" dirty="0"/>
              <a:t> Suresi 16.sure</a:t>
            </a:r>
          </a:p>
          <a:p>
            <a:r>
              <a:rPr lang="tr-TR" dirty="0"/>
              <a:t>22 . Ayet </a:t>
            </a:r>
          </a:p>
        </p:txBody>
      </p:sp>
    </p:spTree>
    <p:extLst>
      <p:ext uri="{BB962C8B-B14F-4D97-AF65-F5344CB8AC3E}">
        <p14:creationId xmlns:p14="http://schemas.microsoft.com/office/powerpoint/2010/main" val="17257140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sz="4400" dirty="0"/>
              <a:t>وَقَالَ اللّٰهُ لَا تَتَّخِذُٓوا اِلٰهَيْنِ اثْنَيْنِۚ اِنَّمَا هُوَ اِلٰهٌ وَاحِدٌۚ فَاِيَّايَ فَارْهَبُونِ</a:t>
            </a:r>
            <a:r>
              <a:rPr lang="ar-AE" sz="4400" b="1" dirty="0"/>
              <a:t>﴿٥١﴾</a:t>
            </a:r>
            <a:endParaRPr lang="tr-TR" sz="2400" dirty="0"/>
          </a:p>
        </p:txBody>
      </p:sp>
      <p:sp>
        <p:nvSpPr>
          <p:cNvPr id="3" name="Alt Başlık 2"/>
          <p:cNvSpPr>
            <a:spLocks noGrp="1"/>
          </p:cNvSpPr>
          <p:nvPr>
            <p:ph type="subTitle" idx="1"/>
          </p:nvPr>
        </p:nvSpPr>
        <p:spPr>
          <a:xfrm>
            <a:off x="0" y="4625782"/>
            <a:ext cx="12192000" cy="1655762"/>
          </a:xfrm>
        </p:spPr>
        <p:txBody>
          <a:bodyPr>
            <a:normAutofit/>
          </a:bodyPr>
          <a:lstStyle/>
          <a:p>
            <a:r>
              <a:rPr lang="tr-TR" sz="4000" b="1" i="1" dirty="0"/>
              <a:t>﴾51﴿Allah buyurdu ki: “İki tanrı edinmeyin, Tanrı bir tektir. Şu halde yalnız benden korkun.”</a:t>
            </a:r>
            <a:endParaRPr lang="tr-TR" sz="4000" dirty="0"/>
          </a:p>
        </p:txBody>
      </p:sp>
      <p:sp>
        <p:nvSpPr>
          <p:cNvPr id="4" name="Metin kutusu 3"/>
          <p:cNvSpPr txBox="1"/>
          <p:nvPr/>
        </p:nvSpPr>
        <p:spPr>
          <a:xfrm>
            <a:off x="9783097" y="14497"/>
            <a:ext cx="2408903"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Nahl</a:t>
            </a:r>
            <a:r>
              <a:rPr lang="tr-TR" dirty="0"/>
              <a:t> Suresi 16.sure</a:t>
            </a:r>
          </a:p>
          <a:p>
            <a:r>
              <a:rPr lang="tr-TR" dirty="0"/>
              <a:t>51 . Ayet </a:t>
            </a:r>
          </a:p>
        </p:txBody>
      </p:sp>
    </p:spTree>
    <p:extLst>
      <p:ext uri="{BB962C8B-B14F-4D97-AF65-F5344CB8AC3E}">
        <p14:creationId xmlns:p14="http://schemas.microsoft.com/office/powerpoint/2010/main" val="1929000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688171"/>
          </a:xfrm>
        </p:spPr>
        <p:txBody>
          <a:bodyPr>
            <a:noAutofit/>
          </a:bodyPr>
          <a:lstStyle/>
          <a:p>
            <a:r>
              <a:rPr lang="ar-AE" sz="4800" dirty="0"/>
              <a:t>وَجَعَلْنَا عَلٰى قُلُوبِهِمْ اَكِنَّةً اَنْ يَفْقَهُوهُ وَفٖٓي اٰذَانِهِمْ وَقْراًؕ وَاِذَا ذَكَرْتَ</a:t>
            </a:r>
            <a:br>
              <a:rPr lang="tr-TR" sz="4800" dirty="0"/>
            </a:br>
            <a:br>
              <a:rPr lang="tr-TR" sz="4800" dirty="0"/>
            </a:br>
            <a:r>
              <a:rPr lang="ar-AE" sz="4800" dirty="0"/>
              <a:t> رَبَّكَ فِي الْقُرْاٰنِ وَحْدَهُ وَلَّوْا عَلٰٓى اَدْبَارِهِمْ نُفُوراً</a:t>
            </a:r>
            <a:r>
              <a:rPr lang="ar-AE" sz="4800" b="1" dirty="0"/>
              <a:t>﴿٤٦﴾</a:t>
            </a:r>
            <a:endParaRPr lang="tr-TR" sz="2800" dirty="0"/>
          </a:p>
        </p:txBody>
      </p:sp>
      <p:sp>
        <p:nvSpPr>
          <p:cNvPr id="3" name="Alt Başlık 2"/>
          <p:cNvSpPr>
            <a:spLocks noGrp="1"/>
          </p:cNvSpPr>
          <p:nvPr>
            <p:ph type="subTitle" idx="1"/>
          </p:nvPr>
        </p:nvSpPr>
        <p:spPr>
          <a:xfrm>
            <a:off x="0" y="4625782"/>
            <a:ext cx="12192000" cy="1655762"/>
          </a:xfrm>
        </p:spPr>
        <p:txBody>
          <a:bodyPr>
            <a:normAutofit fontScale="92500"/>
          </a:bodyPr>
          <a:lstStyle/>
          <a:p>
            <a:r>
              <a:rPr lang="tr-TR" sz="3600" b="1" i="1" dirty="0"/>
              <a:t>﴾46﴿Ayrıca onu anlamamaları için kalplerinin üzerine örtüler, kulaklarına da bir tıkaç koyarız. Sen rabbinin Kur’an’daki ismini tek başına andığında canları sıkılmış olarak arkalarını dönüp giderler.</a:t>
            </a:r>
            <a:endParaRPr lang="tr-TR" sz="3600" dirty="0"/>
          </a:p>
        </p:txBody>
      </p:sp>
      <p:sp>
        <p:nvSpPr>
          <p:cNvPr id="4" name="Metin kutusu 3"/>
          <p:cNvSpPr txBox="1"/>
          <p:nvPr/>
        </p:nvSpPr>
        <p:spPr>
          <a:xfrm>
            <a:off x="9891252" y="0"/>
            <a:ext cx="230074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İsrâ</a:t>
            </a:r>
            <a:r>
              <a:rPr lang="tr-TR" dirty="0"/>
              <a:t> Suresi 17.sure</a:t>
            </a:r>
          </a:p>
          <a:p>
            <a:r>
              <a:rPr lang="tr-TR" dirty="0"/>
              <a:t>46 . Ayet </a:t>
            </a:r>
          </a:p>
        </p:txBody>
      </p:sp>
    </p:spTree>
    <p:extLst>
      <p:ext uri="{BB962C8B-B14F-4D97-AF65-F5344CB8AC3E}">
        <p14:creationId xmlns:p14="http://schemas.microsoft.com/office/powerpoint/2010/main" val="26024331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369614"/>
          </a:xfrm>
        </p:spPr>
        <p:txBody>
          <a:bodyPr>
            <a:noAutofit/>
          </a:bodyPr>
          <a:lstStyle/>
          <a:p>
            <a:pPr rtl="1"/>
            <a:r>
              <a:rPr lang="ar-AE" sz="3600" dirty="0"/>
              <a:t>قُلْ اِنَّـمَٓا اَنَا۬ بَشَرٌ مِثْلُكُمْ يُوحٰٓى اِلَيَّ اَنَّـمَٓا اِلٰهُكُمْ اِلٰهٌ وَاحِدٌۚ فَمَنْ كَانَ يَرْجُوا لِقَٓاءَ رَبِّهٖ فَلْيَعْمَلْ </a:t>
            </a:r>
            <a:br>
              <a:rPr lang="tr-TR" sz="3600" dirty="0"/>
            </a:br>
            <a:br>
              <a:rPr lang="tr-TR" sz="3600" dirty="0"/>
            </a:br>
            <a:r>
              <a:rPr lang="ar-AE" sz="3600" dirty="0"/>
              <a:t>عَمَلاً صَالِحاً وَلَا يُشْرِكْ بِعِبَادَةِ رَبِّهٖٓ اَحَداً</a:t>
            </a:r>
            <a:r>
              <a:rPr lang="ar-AE" sz="3600" b="1" dirty="0"/>
              <a:t>﴿١١٠﴾</a:t>
            </a:r>
            <a:endParaRPr lang="tr-TR" sz="3600" dirty="0"/>
          </a:p>
        </p:txBody>
      </p:sp>
      <p:sp>
        <p:nvSpPr>
          <p:cNvPr id="3" name="Alt Başlık 2"/>
          <p:cNvSpPr>
            <a:spLocks noGrp="1"/>
          </p:cNvSpPr>
          <p:nvPr>
            <p:ph type="subTitle" idx="1"/>
          </p:nvPr>
        </p:nvSpPr>
        <p:spPr>
          <a:xfrm>
            <a:off x="0" y="4139380"/>
            <a:ext cx="12192000" cy="2566219"/>
          </a:xfrm>
        </p:spPr>
        <p:txBody>
          <a:bodyPr>
            <a:normAutofit/>
          </a:bodyPr>
          <a:lstStyle/>
          <a:p>
            <a:r>
              <a:rPr lang="tr-TR" sz="3600" b="1" i="1" dirty="0"/>
              <a:t>﴾110﴿De ki: “Ben, yalnızca sizin gibi bir insanım. Şu var ki bana, ilâhınızın, sadece bir ilâh olduğu vahyolunuyor. Artık her kim rabbine kavuşmayı bekliyorsa dünya ve </a:t>
            </a:r>
            <a:r>
              <a:rPr lang="tr-TR" sz="3600" b="1" i="1" dirty="0" err="1"/>
              <a:t>âhirete</a:t>
            </a:r>
            <a:r>
              <a:rPr lang="tr-TR" sz="3600" b="1" i="1" dirty="0"/>
              <a:t> yararlı iş yapsın ve rabbine ibadette hiçbir şeyi ortak koşmasın.”</a:t>
            </a:r>
            <a:endParaRPr lang="tr-TR" sz="3200" dirty="0"/>
          </a:p>
        </p:txBody>
      </p:sp>
      <p:sp>
        <p:nvSpPr>
          <p:cNvPr id="4" name="Metin kutusu 3"/>
          <p:cNvSpPr txBox="1"/>
          <p:nvPr/>
        </p:nvSpPr>
        <p:spPr>
          <a:xfrm>
            <a:off x="9763432" y="14497"/>
            <a:ext cx="242856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Kehf</a:t>
            </a:r>
            <a:r>
              <a:rPr lang="tr-TR" dirty="0"/>
              <a:t> Suresi 18.sure</a:t>
            </a:r>
          </a:p>
          <a:p>
            <a:r>
              <a:rPr lang="tr-TR" dirty="0"/>
              <a:t>110 . Ayet </a:t>
            </a:r>
          </a:p>
        </p:txBody>
      </p:sp>
    </p:spTree>
    <p:extLst>
      <p:ext uri="{BB962C8B-B14F-4D97-AF65-F5344CB8AC3E}">
        <p14:creationId xmlns:p14="http://schemas.microsoft.com/office/powerpoint/2010/main" val="16028663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04331"/>
          </a:xfrm>
        </p:spPr>
        <p:txBody>
          <a:bodyPr>
            <a:noAutofit/>
          </a:bodyPr>
          <a:lstStyle/>
          <a:p>
            <a:pPr rtl="1"/>
            <a:r>
              <a:rPr lang="ar-AE" sz="4800" dirty="0"/>
              <a:t>قُلْ اِنَّمَا يُوحٰٓى اِلَيَّ اَنَّـمَٓا اِلٰهُكُمْ اِلٰهٌ وَاحِدٌۚ فَهَلْ اَنْتُمْ مُسْلِمُونَ</a:t>
            </a:r>
            <a:r>
              <a:rPr lang="ar-AE" sz="4800" b="1" dirty="0"/>
              <a:t>﴿١٠٨﴾</a:t>
            </a:r>
            <a:endParaRPr lang="tr-TR" sz="28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﴾108﴿De ki: “Bana ilâhınız bir tek ilâhtır diye </a:t>
            </a:r>
            <a:r>
              <a:rPr lang="tr-TR" sz="3600" b="1" i="1" dirty="0" err="1"/>
              <a:t>vahyediliyor</a:t>
            </a:r>
            <a:r>
              <a:rPr lang="tr-TR" sz="3600" b="1" i="1" dirty="0"/>
              <a:t>; siz hâlâ teslim olmayacak mısınız?”</a:t>
            </a:r>
            <a:endParaRPr lang="tr-TR" sz="3200" dirty="0"/>
          </a:p>
        </p:txBody>
      </p:sp>
      <p:sp>
        <p:nvSpPr>
          <p:cNvPr id="4" name="Metin kutusu 3"/>
          <p:cNvSpPr txBox="1"/>
          <p:nvPr/>
        </p:nvSpPr>
        <p:spPr>
          <a:xfrm>
            <a:off x="9537291" y="0"/>
            <a:ext cx="2654710"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Enbiyâ</a:t>
            </a:r>
            <a:r>
              <a:rPr lang="tr-TR" dirty="0"/>
              <a:t> Suresi 21.sure</a:t>
            </a:r>
          </a:p>
          <a:p>
            <a:r>
              <a:rPr lang="tr-TR" dirty="0"/>
              <a:t>108 . Ayet </a:t>
            </a:r>
          </a:p>
        </p:txBody>
      </p:sp>
    </p:spTree>
    <p:extLst>
      <p:ext uri="{BB962C8B-B14F-4D97-AF65-F5344CB8AC3E}">
        <p14:creationId xmlns:p14="http://schemas.microsoft.com/office/powerpoint/2010/main" val="179503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350697"/>
            <a:ext cx="12192000" cy="1204331"/>
          </a:xfrm>
        </p:spPr>
        <p:txBody>
          <a:bodyPr>
            <a:noAutofit/>
          </a:bodyPr>
          <a:lstStyle/>
          <a:p>
            <a:pPr rtl="1"/>
            <a:r>
              <a:rPr lang="ar-AE" sz="4800" dirty="0"/>
              <a:t>وَلِكُلِّ اُمَّةٍ جَعَلْنَا مَنْسَكاً لِيَذْكُرُوا اسْمَ اللّٰهِ عَلٰى مَا رَزَقَهُمْ مِنْ بَهٖيمَةِ</a:t>
            </a:r>
            <a:br>
              <a:rPr lang="tr-TR" sz="4800" dirty="0"/>
            </a:br>
            <a:br>
              <a:rPr lang="tr-TR" sz="4800" dirty="0"/>
            </a:br>
            <a:r>
              <a:rPr lang="ar-AE" sz="4800" dirty="0"/>
              <a:t> الْاَنْعَامِؕ فَاِلٰهُكُمْ اِلٰهٌ وَاحِدٌ فَلَـهُٓ اَسْلِمُواؕ وَبَشِّرِ الْمُخْبِتٖينَۙ</a:t>
            </a:r>
            <a:r>
              <a:rPr lang="ar-AE" sz="4800" b="1" dirty="0"/>
              <a:t>﴿٣٤﴾</a:t>
            </a:r>
            <a:endParaRPr lang="tr-TR" sz="2800" dirty="0"/>
          </a:p>
        </p:txBody>
      </p:sp>
      <p:sp>
        <p:nvSpPr>
          <p:cNvPr id="3" name="Alt Başlık 2"/>
          <p:cNvSpPr>
            <a:spLocks noGrp="1"/>
          </p:cNvSpPr>
          <p:nvPr>
            <p:ph type="subTitle" idx="1"/>
          </p:nvPr>
        </p:nvSpPr>
        <p:spPr>
          <a:xfrm>
            <a:off x="0" y="4296697"/>
            <a:ext cx="12192000" cy="2118662"/>
          </a:xfrm>
        </p:spPr>
        <p:txBody>
          <a:bodyPr>
            <a:normAutofit lnSpcReduction="10000"/>
          </a:bodyPr>
          <a:lstStyle/>
          <a:p>
            <a:r>
              <a:rPr lang="tr-TR" sz="3200" b="1" i="1" dirty="0"/>
              <a:t>﴾34﴿Biz her ümmete kurban kesmeyi </a:t>
            </a:r>
            <a:r>
              <a:rPr lang="tr-TR" sz="3200" b="1" i="1" dirty="0" err="1"/>
              <a:t>meşrû</a:t>
            </a:r>
            <a:r>
              <a:rPr lang="tr-TR" sz="3200" b="1" i="1" dirty="0"/>
              <a:t> kıldık ki kendilerine rızık olarak verdiği kurbanlık hayvanlar üzerine Allah’ın adını ansınlar. Sonuç itibariyle hepinizin </a:t>
            </a:r>
            <a:r>
              <a:rPr lang="tr-TR" sz="3200" b="1" i="1" dirty="0" err="1"/>
              <a:t>mâbudu</a:t>
            </a:r>
            <a:r>
              <a:rPr lang="tr-TR" sz="3200" b="1" i="1" dirty="0"/>
              <a:t> tek bir tanrıdır. Şu halde yalnız O’na teslimiyet gösterin. Sen de Allah’ın buyruklarına içtenlikle teslimiyet gösteren kimseleri müjdele!</a:t>
            </a:r>
            <a:endParaRPr lang="tr-TR" sz="2800" dirty="0"/>
          </a:p>
        </p:txBody>
      </p:sp>
      <p:sp>
        <p:nvSpPr>
          <p:cNvPr id="4" name="Metin kutusu 3"/>
          <p:cNvSpPr txBox="1"/>
          <p:nvPr/>
        </p:nvSpPr>
        <p:spPr>
          <a:xfrm>
            <a:off x="9861755" y="0"/>
            <a:ext cx="2330245"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Hac Suresi 22.sure</a:t>
            </a:r>
          </a:p>
          <a:p>
            <a:r>
              <a:rPr lang="tr-TR" dirty="0"/>
              <a:t>34 . Ayet </a:t>
            </a:r>
          </a:p>
        </p:txBody>
      </p:sp>
    </p:spTree>
    <p:extLst>
      <p:ext uri="{BB962C8B-B14F-4D97-AF65-F5344CB8AC3E}">
        <p14:creationId xmlns:p14="http://schemas.microsoft.com/office/powerpoint/2010/main" val="25105718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52591"/>
          </a:xfrm>
        </p:spPr>
        <p:txBody>
          <a:bodyPr>
            <a:noAutofit/>
          </a:bodyPr>
          <a:lstStyle/>
          <a:p>
            <a:pPr rtl="1"/>
            <a:r>
              <a:rPr lang="ar-AE" sz="4000" dirty="0"/>
              <a:t>وَلَا </a:t>
            </a:r>
            <a:r>
              <a:rPr lang="ar-AE" sz="4000" dirty="0" err="1"/>
              <a:t>تُجَادِلُٓوا</a:t>
            </a:r>
            <a:r>
              <a:rPr lang="ar-AE" sz="4000" dirty="0"/>
              <a:t> اَهْلَ الْكِتَابِ اِلَّا </a:t>
            </a:r>
            <a:r>
              <a:rPr lang="ar-AE" sz="4000" dirty="0" err="1"/>
              <a:t>بِالَّتٖي</a:t>
            </a:r>
            <a:r>
              <a:rPr lang="ar-AE" sz="4000" dirty="0"/>
              <a:t> هِيَ اَحْسَنُࣗ اِلَّا </a:t>
            </a:r>
            <a:r>
              <a:rPr lang="ar-AE" sz="4000" dirty="0" err="1"/>
              <a:t>الَّذٖينَ</a:t>
            </a:r>
            <a:r>
              <a:rPr lang="ar-AE" sz="4000" dirty="0"/>
              <a:t> ظَلَمُوا مِنْهُمْ </a:t>
            </a:r>
            <a:r>
              <a:rPr lang="ar-AE" sz="4000" dirty="0" err="1"/>
              <a:t>وَقُولُٓوا</a:t>
            </a:r>
            <a:r>
              <a:rPr lang="ar-AE" sz="4000" dirty="0"/>
              <a:t> اٰمَنَّا</a:t>
            </a:r>
            <a:br>
              <a:rPr lang="tr-TR" sz="4000" dirty="0"/>
            </a:br>
            <a:br>
              <a:rPr lang="tr-TR" sz="4000" dirty="0"/>
            </a:br>
            <a:r>
              <a:rPr lang="ar-AE" sz="4000" dirty="0"/>
              <a:t> </a:t>
            </a:r>
            <a:r>
              <a:rPr lang="ar-AE" sz="4000" dirty="0" err="1"/>
              <a:t>بِالَّـذٖٓي</a:t>
            </a:r>
            <a:r>
              <a:rPr lang="ar-AE" sz="4000" dirty="0"/>
              <a:t> اُنْزِلَ اِلَيْنَا وَاُنْزِلَ اِلَيْكُمْ وَاِلٰهُنَا وَاِلٰهُكُمْ وَاحِدٌ وَنَحْنُ لَهُ مُسْلِمُونَ﴿٤٦﴾</a:t>
            </a:r>
            <a:endParaRPr lang="tr-TR" sz="100" dirty="0"/>
          </a:p>
        </p:txBody>
      </p:sp>
      <p:sp>
        <p:nvSpPr>
          <p:cNvPr id="3" name="Alt Başlık 2"/>
          <p:cNvSpPr>
            <a:spLocks noGrp="1"/>
          </p:cNvSpPr>
          <p:nvPr>
            <p:ph type="subTitle" idx="1"/>
          </p:nvPr>
        </p:nvSpPr>
        <p:spPr>
          <a:xfrm>
            <a:off x="0" y="4357910"/>
            <a:ext cx="12192000" cy="2057449"/>
          </a:xfrm>
        </p:spPr>
        <p:txBody>
          <a:bodyPr>
            <a:normAutofit lnSpcReduction="10000"/>
          </a:bodyPr>
          <a:lstStyle/>
          <a:p>
            <a:r>
              <a:rPr lang="tr-TR" sz="3600" i="1" dirty="0"/>
              <a:t>﴾46﴿</a:t>
            </a:r>
            <a:r>
              <a:rPr lang="tr-TR" sz="3600" b="1" i="1" dirty="0"/>
              <a:t>İçlerinden haksızlığa sapanlar dışında </a:t>
            </a:r>
            <a:r>
              <a:rPr lang="tr-TR" sz="3600" b="1" i="1" dirty="0" err="1"/>
              <a:t>Ehl</a:t>
            </a:r>
            <a:r>
              <a:rPr lang="tr-TR" sz="3600" b="1" i="1" dirty="0"/>
              <a:t>-i </a:t>
            </a:r>
            <a:r>
              <a:rPr lang="tr-TR" sz="3600" b="1" i="1" dirty="0" err="1"/>
              <a:t>kitap’la</a:t>
            </a:r>
            <a:r>
              <a:rPr lang="tr-TR" sz="3600" b="1" i="1" dirty="0"/>
              <a:t> mücadelenizi sadece en güzel yolla sürdürün ve deyin ki: “Bize indirilene de size indirilene de inandık. Bizim tanrımız da sizin tanrınız da birdir. Biz O’na teslim olmuşuzdur.”</a:t>
            </a:r>
            <a:endParaRPr lang="tr-TR" sz="6000" dirty="0"/>
          </a:p>
        </p:txBody>
      </p:sp>
      <p:sp>
        <p:nvSpPr>
          <p:cNvPr id="4" name="Metin kutusu 3"/>
          <p:cNvSpPr txBox="1"/>
          <p:nvPr/>
        </p:nvSpPr>
        <p:spPr>
          <a:xfrm>
            <a:off x="9193161" y="0"/>
            <a:ext cx="2998840"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a:solidFill>
                  <a:srgbClr val="00B0F0"/>
                </a:solidFill>
              </a:rPr>
              <a:t>46 . Ayet </a:t>
            </a:r>
            <a:endParaRPr lang="tr-TR" sz="2200" dirty="0">
              <a:solidFill>
                <a:srgbClr val="00B0F0"/>
              </a:solidFill>
            </a:endParaRPr>
          </a:p>
        </p:txBody>
      </p:sp>
    </p:spTree>
    <p:extLst>
      <p:ext uri="{BB962C8B-B14F-4D97-AF65-F5344CB8AC3E}">
        <p14:creationId xmlns:p14="http://schemas.microsoft.com/office/powerpoint/2010/main" val="19044939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053223"/>
            <a:ext cx="12192000" cy="1204331"/>
          </a:xfrm>
        </p:spPr>
        <p:txBody>
          <a:bodyPr>
            <a:noAutofit/>
          </a:bodyPr>
          <a:lstStyle/>
          <a:p>
            <a:pPr rtl="1"/>
            <a:r>
              <a:rPr lang="ar-AE" sz="3600" dirty="0"/>
              <a:t>وَالصَّٓافَّاتِ صَفًّاۙ</a:t>
            </a:r>
            <a:r>
              <a:rPr lang="ar-AE" sz="3600" b="1" dirty="0"/>
              <a:t>﴿١﴾</a:t>
            </a:r>
            <a:br>
              <a:rPr lang="tr-TR" sz="3600" b="1" dirty="0"/>
            </a:br>
            <a:br>
              <a:rPr lang="ar-AE" sz="3600" dirty="0"/>
            </a:br>
            <a:r>
              <a:rPr lang="ar-AE" sz="3600" dirty="0"/>
              <a:t>فَالزَّاجِرَاتِ زَجْرًاۙ</a:t>
            </a:r>
            <a:r>
              <a:rPr lang="ar-AE" sz="3600" b="1" dirty="0"/>
              <a:t>﴿٢﴾</a:t>
            </a:r>
            <a:br>
              <a:rPr lang="tr-TR" sz="3600" b="1" dirty="0"/>
            </a:br>
            <a:br>
              <a:rPr lang="ar-AE" sz="3600" dirty="0"/>
            </a:br>
            <a:r>
              <a:rPr lang="ar-AE" sz="3600" dirty="0"/>
              <a:t>فَالتَّالِيَاتِ ذِكْرًاۙ</a:t>
            </a:r>
            <a:r>
              <a:rPr lang="ar-AE" sz="3600" b="1" dirty="0"/>
              <a:t>﴿٣﴾</a:t>
            </a:r>
            <a:br>
              <a:rPr lang="tr-TR" sz="3600" b="1" dirty="0"/>
            </a:br>
            <a:br>
              <a:rPr lang="ar-AE" sz="3600" dirty="0"/>
            </a:br>
            <a:r>
              <a:rPr lang="ar-AE" sz="3600" dirty="0"/>
              <a:t>اِنَّ اِلٰهَكُمْ لَوَاحِدٌؕ</a:t>
            </a:r>
            <a:r>
              <a:rPr lang="ar-AE" sz="3600" b="1" dirty="0"/>
              <a:t>﴿٤﴾</a:t>
            </a:r>
            <a:endParaRPr lang="ar-AE" sz="3600" dirty="0"/>
          </a:p>
        </p:txBody>
      </p:sp>
      <p:sp>
        <p:nvSpPr>
          <p:cNvPr id="3" name="Alt Başlık 2"/>
          <p:cNvSpPr>
            <a:spLocks noGrp="1"/>
          </p:cNvSpPr>
          <p:nvPr>
            <p:ph type="subTitle" idx="1"/>
          </p:nvPr>
        </p:nvSpPr>
        <p:spPr>
          <a:xfrm>
            <a:off x="0" y="4837471"/>
            <a:ext cx="12192000" cy="1577888"/>
          </a:xfrm>
        </p:spPr>
        <p:txBody>
          <a:bodyPr>
            <a:normAutofit/>
          </a:bodyPr>
          <a:lstStyle/>
          <a:p>
            <a:r>
              <a:rPr lang="tr-TR" sz="3200" b="1" i="1" dirty="0"/>
              <a:t>﴾1-4﴿Sıra sıra dizilmiş olanlara, (yanlışları) engellemeye çalışanlara ve anmak için okuyanlara </a:t>
            </a:r>
            <a:r>
              <a:rPr lang="tr-TR" sz="3200" b="1" i="1" dirty="0" err="1"/>
              <a:t>andolsun</a:t>
            </a:r>
            <a:r>
              <a:rPr lang="tr-TR" sz="3200" b="1" i="1" dirty="0"/>
              <a:t> ki kuşkusuz tanrınız bir tekdir.</a:t>
            </a:r>
          </a:p>
        </p:txBody>
      </p:sp>
      <p:sp>
        <p:nvSpPr>
          <p:cNvPr id="4" name="Metin kutusu 3"/>
          <p:cNvSpPr txBox="1"/>
          <p:nvPr/>
        </p:nvSpPr>
        <p:spPr>
          <a:xfrm>
            <a:off x="9507794" y="0"/>
            <a:ext cx="2684206"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Sâffât</a:t>
            </a:r>
            <a:r>
              <a:rPr lang="tr-TR" dirty="0"/>
              <a:t> Suresi 37 . sure</a:t>
            </a:r>
          </a:p>
          <a:p>
            <a:r>
              <a:rPr lang="tr-TR" dirty="0"/>
              <a:t>1-2-3-4 . Ayet </a:t>
            </a:r>
          </a:p>
        </p:txBody>
      </p:sp>
    </p:spTree>
    <p:extLst>
      <p:ext uri="{BB962C8B-B14F-4D97-AF65-F5344CB8AC3E}">
        <p14:creationId xmlns:p14="http://schemas.microsoft.com/office/powerpoint/2010/main" val="10051982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dirty="0"/>
              <a:t>اَجَعَلَ الْاٰلِهَةَ اِلٰهاً وَاحِداًۚ اِنَّ هٰذَا لَشَيْءٌ عُجَابٌ</a:t>
            </a:r>
            <a:r>
              <a:rPr lang="ar-AE" b="1" dirty="0"/>
              <a:t>﴿٥﴾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b="1" i="1" dirty="0"/>
              <a:t>﴾5﴿Tanrıları tek tanrıya mı indiriyor? Bu gerçekten şaşılacak bir şey!”</a:t>
            </a:r>
          </a:p>
        </p:txBody>
      </p:sp>
      <p:sp>
        <p:nvSpPr>
          <p:cNvPr id="4" name="Metin kutusu 3"/>
          <p:cNvSpPr txBox="1"/>
          <p:nvPr/>
        </p:nvSpPr>
        <p:spPr>
          <a:xfrm>
            <a:off x="9763432" y="0"/>
            <a:ext cx="242856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Sâd</a:t>
            </a:r>
            <a:r>
              <a:rPr lang="tr-TR" dirty="0"/>
              <a:t> Suresi 38 . sure</a:t>
            </a:r>
          </a:p>
          <a:p>
            <a:r>
              <a:rPr lang="tr-TR" dirty="0"/>
              <a:t>5 . Ayet </a:t>
            </a:r>
          </a:p>
        </p:txBody>
      </p:sp>
    </p:spTree>
    <p:extLst>
      <p:ext uri="{BB962C8B-B14F-4D97-AF65-F5344CB8AC3E}">
        <p14:creationId xmlns:p14="http://schemas.microsoft.com/office/powerpoint/2010/main" val="3787121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5400" dirty="0"/>
              <a:t>قُلْ اِنَّـمَٓا اَنَا۬ مُنْذِرٌࣗ وَمَا مِنْ اِلٰهٍ اِلَّا اللّٰهُ الْوَاحِدُ الْقَهَّارُۚ</a:t>
            </a:r>
            <a:r>
              <a:rPr lang="ar-AE" sz="5400" b="1" dirty="0"/>
              <a:t>﴿٦٥﴾</a:t>
            </a:r>
            <a:endParaRPr lang="tr-TR" sz="32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b="1" i="1" dirty="0"/>
              <a:t>﴾65﴿De ki: “Ben sadece bir uyarıcıyım. Karşı konulmaz güç sahibi tek Allah’tan başka tanrı yoktur.</a:t>
            </a:r>
          </a:p>
        </p:txBody>
      </p:sp>
      <p:sp>
        <p:nvSpPr>
          <p:cNvPr id="4" name="Metin kutusu 3"/>
          <p:cNvSpPr txBox="1"/>
          <p:nvPr/>
        </p:nvSpPr>
        <p:spPr>
          <a:xfrm>
            <a:off x="9763432" y="0"/>
            <a:ext cx="242856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Sâd</a:t>
            </a:r>
            <a:r>
              <a:rPr lang="tr-TR" dirty="0"/>
              <a:t> Suresi 38 . sure</a:t>
            </a:r>
          </a:p>
          <a:p>
            <a:r>
              <a:rPr lang="tr-TR" dirty="0"/>
              <a:t>65 . Ayet </a:t>
            </a:r>
          </a:p>
        </p:txBody>
      </p:sp>
    </p:spTree>
    <p:extLst>
      <p:ext uri="{BB962C8B-B14F-4D97-AF65-F5344CB8AC3E}">
        <p14:creationId xmlns:p14="http://schemas.microsoft.com/office/powerpoint/2010/main" val="19853564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204332"/>
            <a:ext cx="12192000" cy="1416205"/>
          </a:xfrm>
        </p:spPr>
        <p:txBody>
          <a:bodyPr>
            <a:noAutofit/>
          </a:bodyPr>
          <a:lstStyle/>
          <a:p>
            <a:pPr rtl="1"/>
            <a:r>
              <a:rPr lang="ar-AE" sz="3600" dirty="0"/>
              <a:t>لَوْ اَرَادَ اللّٰهُ اَنْ يَتَّخِذَ وَلَداً لَاصْطَفٰى مِمَّا يَخْلُقُ مَا يَشَٓاءُۙ سُبْحَانَهُؕ هُوَ اللّٰهُ الْوَاحِدُ الْقَهَّارُ</a:t>
            </a:r>
            <a:r>
              <a:rPr lang="ar-AE" sz="3600" b="1" dirty="0"/>
              <a:t>﴿٤﴾</a:t>
            </a:r>
            <a:endParaRPr lang="tr-TR" sz="1800" dirty="0"/>
          </a:p>
        </p:txBody>
      </p:sp>
      <p:sp>
        <p:nvSpPr>
          <p:cNvPr id="3" name="Alt Başlık 2"/>
          <p:cNvSpPr>
            <a:spLocks noGrp="1"/>
          </p:cNvSpPr>
          <p:nvPr>
            <p:ph type="subTitle" idx="1"/>
          </p:nvPr>
        </p:nvSpPr>
        <p:spPr>
          <a:xfrm>
            <a:off x="0" y="4536572"/>
            <a:ext cx="12192000" cy="1655762"/>
          </a:xfrm>
        </p:spPr>
        <p:txBody>
          <a:bodyPr>
            <a:normAutofit/>
          </a:bodyPr>
          <a:lstStyle/>
          <a:p>
            <a:r>
              <a:rPr lang="tr-TR" sz="3200" b="1" i="1" dirty="0"/>
              <a:t>﴾4﴿Eğer Allah (iddia ettikleri gibi) bir evlât sahibi olmak isteseydi elbette yarattıklarından dilediğini seçerdi. Ama O’nun böyle bir durumla ilgisi yoktur; O bir tek Allah’tır, mutlak otorite sahibidir.</a:t>
            </a:r>
            <a:endParaRPr lang="tr-TR" b="1" i="1" dirty="0"/>
          </a:p>
        </p:txBody>
      </p:sp>
      <p:sp>
        <p:nvSpPr>
          <p:cNvPr id="4" name="Metin kutusu 3"/>
          <p:cNvSpPr txBox="1"/>
          <p:nvPr/>
        </p:nvSpPr>
        <p:spPr>
          <a:xfrm>
            <a:off x="9438969" y="0"/>
            <a:ext cx="275303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Zümer</a:t>
            </a:r>
            <a:r>
              <a:rPr lang="tr-TR" dirty="0"/>
              <a:t> Suresi 39 . sure</a:t>
            </a:r>
          </a:p>
          <a:p>
            <a:r>
              <a:rPr lang="tr-TR" dirty="0"/>
              <a:t>4 . Ayet </a:t>
            </a:r>
          </a:p>
        </p:txBody>
      </p:sp>
    </p:spTree>
    <p:extLst>
      <p:ext uri="{BB962C8B-B14F-4D97-AF65-F5344CB8AC3E}">
        <p14:creationId xmlns:p14="http://schemas.microsoft.com/office/powerpoint/2010/main" val="20152017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655762"/>
          </a:xfrm>
        </p:spPr>
        <p:txBody>
          <a:bodyPr>
            <a:noAutofit/>
          </a:bodyPr>
          <a:lstStyle/>
          <a:p>
            <a:pPr rtl="1"/>
            <a:r>
              <a:rPr lang="ar-AE" sz="4800" dirty="0"/>
              <a:t>ذٰلِكُمْ بِاَنَّـهُٓ اِذَا دُعِيَ اللّٰهُ وَحْدَهُ كَفَرْتُمْۚ وَاِنْ يُشْرَكْ بِهٖ تُؤْمِنُواؕ فَالْحُكْمُ</a:t>
            </a:r>
            <a:br>
              <a:rPr lang="tr-TR" sz="4800" dirty="0"/>
            </a:br>
            <a:br>
              <a:rPr lang="tr-TR" sz="4800" dirty="0"/>
            </a:br>
            <a:r>
              <a:rPr lang="ar-AE" sz="4800" dirty="0"/>
              <a:t> لِلّٰهِ الْعَلِيِّ الْكَبٖيرِ</a:t>
            </a:r>
            <a:r>
              <a:rPr lang="ar-AE" sz="4800" b="1" dirty="0"/>
              <a:t>﴿١٢﴾</a:t>
            </a:r>
            <a:endParaRPr lang="tr-TR" sz="2800" dirty="0"/>
          </a:p>
        </p:txBody>
      </p:sp>
      <p:sp>
        <p:nvSpPr>
          <p:cNvPr id="3" name="Alt Başlık 2"/>
          <p:cNvSpPr>
            <a:spLocks noGrp="1"/>
          </p:cNvSpPr>
          <p:nvPr>
            <p:ph type="subTitle" idx="1"/>
          </p:nvPr>
        </p:nvSpPr>
        <p:spPr>
          <a:xfrm>
            <a:off x="0" y="4450291"/>
            <a:ext cx="12192000" cy="1965068"/>
          </a:xfrm>
        </p:spPr>
        <p:txBody>
          <a:bodyPr>
            <a:normAutofit/>
          </a:bodyPr>
          <a:lstStyle/>
          <a:p>
            <a:r>
              <a:rPr lang="tr-TR" sz="3200" b="1" i="1" dirty="0"/>
              <a:t>﴾12﴿Bu duruma düşmenizin sebebi şudur: Allah’ın ismi tek başına anıldığı zaman inkâra sapardınız, ama O’na ortak koşulduğunda buna inanırdınız. Artık hüküm, yüce ve ulu olan Allah’ındır.</a:t>
            </a:r>
          </a:p>
        </p:txBody>
      </p:sp>
      <p:sp>
        <p:nvSpPr>
          <p:cNvPr id="4" name="Metin kutusu 3"/>
          <p:cNvSpPr txBox="1"/>
          <p:nvPr/>
        </p:nvSpPr>
        <p:spPr>
          <a:xfrm>
            <a:off x="9281653" y="0"/>
            <a:ext cx="291034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Mü'min</a:t>
            </a:r>
            <a:r>
              <a:rPr lang="tr-TR" dirty="0"/>
              <a:t> Suresi 40 . sure</a:t>
            </a:r>
          </a:p>
          <a:p>
            <a:r>
              <a:rPr lang="tr-TR" dirty="0"/>
              <a:t>12 . Ayet </a:t>
            </a:r>
          </a:p>
        </p:txBody>
      </p:sp>
    </p:spTree>
    <p:extLst>
      <p:ext uri="{BB962C8B-B14F-4D97-AF65-F5344CB8AC3E}">
        <p14:creationId xmlns:p14="http://schemas.microsoft.com/office/powerpoint/2010/main" val="41337867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3600" dirty="0"/>
              <a:t>يَوْمَ هُمْ بَارِزُونَۚ لَا يَخْفٰى عَلَى اللّٰهِ مِنْهُمْ شَيْءٌؕ لِمَنِ الْمُلْكُ الْيَوْمَؕ لِلّٰهِ الْوَاحِدِ الْقَهَّارِ</a:t>
            </a:r>
            <a:r>
              <a:rPr lang="ar-AE" sz="3600" b="1" dirty="0"/>
              <a:t>﴿١٦﴾</a:t>
            </a:r>
            <a:endParaRPr lang="tr-TR" sz="1800" dirty="0"/>
          </a:p>
        </p:txBody>
      </p:sp>
      <p:sp>
        <p:nvSpPr>
          <p:cNvPr id="3" name="Alt Başlık 2"/>
          <p:cNvSpPr>
            <a:spLocks noGrp="1"/>
          </p:cNvSpPr>
          <p:nvPr>
            <p:ph type="subTitle" idx="1"/>
          </p:nvPr>
        </p:nvSpPr>
        <p:spPr>
          <a:xfrm>
            <a:off x="0" y="4345858"/>
            <a:ext cx="12192000" cy="2069501"/>
          </a:xfrm>
        </p:spPr>
        <p:txBody>
          <a:bodyPr>
            <a:normAutofit/>
          </a:bodyPr>
          <a:lstStyle/>
          <a:p>
            <a:r>
              <a:rPr lang="tr-TR" sz="3600" b="1" i="1" dirty="0"/>
              <a:t>﴾16﴿O gün onlar, Allah’a gizli kalan hiçbir şeyleri olmaksızın (kabirlerinden) çıkarlar. Bugün hükümranlık kimindir? Elbette tek ve mutlak hükümran olan Allah’ındır!</a:t>
            </a:r>
          </a:p>
        </p:txBody>
      </p:sp>
      <p:sp>
        <p:nvSpPr>
          <p:cNvPr id="4" name="Metin kutusu 3"/>
          <p:cNvSpPr txBox="1"/>
          <p:nvPr/>
        </p:nvSpPr>
        <p:spPr>
          <a:xfrm>
            <a:off x="9281653" y="0"/>
            <a:ext cx="291034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Mü'min</a:t>
            </a:r>
            <a:r>
              <a:rPr lang="tr-TR" dirty="0"/>
              <a:t> Suresi 40 . sure</a:t>
            </a:r>
          </a:p>
          <a:p>
            <a:r>
              <a:rPr lang="tr-TR" dirty="0"/>
              <a:t>16 . Ayet </a:t>
            </a:r>
          </a:p>
        </p:txBody>
      </p:sp>
    </p:spTree>
    <p:extLst>
      <p:ext uri="{BB962C8B-B14F-4D97-AF65-F5344CB8AC3E}">
        <p14:creationId xmlns:p14="http://schemas.microsoft.com/office/powerpoint/2010/main" val="23205375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4400" dirty="0"/>
              <a:t>فَلَمَّا رَاَوْا بَأْسَنَا قَالُٓوا اٰمَنَّا بِاللّٰهِ وَحْدَهُ وَكَفَرْنَا بِمَا كُنَّا بِهٖ مُشْرِكٖينَ</a:t>
            </a:r>
            <a:r>
              <a:rPr lang="ar-AE" sz="4400" b="1" dirty="0"/>
              <a:t>﴿٨٤﴾</a:t>
            </a:r>
            <a:endParaRPr lang="tr-TR" sz="2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b="1" i="1" dirty="0"/>
              <a:t>﴾84﴿Dehşetli cezamızı gördüklerinde, “Allah’ın birliğine inandık, O’na ortak koştuğumuz şeyleri de şimdi reddetmekteyiz” derler.</a:t>
            </a:r>
          </a:p>
        </p:txBody>
      </p:sp>
      <p:sp>
        <p:nvSpPr>
          <p:cNvPr id="4" name="Metin kutusu 3"/>
          <p:cNvSpPr txBox="1"/>
          <p:nvPr/>
        </p:nvSpPr>
        <p:spPr>
          <a:xfrm>
            <a:off x="9261987" y="0"/>
            <a:ext cx="2930013"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Mü'min</a:t>
            </a:r>
            <a:r>
              <a:rPr lang="tr-TR" dirty="0"/>
              <a:t> Suresi 40 . sure</a:t>
            </a:r>
          </a:p>
          <a:p>
            <a:r>
              <a:rPr lang="tr-TR" dirty="0"/>
              <a:t>84 . Ayet </a:t>
            </a:r>
          </a:p>
        </p:txBody>
      </p:sp>
    </p:spTree>
    <p:extLst>
      <p:ext uri="{BB962C8B-B14F-4D97-AF65-F5344CB8AC3E}">
        <p14:creationId xmlns:p14="http://schemas.microsoft.com/office/powerpoint/2010/main" val="19690164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3172991"/>
            <a:ext cx="12192000" cy="1204331"/>
          </a:xfrm>
        </p:spPr>
        <p:txBody>
          <a:bodyPr>
            <a:noAutofit/>
          </a:bodyPr>
          <a:lstStyle/>
          <a:p>
            <a:pPr rtl="1"/>
            <a:r>
              <a:rPr lang="ar-AE" sz="3600" dirty="0"/>
              <a:t>قَدْ كَانَتْ لَكُمْ اُسْوَةٌ حَسَنَةٌ فٖٓى اِبْرٰهٖيمَ وَ‏الَّذٖينَ مَعَهُۚ اِذْ قَالُوا لِقَوْمِهِمْ اِنَّا بُرَءٰٓؤُ۬ا مِنْكُمْ وَمِمَّا</a:t>
            </a:r>
            <a:br>
              <a:rPr lang="tr-TR" sz="3600" dirty="0"/>
            </a:br>
            <a:br>
              <a:rPr lang="tr-TR" sz="3600" dirty="0"/>
            </a:br>
            <a:r>
              <a:rPr lang="ar-AE" sz="3600" dirty="0"/>
              <a:t> تَعْبُدُونَ مِنْ دُونِ اللّٰهِؗ كَفَرْنَا بِكُمْ وَبَدَا بَيْنَنَا وَبَيْنَكُمُ الْعَدَاوَةُ وَالْبَغْضَٓاءُ اَبَدًا حَتّٰى تُؤْمِنُوا بِاللّٰهِ</a:t>
            </a:r>
            <a:br>
              <a:rPr lang="tr-TR" sz="3600" dirty="0"/>
            </a:br>
            <a:br>
              <a:rPr lang="tr-TR" sz="3600" dirty="0"/>
            </a:br>
            <a:r>
              <a:rPr lang="ar-AE" sz="3600" dirty="0"/>
              <a:t> وَحْدَهُٓ اِلَّا قَوْلَ اِبْرٰهٖيمَ لِاَبٖيهِ لَاَسْتَغْفِرَنَّ لَكَ وَمَٓا اَمْلِكُ لَكَ مِنَ اللّٰهِ مِنْ شَىْءٍۜ رَبَّنَا عَلَيْكَ</a:t>
            </a:r>
            <a:br>
              <a:rPr lang="tr-TR" sz="3600" dirty="0"/>
            </a:br>
            <a:br>
              <a:rPr lang="tr-TR" sz="3600" dirty="0"/>
            </a:br>
            <a:r>
              <a:rPr lang="ar-AE" sz="3600" dirty="0"/>
              <a:t> تَوَكَّلْنَا وَاِلَيْكَ اَنَبْنَا وَاِلَيْكَ الْمَصٖيرُ</a:t>
            </a:r>
            <a:r>
              <a:rPr lang="ar-AE" sz="3600" b="1" dirty="0"/>
              <a:t>﴿٤﴾</a:t>
            </a:r>
            <a:endParaRPr lang="ar-AE" sz="3600" dirty="0"/>
          </a:p>
        </p:txBody>
      </p:sp>
      <p:sp>
        <p:nvSpPr>
          <p:cNvPr id="3" name="Alt Başlık 2"/>
          <p:cNvSpPr>
            <a:spLocks noGrp="1"/>
          </p:cNvSpPr>
          <p:nvPr>
            <p:ph type="subTitle" idx="1"/>
          </p:nvPr>
        </p:nvSpPr>
        <p:spPr>
          <a:xfrm>
            <a:off x="0" y="4493342"/>
            <a:ext cx="12192000" cy="2364657"/>
          </a:xfrm>
        </p:spPr>
        <p:txBody>
          <a:bodyPr>
            <a:noAutofit/>
          </a:bodyPr>
          <a:lstStyle/>
          <a:p>
            <a:r>
              <a:rPr lang="tr-TR" b="1" i="1" dirty="0"/>
              <a:t>﴾4﴿İbrâhim’de ve ona uyanlarda size güzel bir örneklik vardır; onlar kavimlerine şöyle demişlerdi: Bilin ki bizim sizinle ve Allah’ı bırakıp da taptıklarınızla bir ilişiğimiz yoktur. Sizi (ve değerlerinizi) reddediyoruz. Sizinle bizim aramızda, siz bir tek Allah’a iman edinceye kadar sürüp gidecek bir düşmanlık ve nefret açıkça ortaya çıkmıştır. Ancak </a:t>
            </a:r>
            <a:r>
              <a:rPr lang="tr-TR" b="1" i="1" dirty="0" err="1"/>
              <a:t>İbrâhim’in</a:t>
            </a:r>
            <a:r>
              <a:rPr lang="tr-TR" b="1" i="1" dirty="0"/>
              <a:t>, babasına “Hiç şüphen olmasın bağışlanman için dua edeceğim, ama Allah’tan sana geleceklere karşı yapabileceğim bir şey de yoktur” demesi başka. Rabbimiz! Sadece sana dayanıp güvendik, sana yöneldik; dönüş de ancak sanadır.</a:t>
            </a:r>
          </a:p>
        </p:txBody>
      </p:sp>
      <p:sp>
        <p:nvSpPr>
          <p:cNvPr id="4" name="Metin kutusu 3"/>
          <p:cNvSpPr txBox="1"/>
          <p:nvPr/>
        </p:nvSpPr>
        <p:spPr>
          <a:xfrm>
            <a:off x="8799871" y="8704"/>
            <a:ext cx="3392129"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Mümtehine</a:t>
            </a:r>
            <a:r>
              <a:rPr lang="tr-TR" dirty="0"/>
              <a:t> Suresi 60 . sure</a:t>
            </a:r>
          </a:p>
          <a:p>
            <a:r>
              <a:rPr lang="tr-TR" dirty="0"/>
              <a:t>4 . Ayet </a:t>
            </a:r>
          </a:p>
        </p:txBody>
      </p:sp>
    </p:spTree>
    <p:extLst>
      <p:ext uri="{BB962C8B-B14F-4D97-AF65-F5344CB8AC3E}">
        <p14:creationId xmlns:p14="http://schemas.microsoft.com/office/powerpoint/2010/main" val="2621828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143</TotalTime>
  <Words>2168</Words>
  <Application>Microsoft Office PowerPoint</Application>
  <PresentationFormat>Geniş ekran</PresentationFormat>
  <Paragraphs>126</Paragraphs>
  <Slides>29</Slides>
  <Notes>2</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29</vt:i4>
      </vt:variant>
    </vt:vector>
  </HeadingPairs>
  <TitlesOfParts>
    <vt:vector size="37" baseType="lpstr">
      <vt:lpstr>Aptos</vt:lpstr>
      <vt:lpstr>Arial</vt:lpstr>
      <vt:lpstr>Calibri</vt:lpstr>
      <vt:lpstr>Calibri Light</vt:lpstr>
      <vt:lpstr>Elif1</vt:lpstr>
      <vt:lpstr>Helvetica Neue</vt:lpstr>
      <vt:lpstr>inherit</vt:lpstr>
      <vt:lpstr>Office Teması</vt:lpstr>
      <vt:lpstr>EL - VAHİD (وَاحِد)</vt:lpstr>
      <vt:lpstr>EL - VAHİD (وَاحِد)</vt:lpstr>
      <vt:lpstr>لَٓا اِكْرَاهَ فِي الدّٖينِ قَدْ تَبَيَّنَ الرُّشْدُ مِنَ الْغَيِّۚ فَمَنْ يَكْفُرْ بِالطَّاغُوتِ وَيُؤْمِنْ   بِاللّٰهِ فَقَدِ اسْتَمْسَكَ بِالْعُرْوَةِ الْوُثْقٰىࣗ لَا انْفِصَامَ لَهَاؕ وَاللّٰهُ سَمٖيعٌ عَلٖيمٌ﴿٢٥٦﴾</vt:lpstr>
      <vt:lpstr>اَمْ كُنْتُمْ شُهَدَٓاءَ اِذْ حَضَرَ يَعْقُوبَ الْمَوْتُۙ اِذْ قَالَ لِبَنٖيهِ مَا تَعْبُدُونَ مِنْ بَعْدٖىۜ قَالُوا نَعْبُدُ اِلٰهَكَ   وَاِلٰهَ اٰبَٓائِكَ اِبْرٰهٖيمَ وَاِسْمٰعٖيلَ وَاِسْحٰقَ اِلٰهًا وَاحِدًاۚ وَنَحْنُ لَهُ مُسْلِمُونَ﴿١٣٣﴾</vt:lpstr>
      <vt:lpstr>وَاِلٰهُكُمْ اِلٰهٌ وَاحِدٌۚ لَٓا اِلٰهَ اِلَّا هُوَ الرَّحْمٰنُ الرَّحٖيمُࣖ﴿١٦٣﴾</vt:lpstr>
      <vt:lpstr>يَٓا اَهْلَ الْكِتَابِ لَا تَغْلُوا فٖى دٖينِكُمْ وَلَا تَقُولُوا عَلَى اللّٰهِ اِلَّا الْحَقَّۜ اِنَّمَا الْمَسٖيحُ عٖيسَى ابْنُ   مَرْيَمَ رَسُولُ اللّٰهِ وَكَلِمَتُهُۚ اَلْقٰيهَٓا اِلٰى مَرْيَمَ وَرُوحٌ مِنْهُؗ فَاٰمِنُوا بِاللّٰهِ وَرُسُلِهٖۚ وَلَا تَقُولُوا ثَلٰثَةٌۜ   اِنْتَهُوا خَيْرًا لَكُمْۜ اِنَّمَا اللّٰهُ اِلٰهٌ وَاحِدٌۜ سُبْحَانَهُٓ اَنْ يَكُونَ لَهُ وَلَدٌۘ لَهُ مَا فِى السَّمٰوَاتِ وَمَا فِى   الْاَرْضِۜ وَكَفٰى بِاللّٰهِ وَكٖيلًا۟﴿١٧١﴾</vt:lpstr>
      <vt:lpstr>لَقَدْ كَفَرَ الَّذٖينَ قَالُٓوا اِنَّ اللّٰهَ ثَالِثُ ثَلٰثَةٍۘ وَمَا مِنْ اِلٰهٍ اِلَّٓا اِلٰهٌ وَاحِدٌۜ وَاِنْ لَمْ يَنْتَهُوا عَمَّا   يَقُولُونَ لَيَمَسَّنَّ الَّذٖينَ كَفَرُوا مِنْهُمْ عَذَابٌ اَلٖيمٌ﴿٧٣﴾</vt:lpstr>
      <vt:lpstr>قُلْ اَيُّ شَيْءٍ اَكْبَرُ شَهَادَةًؕ قُلِ اللّٰهُ شَهٖيدٌ بَيْنٖي وَبَيْنَكُمْ وَاُو۫حِيَ اِلَيَّ هٰذَا الْقُرْاٰنُ لِاُنْذِرَكُمْ بِهٖ   وَمَنْ بَلَغَؕ اَئِنَّكُمْ لَتَشْهَدُونَ اَنَّ مَعَ اللّٰهِ اٰلِهَةً اُخْرٰىؕ قُلْ لَٓا اَشْهَدُۚ قُلْ اِنَّمَا هُوَ اِلٰهٌ وَاحِدٌ وَاِنَّنٖي   بَرٖٓيءٌ مِمَّا تُشْرِكُونَۘ﴿١٩﴾</vt:lpstr>
      <vt:lpstr>قَالُٓوا اَجِئْتَنَا لِنَعْبُدَ اللّٰهَ وَحْدَهُ وَنَذَرَ مَا كَانَ يَعْبُدُ اٰبَٓاؤُ۬نَاۚ فَأْتِنَا بِمَا تَعِدُنَٓا   اِنْ كُنْتَ مِنَ الصَّادِقٖينَ﴿٧٠﴾</vt:lpstr>
      <vt:lpstr>اِتَّخَذُٓوا اَحْبَارَهُمْ وَرُهْبَانَهُمْ اَرْبَاباً مِنْ دُونِ اللّٰهِ وَالْمَسٖيحَ ابْنَ مَرْيَمَۚ   وَمَٓا اُمِرُٓوا اِلَّا لِيَعْبُدُٓوا اِلٰهاً وَاحِداًۚ لَٓا اِلٰهَ اِلَّا هُوَؕ سُبْحَانَهُ عَمَّا   يُشْرِكُونَ﴿٣١﴾</vt:lpstr>
      <vt:lpstr>يَا صَاحِبَيِ السِّجْنِ ءَاَرْبَابٌ مُتَفَرِّقُونَ خَيْرٌ اَمِ اللّٰهُ الْوَاحِدُ الْقَهَّارُؕ﴿٣٩﴾</vt:lpstr>
      <vt:lpstr>قُلْ مَنْ رَبُّ السَّمٰوَاتِ وَالْاَرْضِؕ قُلِ اللّٰهُؕ قُلْ اَفَاتَّخَذْتُمْ مِنْ دُونِهٖٓ اَوْلِيَٓاءَ لَا يَمْلِكُونَ لِاَنْفُسِهِمْ نَفْعاً وَلَا   ضَراًّؕ قُلْ هَلْ يَسْتَوِي الْاَعْمٰى وَالْبَصٖيرُۙ اَمْ هَلْ تَسْتَوِي الظُّلُمَاتُ وَالنُّورُۚ اَمْ جَعَلُوا لِلّٰهِ شُرَكَٓاءَ خَلَقُوا   كَخَلْقِهٖ فَتَشَابَهَ الْخَلْقُ عَلَيْهِمْؕ قُلِ اللّٰهُ خَالِقُ كُلِّ شَيْءٍ وَهُوَ الْوَاحِدُ الْقَهَّارُ﴿١٦﴾</vt:lpstr>
      <vt:lpstr>يَوْمَ تُبَدَّلُ الْاَرْضُ غَيْرَ الْاَرْضِ وَالسَّمٰوَاتُ وَبَرَزُوا لِلّٰهِ الْوَاحِدِ الْقَهَّارِ﴿٤٨﴾</vt:lpstr>
      <vt:lpstr>هٰذَا بَلَاغٌ لِلنَّاسِ وَلِيُنْذَرُوا بِهٖ وَلِيَعْلَمُٓوا اَنَّمَا هُوَ اِلٰهٌ وَاحِدٌ وَلِيَذَّكَّرَ اُو۬لُوا الْاَلْبَابِ﴿٥٢﴾</vt:lpstr>
      <vt:lpstr>اِلٰهُكُمْ اِلٰهٌ وَاحِدٌۚ فَالَّذٖينَ لَا يُؤْمِنُونَ بِالْاٰخِرَةِ قُلُوبُهُمْ مُنْكِرَةٌ وَهُمْ مُسْتَكْبِرُونَ﴿٢٢﴾</vt:lpstr>
      <vt:lpstr>وَقَالَ اللّٰهُ لَا تَتَّخِذُٓوا اِلٰهَيْنِ اثْنَيْنِۚ اِنَّمَا هُوَ اِلٰهٌ وَاحِدٌۚ فَاِيَّايَ فَارْهَبُونِ﴿٥١﴾</vt:lpstr>
      <vt:lpstr>وَجَعَلْنَا عَلٰى قُلُوبِهِمْ اَكِنَّةً اَنْ يَفْقَهُوهُ وَفٖٓي اٰذَانِهِمْ وَقْراًؕ وَاِذَا ذَكَرْتَ   رَبَّكَ فِي الْقُرْاٰنِ وَحْدَهُ وَلَّوْا عَلٰٓى اَدْبَارِهِمْ نُفُوراً﴿٤٦﴾</vt:lpstr>
      <vt:lpstr>قُلْ اِنَّـمَٓا اَنَا۬ بَشَرٌ مِثْلُكُمْ يُوحٰٓى اِلَيَّ اَنَّـمَٓا اِلٰهُكُمْ اِلٰهٌ وَاحِدٌۚ فَمَنْ كَانَ يَرْجُوا لِقَٓاءَ رَبِّهٖ فَلْيَعْمَلْ   عَمَلاً صَالِحاً وَلَا يُشْرِكْ بِعِبَادَةِ رَبِّهٖٓ اَحَداً﴿١١٠﴾</vt:lpstr>
      <vt:lpstr>قُلْ اِنَّمَا يُوحٰٓى اِلَيَّ اَنَّـمَٓا اِلٰهُكُمْ اِلٰهٌ وَاحِدٌۚ فَهَلْ اَنْتُمْ مُسْلِمُونَ﴿١٠٨﴾</vt:lpstr>
      <vt:lpstr>وَلِكُلِّ اُمَّةٍ جَعَلْنَا مَنْسَكاً لِيَذْكُرُوا اسْمَ اللّٰهِ عَلٰى مَا رَزَقَهُمْ مِنْ بَهٖيمَةِ   الْاَنْعَامِؕ فَاِلٰهُكُمْ اِلٰهٌ وَاحِدٌ فَلَـهُٓ اَسْلِمُواؕ وَبَشِّرِ الْمُخْبِتٖينَۙ﴿٣٤﴾</vt:lpstr>
      <vt:lpstr>وَلَا تُجَادِلُٓوا اَهْلَ الْكِتَابِ اِلَّا بِالَّتٖي هِيَ اَحْسَنُࣗ اِلَّا الَّذٖينَ ظَلَمُوا مِنْهُمْ وَقُولُٓوا اٰمَنَّا   بِالَّـذٖٓي اُنْزِلَ اِلَيْنَا وَاُنْزِلَ اِلَيْكُمْ وَاِلٰهُنَا وَاِلٰهُكُمْ وَاحِدٌ وَنَحْنُ لَهُ مُسْلِمُونَ﴿٤٦﴾</vt:lpstr>
      <vt:lpstr>وَالصَّٓافَّاتِ صَفًّاۙ﴿١﴾  فَالزَّاجِرَاتِ زَجْرًاۙ﴿٢﴾  فَالتَّالِيَاتِ ذِكْرًاۙ﴿٣﴾  اِنَّ اِلٰهَكُمْ لَوَاحِدٌؕ﴿٤﴾</vt:lpstr>
      <vt:lpstr>اَجَعَلَ الْاٰلِهَةَ اِلٰهاً وَاحِداًۚ اِنَّ هٰذَا لَشَيْءٌ عُجَابٌ﴿٥﴾</vt:lpstr>
      <vt:lpstr>قُلْ اِنَّـمَٓا اَنَا۬ مُنْذِرٌࣗ وَمَا مِنْ اِلٰهٍ اِلَّا اللّٰهُ الْوَاحِدُ الْقَهَّارُۚ﴿٦٥﴾</vt:lpstr>
      <vt:lpstr>لَوْ اَرَادَ اللّٰهُ اَنْ يَتَّخِذَ وَلَداً لَاصْطَفٰى مِمَّا يَخْلُقُ مَا يَشَٓاءُۙ سُبْحَانَهُؕ هُوَ اللّٰهُ الْوَاحِدُ الْقَهَّارُ﴿٤﴾</vt:lpstr>
      <vt:lpstr>ذٰلِكُمْ بِاَنَّـهُٓ اِذَا دُعِيَ اللّٰهُ وَحْدَهُ كَفَرْتُمْۚ وَاِنْ يُشْرَكْ بِهٖ تُؤْمِنُواؕ فَالْحُكْمُ   لِلّٰهِ الْعَلِيِّ الْكَبٖيرِ﴿١٢﴾</vt:lpstr>
      <vt:lpstr>يَوْمَ هُمْ بَارِزُونَۚ لَا يَخْفٰى عَلَى اللّٰهِ مِنْهُمْ شَيْءٌؕ لِمَنِ الْمُلْكُ الْيَوْمَؕ لِلّٰهِ الْوَاحِدِ الْقَهَّارِ﴿١٦﴾</vt:lpstr>
      <vt:lpstr>فَلَمَّا رَاَوْا بَأْسَنَا قَالُٓوا اٰمَنَّا بِاللّٰهِ وَحْدَهُ وَكَفَرْنَا بِمَا كُنَّا بِهٖ مُشْرِكٖينَ﴿٨٤﴾</vt:lpstr>
      <vt:lpstr>قَدْ كَانَتْ لَكُمْ اُسْوَةٌ حَسَنَةٌ فٖٓى اِبْرٰهٖيمَ وَ‏الَّذٖينَ مَعَهُۚ اِذْ قَالُوا لِقَوْمِهِمْ اِنَّا بُرَءٰٓؤُ۬ا مِنْكُمْ وَمِمَّا   تَعْبُدُونَ مِنْ دُونِ اللّٰهِؗ كَفَرْنَا بِكُمْ وَبَدَا بَيْنَنَا وَبَيْنَكُمُ الْعَدَاوَةُ وَالْبَغْضَٓاءُ اَبَدًا حَتّٰى تُؤْمِنُوا بِاللّٰهِ   وَحْدَهُٓ اِلَّا قَوْلَ اِبْرٰهٖيمَ لِاَبٖيهِ لَاَسْتَغْفِرَنَّ لَكَ وَمَٓا اَمْلِكُ لَكَ مِنَ اللّٰهِ مِنْ شَىْءٍۜ رَبَّنَا عَلَيْكَ   تَوَكَّلْنَا وَاِلَيْكَ اَنَبْنَا وَاِلَيْكَ الْمَصٖيرُ﴿٤﴾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 FÂTIR (فَطَر )</dc:title>
  <dc:creator>User</dc:creator>
  <cp:lastModifiedBy>MONSTER</cp:lastModifiedBy>
  <cp:revision>21</cp:revision>
  <cp:lastPrinted>2026-02-14T11:29:00Z</cp:lastPrinted>
  <dcterms:created xsi:type="dcterms:W3CDTF">2026-01-17T13:58:02Z</dcterms:created>
  <dcterms:modified xsi:type="dcterms:W3CDTF">2026-02-14T18:24:43Z</dcterms:modified>
</cp:coreProperties>
</file>