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63" r:id="rId4"/>
    <p:sldId id="264" r:id="rId5"/>
    <p:sldId id="266" r:id="rId6"/>
    <p:sldId id="265"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A0E87A-3E72-F66A-A4D8-079A584E186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DCB5524-9391-3A95-81BF-A3E4297D92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A78C27A-0D0E-7C5C-E0CB-9FA1DA256614}"/>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5" name="Alt Bilgi Yer Tutucusu 4">
            <a:extLst>
              <a:ext uri="{FF2B5EF4-FFF2-40B4-BE49-F238E27FC236}">
                <a16:creationId xmlns:a16="http://schemas.microsoft.com/office/drawing/2014/main" id="{66F9754F-8EBB-2E74-C34E-A7D9F8089FC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7802F34-8933-1F7D-870D-0E68930AF09D}"/>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91067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0C3736-5A93-3385-87EB-C2426BAD1F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C8FAFC4-4A28-69EE-3B21-137C2B77A6B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538FB7A-C5BE-BE0B-B779-94D190B79B42}"/>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5" name="Alt Bilgi Yer Tutucusu 4">
            <a:extLst>
              <a:ext uri="{FF2B5EF4-FFF2-40B4-BE49-F238E27FC236}">
                <a16:creationId xmlns:a16="http://schemas.microsoft.com/office/drawing/2014/main" id="{DF61C4E4-FB76-8633-FB35-C0E727201AA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A74746A-0D40-F3B3-6D7B-8AF37262A125}"/>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3849979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86616B-7FF2-CF04-79B6-880530F2B51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03793669-2961-FB38-6C7A-20B0E6AFC2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2C73D6E-45C1-F5F1-AC9A-14D4CF76A70B}"/>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5" name="Alt Bilgi Yer Tutucusu 4">
            <a:extLst>
              <a:ext uri="{FF2B5EF4-FFF2-40B4-BE49-F238E27FC236}">
                <a16:creationId xmlns:a16="http://schemas.microsoft.com/office/drawing/2014/main" id="{5F29F525-4A15-FF3C-38D1-91EA8667A2A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51F4371-5FC6-BDC9-DC38-E308F27E4818}"/>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28549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362416-5FC9-D6D6-E103-357D71ABA7F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6685479-6FEB-A376-886B-847482D9716E}"/>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4C77EC1D-822A-B8BA-A9DB-C5C1728F735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93288818-F6DD-D0E1-422D-E13C119B65A2}"/>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6" name="Alt Bilgi Yer Tutucusu 5">
            <a:extLst>
              <a:ext uri="{FF2B5EF4-FFF2-40B4-BE49-F238E27FC236}">
                <a16:creationId xmlns:a16="http://schemas.microsoft.com/office/drawing/2014/main" id="{6B683408-0D2F-A64B-E2DD-1CA576F418D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C943A49-2325-2571-0EAF-8B8BBF77A244}"/>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167820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F63655-0AD9-0D38-8CA7-2F3744F5E0BB}"/>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3D1F66C-6258-2A4E-EDE1-8E40F62ED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D9A2A28-1ACE-1BF8-EB64-3E8EA51F98C1}"/>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0551BC0-5809-A022-47D4-67B130E075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45C23A7B-521C-7F1F-7E73-D2759C26CE4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21FF9B5-5DBE-5026-6FD0-7FD3D0127E75}"/>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8" name="Alt Bilgi Yer Tutucusu 7">
            <a:extLst>
              <a:ext uri="{FF2B5EF4-FFF2-40B4-BE49-F238E27FC236}">
                <a16:creationId xmlns:a16="http://schemas.microsoft.com/office/drawing/2014/main" id="{51DA6EF6-F0DE-8A7F-EE64-4DD7F8FC002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11D0461-C1BD-4BAB-0076-587504BEE2C9}"/>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3494840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821144-F853-ADD7-2939-08F20A352BF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F214B005-C3E0-1FA5-1783-A4AC8E324532}"/>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4" name="Alt Bilgi Yer Tutucusu 3">
            <a:extLst>
              <a:ext uri="{FF2B5EF4-FFF2-40B4-BE49-F238E27FC236}">
                <a16:creationId xmlns:a16="http://schemas.microsoft.com/office/drawing/2014/main" id="{11EAABFF-B75F-09BF-7C8B-CFCF5AFC9F1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283FC1E-8DC3-E892-B790-330D568A5C28}"/>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1638867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E48B7C8-6E21-6A1F-7D7E-9ACF33C1B3A9}"/>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3" name="Alt Bilgi Yer Tutucusu 2">
            <a:extLst>
              <a:ext uri="{FF2B5EF4-FFF2-40B4-BE49-F238E27FC236}">
                <a16:creationId xmlns:a16="http://schemas.microsoft.com/office/drawing/2014/main" id="{C31962DA-DD4A-D47F-472D-2C3B5E209F2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B9E58F8-4FE7-7D81-89E7-202F2A14DD3C}"/>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1754661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249292-FCBE-321A-DCF1-549FCCCA05A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E0E30E0-D1D3-94C5-A010-060377E45D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0A62E38-C67E-451C-74DF-A71C1E381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225BB13-8ED6-C3F5-F307-EC6A4F949866}"/>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6" name="Alt Bilgi Yer Tutucusu 5">
            <a:extLst>
              <a:ext uri="{FF2B5EF4-FFF2-40B4-BE49-F238E27FC236}">
                <a16:creationId xmlns:a16="http://schemas.microsoft.com/office/drawing/2014/main" id="{39779AF4-0342-067C-0F34-E2B30346385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9B0CD36-521B-E5E6-9F3E-22CE6864FCC6}"/>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188227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B2AC60-75EB-E791-C9F5-31BE91B6E2F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4557CA6-0C58-9D52-395C-3560D7B6EE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059ED54-7BD9-DF3A-189F-DCAF934953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A8BB838-55B1-A77A-210E-7EBE665A3085}"/>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6" name="Alt Bilgi Yer Tutucusu 5">
            <a:extLst>
              <a:ext uri="{FF2B5EF4-FFF2-40B4-BE49-F238E27FC236}">
                <a16:creationId xmlns:a16="http://schemas.microsoft.com/office/drawing/2014/main" id="{F8769C76-082B-31A8-9FEC-2D05B80F1A1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88AA659-7171-EA4E-82E5-F0344FA7AB0A}"/>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2614672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4E5D45-F5B0-3696-AD6A-E68B8B8DD2F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AC0DF89-CAFA-C12A-07F5-A35E2E33EF4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EEFAF06-F551-78A1-FB2E-86BD6B0BB60C}"/>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5" name="Alt Bilgi Yer Tutucusu 4">
            <a:extLst>
              <a:ext uri="{FF2B5EF4-FFF2-40B4-BE49-F238E27FC236}">
                <a16:creationId xmlns:a16="http://schemas.microsoft.com/office/drawing/2014/main" id="{9B10D20D-997C-7739-3C7F-DC23781D9B0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6EBB3E9-59F8-9948-910A-C871B67CBF0E}"/>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1367023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C1881CB-EA21-8E0B-E7EB-77537D620AB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A827277-9D2C-4D7F-C8B2-85DE6E60372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2BBA19A-7CB1-7FA5-4B7D-7175AF844B89}"/>
              </a:ext>
            </a:extLst>
          </p:cNvPr>
          <p:cNvSpPr>
            <a:spLocks noGrp="1"/>
          </p:cNvSpPr>
          <p:nvPr>
            <p:ph type="dt" sz="half" idx="10"/>
          </p:nvPr>
        </p:nvSpPr>
        <p:spPr/>
        <p:txBody>
          <a:bodyPr/>
          <a:lstStyle/>
          <a:p>
            <a:fld id="{8CCAA02D-7ED6-4A45-9373-22B61452A51E}" type="datetimeFigureOut">
              <a:rPr lang="tr-TR" smtClean="0"/>
              <a:t>6.02.2026</a:t>
            </a:fld>
            <a:endParaRPr lang="tr-TR"/>
          </a:p>
        </p:txBody>
      </p:sp>
      <p:sp>
        <p:nvSpPr>
          <p:cNvPr id="5" name="Alt Bilgi Yer Tutucusu 4">
            <a:extLst>
              <a:ext uri="{FF2B5EF4-FFF2-40B4-BE49-F238E27FC236}">
                <a16:creationId xmlns:a16="http://schemas.microsoft.com/office/drawing/2014/main" id="{558E6E53-D724-D028-8234-B9D5A7C1F06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281B31C-3670-E629-1F43-49C39D7827E2}"/>
              </a:ext>
            </a:extLst>
          </p:cNvPr>
          <p:cNvSpPr>
            <a:spLocks noGrp="1"/>
          </p:cNvSpPr>
          <p:nvPr>
            <p:ph type="sldNum" sz="quarter" idx="12"/>
          </p:nvPr>
        </p:nvSpPr>
        <p:spPr/>
        <p:txBody>
          <a:bodyPr/>
          <a:lstStyle/>
          <a:p>
            <a:fld id="{4FA04743-1BBD-4F03-AFA6-0C4846C23AAD}" type="slidenum">
              <a:rPr lang="tr-TR" smtClean="0"/>
              <a:t>‹#›</a:t>
            </a:fld>
            <a:endParaRPr lang="tr-TR"/>
          </a:p>
        </p:txBody>
      </p:sp>
    </p:spTree>
    <p:extLst>
      <p:ext uri="{BB962C8B-B14F-4D97-AF65-F5344CB8AC3E}">
        <p14:creationId xmlns:p14="http://schemas.microsoft.com/office/powerpoint/2010/main" val="623060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E11B6B4-3C8F-B611-B7CD-04397701A9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4AD353C-A21E-9618-D6C8-87829C79DA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1C1E3BE-EB5D-0775-277B-6EFDF56966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CAA02D-7ED6-4A45-9373-22B61452A51E}" type="datetimeFigureOut">
              <a:rPr lang="tr-TR" smtClean="0"/>
              <a:t>6.02.2026</a:t>
            </a:fld>
            <a:endParaRPr lang="tr-TR"/>
          </a:p>
        </p:txBody>
      </p:sp>
      <p:sp>
        <p:nvSpPr>
          <p:cNvPr id="5" name="Alt Bilgi Yer Tutucusu 4">
            <a:extLst>
              <a:ext uri="{FF2B5EF4-FFF2-40B4-BE49-F238E27FC236}">
                <a16:creationId xmlns:a16="http://schemas.microsoft.com/office/drawing/2014/main" id="{451BA182-1825-7E42-4F50-6326BD039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6732F4E8-EE73-AB4E-EAD5-C39A05CE4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A04743-1BBD-4F03-AFA6-0C4846C23AAD}" type="slidenum">
              <a:rPr lang="tr-TR" smtClean="0"/>
              <a:t>‹#›</a:t>
            </a:fld>
            <a:endParaRPr lang="tr-TR"/>
          </a:p>
        </p:txBody>
      </p:sp>
    </p:spTree>
    <p:extLst>
      <p:ext uri="{BB962C8B-B14F-4D97-AF65-F5344CB8AC3E}">
        <p14:creationId xmlns:p14="http://schemas.microsoft.com/office/powerpoint/2010/main" val="1057099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204331"/>
          </a:xfrm>
        </p:spPr>
        <p:txBody>
          <a:bodyPr>
            <a:noAutofit/>
          </a:bodyPr>
          <a:lstStyle/>
          <a:p>
            <a:pPr rtl="1"/>
            <a:r>
              <a:rPr lang="ar-AE" sz="7200" dirty="0"/>
              <a:t>وَالسَّمَٓاءَ بَنَيْنَاهَا بِاَيْدٍ وَاِنَّا لَمُوسِعُونَ﴿٤٧﴾</a:t>
            </a:r>
            <a:endParaRPr lang="tr-TR" sz="44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000" i="1" dirty="0"/>
              <a:t>﴾47﴿</a:t>
            </a:r>
            <a:r>
              <a:rPr lang="tr-TR" sz="4000" b="1" i="1" dirty="0"/>
              <a:t>Göğü kudretimizle biz kurduk ve şüphesiz biz genişletmekteyiz.</a:t>
            </a:r>
          </a:p>
        </p:txBody>
      </p:sp>
      <p:sp>
        <p:nvSpPr>
          <p:cNvPr id="4" name="Metin kutusu 3"/>
          <p:cNvSpPr txBox="1"/>
          <p:nvPr/>
        </p:nvSpPr>
        <p:spPr>
          <a:xfrm>
            <a:off x="9026013" y="0"/>
            <a:ext cx="3165988" cy="769441"/>
          </a:xfrm>
          <a:prstGeom prst="rect">
            <a:avLst/>
          </a:prstGeom>
          <a:noFill/>
        </p:spPr>
        <p:txBody>
          <a:bodyPr wrap="square" rtlCol="0">
            <a:spAutoFit/>
          </a:bodyPr>
          <a:lstStyle>
            <a:defPPr>
              <a:defRPr lang="tr-TR"/>
            </a:defPPr>
            <a:lvl1pPr>
              <a:defRPr sz="2200" b="1">
                <a:solidFill>
                  <a:srgbClr val="00B0F0"/>
                </a:solidFill>
              </a:defRPr>
            </a:lvl1pPr>
            <a:lvl2pPr>
              <a:defRPr/>
            </a:lvl2pPr>
            <a:lvl3pPr>
              <a:defRPr/>
            </a:lvl3pPr>
            <a:lvl4pPr>
              <a:defRPr/>
            </a:lvl4pPr>
            <a:lvl5pPr>
              <a:defRPr/>
            </a:lvl5pPr>
            <a:lvl6pPr>
              <a:defRPr/>
            </a:lvl6pPr>
            <a:lvl7pPr>
              <a:defRPr/>
            </a:lvl7pPr>
            <a:lvl8pPr>
              <a:defRPr/>
            </a:lvl8pPr>
            <a:lvl9pPr>
              <a:defRPr/>
            </a:lvl9pPr>
          </a:lstStyle>
          <a:p>
            <a:r>
              <a:rPr lang="tr-TR" dirty="0" err="1"/>
              <a:t>Zâriyât</a:t>
            </a:r>
            <a:r>
              <a:rPr lang="tr-TR" dirty="0"/>
              <a:t>   Suresi 51 . sure</a:t>
            </a:r>
          </a:p>
          <a:p>
            <a:r>
              <a:rPr lang="tr-TR" dirty="0"/>
              <a:t>47 . Ayet </a:t>
            </a:r>
          </a:p>
        </p:txBody>
      </p:sp>
    </p:spTree>
    <p:extLst>
      <p:ext uri="{BB962C8B-B14F-4D97-AF65-F5344CB8AC3E}">
        <p14:creationId xmlns:p14="http://schemas.microsoft.com/office/powerpoint/2010/main" val="3352642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lstStyle/>
          <a:p>
            <a:pPr algn="ctr"/>
            <a:r>
              <a:rPr lang="tr-TR" b="1" dirty="0">
                <a:solidFill>
                  <a:srgbClr val="FF0000"/>
                </a:solidFill>
              </a:rPr>
              <a:t>SÜREKLİ GENİŞLEYEN BİR EVRENDE YAŞIYORUZ</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fontScale="92500" lnSpcReduction="10000"/>
          </a:bodyPr>
          <a:lstStyle/>
          <a:p>
            <a:pPr marL="0" indent="0" algn="just">
              <a:buNone/>
            </a:pPr>
            <a:r>
              <a:rPr lang="tr-TR" sz="3200" i="1" dirty="0"/>
              <a:t>	Ayette ‘Evren, Gök’ diye çevirdiğimiz kelime Arapça ‘sema’ kelimesidir. Bu kelime aynı Türkçe ’deki ‘gök’ kelimesi gibi hem yıldızları kapsayan Evren’i, hem atmosferiyle Dünya’nın tavanını ifade eder. Yeryüzünün üstünün tümü  ‘sema’ diye adlandırılır.</a:t>
            </a:r>
            <a:r>
              <a:rPr lang="tr-TR" sz="3200" dirty="0"/>
              <a:t> </a:t>
            </a:r>
          </a:p>
          <a:p>
            <a:pPr marL="0" indent="0" algn="just">
              <a:buNone/>
            </a:pPr>
            <a:r>
              <a:rPr lang="tr-TR" sz="3200" dirty="0"/>
              <a:t>	“sema (gök)” kelimesi Kur’an’ın pek çok yerinde uzay ve evren anlamında kullanılır. Nitekim burada da bu anlamda kullanılmıştır ve evrenin genişleyici olduğu bildirilmiştir.</a:t>
            </a:r>
          </a:p>
          <a:p>
            <a:pPr marL="0" indent="0" algn="just">
              <a:buNone/>
            </a:pPr>
            <a:r>
              <a:rPr lang="tr-TR" sz="3200" dirty="0"/>
              <a:t>	Türkçeye “Şüphesiz Biz genişleticiyiz olarak çevrilen Arapça “</a:t>
            </a:r>
            <a:r>
              <a:rPr lang="tr-TR" sz="3200" dirty="0" err="1"/>
              <a:t>innâ</a:t>
            </a:r>
            <a:r>
              <a:rPr lang="tr-TR" sz="3200" dirty="0"/>
              <a:t> </a:t>
            </a:r>
            <a:r>
              <a:rPr lang="tr-TR" sz="3200" dirty="0" err="1"/>
              <a:t>lemûsiûn</a:t>
            </a:r>
            <a:r>
              <a:rPr lang="tr-TR" sz="3200" dirty="0"/>
              <a:t>” ifadesindeki “</a:t>
            </a:r>
            <a:r>
              <a:rPr lang="tr-TR" sz="3200" dirty="0" err="1"/>
              <a:t>mûsiûn</a:t>
            </a:r>
            <a:r>
              <a:rPr lang="tr-TR" sz="3200" dirty="0"/>
              <a:t>” kelimesi, “genişletmek” anlamına gelen “</a:t>
            </a:r>
            <a:r>
              <a:rPr lang="tr-TR" sz="3200" dirty="0" err="1"/>
              <a:t>evsea</a:t>
            </a:r>
            <a:r>
              <a:rPr lang="tr-TR" sz="3200" dirty="0"/>
              <a:t>” fiilinden türemiştir. “Le” ön-eki de takip ettiği isim ya da sıfata vurgu ekleyerek “çok fazla” anlamı katmaktadır.</a:t>
            </a:r>
          </a:p>
          <a:p>
            <a:pPr marL="0" indent="0" algn="just">
              <a:buNone/>
            </a:pPr>
            <a:r>
              <a:rPr lang="tr-TR" sz="3200" dirty="0"/>
              <a:t>	Dolayısıyla bu ifade; “Biz göğü veya evreni çok fazla genişletiyoruz” anlamı taşımaktadır. Bilimin bugün varmış olduğu sonuç da Kur’an’da bize bildirilenle aynıdır.</a:t>
            </a:r>
            <a:endParaRPr lang="tr-TR" sz="3200" i="1" dirty="0"/>
          </a:p>
        </p:txBody>
      </p:sp>
    </p:spTree>
    <p:extLst>
      <p:ext uri="{BB962C8B-B14F-4D97-AF65-F5344CB8AC3E}">
        <p14:creationId xmlns:p14="http://schemas.microsoft.com/office/powerpoint/2010/main" val="23475264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B690E-2681-7BAA-8F88-B3AA515D50D8}"/>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D483B79-3999-E0DE-EDF7-9ABEDF2BE6AB}"/>
              </a:ext>
            </a:extLst>
          </p:cNvPr>
          <p:cNvSpPr>
            <a:spLocks noGrp="1"/>
          </p:cNvSpPr>
          <p:nvPr>
            <p:ph idx="1"/>
          </p:nvPr>
        </p:nvSpPr>
        <p:spPr>
          <a:xfrm>
            <a:off x="0" y="0"/>
            <a:ext cx="12192000" cy="6857999"/>
          </a:xfrm>
        </p:spPr>
        <p:txBody>
          <a:bodyPr>
            <a:normAutofit/>
          </a:bodyPr>
          <a:lstStyle/>
          <a:p>
            <a:pPr marL="0" indent="0" algn="just">
              <a:buNone/>
            </a:pPr>
            <a:r>
              <a:rPr lang="tr-TR" sz="3600" dirty="0"/>
              <a:t>	</a:t>
            </a:r>
            <a:endParaRPr lang="tr-TR" sz="1500" dirty="0"/>
          </a:p>
          <a:p>
            <a:pPr marL="0" indent="0" algn="just">
              <a:buNone/>
            </a:pPr>
            <a:r>
              <a:rPr lang="tr-TR" sz="1500" dirty="0"/>
              <a:t>	</a:t>
            </a:r>
            <a:r>
              <a:rPr lang="tr-TR" sz="3600" dirty="0"/>
              <a:t>20. yüzyılın başlarına dek bilim dünyasında hâkim olan tek görüş, “evrenin durağan bir yapıya sahip olduğu ve sonsuzdan beri süregeldiği” şeklindeydi. Ancak, günümüz teknolojisi sayesinde gerçekleştirilen araştırma, gözlem ve hesaplamalar evrenin bir başlangıcı olduğunu ve sürekli olarak “genişlediğini” ortaya koydu.</a:t>
            </a:r>
          </a:p>
          <a:p>
            <a:pPr marL="0" indent="0" algn="just">
              <a:buNone/>
            </a:pPr>
            <a:r>
              <a:rPr lang="tr-TR" sz="3600" dirty="0"/>
              <a:t>	Rus fizikçi Alexander </a:t>
            </a:r>
            <a:r>
              <a:rPr lang="tr-TR" sz="3600" dirty="0" err="1"/>
              <a:t>Friedmann</a:t>
            </a:r>
            <a:r>
              <a:rPr lang="tr-TR" sz="3600" dirty="0"/>
              <a:t> ve Belçikalı evren bilimci Georges </a:t>
            </a:r>
            <a:r>
              <a:rPr lang="tr-TR" sz="3600" dirty="0" err="1"/>
              <a:t>Lemaitre</a:t>
            </a:r>
            <a:r>
              <a:rPr lang="tr-TR" sz="3600" dirty="0"/>
              <a:t>, 20. yüzyılın başlarında evrenin sürekli hareket halinde olduğunu ve genişlediğini teorik olarak hesapladılar.</a:t>
            </a:r>
          </a:p>
          <a:p>
            <a:pPr marL="0" indent="0" algn="just">
              <a:buNone/>
            </a:pPr>
            <a:r>
              <a:rPr lang="tr-TR" sz="3600" dirty="0"/>
              <a:t>	 Bu gerçek, 1929 yılında gözlemsel olarak da ispatlandı. </a:t>
            </a:r>
          </a:p>
        </p:txBody>
      </p:sp>
    </p:spTree>
    <p:extLst>
      <p:ext uri="{BB962C8B-B14F-4D97-AF65-F5344CB8AC3E}">
        <p14:creationId xmlns:p14="http://schemas.microsoft.com/office/powerpoint/2010/main" val="28992982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3B1C9-9D8B-261F-8893-3014CA7E33A3}"/>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5BCF7BA-46D5-3864-50F3-58F6DF63C469}"/>
              </a:ext>
            </a:extLst>
          </p:cNvPr>
          <p:cNvSpPr>
            <a:spLocks noGrp="1"/>
          </p:cNvSpPr>
          <p:nvPr>
            <p:ph idx="1"/>
          </p:nvPr>
        </p:nvSpPr>
        <p:spPr>
          <a:xfrm>
            <a:off x="0" y="0"/>
            <a:ext cx="12192000" cy="6857999"/>
          </a:xfrm>
        </p:spPr>
        <p:txBody>
          <a:bodyPr>
            <a:normAutofit fontScale="55000" lnSpcReduction="20000"/>
          </a:bodyPr>
          <a:lstStyle/>
          <a:p>
            <a:pPr marL="0" indent="0" algn="ctr">
              <a:buNone/>
            </a:pPr>
            <a:r>
              <a:rPr lang="tr-TR" sz="10100" i="1" dirty="0">
                <a:solidFill>
                  <a:srgbClr val="00B0F0"/>
                </a:solidFill>
              </a:rPr>
              <a:t> </a:t>
            </a:r>
            <a:r>
              <a:rPr lang="tr-TR" sz="10200" dirty="0">
                <a:solidFill>
                  <a:srgbClr val="00B0F0"/>
                </a:solidFill>
              </a:rPr>
              <a:t>Hubble kanunu </a:t>
            </a:r>
            <a:r>
              <a:rPr lang="tr-TR" sz="10100" dirty="0">
                <a:solidFill>
                  <a:srgbClr val="00B0F0"/>
                </a:solidFill>
              </a:rPr>
              <a:t>ve Kırmızıya kayma</a:t>
            </a:r>
          </a:p>
          <a:p>
            <a:pPr marL="0" indent="0" algn="ctr">
              <a:buNone/>
            </a:pPr>
            <a:endParaRPr lang="tr-TR" i="1" dirty="0"/>
          </a:p>
          <a:p>
            <a:pPr marL="0" indent="0" algn="just">
              <a:buNone/>
            </a:pPr>
            <a:r>
              <a:rPr lang="tr-TR" dirty="0"/>
              <a:t>	</a:t>
            </a:r>
            <a:r>
              <a:rPr lang="tr-TR" sz="6000" dirty="0"/>
              <a:t>20. yüzyılda Edwin Hubble’ın gelişmiş teleskobuyla gözlemleri, tüm yıldız kümelerinin hızla birbirinden uzaklaştığını tespit etmiş, böylece genişleyen dinamik evren modeli doğrulanmıştır. 1912 yılında galaksilerden gelen ışığın tayfı incelendi ve birçok galaksinin tayfı üzerindeki </a:t>
            </a:r>
            <a:r>
              <a:rPr lang="tr-TR" sz="6000" dirty="0" err="1"/>
              <a:t>Fraunhofer</a:t>
            </a:r>
            <a:r>
              <a:rPr lang="tr-TR" sz="6000" dirty="0"/>
              <a:t> çizgilerinin olmaları gereken yerden kırmızı uca doğru kaydıklarını bulundu. Bu olay, kırmızıya kayma olarak bilinmektedir. Hubble incelemeyi genişleten ve kırmızıya kaymanın nedenini bulan kişi olmuştur. Hubble, tayftaki kırmızıya kaymanın galaksilerin uzaklaşmasının bir sonucu olduğunu buldu. Buna göre uzaklaşan cisimden gelen elektromanyetik dalganın dalga boyu, uzaklaşma süratine bağlı olarak artar. Ama Hubble'ın en büyük başarısı, kırmızıya kaymanın, yani uzaklaşma süratinin uzaklık ile orantılı olduğunu ortaya çıkarmasıdır. Başka bir ifadeyle bir galaksi ne kadar uzaksa o kadar büyük bir süratle uzaklaşmaktadır.</a:t>
            </a:r>
            <a:endParaRPr lang="tr-TR" dirty="0"/>
          </a:p>
        </p:txBody>
      </p:sp>
    </p:spTree>
    <p:extLst>
      <p:ext uri="{BB962C8B-B14F-4D97-AF65-F5344CB8AC3E}">
        <p14:creationId xmlns:p14="http://schemas.microsoft.com/office/powerpoint/2010/main" val="38294666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F695F69-7001-421E-98A8-E74156934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düzlem, uçak, uçak, adam, insan, giyim içeren bir resim&#10;&#10;Yapay zeka tarafından oluşturulmuş içerik yanlış olabilir.">
            <a:extLst>
              <a:ext uri="{FF2B5EF4-FFF2-40B4-BE49-F238E27FC236}">
                <a16:creationId xmlns:a16="http://schemas.microsoft.com/office/drawing/2014/main" id="{5B896C5A-B061-3FB8-41D3-0EB7A6064E4A}"/>
              </a:ext>
            </a:extLst>
          </p:cNvPr>
          <p:cNvPicPr>
            <a:picLocks noChangeAspect="1"/>
          </p:cNvPicPr>
          <p:nvPr/>
        </p:nvPicPr>
        <p:blipFill>
          <a:blip r:embed="rId2">
            <a:extLst>
              <a:ext uri="{28A0092B-C50C-407E-A947-70E740481C1C}">
                <a14:useLocalDpi xmlns:a14="http://schemas.microsoft.com/office/drawing/2010/main" val="0"/>
              </a:ext>
            </a:extLst>
          </a:blip>
          <a:srcRect l="2388"/>
          <a:stretch>
            <a:fillRect/>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2" name="Başlık 1">
            <a:extLst>
              <a:ext uri="{FF2B5EF4-FFF2-40B4-BE49-F238E27FC236}">
                <a16:creationId xmlns:a16="http://schemas.microsoft.com/office/drawing/2014/main" id="{A7163A23-C0EC-1590-8188-A510CD22E329}"/>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2300" kern="1200">
                <a:solidFill>
                  <a:schemeClr val="tx1">
                    <a:lumMod val="85000"/>
                    <a:lumOff val="15000"/>
                  </a:schemeClr>
                </a:solidFill>
                <a:latin typeface="+mj-lt"/>
                <a:ea typeface="+mj-ea"/>
                <a:cs typeface="+mj-cs"/>
              </a:rPr>
              <a:t>EDWİN HUBBLE TELESKOBUYLA GÖZLEM YAPARKEN </a:t>
            </a:r>
          </a:p>
        </p:txBody>
      </p:sp>
      <p:pic>
        <p:nvPicPr>
          <p:cNvPr id="4" name="Resim 3" descr="kişi, şahıs, giyim, metin, insan yüzü içeren bir resim&#10;&#10;Yapay zeka tarafından oluşturulmuş içerik yanlış olabilir.">
            <a:extLst>
              <a:ext uri="{FF2B5EF4-FFF2-40B4-BE49-F238E27FC236}">
                <a16:creationId xmlns:a16="http://schemas.microsoft.com/office/drawing/2014/main" id="{8A1E3DDD-37C0-0E3E-87CD-78E9516CDD12}"/>
              </a:ext>
            </a:extLst>
          </p:cNvPr>
          <p:cNvPicPr>
            <a:picLocks noChangeAspect="1"/>
          </p:cNvPicPr>
          <p:nvPr/>
        </p:nvPicPr>
        <p:blipFill>
          <a:blip r:embed="rId3">
            <a:extLst>
              <a:ext uri="{28A0092B-C50C-407E-A947-70E740481C1C}">
                <a14:useLocalDpi xmlns:a14="http://schemas.microsoft.com/office/drawing/2010/main" val="0"/>
              </a:ext>
            </a:extLst>
          </a:blip>
          <a:srcRect b="2714"/>
          <a:stretch>
            <a:fillRect/>
          </a:stretch>
        </p:blipFill>
        <p:spPr>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50393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5F3B845-7FAE-E1A0-C3C9-7AC701ECFFC9}"/>
              </a:ext>
            </a:extLst>
          </p:cNvPr>
          <p:cNvSpPr>
            <a:spLocks noGrp="1"/>
          </p:cNvSpPr>
          <p:nvPr>
            <p:ph idx="1"/>
          </p:nvPr>
        </p:nvSpPr>
        <p:spPr>
          <a:xfrm>
            <a:off x="0" y="0"/>
            <a:ext cx="12192000" cy="6858000"/>
          </a:xfrm>
        </p:spPr>
        <p:txBody>
          <a:bodyPr>
            <a:normAutofit lnSpcReduction="10000"/>
          </a:bodyPr>
          <a:lstStyle/>
          <a:p>
            <a:pPr marL="0" indent="0" algn="just">
              <a:buNone/>
            </a:pPr>
            <a:r>
              <a:rPr lang="tr-TR" dirty="0"/>
              <a:t>	Yıldızlar ve galaksiler sadece bizden değil, birbirlerinden de uzaklaşıyorlar. Her şeyin sürekli olarak birbirinden uzaklaştığı bir evren ise, sürekli “genişleyen” bir evren anlamına gelmektedir. Evrenin genişlemekte olduğu, ilerleyen yıllardaki gözlemlerle de kesinlik kazandı.</a:t>
            </a:r>
          </a:p>
          <a:p>
            <a:pPr marL="0" indent="0" algn="just">
              <a:buNone/>
            </a:pPr>
            <a:r>
              <a:rPr lang="tr-TR" dirty="0"/>
              <a:t>	Konuyu daha iyi anlamak için, evreni şişirilen bir balonun yüzeyi gibi düşünmek mümkündür. Balonun yüzeyindeki noktaların balon şiştikçe birbirlerinden uzaklaşmaları gibi, evrendeki cisimler de evren genişledikçe birbirlerinden uzaklaşmaktadırlar.</a:t>
            </a:r>
          </a:p>
          <a:p>
            <a:pPr marL="0" indent="0" algn="just">
              <a:buNone/>
            </a:pPr>
            <a:r>
              <a:rPr lang="tr-TR" dirty="0"/>
              <a:t>	Bu bilimsel gerçek, henüz hiçbir insan tarafından bilinmezken, Kur’an’da asırlar önce açıklanmış ve evrenin genişlemekte olduğu açıkça bildirilmiştir.</a:t>
            </a:r>
          </a:p>
          <a:p>
            <a:pPr marL="0" indent="0" algn="just">
              <a:buNone/>
            </a:pPr>
            <a:r>
              <a:rPr lang="tr-TR" dirty="0"/>
              <a:t>	Bu ise Kur’an’ın Allah’ın kelamı olduğunu çok parlak bir şekilde göstermektedir.</a:t>
            </a:r>
          </a:p>
          <a:p>
            <a:pPr marL="0" indent="0" algn="just">
              <a:buNone/>
            </a:pPr>
            <a:r>
              <a:rPr lang="tr-TR" dirty="0"/>
              <a:t>	 Zira 20. asırda ancak keşfedilebilen bilimsel bir gerçeğin, bundan 14 asır evvel bir beşer tarafından haber verilmesi mümkün değildir. </a:t>
            </a:r>
          </a:p>
          <a:p>
            <a:pPr marL="0" indent="0" algn="just">
              <a:buNone/>
            </a:pPr>
            <a:r>
              <a:rPr lang="tr-TR" dirty="0"/>
              <a:t>	 O halde bu haber, evreni yaratan ve onu genişleten ve bu mucizevî haberi Elçisi Hz. Muhammed (</a:t>
            </a:r>
            <a:r>
              <a:rPr lang="tr-TR" dirty="0" err="1"/>
              <a:t>S.a.v</a:t>
            </a:r>
            <a:r>
              <a:rPr lang="tr-TR" dirty="0"/>
              <a:t>.) ile insanlara haber veren  Allah’ın haberidir. Ve bu haberin geçtiği </a:t>
            </a:r>
            <a:r>
              <a:rPr lang="tr-TR" dirty="0" err="1"/>
              <a:t>kitab</a:t>
            </a:r>
            <a:r>
              <a:rPr lang="tr-TR" dirty="0"/>
              <a:t> da O’nun kitabıdır. </a:t>
            </a:r>
          </a:p>
          <a:p>
            <a:pPr algn="just"/>
            <a:endParaRPr lang="tr-TR" dirty="0"/>
          </a:p>
        </p:txBody>
      </p:sp>
    </p:spTree>
    <p:extLst>
      <p:ext uri="{BB962C8B-B14F-4D97-AF65-F5344CB8AC3E}">
        <p14:creationId xmlns:p14="http://schemas.microsoft.com/office/powerpoint/2010/main" val="144260113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TotalTime>
  <Words>596</Words>
  <Application>Microsoft Office PowerPoint</Application>
  <PresentationFormat>Geniş ekran</PresentationFormat>
  <Paragraphs>23</Paragraphs>
  <Slides>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vt:i4>
      </vt:variant>
    </vt:vector>
  </HeadingPairs>
  <TitlesOfParts>
    <vt:vector size="10" baseType="lpstr">
      <vt:lpstr>Aptos</vt:lpstr>
      <vt:lpstr>Aptos Display</vt:lpstr>
      <vt:lpstr>Arial</vt:lpstr>
      <vt:lpstr>Office Teması</vt:lpstr>
      <vt:lpstr>وَالسَّمَٓاءَ بَنَيْنَاهَا بِاَيْدٍ وَاِنَّا لَمُوسِعُونَ﴿٤٧﴾</vt:lpstr>
      <vt:lpstr>SÜREKLİ GENİŞLEYEN BİR EVRENDE YAŞIYORUZ</vt:lpstr>
      <vt:lpstr>PowerPoint Sunusu</vt:lpstr>
      <vt:lpstr>PowerPoint Sunusu</vt:lpstr>
      <vt:lpstr>EDWİN HUBBLE TELESKOBUYLA GÖZLEM YAPARKEN </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4</cp:revision>
  <dcterms:created xsi:type="dcterms:W3CDTF">2026-02-06T16:42:59Z</dcterms:created>
  <dcterms:modified xsi:type="dcterms:W3CDTF">2026-02-06T18:18:39Z</dcterms:modified>
</cp:coreProperties>
</file>