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459" r:id="rId5"/>
    <p:sldId id="338" r:id="rId6"/>
    <p:sldId id="422" r:id="rId7"/>
    <p:sldId id="460" r:id="rId8"/>
    <p:sldId id="269" r:id="rId9"/>
    <p:sldId id="278" r:id="rId10"/>
    <p:sldId id="267" r:id="rId11"/>
    <p:sldId id="299" r:id="rId12"/>
    <p:sldId id="354" r:id="rId13"/>
    <p:sldId id="484" r:id="rId14"/>
    <p:sldId id="485"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E80892AE-8BCD-4277-AD36-1C48766D03BB}" type="datetimeFigureOut">
              <a:rPr lang="tr-TR" smtClean="0"/>
              <a:t>1.02.2026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2714406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80892AE-8BCD-4277-AD36-1C48766D03BB}" type="datetimeFigureOut">
              <a:rPr lang="tr-TR" smtClean="0"/>
              <a:t>1.02.2026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40690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E80892AE-8BCD-4277-AD36-1C48766D03BB}" type="datetimeFigureOut">
              <a:rPr lang="tr-TR" smtClean="0"/>
              <a:t>1.02.2026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838778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80892AE-8BCD-4277-AD36-1C48766D03BB}" type="datetimeFigureOut">
              <a:rPr lang="tr-TR" smtClean="0"/>
              <a:t>1.02.2026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98821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80892AE-8BCD-4277-AD36-1C48766D03BB}" type="datetimeFigureOut">
              <a:rPr lang="tr-TR" smtClean="0"/>
              <a:t>1.02.2026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99675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80892AE-8BCD-4277-AD36-1C48766D03BB}" type="datetimeFigureOut">
              <a:rPr lang="tr-TR" smtClean="0"/>
              <a:t>1.02.2026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3017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80892AE-8BCD-4277-AD36-1C48766D03BB}" type="datetimeFigureOut">
              <a:rPr lang="tr-TR" smtClean="0"/>
              <a:t>1.02.2026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2725640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E80892AE-8BCD-4277-AD36-1C48766D03BB}" type="datetimeFigureOut">
              <a:rPr lang="tr-TR" smtClean="0"/>
              <a:t>1.02.2026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9652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E80892AE-8BCD-4277-AD36-1C48766D03BB}" type="datetimeFigureOut">
              <a:rPr lang="tr-TR" smtClean="0"/>
              <a:t>1.02.2026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90925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80892AE-8BCD-4277-AD36-1C48766D03BB}" type="datetimeFigureOut">
              <a:rPr lang="tr-TR" smtClean="0"/>
              <a:t>1.02.2026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476733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80892AE-8BCD-4277-AD36-1C48766D03BB}" type="datetimeFigureOut">
              <a:rPr lang="tr-TR" smtClean="0"/>
              <a:t>1.02.2026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4102776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0892AE-8BCD-4277-AD36-1C48766D03BB}" type="datetimeFigureOut">
              <a:rPr lang="tr-TR" smtClean="0"/>
              <a:t>1.02.2026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CEBA17-2632-4C10-873C-3EF86763E2DC}" type="slidenum">
              <a:rPr lang="tr-TR" smtClean="0"/>
              <a:t>‹#›</a:t>
            </a:fld>
            <a:endParaRPr lang="tr-TR"/>
          </a:p>
        </p:txBody>
      </p:sp>
    </p:spTree>
    <p:extLst>
      <p:ext uri="{BB962C8B-B14F-4D97-AF65-F5344CB8AC3E}">
        <p14:creationId xmlns:p14="http://schemas.microsoft.com/office/powerpoint/2010/main" val="1169473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kuran.diyanet.gov.tr/tefsir/Bakara-suresi/51/44-ayet-tefsiri" TargetMode="Externa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a:bodyPr>
          <a:lstStyle/>
          <a:p>
            <a:pPr algn="ctr"/>
            <a:r>
              <a:rPr lang="tr-TR" sz="8000" dirty="0">
                <a:solidFill>
                  <a:srgbClr val="FF0000"/>
                </a:solidFill>
              </a:rPr>
              <a:t>EL - BEDÎ (</a:t>
            </a:r>
            <a:r>
              <a:rPr lang="ar-AE" sz="8000" dirty="0">
                <a:solidFill>
                  <a:srgbClr val="FF0000"/>
                </a:solidFill>
              </a:rPr>
              <a:t>بَدٖيعُ</a:t>
            </a:r>
            <a:r>
              <a:rPr lang="tr-TR" sz="8000" dirty="0">
                <a:solidFill>
                  <a:srgbClr val="FF0000"/>
                </a:solidFill>
              </a:rPr>
              <a:t>)</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2261418"/>
            <a:ext cx="12192000" cy="4286865"/>
          </a:xfrm>
        </p:spPr>
        <p:txBody>
          <a:bodyPr>
            <a:normAutofit/>
          </a:bodyPr>
          <a:lstStyle/>
          <a:p>
            <a:pPr algn="ctr"/>
            <a:r>
              <a:rPr lang="tr-TR" sz="4400" dirty="0"/>
              <a:t>YOKTAN VAR EDEN</a:t>
            </a:r>
          </a:p>
          <a:p>
            <a:pPr marL="0" indent="0" algn="ctr">
              <a:buNone/>
            </a:pPr>
            <a:endParaRPr lang="tr-TR" sz="4400" dirty="0"/>
          </a:p>
          <a:p>
            <a:pPr algn="ctr"/>
            <a:r>
              <a:rPr lang="tr-TR" sz="4400" dirty="0"/>
              <a:t>EŞSİZ VE BENZERSİZ YARATAN</a:t>
            </a:r>
          </a:p>
          <a:p>
            <a:pPr algn="ctr"/>
            <a:endParaRPr lang="tr-TR" sz="4400" dirty="0"/>
          </a:p>
          <a:p>
            <a:pPr algn="ctr"/>
            <a:r>
              <a:rPr lang="tr-TR" sz="4400" dirty="0"/>
              <a:t>YOKTAN İCAD EDEN MÜKEMMEL SANATKÂR</a:t>
            </a:r>
          </a:p>
        </p:txBody>
      </p:sp>
    </p:spTree>
    <p:extLst>
      <p:ext uri="{BB962C8B-B14F-4D97-AF65-F5344CB8AC3E}">
        <p14:creationId xmlns:p14="http://schemas.microsoft.com/office/powerpoint/2010/main" val="20403992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normAutofit/>
          </a:bodyPr>
          <a:lstStyle/>
          <a:p>
            <a:pPr algn="ctr"/>
            <a:r>
              <a:rPr lang="tr-TR" sz="6000" dirty="0">
                <a:solidFill>
                  <a:srgbClr val="FF0000"/>
                </a:solidFill>
              </a:rPr>
              <a:t>EL - BEDÎ (</a:t>
            </a:r>
            <a:r>
              <a:rPr lang="ar-AE" sz="6000" dirty="0">
                <a:solidFill>
                  <a:srgbClr val="FF0000"/>
                </a:solidFill>
              </a:rPr>
              <a:t>بَدٖيعُ</a:t>
            </a:r>
            <a:r>
              <a:rPr lang="tr-TR" sz="6000" dirty="0">
                <a:solidFill>
                  <a:srgbClr val="FF0000"/>
                </a:solidFill>
              </a:rPr>
              <a:t>)</a:t>
            </a:r>
            <a:endParaRPr lang="tr-TR" sz="6000" b="1" dirty="0">
              <a:solidFill>
                <a:srgbClr val="FF0000"/>
              </a:solidFill>
            </a:endParaRP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a:bodyPr>
          <a:lstStyle/>
          <a:p>
            <a:pPr algn="just"/>
            <a:r>
              <a:rPr lang="tr-TR" sz="4000" dirty="0"/>
              <a:t>Kur’an’da, Allah’a isnatla isim kalıbında iki kez gelir. Yoktan var eden, eşsiz ve benzersiz icat eden, yoktan icat eden mükemmel sanatkâr, yaratma işini eşsiz bir sanatkârlıkla icra eden sonsuz ve mutlak özne demektir. </a:t>
            </a:r>
          </a:p>
          <a:p>
            <a:pPr marL="0" indent="0" algn="just">
              <a:buNone/>
            </a:pPr>
            <a:endParaRPr lang="tr-TR" sz="4000" dirty="0"/>
          </a:p>
          <a:p>
            <a:pPr algn="just"/>
            <a:r>
              <a:rPr lang="tr-TR" sz="4000" dirty="0"/>
              <a:t>Bir şeyin başlangıcına ve önceden olmayan bir şeyin sonradan ortaya çıkmasına delalet eder. ‘Başlangıç’ demektir.</a:t>
            </a:r>
          </a:p>
        </p:txBody>
      </p:sp>
    </p:spTree>
    <p:extLst>
      <p:ext uri="{BB962C8B-B14F-4D97-AF65-F5344CB8AC3E}">
        <p14:creationId xmlns:p14="http://schemas.microsoft.com/office/powerpoint/2010/main" val="28387332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1"/>
            <a:ext cx="12192000" cy="1005820"/>
          </a:xfrm>
        </p:spPr>
        <p:txBody>
          <a:bodyPr>
            <a:noAutofit/>
          </a:bodyPr>
          <a:lstStyle/>
          <a:p>
            <a:pPr rtl="1"/>
            <a:r>
              <a:rPr lang="ar-AE" sz="4400" b="0" i="0" dirty="0">
                <a:effectLst/>
                <a:latin typeface="Elif1"/>
              </a:rPr>
              <a:t>اَوَلَمْ يَرَوْا كَيْفَ يُبْدِئُ اللّٰهُ الْخَلْقَ ثُمَّ يُعٖيدُهُؕ اِنَّ ذٰلِكَ عَلَى اللّٰهِ يَسٖيرٌ</a:t>
            </a:r>
            <a:r>
              <a:rPr lang="ar-AE" sz="4400" b="1" i="0" u="none" strike="noStrike" dirty="0">
                <a:effectLst/>
                <a:latin typeface="Elif1"/>
              </a:rPr>
              <a:t>﴿١٩﴾</a:t>
            </a:r>
            <a:endParaRPr lang="tr-TR" sz="1000" dirty="0"/>
          </a:p>
        </p:txBody>
      </p:sp>
      <p:sp>
        <p:nvSpPr>
          <p:cNvPr id="3" name="Alt Başlık 2"/>
          <p:cNvSpPr>
            <a:spLocks noGrp="1"/>
          </p:cNvSpPr>
          <p:nvPr>
            <p:ph type="subTitle" idx="1"/>
          </p:nvPr>
        </p:nvSpPr>
        <p:spPr>
          <a:xfrm>
            <a:off x="0" y="4041058"/>
            <a:ext cx="12192000" cy="2374301"/>
          </a:xfrm>
        </p:spPr>
        <p:txBody>
          <a:bodyPr>
            <a:normAutofit/>
          </a:bodyPr>
          <a:lstStyle/>
          <a:p>
            <a:r>
              <a:rPr lang="tr-TR" sz="4000" b="1" i="1" u="none" strike="noStrike" dirty="0">
                <a:effectLst/>
                <a:latin typeface="Helvetica Neue"/>
              </a:rPr>
              <a:t>﴾19﴿</a:t>
            </a:r>
            <a:r>
              <a:rPr lang="tr-TR" sz="4000" b="1" i="1" dirty="0">
                <a:effectLst/>
                <a:latin typeface="Helvetica Neue"/>
              </a:rPr>
              <a:t>Peki onlar, Allah’ın yaratmayı nasıl başlattığını, sonra onu </a:t>
            </a:r>
            <a:r>
              <a:rPr lang="tr-TR" sz="4000" b="1" i="1" dirty="0" err="1">
                <a:effectLst/>
                <a:latin typeface="Helvetica Neue"/>
              </a:rPr>
              <a:t>ardarda</a:t>
            </a:r>
            <a:r>
              <a:rPr lang="tr-TR" sz="4000" b="1" i="1" dirty="0">
                <a:effectLst/>
                <a:latin typeface="Helvetica Neue"/>
              </a:rPr>
              <a:t> sürdürdüğünü görmezler mi? Kuşkusuz bu, Allah için kolaydır.</a:t>
            </a:r>
            <a:endParaRPr lang="tr-TR" sz="7200" dirty="0"/>
          </a:p>
        </p:txBody>
      </p:sp>
      <p:sp>
        <p:nvSpPr>
          <p:cNvPr id="4" name="Metin kutusu 3"/>
          <p:cNvSpPr txBox="1"/>
          <p:nvPr/>
        </p:nvSpPr>
        <p:spPr>
          <a:xfrm>
            <a:off x="9193160" y="0"/>
            <a:ext cx="2998839" cy="769441"/>
          </a:xfrm>
          <a:prstGeom prst="rect">
            <a:avLst/>
          </a:prstGeom>
          <a:noFill/>
        </p:spPr>
        <p:txBody>
          <a:bodyPr wrap="square" rtlCol="0">
            <a:spAutoFit/>
          </a:bodyPr>
          <a:lstStyle/>
          <a:p>
            <a:r>
              <a:rPr lang="tr-TR" sz="2200" b="1" dirty="0" err="1">
                <a:solidFill>
                  <a:srgbClr val="00B0F0"/>
                </a:solidFill>
              </a:rPr>
              <a:t>Ankebût</a:t>
            </a:r>
            <a:r>
              <a:rPr lang="tr-TR" sz="2200" b="1" dirty="0">
                <a:solidFill>
                  <a:srgbClr val="00B0F0"/>
                </a:solidFill>
              </a:rPr>
              <a:t> Suresi 29 . sure</a:t>
            </a:r>
          </a:p>
          <a:p>
            <a:r>
              <a:rPr lang="tr-TR" sz="2200" b="1" dirty="0">
                <a:solidFill>
                  <a:srgbClr val="00B0F0"/>
                </a:solidFill>
              </a:rPr>
              <a:t>19 . Ayet </a:t>
            </a:r>
            <a:endParaRPr lang="tr-TR" sz="2200" dirty="0">
              <a:solidFill>
                <a:srgbClr val="00B0F0"/>
              </a:solidFill>
            </a:endParaRPr>
          </a:p>
        </p:txBody>
      </p:sp>
    </p:spTree>
    <p:extLst>
      <p:ext uri="{BB962C8B-B14F-4D97-AF65-F5344CB8AC3E}">
        <p14:creationId xmlns:p14="http://schemas.microsoft.com/office/powerpoint/2010/main" val="34292219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937182"/>
            <a:ext cx="12192000" cy="1070517"/>
          </a:xfrm>
        </p:spPr>
        <p:txBody>
          <a:bodyPr>
            <a:noAutofit/>
          </a:bodyPr>
          <a:lstStyle/>
          <a:p>
            <a:pPr rtl="1"/>
            <a:r>
              <a:rPr lang="ar-AE" sz="4200" dirty="0"/>
              <a:t>بَدٖيعُ السَّمٰوَاتِ وَالْاَرْضِۜ وَاِذَا قَضٰٓى اَمْرًا فَاِنَّمَا يَقُولُ لَهُ كُنْ فَيَكُونُ</a:t>
            </a:r>
            <a:r>
              <a:rPr lang="ar-AE" sz="4200" b="1" dirty="0"/>
              <a:t>﴿١١٧﴾</a:t>
            </a:r>
            <a:endParaRPr lang="ar-AE" sz="4200" dirty="0"/>
          </a:p>
        </p:txBody>
      </p:sp>
      <p:sp>
        <p:nvSpPr>
          <p:cNvPr id="3" name="Alt Başlık 2"/>
          <p:cNvSpPr>
            <a:spLocks noGrp="1"/>
          </p:cNvSpPr>
          <p:nvPr>
            <p:ph type="subTitle" idx="1"/>
          </p:nvPr>
        </p:nvSpPr>
        <p:spPr>
          <a:xfrm>
            <a:off x="0" y="2969342"/>
            <a:ext cx="12192000" cy="1288026"/>
          </a:xfrm>
        </p:spPr>
        <p:txBody>
          <a:bodyPr>
            <a:normAutofit/>
          </a:bodyPr>
          <a:lstStyle/>
          <a:p>
            <a:r>
              <a:rPr lang="tr-TR" sz="3200" b="1" i="1" dirty="0"/>
              <a:t>﴾117﴿O, göklerin ve yerin eşsiz-örneksiz yaratıcısıdır; bir şeyin olmasını dilediğinde ona “ol!” der, hemen oluverir.</a:t>
            </a:r>
            <a:endParaRPr lang="tr-TR" sz="3200" dirty="0"/>
          </a:p>
        </p:txBody>
      </p:sp>
      <p:sp>
        <p:nvSpPr>
          <p:cNvPr id="4" name="Metin kutusu 3"/>
          <p:cNvSpPr txBox="1"/>
          <p:nvPr/>
        </p:nvSpPr>
        <p:spPr>
          <a:xfrm>
            <a:off x="9635613" y="0"/>
            <a:ext cx="2556388"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Bakara Suresi 2.Sure</a:t>
            </a:r>
          </a:p>
          <a:p>
            <a:r>
              <a:rPr lang="tr-TR" dirty="0"/>
              <a:t>117 . Ayet </a:t>
            </a:r>
          </a:p>
        </p:txBody>
      </p:sp>
      <p:sp>
        <p:nvSpPr>
          <p:cNvPr id="5" name="Alt Başlık 2">
            <a:extLst>
              <a:ext uri="{FF2B5EF4-FFF2-40B4-BE49-F238E27FC236}">
                <a16:creationId xmlns:a16="http://schemas.microsoft.com/office/drawing/2014/main" id="{CDCFF38B-00DF-A2AD-2CDC-D0DAE344983B}"/>
              </a:ext>
            </a:extLst>
          </p:cNvPr>
          <p:cNvSpPr txBox="1">
            <a:spLocks/>
          </p:cNvSpPr>
          <p:nvPr/>
        </p:nvSpPr>
        <p:spPr>
          <a:xfrm>
            <a:off x="0" y="4655146"/>
            <a:ext cx="12192000" cy="1858873"/>
          </a:xfrm>
          <a:prstGeom prst="rect">
            <a:avLst/>
          </a:prstGeom>
        </p:spPr>
        <p:txBody>
          <a:bodyPr vert="horz" lIns="91440" tIns="45720" rIns="91440" bIns="45720" rtlCol="0">
            <a:normAutofit/>
          </a:bodyPr>
          <a:lstStyle>
            <a:lvl1pPr indent="0" algn="ctr">
              <a:lnSpc>
                <a:spcPct val="90000"/>
              </a:lnSpc>
              <a:spcBef>
                <a:spcPts val="1000"/>
              </a:spcBef>
              <a:buFont typeface="Arial" panose="020B0604020202020204" pitchFamily="34" charset="0"/>
              <a:buNone/>
              <a:defRPr sz="3200" b="1" i="1"/>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tr-TR" sz="2800" dirty="0"/>
              <a:t>Göklerin yerin ve ondakilerin mülkü ona aittir. Onlardakinde tasarruf eden odur. O  onların yaratıcıları takdir edicileridir. Onlar emrine </a:t>
            </a:r>
            <a:r>
              <a:rPr lang="tr-TR" sz="2800" dirty="0" err="1"/>
              <a:t>amadadirler</a:t>
            </a:r>
            <a:r>
              <a:rPr lang="tr-TR" sz="2800" dirty="0"/>
              <a:t>. Onları istediği gibi evirip çevirir. Hepsi onun kulu ve mülküdür. </a:t>
            </a:r>
          </a:p>
          <a:p>
            <a:pPr algn="r"/>
            <a:r>
              <a:rPr lang="tr-TR" sz="2800" dirty="0"/>
              <a:t>İbn Kesir</a:t>
            </a:r>
          </a:p>
        </p:txBody>
      </p:sp>
    </p:spTree>
    <p:extLst>
      <p:ext uri="{BB962C8B-B14F-4D97-AF65-F5344CB8AC3E}">
        <p14:creationId xmlns:p14="http://schemas.microsoft.com/office/powerpoint/2010/main" val="3060395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3493203"/>
            <a:ext cx="12192000" cy="1504335"/>
          </a:xfrm>
        </p:spPr>
        <p:txBody>
          <a:bodyPr>
            <a:normAutofit fontScale="92500" lnSpcReduction="10000"/>
          </a:bodyPr>
          <a:lstStyle/>
          <a:p>
            <a:r>
              <a:rPr lang="tr-TR" sz="4000" b="1" i="1" dirty="0"/>
              <a:t>﴾101﴿O, göklerin ve yerin eşsiz yaratıcısıdır. Eşi olmadığı halde nasıl çocuğu olabilir? Her şeyi O yaratmıştır ve her şeyi hakkıyla bilen O’dur.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547122" y="0"/>
            <a:ext cx="2644877"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En'âm</a:t>
            </a:r>
            <a:r>
              <a:rPr lang="tr-TR" dirty="0"/>
              <a:t> Suresi - 6.Sure</a:t>
            </a:r>
          </a:p>
          <a:p>
            <a:r>
              <a:rPr lang="tr-TR" dirty="0"/>
              <a:t>101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911649"/>
          </a:xfrm>
        </p:spPr>
        <p:txBody>
          <a:bodyPr>
            <a:noAutofit/>
          </a:bodyPr>
          <a:lstStyle/>
          <a:p>
            <a:r>
              <a:rPr lang="ar-AE" sz="5400" dirty="0"/>
              <a:t>بَدٖيعُ السَّمٰوَاتِ وَالْاَرْضِؕ اَنّٰى يَكُونُ لَهُ وَلَدٌ وَلَمْ تَكُنْ لَهُ</a:t>
            </a:r>
            <a:br>
              <a:rPr lang="tr-TR" sz="5400" dirty="0"/>
            </a:br>
            <a:br>
              <a:rPr lang="tr-TR" sz="5400" dirty="0"/>
            </a:br>
            <a:r>
              <a:rPr lang="ar-AE" sz="5400" dirty="0"/>
              <a:t> صَاحِبَةٌؕ وَخَلَقَ كُلَّ شَيْءٍۚ وَهُوَ بِكُلِّ شَيْءٍ عَلٖيمٌ</a:t>
            </a:r>
            <a:r>
              <a:rPr lang="ar-AE" sz="5400" b="1" dirty="0"/>
              <a:t>﴿١٠١﴾</a:t>
            </a:r>
            <a:endParaRPr lang="tr-TR" sz="277800" dirty="0"/>
          </a:p>
        </p:txBody>
      </p:sp>
      <p:sp>
        <p:nvSpPr>
          <p:cNvPr id="2" name="Alt Başlık 2">
            <a:extLst>
              <a:ext uri="{FF2B5EF4-FFF2-40B4-BE49-F238E27FC236}">
                <a16:creationId xmlns:a16="http://schemas.microsoft.com/office/drawing/2014/main" id="{42925A2F-4F4E-C201-4D88-8975D39B9DEF}"/>
              </a:ext>
            </a:extLst>
          </p:cNvPr>
          <p:cNvSpPr txBox="1">
            <a:spLocks/>
          </p:cNvSpPr>
          <p:nvPr/>
        </p:nvSpPr>
        <p:spPr>
          <a:xfrm>
            <a:off x="0" y="4997538"/>
            <a:ext cx="12192000" cy="1860462"/>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4000" b="1" i="1" dirty="0"/>
              <a:t>Eşsiz yaratandır. Yani bu ikisini (göklerin ve yerin) yoktan var eden icat eden, örneksiz ortaya koyan O’dur. Nitekim mücahit ile </a:t>
            </a:r>
            <a:r>
              <a:rPr lang="tr-TR" sz="4000" b="1" i="1" dirty="0" err="1"/>
              <a:t>süddi</a:t>
            </a:r>
            <a:r>
              <a:rPr lang="tr-TR" sz="4000" b="1" i="1" dirty="0"/>
              <a:t> de böyle demişlerdir. </a:t>
            </a:r>
            <a:r>
              <a:rPr lang="tr-TR" sz="4000" b="1" i="1" dirty="0" err="1"/>
              <a:t>Bid’ate</a:t>
            </a:r>
            <a:r>
              <a:rPr lang="tr-TR" sz="4000" b="1" i="1" dirty="0"/>
              <a:t> de bundan dolayı </a:t>
            </a:r>
            <a:r>
              <a:rPr lang="tr-TR" sz="4000" b="1" i="1" dirty="0" err="1"/>
              <a:t>bid’at</a:t>
            </a:r>
            <a:r>
              <a:rPr lang="tr-TR" sz="4000" b="1" i="1" dirty="0"/>
              <a:t> denilmiştir ki geçmişte örneği yoktur demektir. ‘Onun çocuğu nasıl olur?‘ yani eşi ve zevcesi yokken çocuğu nasıl olur? Yani çocuk denk iki şeyden olur. Allah’ın (C.C.) ise halkından dengi ve benzeri yoktur. çünkü her şeyi yaratan odur. O’nun eşi ve evladı yoktur.</a:t>
            </a:r>
          </a:p>
          <a:p>
            <a:pPr algn="r"/>
            <a:r>
              <a:rPr lang="tr-TR" sz="4000" b="1" i="1" dirty="0"/>
              <a:t>İbn Kesir </a:t>
            </a:r>
            <a:endParaRPr lang="tr-TR" sz="400000" dirty="0"/>
          </a:p>
        </p:txBody>
      </p:sp>
    </p:spTree>
    <p:extLst>
      <p:ext uri="{BB962C8B-B14F-4D97-AF65-F5344CB8AC3E}">
        <p14:creationId xmlns:p14="http://schemas.microsoft.com/office/powerpoint/2010/main" val="17912095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7763"/>
            <a:ext cx="12192000" cy="2350339"/>
          </a:xfrm>
        </p:spPr>
        <p:txBody>
          <a:bodyPr>
            <a:noAutofit/>
          </a:bodyPr>
          <a:lstStyle/>
          <a:p>
            <a:pPr rtl="1"/>
            <a:r>
              <a:rPr lang="ar-AE" sz="5400" dirty="0"/>
              <a:t>قُلْ هَلْ مِنْ شُرَكَٓائِكُمْ مَنْ يَبْدَؤُا الْخَلْقَ ثُمَّ يُعٖيدُهُؕ قُلِ اللّٰهُ يَبْدَؤُا</a:t>
            </a:r>
            <a:br>
              <a:rPr lang="tr-TR" sz="5400" dirty="0"/>
            </a:br>
            <a:br>
              <a:rPr lang="tr-TR" sz="5400" dirty="0"/>
            </a:br>
            <a:r>
              <a:rPr lang="ar-AE" sz="5400" dirty="0"/>
              <a:t> الْخَلْقَ ثُمَّ يُعٖيدُهُ فَاَنّٰى تُؤْفَكُونَ﴿٣٤﴾</a:t>
            </a:r>
            <a:endParaRPr lang="ar-AE" sz="3200" b="0" i="0" dirty="0">
              <a:effectLst/>
              <a:latin typeface="Elif1"/>
            </a:endParaRPr>
          </a:p>
        </p:txBody>
      </p:sp>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521200"/>
            <a:ext cx="12192000" cy="1938594"/>
          </a:xfrm>
        </p:spPr>
        <p:txBody>
          <a:bodyPr>
            <a:normAutofit lnSpcReduction="10000"/>
          </a:bodyPr>
          <a:lstStyle/>
          <a:p>
            <a:r>
              <a:rPr lang="tr-TR" sz="3600" i="1" dirty="0"/>
              <a:t>﴾34﴿</a:t>
            </a:r>
            <a:r>
              <a:rPr lang="tr-TR" sz="3600" b="1" i="1" dirty="0"/>
              <a:t>“O sizin tanrılaştırdığınız varlıklar arasında, bir şeyi ilk defa yaratan, sonra yaratmayı tekrar eden biri var mı?” diye sor. De ki: “İlkten yaratan da yaratmayı tekrar eden de Allah’tır. Şu halde nasıl gerçeğin dışına saptırılıyorsunuz!”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409470" y="0"/>
            <a:ext cx="2782529"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Yûnus</a:t>
            </a:r>
            <a:r>
              <a:rPr lang="tr-TR" dirty="0"/>
              <a:t> Suresi - 10.Sure </a:t>
            </a:r>
          </a:p>
          <a:p>
            <a:r>
              <a:rPr lang="tr-TR" dirty="0">
                <a:hlinkClick r:id="rId3">
                  <a:extLst>
                    <a:ext uri="{A12FA001-AC4F-418D-AE19-62706E023703}">
                      <ahyp:hlinkClr xmlns:ahyp="http://schemas.microsoft.com/office/drawing/2018/hyperlinkcolor" val="tx"/>
                    </a:ext>
                  </a:extLst>
                </a:hlinkClick>
              </a:rPr>
              <a:t>34 . Ayet </a:t>
            </a:r>
            <a:endParaRPr lang="tr-TR" dirty="0"/>
          </a:p>
        </p:txBody>
      </p:sp>
    </p:spTree>
    <p:extLst>
      <p:ext uri="{BB962C8B-B14F-4D97-AF65-F5344CB8AC3E}">
        <p14:creationId xmlns:p14="http://schemas.microsoft.com/office/powerpoint/2010/main" val="38836195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87A40-187C-1163-B004-4F8BAC044C4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1CD2EB4-FB25-DB28-5D98-A153F1DB2BB5}"/>
              </a:ext>
            </a:extLst>
          </p:cNvPr>
          <p:cNvSpPr>
            <a:spLocks noGrp="1"/>
          </p:cNvSpPr>
          <p:nvPr>
            <p:ph type="title"/>
          </p:nvPr>
        </p:nvSpPr>
        <p:spPr>
          <a:xfrm>
            <a:off x="0" y="0"/>
            <a:ext cx="12192000" cy="6857999"/>
          </a:xfrm>
        </p:spPr>
        <p:txBody>
          <a:bodyPr>
            <a:normAutofit/>
          </a:bodyPr>
          <a:lstStyle/>
          <a:p>
            <a:pPr algn="ctr"/>
            <a:r>
              <a:rPr lang="tr-TR" sz="6000" b="1" dirty="0"/>
              <a:t>KUN FE-YEKUN</a:t>
            </a:r>
            <a:br>
              <a:rPr lang="tr-TR" sz="6000" b="1" dirty="0"/>
            </a:br>
            <a:br>
              <a:rPr lang="tr-TR" sz="6000" b="1" dirty="0"/>
            </a:br>
            <a:r>
              <a:rPr lang="tr-TR" sz="6000" b="1" dirty="0"/>
              <a:t>(OL DER OLUR) </a:t>
            </a:r>
            <a:br>
              <a:rPr lang="tr-TR" sz="6000" b="1" dirty="0"/>
            </a:br>
            <a:r>
              <a:rPr lang="tr-TR" sz="6000" b="1" dirty="0"/>
              <a:t> </a:t>
            </a:r>
            <a:br>
              <a:rPr lang="tr-TR" sz="6000" b="1" dirty="0"/>
            </a:br>
            <a:r>
              <a:rPr lang="ar-AE" sz="6000" dirty="0"/>
              <a:t> كُنْ فَيَكُونُ</a:t>
            </a:r>
            <a:endParaRPr lang="tr-TR" sz="6000" b="1" dirty="0"/>
          </a:p>
        </p:txBody>
      </p:sp>
    </p:spTree>
    <p:extLst>
      <p:ext uri="{BB962C8B-B14F-4D97-AF65-F5344CB8AC3E}">
        <p14:creationId xmlns:p14="http://schemas.microsoft.com/office/powerpoint/2010/main" val="16975974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81985"/>
            <a:ext cx="12192000" cy="2013267"/>
          </a:xfrm>
        </p:spPr>
        <p:txBody>
          <a:bodyPr>
            <a:noAutofit/>
          </a:bodyPr>
          <a:lstStyle/>
          <a:p>
            <a:pPr rtl="1"/>
            <a:r>
              <a:rPr lang="ar-AE" dirty="0"/>
              <a:t>هُوَ الَّذٖي يُحْـيٖ وَيُمٖيتُۚ فَاِذَا قَضٰٓى اَمْراً فَاِنَّمَا يَقُولُ لَهُ</a:t>
            </a:r>
            <a:br>
              <a:rPr lang="tr-TR" dirty="0"/>
            </a:br>
            <a:br>
              <a:rPr lang="tr-TR" dirty="0"/>
            </a:br>
            <a:r>
              <a:rPr lang="ar-AE" dirty="0"/>
              <a:t> </a:t>
            </a:r>
            <a:r>
              <a:rPr lang="ar-AE" dirty="0">
                <a:solidFill>
                  <a:srgbClr val="FF0000"/>
                </a:solidFill>
              </a:rPr>
              <a:t>كُنْ فَيَكُونُ</a:t>
            </a:r>
            <a:r>
              <a:rPr lang="ar-AE" dirty="0"/>
              <a:t>ࣖ﴿٦٨﴾</a:t>
            </a:r>
            <a:endParaRPr lang="tr-TR" sz="3600" dirty="0"/>
          </a:p>
        </p:txBody>
      </p:sp>
      <p:sp>
        <p:nvSpPr>
          <p:cNvPr id="3" name="Alt Başlık 2"/>
          <p:cNvSpPr>
            <a:spLocks noGrp="1"/>
          </p:cNvSpPr>
          <p:nvPr>
            <p:ph type="subTitle" idx="1"/>
          </p:nvPr>
        </p:nvSpPr>
        <p:spPr>
          <a:xfrm>
            <a:off x="0" y="4730100"/>
            <a:ext cx="12192000" cy="1655762"/>
          </a:xfrm>
        </p:spPr>
        <p:txBody>
          <a:bodyPr>
            <a:normAutofit/>
          </a:bodyPr>
          <a:lstStyle/>
          <a:p>
            <a:r>
              <a:rPr lang="tr-TR" sz="4000" i="1" dirty="0"/>
              <a:t>﴾68﴿</a:t>
            </a:r>
            <a:r>
              <a:rPr lang="tr-TR" sz="4000" b="1" i="1" dirty="0"/>
              <a:t>Yaşatan da öldüren de O’dur. Bir işe hükmettiğinde o konuda sadece “ol!” der, o da oluverir.</a:t>
            </a:r>
          </a:p>
        </p:txBody>
      </p:sp>
      <p:sp>
        <p:nvSpPr>
          <p:cNvPr id="4" name="Metin kutusu 3"/>
          <p:cNvSpPr txBox="1"/>
          <p:nvPr/>
        </p:nvSpPr>
        <p:spPr>
          <a:xfrm>
            <a:off x="9232491" y="0"/>
            <a:ext cx="2959510"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Mü'min</a:t>
            </a:r>
            <a:r>
              <a:rPr lang="tr-TR" dirty="0"/>
              <a:t> Suresi 40 . sure</a:t>
            </a:r>
          </a:p>
          <a:p>
            <a:r>
              <a:rPr lang="tr-TR" dirty="0"/>
              <a:t>68 . Ayet </a:t>
            </a:r>
          </a:p>
        </p:txBody>
      </p:sp>
    </p:spTree>
    <p:extLst>
      <p:ext uri="{BB962C8B-B14F-4D97-AF65-F5344CB8AC3E}">
        <p14:creationId xmlns:p14="http://schemas.microsoft.com/office/powerpoint/2010/main" val="39275505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290955"/>
          </a:xfrm>
        </p:spPr>
        <p:txBody>
          <a:bodyPr>
            <a:noAutofit/>
          </a:bodyPr>
          <a:lstStyle/>
          <a:p>
            <a:pPr rtl="1"/>
            <a:r>
              <a:rPr lang="ar-AE" dirty="0"/>
              <a:t>اِنَّـمَٓا اَمْرُهُٓ اِذَٓا اَرَادَ شَيْـٔاً اَنْ يَقُولَ لَهُ </a:t>
            </a:r>
            <a:r>
              <a:rPr lang="ar-AE" dirty="0">
                <a:solidFill>
                  <a:srgbClr val="FF0000"/>
                </a:solidFill>
              </a:rPr>
              <a:t>كُنْ فَيَكُونُ</a:t>
            </a:r>
            <a:r>
              <a:rPr lang="ar-AE" dirty="0"/>
              <a:t>﴿٨٢﴾</a:t>
            </a:r>
            <a:endParaRPr lang="tr-TR" sz="2000" dirty="0"/>
          </a:p>
        </p:txBody>
      </p:sp>
      <p:sp>
        <p:nvSpPr>
          <p:cNvPr id="3" name="Alt Başlık 2"/>
          <p:cNvSpPr>
            <a:spLocks noGrp="1"/>
          </p:cNvSpPr>
          <p:nvPr>
            <p:ph type="subTitle" idx="1"/>
          </p:nvPr>
        </p:nvSpPr>
        <p:spPr>
          <a:xfrm>
            <a:off x="0" y="4759597"/>
            <a:ext cx="12192000" cy="1655762"/>
          </a:xfrm>
        </p:spPr>
        <p:txBody>
          <a:bodyPr>
            <a:normAutofit/>
          </a:bodyPr>
          <a:lstStyle/>
          <a:p>
            <a:r>
              <a:rPr lang="tr-TR" sz="4000" i="1" dirty="0"/>
              <a:t>﴾82﴿</a:t>
            </a:r>
            <a:r>
              <a:rPr lang="tr-TR" sz="4000" b="1" i="1" dirty="0"/>
              <a:t>Bir şeyi istediğinde, O’nun buyruğu “ol!” demekten ibarettir; hemen oluverir.</a:t>
            </a:r>
            <a:endParaRPr lang="tr-TR" sz="5400" b="1" i="1" dirty="0"/>
          </a:p>
        </p:txBody>
      </p:sp>
      <p:sp>
        <p:nvSpPr>
          <p:cNvPr id="4" name="Metin kutusu 3"/>
          <p:cNvSpPr txBox="1"/>
          <p:nvPr/>
        </p:nvSpPr>
        <p:spPr>
          <a:xfrm>
            <a:off x="9527458" y="0"/>
            <a:ext cx="2664542"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err="1"/>
              <a:t>Yâsîn</a:t>
            </a:r>
            <a:r>
              <a:rPr lang="tr-TR" dirty="0"/>
              <a:t> Suresi 36 . sure</a:t>
            </a:r>
          </a:p>
          <a:p>
            <a:r>
              <a:rPr lang="tr-TR" dirty="0"/>
              <a:t>82 . Ayet </a:t>
            </a:r>
          </a:p>
        </p:txBody>
      </p:sp>
    </p:spTree>
    <p:extLst>
      <p:ext uri="{BB962C8B-B14F-4D97-AF65-F5344CB8AC3E}">
        <p14:creationId xmlns:p14="http://schemas.microsoft.com/office/powerpoint/2010/main" val="41464333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2136530"/>
          </a:xfrm>
        </p:spPr>
        <p:txBody>
          <a:bodyPr>
            <a:noAutofit/>
          </a:bodyPr>
          <a:lstStyle/>
          <a:p>
            <a:pPr rtl="1"/>
            <a:r>
              <a:rPr lang="ar-AE" dirty="0"/>
              <a:t>مَا كَانَ لِلّٰهِ اَنْ يَتَّخِذَ مِنْ وَلَدٍۙ سُبْحَانَهُؕ اِذَا قَضٰٓى اَمْرًا</a:t>
            </a:r>
            <a:br>
              <a:rPr lang="tr-TR" dirty="0"/>
            </a:br>
            <a:br>
              <a:rPr lang="tr-TR" dirty="0"/>
            </a:br>
            <a:r>
              <a:rPr lang="ar-AE" dirty="0"/>
              <a:t> فَاِنَّمَا يَقُولُ لَهُ </a:t>
            </a:r>
            <a:r>
              <a:rPr lang="ar-AE" dirty="0">
                <a:solidFill>
                  <a:srgbClr val="FF0000"/>
                </a:solidFill>
              </a:rPr>
              <a:t>كُنْ فَيَكُونُؕ</a:t>
            </a:r>
            <a:r>
              <a:rPr lang="ar-AE" dirty="0"/>
              <a:t>﴿٣٥﴾</a:t>
            </a:r>
            <a:endParaRPr lang="tr-TR" sz="3600" dirty="0"/>
          </a:p>
        </p:txBody>
      </p:sp>
      <p:sp>
        <p:nvSpPr>
          <p:cNvPr id="3" name="Alt Başlık 2"/>
          <p:cNvSpPr>
            <a:spLocks noGrp="1"/>
          </p:cNvSpPr>
          <p:nvPr>
            <p:ph type="subTitle" idx="1"/>
          </p:nvPr>
        </p:nvSpPr>
        <p:spPr>
          <a:xfrm>
            <a:off x="0" y="4759597"/>
            <a:ext cx="12192000" cy="1655762"/>
          </a:xfrm>
        </p:spPr>
        <p:txBody>
          <a:bodyPr>
            <a:normAutofit/>
          </a:bodyPr>
          <a:lstStyle/>
          <a:p>
            <a:r>
              <a:rPr lang="tr-TR" sz="3600" i="1" dirty="0"/>
              <a:t>﴾35﴿</a:t>
            </a:r>
            <a:r>
              <a:rPr lang="tr-TR" sz="3600" b="1" i="1" dirty="0"/>
              <a:t>Allah’ın bir evlât edinmesi olacak şey değildir. O, bundan münezzehtir. Bir işe karar verdiği zaman ona sadece “ol!” der, hemen olur.</a:t>
            </a:r>
            <a:endParaRPr lang="tr-TR" sz="3200" dirty="0"/>
          </a:p>
        </p:txBody>
      </p:sp>
      <p:sp>
        <p:nvSpPr>
          <p:cNvPr id="4" name="Metin kutusu 3"/>
          <p:cNvSpPr txBox="1"/>
          <p:nvPr/>
        </p:nvSpPr>
        <p:spPr>
          <a:xfrm>
            <a:off x="9291484" y="14497"/>
            <a:ext cx="2900516" cy="769441"/>
          </a:xfrm>
          <a:prstGeom prst="rect">
            <a:avLst/>
          </a:prstGeom>
          <a:noFill/>
        </p:spPr>
        <p:txBody>
          <a:bodyPr wrap="square" rtlCol="0">
            <a:spAutoFit/>
          </a:bodyPr>
          <a:lstStyle>
            <a:defPPr>
              <a:defRPr lang="tr-TR"/>
            </a:defPPr>
            <a:lvl1pPr>
              <a:defRPr sz="2200" b="1">
                <a:solidFill>
                  <a:srgbClr val="00B0F0"/>
                </a:solidFill>
              </a:defRPr>
            </a:lvl1pPr>
          </a:lstStyle>
          <a:p>
            <a:r>
              <a:rPr lang="tr-TR" dirty="0"/>
              <a:t>Meryem Suresi 19.sure</a:t>
            </a:r>
          </a:p>
          <a:p>
            <a:r>
              <a:rPr lang="tr-TR" dirty="0"/>
              <a:t>35 . Ayet </a:t>
            </a:r>
          </a:p>
        </p:txBody>
      </p:sp>
    </p:spTree>
    <p:extLst>
      <p:ext uri="{BB962C8B-B14F-4D97-AF65-F5344CB8AC3E}">
        <p14:creationId xmlns:p14="http://schemas.microsoft.com/office/powerpoint/2010/main" val="25136645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935975"/>
            <a:ext cx="12192000" cy="718016"/>
          </a:xfrm>
        </p:spPr>
        <p:txBody>
          <a:bodyPr>
            <a:noAutofit/>
          </a:bodyPr>
          <a:lstStyle/>
          <a:p>
            <a:r>
              <a:rPr lang="ar-AE" sz="5400" dirty="0"/>
              <a:t>اِنَّمَا قَوْلُنَا لِشَيْءٍ اِذَٓا اَرَدْنَاهُ اَنْ نَقُولَ لَهُ </a:t>
            </a:r>
            <a:r>
              <a:rPr lang="ar-AE" sz="5400" dirty="0">
                <a:solidFill>
                  <a:srgbClr val="FF0000"/>
                </a:solidFill>
              </a:rPr>
              <a:t>كُنْ فَيَكُونُ</a:t>
            </a:r>
            <a:r>
              <a:rPr lang="ar-AE" sz="5400" dirty="0"/>
              <a:t>ࣖ﴿٤٠﴾</a:t>
            </a:r>
            <a:endParaRPr lang="tr-TR" sz="1000" dirty="0"/>
          </a:p>
        </p:txBody>
      </p:sp>
      <p:sp>
        <p:nvSpPr>
          <p:cNvPr id="3" name="Alt Başlık 2"/>
          <p:cNvSpPr>
            <a:spLocks noGrp="1"/>
          </p:cNvSpPr>
          <p:nvPr>
            <p:ph type="subTitle" idx="1"/>
          </p:nvPr>
        </p:nvSpPr>
        <p:spPr>
          <a:xfrm>
            <a:off x="0" y="4596285"/>
            <a:ext cx="12192000" cy="1655762"/>
          </a:xfrm>
        </p:spPr>
        <p:txBody>
          <a:bodyPr>
            <a:normAutofit/>
          </a:bodyPr>
          <a:lstStyle/>
          <a:p>
            <a:r>
              <a:rPr lang="tr-TR" sz="4000" i="1" dirty="0"/>
              <a:t>﴾40﴿</a:t>
            </a:r>
            <a:r>
              <a:rPr lang="tr-TR" sz="4000" b="1" i="1" dirty="0"/>
              <a:t>Biz bir şeyi murat ettiğimizde sözümüz “ol!” demekten ibarettir, o da hemen oluverir.</a:t>
            </a:r>
            <a:endParaRPr lang="tr-TR" sz="9600" dirty="0"/>
          </a:p>
        </p:txBody>
      </p:sp>
      <p:sp>
        <p:nvSpPr>
          <p:cNvPr id="4" name="Metin kutusu 3"/>
          <p:cNvSpPr txBox="1"/>
          <p:nvPr/>
        </p:nvSpPr>
        <p:spPr>
          <a:xfrm>
            <a:off x="9712712" y="14497"/>
            <a:ext cx="2479288" cy="769441"/>
          </a:xfrm>
          <a:prstGeom prst="rect">
            <a:avLst/>
          </a:prstGeom>
          <a:noFill/>
        </p:spPr>
        <p:txBody>
          <a:bodyPr wrap="square" rtlCol="0">
            <a:spAutoFit/>
          </a:bodyPr>
          <a:lstStyle/>
          <a:p>
            <a:r>
              <a:rPr lang="tr-TR" sz="2200" b="1" dirty="0" err="1">
                <a:solidFill>
                  <a:srgbClr val="00B0F0"/>
                </a:solidFill>
              </a:rPr>
              <a:t>Nahl</a:t>
            </a:r>
            <a:r>
              <a:rPr lang="tr-TR" sz="2200" b="1" dirty="0">
                <a:solidFill>
                  <a:srgbClr val="00B0F0"/>
                </a:solidFill>
              </a:rPr>
              <a:t> Suresi 16.sure</a:t>
            </a:r>
          </a:p>
          <a:p>
            <a:r>
              <a:rPr lang="tr-TR" sz="2200" b="1" dirty="0">
                <a:solidFill>
                  <a:srgbClr val="00B0F0"/>
                </a:solidFill>
              </a:rPr>
              <a:t>40 . Ayet </a:t>
            </a:r>
            <a:endParaRPr lang="tr-TR" sz="2200" dirty="0">
              <a:solidFill>
                <a:srgbClr val="00B0F0"/>
              </a:solidFill>
            </a:endParaRPr>
          </a:p>
        </p:txBody>
      </p:sp>
    </p:spTree>
    <p:extLst>
      <p:ext uri="{BB962C8B-B14F-4D97-AF65-F5344CB8AC3E}">
        <p14:creationId xmlns:p14="http://schemas.microsoft.com/office/powerpoint/2010/main" val="14346390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3976883"/>
            <a:ext cx="12192000" cy="2748382"/>
          </a:xfrm>
        </p:spPr>
        <p:txBody>
          <a:bodyPr>
            <a:noAutofit/>
          </a:bodyPr>
          <a:lstStyle/>
          <a:p>
            <a:r>
              <a:rPr lang="tr-TR" sz="3600" b="1" i="1" dirty="0"/>
              <a:t>﴾73﴿O, gökleri ve yeri hak (ve hikmet) ile yaratandır. “Ol!” dediği gün her şey oluverir. O’nun sözü gerçektir. </a:t>
            </a:r>
            <a:r>
              <a:rPr lang="tr-TR" sz="3600" b="1" i="1" dirty="0" err="1"/>
              <a:t>Sûr’a</a:t>
            </a:r>
            <a:r>
              <a:rPr lang="tr-TR" sz="3600" b="1" i="1" dirty="0"/>
              <a:t> üflendiği gün de hükümranlık O’nundur. Gizliyi ve açığı bilendir ve O, hikmet sahibidir, her şeyden haberdardır.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54814" y="0"/>
            <a:ext cx="3237186" cy="1138773"/>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- 6.Sure </a:t>
            </a:r>
          </a:p>
          <a:p>
            <a:r>
              <a:rPr lang="tr-TR" sz="2200" b="1" dirty="0">
                <a:solidFill>
                  <a:srgbClr val="00B0F0"/>
                </a:solidFill>
                <a:latin typeface="Helvetica Neue"/>
              </a:rPr>
              <a:t>73 . Ayet </a:t>
            </a:r>
            <a:endParaRPr lang="tr-TR" sz="2200" dirty="0">
              <a:solidFill>
                <a:srgbClr val="00B0F0"/>
              </a:solidFill>
            </a:endParaRPr>
          </a:p>
          <a:p>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006952"/>
            <a:ext cx="12192000" cy="2218029"/>
          </a:xfrm>
        </p:spPr>
        <p:txBody>
          <a:bodyPr>
            <a:noAutofit/>
          </a:bodyPr>
          <a:lstStyle/>
          <a:p>
            <a:r>
              <a:rPr lang="ar-AE" sz="4000" dirty="0"/>
              <a:t>وَهُوَ الَّذٖي خَلَقَ السَّمٰوَاتِ وَالْاَرْضَ بِالْحَقِّؕ وَيَوْمَ يَقُولُ </a:t>
            </a:r>
            <a:r>
              <a:rPr lang="ar-AE" sz="4000" dirty="0">
                <a:solidFill>
                  <a:srgbClr val="FF0000"/>
                </a:solidFill>
              </a:rPr>
              <a:t>كُنْ فَيَكُونُؕ </a:t>
            </a:r>
            <a:r>
              <a:rPr lang="ar-AE" sz="4000" dirty="0"/>
              <a:t>قَوْلُهُ الْحَقُّؕ </a:t>
            </a:r>
            <a:br>
              <a:rPr lang="tr-TR" sz="4000" dirty="0"/>
            </a:br>
            <a:br>
              <a:rPr lang="tr-TR" sz="4000" dirty="0"/>
            </a:br>
            <a:r>
              <a:rPr lang="ar-AE" sz="4000" dirty="0"/>
              <a:t>وَلَهُ الْمُلْكُ يَوْمَ يُنْفَخُ فِي الصُّورِؕ عَالِمُ الْغَيْبِ وَالشَّهَادَةِؕ وَهُوَ الْحَكٖيمُ الْخَبٖيرُ</a:t>
            </a:r>
            <a:r>
              <a:rPr lang="ar-AE" sz="4000" b="1" dirty="0"/>
              <a:t>﴿٧٣﴾</a:t>
            </a:r>
            <a:endParaRPr lang="tr-TR" sz="77600" dirty="0"/>
          </a:p>
        </p:txBody>
      </p:sp>
    </p:spTree>
    <p:extLst>
      <p:ext uri="{BB962C8B-B14F-4D97-AF65-F5344CB8AC3E}">
        <p14:creationId xmlns:p14="http://schemas.microsoft.com/office/powerpoint/2010/main" val="39995295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28117"/>
            <a:ext cx="12192000" cy="1895707"/>
          </a:xfrm>
        </p:spPr>
        <p:txBody>
          <a:bodyPr>
            <a:noAutofit/>
          </a:bodyPr>
          <a:lstStyle/>
          <a:p>
            <a:r>
              <a:rPr lang="tr-TR" sz="3600" i="1" dirty="0"/>
              <a:t>﴾59﴿</a:t>
            </a:r>
            <a:r>
              <a:rPr lang="tr-TR" sz="3600" b="1" i="1" dirty="0"/>
              <a:t>Allah nezdinde </a:t>
            </a:r>
            <a:r>
              <a:rPr lang="tr-TR" sz="3600" b="1" i="1" dirty="0" err="1"/>
              <a:t>Îsâ’nın</a:t>
            </a:r>
            <a:r>
              <a:rPr lang="tr-TR" sz="3600" b="1" i="1" dirty="0"/>
              <a:t> durumu Âdem’in durumu gibidir. Onu topraktan var etti; sonra ona “ol” dedi ve oluverdi.</a:t>
            </a:r>
            <a:endParaRPr lang="tr-TR" sz="138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697951" y="-30779"/>
            <a:ext cx="3494049" cy="1107996"/>
          </a:xfrm>
          <a:prstGeom prst="rect">
            <a:avLst/>
          </a:prstGeom>
          <a:noFill/>
        </p:spPr>
        <p:txBody>
          <a:bodyPr wrap="square" rtlCol="0">
            <a:spAutoFit/>
          </a:bodyPr>
          <a:lstStyle/>
          <a:p>
            <a:r>
              <a:rPr lang="tr-TR" sz="2200" b="1" i="0" dirty="0" err="1">
                <a:solidFill>
                  <a:srgbClr val="00B0F0"/>
                </a:solidFill>
                <a:effectLst/>
                <a:latin typeface="Helvetica Neue"/>
              </a:rPr>
              <a:t>Âl</a:t>
            </a:r>
            <a:r>
              <a:rPr lang="tr-TR" sz="2200" b="1" i="0" dirty="0">
                <a:solidFill>
                  <a:srgbClr val="00B0F0"/>
                </a:solidFill>
                <a:effectLst/>
                <a:latin typeface="Helvetica Neue"/>
              </a:rPr>
              <a:t>-i İmrân Suresi </a:t>
            </a:r>
            <a:r>
              <a:rPr lang="tr-TR" sz="2200" b="1" i="0" dirty="0">
                <a:solidFill>
                  <a:srgbClr val="00B0F0"/>
                </a:solidFill>
                <a:effectLst/>
                <a:latin typeface="inherit"/>
              </a:rPr>
              <a:t>- 3.sure</a:t>
            </a:r>
          </a:p>
          <a:p>
            <a:r>
              <a:rPr lang="tr-TR" sz="2200" b="1" dirty="0">
                <a:solidFill>
                  <a:srgbClr val="00B0F0"/>
                </a:solidFill>
                <a:latin typeface="inherit"/>
              </a:rPr>
              <a:t>59 . Ayet </a:t>
            </a:r>
            <a:endParaRPr lang="tr-TR" sz="2200" dirty="0">
              <a:solidFill>
                <a:srgbClr val="00B0F0"/>
              </a:solidFill>
            </a:endParaRPr>
          </a:p>
          <a:p>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274295"/>
            <a:ext cx="12192000" cy="2599615"/>
          </a:xfrm>
        </p:spPr>
        <p:txBody>
          <a:bodyPr>
            <a:noAutofit/>
          </a:bodyPr>
          <a:lstStyle/>
          <a:p>
            <a:r>
              <a:rPr lang="ar-AE" dirty="0"/>
              <a:t>اِنَّ مَثَلَ عٖيسٰى عِنْدَ اللّٰهِ كَمَثَلِ اٰدَمَؕ خَلَقَهُ مِنْ تُرَابٍ ثُمَّ</a:t>
            </a:r>
            <a:br>
              <a:rPr lang="tr-TR" dirty="0"/>
            </a:br>
            <a:br>
              <a:rPr lang="tr-TR" dirty="0"/>
            </a:br>
            <a:r>
              <a:rPr lang="ar-AE" dirty="0"/>
              <a:t> قَالَ لَهُ </a:t>
            </a:r>
            <a:r>
              <a:rPr lang="ar-AE" dirty="0">
                <a:solidFill>
                  <a:srgbClr val="FF0000"/>
                </a:solidFill>
              </a:rPr>
              <a:t>كُنْ فَيَكُونُ</a:t>
            </a:r>
            <a:r>
              <a:rPr lang="ar-AE" dirty="0"/>
              <a:t>﴿٥٩﴾</a:t>
            </a:r>
            <a:endParaRPr lang="tr-TR" sz="53900" dirty="0"/>
          </a:p>
        </p:txBody>
      </p:sp>
    </p:spTree>
    <p:extLst>
      <p:ext uri="{BB962C8B-B14F-4D97-AF65-F5344CB8AC3E}">
        <p14:creationId xmlns:p14="http://schemas.microsoft.com/office/powerpoint/2010/main" val="41752603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B4C40-A86C-306D-F9C1-168CAE6E66F3}"/>
            </a:ext>
          </a:extLst>
        </p:cNvPr>
        <p:cNvGrpSpPr/>
        <p:nvPr/>
      </p:nvGrpSpPr>
      <p:grpSpPr>
        <a:xfrm>
          <a:off x="0" y="0"/>
          <a:ext cx="0" cy="0"/>
          <a:chOff x="0" y="0"/>
          <a:chExt cx="0" cy="0"/>
        </a:xfrm>
      </p:grpSpPr>
      <p:sp>
        <p:nvSpPr>
          <p:cNvPr id="3" name="Alt Başlık 2">
            <a:extLst>
              <a:ext uri="{FF2B5EF4-FFF2-40B4-BE49-F238E27FC236}">
                <a16:creationId xmlns:a16="http://schemas.microsoft.com/office/drawing/2014/main" id="{8D2F0757-A040-856C-8608-B203068E5BDC}"/>
              </a:ext>
            </a:extLst>
          </p:cNvPr>
          <p:cNvSpPr>
            <a:spLocks noGrp="1"/>
          </p:cNvSpPr>
          <p:nvPr>
            <p:ph type="subTitle" idx="1"/>
          </p:nvPr>
        </p:nvSpPr>
        <p:spPr>
          <a:xfrm>
            <a:off x="0" y="4198375"/>
            <a:ext cx="12192000" cy="2425450"/>
          </a:xfrm>
        </p:spPr>
        <p:txBody>
          <a:bodyPr>
            <a:noAutofit/>
          </a:bodyPr>
          <a:lstStyle/>
          <a:p>
            <a:r>
              <a:rPr lang="tr-TR" sz="4000" i="1" dirty="0"/>
              <a:t>﴾47﴿</a:t>
            </a:r>
            <a:r>
              <a:rPr lang="tr-TR" sz="4000" b="1" i="1" dirty="0"/>
              <a:t>Dedi ki: “Rabbim! Bana bir erkek eli değmediği halde nasıl çocuğum olur?” Allah buyurdu: “İşte öyle, Allah dilediğini yaratır, bir işin olmasını istedi mi ona sadece ‘ol!’ der, o da oluverir.”</a:t>
            </a:r>
            <a:endParaRPr lang="tr-TR" sz="28700" dirty="0"/>
          </a:p>
        </p:txBody>
      </p:sp>
      <p:sp>
        <p:nvSpPr>
          <p:cNvPr id="4" name="Metin kutusu 3">
            <a:extLst>
              <a:ext uri="{FF2B5EF4-FFF2-40B4-BE49-F238E27FC236}">
                <a16:creationId xmlns:a16="http://schemas.microsoft.com/office/drawing/2014/main" id="{B285CE28-4F31-1482-7DD4-AA80BAD33BA5}"/>
              </a:ext>
            </a:extLst>
          </p:cNvPr>
          <p:cNvSpPr txBox="1"/>
          <p:nvPr/>
        </p:nvSpPr>
        <p:spPr>
          <a:xfrm>
            <a:off x="8697951" y="-30779"/>
            <a:ext cx="3494049" cy="1107996"/>
          </a:xfrm>
          <a:prstGeom prst="rect">
            <a:avLst/>
          </a:prstGeom>
          <a:noFill/>
        </p:spPr>
        <p:txBody>
          <a:bodyPr wrap="square" rtlCol="0">
            <a:spAutoFit/>
          </a:bodyPr>
          <a:lstStyle/>
          <a:p>
            <a:r>
              <a:rPr lang="tr-TR" sz="2200" b="1" i="0" dirty="0" err="1">
                <a:solidFill>
                  <a:srgbClr val="00B0F0"/>
                </a:solidFill>
                <a:effectLst/>
                <a:latin typeface="Helvetica Neue"/>
              </a:rPr>
              <a:t>Âl</a:t>
            </a:r>
            <a:r>
              <a:rPr lang="tr-TR" sz="2200" b="1" i="0" dirty="0">
                <a:solidFill>
                  <a:srgbClr val="00B0F0"/>
                </a:solidFill>
                <a:effectLst/>
                <a:latin typeface="Helvetica Neue"/>
              </a:rPr>
              <a:t>-i İmrân Suresi </a:t>
            </a:r>
            <a:r>
              <a:rPr lang="tr-TR" sz="2200" b="1" i="0" dirty="0">
                <a:solidFill>
                  <a:srgbClr val="00B0F0"/>
                </a:solidFill>
                <a:effectLst/>
                <a:latin typeface="inherit"/>
              </a:rPr>
              <a:t>- 3.sure</a:t>
            </a:r>
          </a:p>
          <a:p>
            <a:r>
              <a:rPr lang="tr-TR" sz="2200" b="1" dirty="0">
                <a:solidFill>
                  <a:srgbClr val="00B0F0"/>
                </a:solidFill>
                <a:latin typeface="inherit"/>
              </a:rPr>
              <a:t>47 . Ayet </a:t>
            </a:r>
            <a:endParaRPr lang="tr-TR" sz="2200" dirty="0">
              <a:solidFill>
                <a:srgbClr val="00B0F0"/>
              </a:solidFill>
            </a:endParaRPr>
          </a:p>
          <a:p>
            <a:endParaRPr lang="tr-TR" sz="2200" dirty="0">
              <a:solidFill>
                <a:srgbClr val="00B0F0"/>
              </a:solidFill>
            </a:endParaRPr>
          </a:p>
        </p:txBody>
      </p:sp>
      <p:sp>
        <p:nvSpPr>
          <p:cNvPr id="6" name="Başlık 5">
            <a:extLst>
              <a:ext uri="{FF2B5EF4-FFF2-40B4-BE49-F238E27FC236}">
                <a16:creationId xmlns:a16="http://schemas.microsoft.com/office/drawing/2014/main" id="{5D140337-7986-E657-ADF1-DAF053263C53}"/>
              </a:ext>
            </a:extLst>
          </p:cNvPr>
          <p:cNvSpPr>
            <a:spLocks noGrp="1"/>
          </p:cNvSpPr>
          <p:nvPr>
            <p:ph type="ctrTitle"/>
          </p:nvPr>
        </p:nvSpPr>
        <p:spPr>
          <a:xfrm>
            <a:off x="0" y="1274295"/>
            <a:ext cx="12192000" cy="2154705"/>
          </a:xfrm>
        </p:spPr>
        <p:txBody>
          <a:bodyPr>
            <a:noAutofit/>
          </a:bodyPr>
          <a:lstStyle/>
          <a:p>
            <a:r>
              <a:rPr lang="ar-AE" sz="4800" dirty="0"/>
              <a:t>قَالَتْ رَبِّ اَنّٰى يَكُونُ لٖى وَلَدٌ وَلَمْ يَمْسَسْنٖى بَشَرٌۜ قَالَ كَذٰلِكِ اللّٰهُ</a:t>
            </a:r>
            <a:br>
              <a:rPr lang="tr-TR" sz="4800" dirty="0"/>
            </a:br>
            <a:br>
              <a:rPr lang="tr-TR" sz="4800" dirty="0"/>
            </a:br>
            <a:r>
              <a:rPr lang="ar-AE" sz="4800" dirty="0"/>
              <a:t> يَخْلُقُ مَا يَشَٓاءُۜ اِذَا قَضٰٓى اَمْرًا فَاِنَّمَا يَقُولُ لَهُ </a:t>
            </a:r>
            <a:r>
              <a:rPr lang="ar-AE" sz="4800" dirty="0">
                <a:solidFill>
                  <a:srgbClr val="FF0000"/>
                </a:solidFill>
              </a:rPr>
              <a:t>كُنْ فَيَكُونُ</a:t>
            </a:r>
            <a:r>
              <a:rPr lang="ar-AE" sz="4800" dirty="0"/>
              <a:t>﴿٤٧﴾</a:t>
            </a:r>
            <a:endParaRPr lang="tr-TR" sz="37400" dirty="0"/>
          </a:p>
        </p:txBody>
      </p:sp>
    </p:spTree>
    <p:extLst>
      <p:ext uri="{BB962C8B-B14F-4D97-AF65-F5344CB8AC3E}">
        <p14:creationId xmlns:p14="http://schemas.microsoft.com/office/powerpoint/2010/main" val="40836927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61</TotalTime>
  <Words>882</Words>
  <Application>Microsoft Office PowerPoint</Application>
  <PresentationFormat>Geniş ekran</PresentationFormat>
  <Paragraphs>59</Paragraphs>
  <Slides>14</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14</vt:i4>
      </vt:variant>
    </vt:vector>
  </HeadingPairs>
  <TitlesOfParts>
    <vt:vector size="21" baseType="lpstr">
      <vt:lpstr>Arial</vt:lpstr>
      <vt:lpstr>Calibri</vt:lpstr>
      <vt:lpstr>Calibri Light</vt:lpstr>
      <vt:lpstr>Elif1</vt:lpstr>
      <vt:lpstr>Helvetica Neue</vt:lpstr>
      <vt:lpstr>inherit</vt:lpstr>
      <vt:lpstr>Office Teması</vt:lpstr>
      <vt:lpstr>EL - BEDÎ (بَدٖيعُ)</vt:lpstr>
      <vt:lpstr>EL - BEDÎ (بَدٖيعُ)</vt:lpstr>
      <vt:lpstr>اَوَلَمْ يَرَوْا كَيْفَ يُبْدِئُ اللّٰهُ الْخَلْقَ ثُمَّ يُعٖيدُهُؕ اِنَّ ذٰلِكَ عَلَى اللّٰهِ يَسٖيرٌ﴿١٩﴾</vt:lpstr>
      <vt:lpstr>بَدٖيعُ السَّمٰوَاتِ وَالْاَرْضِۜ وَاِذَا قَضٰٓى اَمْرًا فَاِنَّمَا يَقُولُ لَهُ كُنْ فَيَكُونُ﴿١١٧﴾</vt:lpstr>
      <vt:lpstr>بَدٖيعُ السَّمٰوَاتِ وَالْاَرْضِؕ اَنّٰى يَكُونُ لَهُ وَلَدٌ وَلَمْ تَكُنْ لَهُ   صَاحِبَةٌؕ وَخَلَقَ كُلَّ شَيْءٍۚ وَهُوَ بِكُلِّ شَيْءٍ عَلٖيمٌ﴿١٠١﴾</vt:lpstr>
      <vt:lpstr>قُلْ هَلْ مِنْ شُرَكَٓائِكُمْ مَنْ يَبْدَؤُا الْخَلْقَ ثُمَّ يُعٖيدُهُؕ قُلِ اللّٰهُ يَبْدَؤُا   الْخَلْقَ ثُمَّ يُعٖيدُهُ فَاَنّٰى تُؤْفَكُونَ﴿٣٤﴾</vt:lpstr>
      <vt:lpstr>KUN FE-YEKUN  (OL DER OLUR)     كُنْ فَيَكُونُ</vt:lpstr>
      <vt:lpstr>هُوَ الَّذٖي يُحْـيٖ وَيُمٖيتُۚ فَاِذَا قَضٰٓى اَمْراً فَاِنَّمَا يَقُولُ لَهُ   كُنْ فَيَكُونُࣖ﴿٦٨﴾</vt:lpstr>
      <vt:lpstr>اِنَّـمَٓا اَمْرُهُٓ اِذَٓا اَرَادَ شَيْـٔاً اَنْ يَقُولَ لَهُ كُنْ فَيَكُونُ﴿٨٢﴾</vt:lpstr>
      <vt:lpstr>مَا كَانَ لِلّٰهِ اَنْ يَتَّخِذَ مِنْ وَلَدٍۙ سُبْحَانَهُؕ اِذَا قَضٰٓى اَمْرًا   فَاِنَّمَا يَقُولُ لَهُ كُنْ فَيَكُونُؕ﴿٣٥﴾</vt:lpstr>
      <vt:lpstr>اِنَّمَا قَوْلُنَا لِشَيْءٍ اِذَٓا اَرَدْنَاهُ اَنْ نَقُولَ لَهُ كُنْ فَيَكُونُࣖ﴿٤٠﴾</vt:lpstr>
      <vt:lpstr>وَهُوَ الَّذٖي خَلَقَ السَّمٰوَاتِ وَالْاَرْضَ بِالْحَقِّؕ وَيَوْمَ يَقُولُ كُنْ فَيَكُونُؕ قَوْلُهُ الْحَقُّؕ   وَلَهُ الْمُلْكُ يَوْمَ يُنْفَخُ فِي الصُّورِؕ عَالِمُ الْغَيْبِ وَالشَّهَادَةِؕ وَهُوَ الْحَكٖيمُ الْخَبٖيرُ﴿٧٣﴾</vt:lpstr>
      <vt:lpstr>اِنَّ مَثَلَ عٖيسٰى عِنْدَ اللّٰهِ كَمَثَلِ اٰدَمَؕ خَلَقَهُ مِنْ تُرَابٍ ثُمَّ   قَالَ لَهُ كُنْ فَيَكُونُ﴿٥٩﴾</vt:lpstr>
      <vt:lpstr>قَالَتْ رَبِّ اَنّٰى يَكُونُ لٖى وَلَدٌ وَلَمْ يَمْسَسْنٖى بَشَرٌۜ قَالَ كَذٰلِكِ اللّٰهُ   يَخْلُقُ مَا يَشَٓاءُۜ اِذَا قَضٰٓى اَمْرًا فَاِنَّمَا يَقُولُ لَهُ كُنْ فَيَكُونُ﴿٤٧﴾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 FÂTIR (فَطَر )</dc:title>
  <dc:creator>User</dc:creator>
  <cp:lastModifiedBy>MONSTER</cp:lastModifiedBy>
  <cp:revision>10</cp:revision>
  <dcterms:created xsi:type="dcterms:W3CDTF">2026-01-17T13:58:02Z</dcterms:created>
  <dcterms:modified xsi:type="dcterms:W3CDTF">2026-02-01T06:24:54Z</dcterms:modified>
</cp:coreProperties>
</file>