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81" r:id="rId4"/>
    <p:sldId id="265" r:id="rId5"/>
    <p:sldId id="309" r:id="rId6"/>
    <p:sldId id="310" r:id="rId7"/>
    <p:sldId id="313" r:id="rId8"/>
    <p:sldId id="314" r:id="rId9"/>
    <p:sldId id="307" r:id="rId10"/>
    <p:sldId id="291" r:id="rId11"/>
    <p:sldId id="262" r:id="rId12"/>
    <p:sldId id="315" r:id="rId13"/>
    <p:sldId id="316" r:id="rId14"/>
    <p:sldId id="317" r:id="rId15"/>
    <p:sldId id="318"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3" autoAdjust="0"/>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DCEA1C-5569-0C86-0AA8-6A2C9990A8A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2BEDD55-25F6-058B-5BE0-5DD451C3D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6DF103E-420E-C3FF-22CA-7A783327BCFE}"/>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97E589DC-BB14-7960-9DC4-B9FEE7E3FDE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3DD51D2-8845-C5CE-619F-A39B20D36C7F}"/>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128427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89E58F-9A2E-57D1-79C7-5D4DCFE522F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6FBF632-4AB4-240A-23ED-F12FA05F0734}"/>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56E2FB2-DABF-8442-38FD-95FE916F3D98}"/>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A11418EC-E877-22EE-E0E3-91FD990B92A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E386709-9EC2-BD80-5E45-A3BAED2C4B4E}"/>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221144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E2055D-0C0A-0EAF-DC74-8F79F1B8D5D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EC3BBEC-9A06-C252-1F06-4AA92F7FDC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16196A4-D890-560A-1AF2-432A09A41257}"/>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081A6AF2-4D27-E891-16D7-76BA29778F4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ED8B822-8A03-A3EF-AEDD-68EB8D640AE4}"/>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2105645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ADA361-C65A-E6DE-4B60-252A49770CA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3ED86C2-A614-B202-14BB-EB1FD60705A7}"/>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59A5DF8-2733-521D-8B0D-425C7BB5481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0B719B4-C63B-FF98-AD77-CED60116102B}"/>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6" name="Alt Bilgi Yer Tutucusu 5">
            <a:extLst>
              <a:ext uri="{FF2B5EF4-FFF2-40B4-BE49-F238E27FC236}">
                <a16:creationId xmlns:a16="http://schemas.microsoft.com/office/drawing/2014/main" id="{9172A8C3-DB0A-A820-3411-A26993330E0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1C9A59E-8BD1-B096-B2B7-0D5DD5B138C2}"/>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139592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A95305-8569-62B4-CBEC-AC7BE2CAC95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43A076A-76BB-1D5E-7231-C0C0749028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B6E431E-3286-DE51-D2D2-382BD40C0030}"/>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FC66824-64F8-0B82-A6DC-1995336DD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F9A0FF9-009D-FCAF-895B-C899E568D01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A4C3D302-C474-0EA5-31D4-F56F9370297C}"/>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8" name="Alt Bilgi Yer Tutucusu 7">
            <a:extLst>
              <a:ext uri="{FF2B5EF4-FFF2-40B4-BE49-F238E27FC236}">
                <a16:creationId xmlns:a16="http://schemas.microsoft.com/office/drawing/2014/main" id="{BEC0F4B9-7AED-EE96-2119-6C56B9C96CC6}"/>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D6CCD96-82D3-090D-02D7-3C6951A43147}"/>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1067200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63C350-961B-ED9D-60CE-E90468D4A7D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7479CEF-EC39-091F-4E71-2F52186F5C89}"/>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4" name="Alt Bilgi Yer Tutucusu 3">
            <a:extLst>
              <a:ext uri="{FF2B5EF4-FFF2-40B4-BE49-F238E27FC236}">
                <a16:creationId xmlns:a16="http://schemas.microsoft.com/office/drawing/2014/main" id="{FD4E9A7A-7AC6-4936-84AB-E7721269772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2B4988B-97D0-F100-A6A0-BF9B0FC4F0E4}"/>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4271269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D51288A-5E0B-96C7-C5CA-D2A097DF0DDC}"/>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3" name="Alt Bilgi Yer Tutucusu 2">
            <a:extLst>
              <a:ext uri="{FF2B5EF4-FFF2-40B4-BE49-F238E27FC236}">
                <a16:creationId xmlns:a16="http://schemas.microsoft.com/office/drawing/2014/main" id="{F34997B6-9474-D15D-A6C1-3B3EACC0346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6972987-4365-FEB4-64C9-613BD438D7FD}"/>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3069379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A208C5-0E96-EE57-7AEE-84AC26438BC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71D0789-E9EB-3441-9EBB-9280FA21B1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B45001C-B4B3-3565-3D9D-41E8FE646F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8AED700-463B-FAFD-F75C-F73B116195AC}"/>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6" name="Alt Bilgi Yer Tutucusu 5">
            <a:extLst>
              <a:ext uri="{FF2B5EF4-FFF2-40B4-BE49-F238E27FC236}">
                <a16:creationId xmlns:a16="http://schemas.microsoft.com/office/drawing/2014/main" id="{70ED5386-4A01-0261-9A43-2C5538B55DE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6141BA9-5687-137D-E2B1-9E443D1D768D}"/>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359892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6603F2-E42E-2F02-2CD9-3F2AAC93348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807E8E6-D9D8-A7DC-A110-E7CFC43159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8C5299E-31DA-CD4C-9253-47F0A89A5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236282F-2A7E-5D96-2047-1F88BDF95E46}"/>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6" name="Alt Bilgi Yer Tutucusu 5">
            <a:extLst>
              <a:ext uri="{FF2B5EF4-FFF2-40B4-BE49-F238E27FC236}">
                <a16:creationId xmlns:a16="http://schemas.microsoft.com/office/drawing/2014/main" id="{FDC68B7A-2CF1-6AD4-5A5F-CF8F5EC5657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5CBC6A2-6680-F643-C688-8B7026F741AA}"/>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2756698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5D0453-CDE7-E888-BD17-93B74E88A9B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C42BAB9-5839-6D87-398B-B91B1B099B9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EC7680F-CE64-6E45-76D0-6D8EE7F10664}"/>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FB519444-EE22-A9A5-BF41-F7FCF3EA565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3BD1610-0B6A-3D9E-68A2-696C5A819DE2}"/>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1227639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C04E392-9300-337A-1821-EBC15807C0A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4963E52-4856-F929-D7B0-95FEB2C7B28B}"/>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0AE30E4-5845-5563-8990-168A018B7BE0}"/>
              </a:ext>
            </a:extLst>
          </p:cNvPr>
          <p:cNvSpPr>
            <a:spLocks noGrp="1"/>
          </p:cNvSpPr>
          <p:nvPr>
            <p:ph type="dt" sz="half" idx="10"/>
          </p:nvPr>
        </p:nvSpPr>
        <p:spPr/>
        <p:txBody>
          <a:body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F800E2DB-F479-81EC-D189-93CA1F50C0A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6BF606D-155D-BC2B-3152-27F42AB37172}"/>
              </a:ext>
            </a:extLst>
          </p:cNvPr>
          <p:cNvSpPr>
            <a:spLocks noGrp="1"/>
          </p:cNvSpPr>
          <p:nvPr>
            <p:ph type="sldNum" sz="quarter" idx="12"/>
          </p:nvPr>
        </p:nvSpPr>
        <p:spPr/>
        <p:txBody>
          <a:bodyPr/>
          <a:lstStyle/>
          <a:p>
            <a:fld id="{A7675149-103D-404F-992E-3D9CE32B1C02}" type="slidenum">
              <a:rPr lang="tr-TR" smtClean="0"/>
              <a:t>‹#›</a:t>
            </a:fld>
            <a:endParaRPr lang="tr-TR"/>
          </a:p>
        </p:txBody>
      </p:sp>
    </p:spTree>
    <p:extLst>
      <p:ext uri="{BB962C8B-B14F-4D97-AF65-F5344CB8AC3E}">
        <p14:creationId xmlns:p14="http://schemas.microsoft.com/office/powerpoint/2010/main" val="3646707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0CEB4AD-0A39-D3C1-EC5C-88C97D3F84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CBBA351-A021-8A93-B9E0-89DA59D716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AFE2A0-F37C-04E6-6F0E-3AED9EB70D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6B872A-F603-4428-841E-66117B7050AE}" type="datetimeFigureOut">
              <a:rPr lang="tr-TR" smtClean="0"/>
              <a:t>31.01.2026</a:t>
            </a:fld>
            <a:endParaRPr lang="tr-TR"/>
          </a:p>
        </p:txBody>
      </p:sp>
      <p:sp>
        <p:nvSpPr>
          <p:cNvPr id="5" name="Alt Bilgi Yer Tutucusu 4">
            <a:extLst>
              <a:ext uri="{FF2B5EF4-FFF2-40B4-BE49-F238E27FC236}">
                <a16:creationId xmlns:a16="http://schemas.microsoft.com/office/drawing/2014/main" id="{E7DC937A-537B-F9EC-5CA7-F86EE98D9F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F6947FC1-236A-AD01-1899-09282F002D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75149-103D-404F-992E-3D9CE32B1C02}" type="slidenum">
              <a:rPr lang="tr-TR" smtClean="0"/>
              <a:t>‹#›</a:t>
            </a:fld>
            <a:endParaRPr lang="tr-TR"/>
          </a:p>
        </p:txBody>
      </p:sp>
    </p:spTree>
    <p:extLst>
      <p:ext uri="{BB962C8B-B14F-4D97-AF65-F5344CB8AC3E}">
        <p14:creationId xmlns:p14="http://schemas.microsoft.com/office/powerpoint/2010/main" val="1199977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53690"/>
            <a:ext cx="12192000" cy="1841562"/>
          </a:xfrm>
        </p:spPr>
        <p:txBody>
          <a:bodyPr>
            <a:noAutofit/>
          </a:bodyPr>
          <a:lstStyle/>
          <a:p>
            <a:pPr rtl="1"/>
            <a:r>
              <a:rPr lang="ar-AE" dirty="0"/>
              <a:t>وَعِبَادُ الرَّحْمٰنِ الَّذٖينَ يَمْشُونَ عَلَى الْاَرْضِ هَوْناً وَاِذَا</a:t>
            </a:r>
            <a:br>
              <a:rPr lang="tr-TR" dirty="0"/>
            </a:br>
            <a:br>
              <a:rPr lang="tr-TR" dirty="0"/>
            </a:br>
            <a:r>
              <a:rPr lang="ar-AE" dirty="0"/>
              <a:t> خَاطَبَهُمُ الْجَاهِلُونَ قَالُوا سَلَاماً﴿٦٣﴾</a:t>
            </a:r>
            <a:endParaRPr lang="tr-TR" sz="3600" dirty="0"/>
          </a:p>
        </p:txBody>
      </p:sp>
      <p:sp>
        <p:nvSpPr>
          <p:cNvPr id="3" name="Alt Başlık 2"/>
          <p:cNvSpPr>
            <a:spLocks noGrp="1"/>
          </p:cNvSpPr>
          <p:nvPr>
            <p:ph type="subTitle" idx="1"/>
          </p:nvPr>
        </p:nvSpPr>
        <p:spPr>
          <a:xfrm>
            <a:off x="0" y="4670323"/>
            <a:ext cx="12192000" cy="2084438"/>
          </a:xfrm>
        </p:spPr>
        <p:txBody>
          <a:bodyPr>
            <a:normAutofit/>
          </a:bodyPr>
          <a:lstStyle/>
          <a:p>
            <a:r>
              <a:rPr lang="tr-TR" sz="3200" i="1" dirty="0"/>
              <a:t>﴾63﴿</a:t>
            </a:r>
            <a:r>
              <a:rPr lang="tr-TR" sz="3200" b="1" i="1" dirty="0"/>
              <a:t>Rahmân’ın has kulları yeryüzünde vakarla yürüyen, cahiller onlara laf attığı zaman, “selâm” deyip geçen kullardır.</a:t>
            </a:r>
            <a:endParaRPr lang="tr-TR" sz="3600" dirty="0"/>
          </a:p>
        </p:txBody>
      </p:sp>
      <p:sp>
        <p:nvSpPr>
          <p:cNvPr id="4" name="Metin kutusu 3"/>
          <p:cNvSpPr txBox="1"/>
          <p:nvPr/>
        </p:nvSpPr>
        <p:spPr>
          <a:xfrm>
            <a:off x="9016181" y="0"/>
            <a:ext cx="3175819"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vl2pPr>
              <a:defRPr/>
            </a:lvl2pPr>
            <a:lvl3pPr>
              <a:defRPr/>
            </a:lvl3pPr>
            <a:lvl4pPr>
              <a:defRPr/>
            </a:lvl4pPr>
            <a:lvl5pPr>
              <a:defRPr/>
            </a:lvl5pPr>
            <a:lvl6pPr>
              <a:defRPr/>
            </a:lvl6pPr>
            <a:lvl7pPr>
              <a:defRPr/>
            </a:lvl7pPr>
            <a:lvl8pPr>
              <a:defRPr/>
            </a:lvl8pPr>
            <a:lvl9pPr>
              <a:defRPr/>
            </a:lvl9pPr>
          </a:lstStyle>
          <a:p>
            <a:r>
              <a:rPr lang="tr-TR" dirty="0" err="1"/>
              <a:t>Furkân</a:t>
            </a:r>
            <a:r>
              <a:rPr lang="tr-TR" dirty="0"/>
              <a:t> Suresi 25.sure</a:t>
            </a:r>
          </a:p>
          <a:p>
            <a:r>
              <a:rPr lang="tr-TR" dirty="0"/>
              <a:t>63 . Ayet </a:t>
            </a:r>
          </a:p>
        </p:txBody>
      </p:sp>
    </p:spTree>
    <p:extLst>
      <p:ext uri="{BB962C8B-B14F-4D97-AF65-F5344CB8AC3E}">
        <p14:creationId xmlns:p14="http://schemas.microsoft.com/office/powerpoint/2010/main" val="3015938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27A54-985A-C695-EA91-5BCA2360B38E}"/>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98A15862-FC7D-8438-8DA6-03D3CB2FC244}"/>
              </a:ext>
            </a:extLst>
          </p:cNvPr>
          <p:cNvSpPr>
            <a:spLocks noGrp="1"/>
          </p:cNvSpPr>
          <p:nvPr>
            <p:ph type="ctrTitle"/>
          </p:nvPr>
        </p:nvSpPr>
        <p:spPr>
          <a:xfrm>
            <a:off x="0" y="1953690"/>
            <a:ext cx="12192000" cy="1204331"/>
          </a:xfrm>
        </p:spPr>
        <p:txBody>
          <a:bodyPr>
            <a:noAutofit/>
          </a:bodyPr>
          <a:lstStyle/>
          <a:p>
            <a:pPr rtl="1"/>
            <a:r>
              <a:rPr lang="ar-AE" sz="3600" dirty="0"/>
              <a:t>وَالَّذٖينَ لَا يَدْعُونَ مَعَ اللّٰهِ اِلٰهاً اٰخَرَ وَلَا يَقْتُلُونَ النَّفْسَ الَّتٖي حَرَّمَ اللّٰهُ اِلَّا بِالْحَقِّ وَلَا يَزْنُونَۚ</a:t>
            </a:r>
            <a:br>
              <a:rPr lang="tr-TR" sz="3600" dirty="0"/>
            </a:br>
            <a:br>
              <a:rPr lang="tr-TR" sz="3600" dirty="0"/>
            </a:br>
            <a:r>
              <a:rPr lang="ar-AE" sz="3600" dirty="0"/>
              <a:t> وَمَنْ يَفْعَلْ ذٰلِكَ يَلْقَ اَثَاماًۙ</a:t>
            </a:r>
            <a:r>
              <a:rPr lang="ar-AE" sz="3600" b="1" dirty="0"/>
              <a:t>﴿٦٨﴾</a:t>
            </a:r>
            <a:endParaRPr lang="tr-TR" sz="3600" dirty="0"/>
          </a:p>
        </p:txBody>
      </p:sp>
      <p:sp>
        <p:nvSpPr>
          <p:cNvPr id="3" name="Alt Başlık 2">
            <a:extLst>
              <a:ext uri="{FF2B5EF4-FFF2-40B4-BE49-F238E27FC236}">
                <a16:creationId xmlns:a16="http://schemas.microsoft.com/office/drawing/2014/main" id="{5D43821E-1CDC-11C2-63AD-897EFB9FDC8D}"/>
              </a:ext>
            </a:extLst>
          </p:cNvPr>
          <p:cNvSpPr>
            <a:spLocks noGrp="1"/>
          </p:cNvSpPr>
          <p:nvPr>
            <p:ph type="subTitle" idx="1"/>
          </p:nvPr>
        </p:nvSpPr>
        <p:spPr>
          <a:xfrm>
            <a:off x="0" y="4342269"/>
            <a:ext cx="12192000" cy="2073089"/>
          </a:xfrm>
        </p:spPr>
        <p:txBody>
          <a:bodyPr>
            <a:normAutofit/>
          </a:bodyPr>
          <a:lstStyle/>
          <a:p>
            <a:r>
              <a:rPr lang="tr-TR" sz="3200" b="1" i="1" dirty="0"/>
              <a:t>﴾68﴿Onlar, Allah ile birlikte başka bir tanrıya tapmazlar; haksız yere, Allah’ın dokunulmaz kıldığı insan hayatına kıymazlar, zina etmezler. Zira (bilirler ki) bunları işleyen kimse cezasını bulacak.</a:t>
            </a:r>
            <a:endParaRPr lang="tr-TR" sz="2800" dirty="0"/>
          </a:p>
        </p:txBody>
      </p:sp>
      <p:sp>
        <p:nvSpPr>
          <p:cNvPr id="4" name="Metin kutusu 3">
            <a:extLst>
              <a:ext uri="{FF2B5EF4-FFF2-40B4-BE49-F238E27FC236}">
                <a16:creationId xmlns:a16="http://schemas.microsoft.com/office/drawing/2014/main" id="{98302F82-9FCD-B4A6-8910-3E7FAF7037E6}"/>
              </a:ext>
            </a:extLst>
          </p:cNvPr>
          <p:cNvSpPr txBox="1"/>
          <p:nvPr/>
        </p:nvSpPr>
        <p:spPr>
          <a:xfrm>
            <a:off x="9016181" y="0"/>
            <a:ext cx="3175819"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vl2pPr>
              <a:defRPr/>
            </a:lvl2pPr>
            <a:lvl3pPr>
              <a:defRPr/>
            </a:lvl3pPr>
            <a:lvl4pPr>
              <a:defRPr/>
            </a:lvl4pPr>
            <a:lvl5pPr>
              <a:defRPr/>
            </a:lvl5pPr>
            <a:lvl6pPr>
              <a:defRPr/>
            </a:lvl6pPr>
            <a:lvl7pPr>
              <a:defRPr/>
            </a:lvl7pPr>
            <a:lvl8pPr>
              <a:defRPr/>
            </a:lvl8pPr>
            <a:lvl9pPr>
              <a:defRPr/>
            </a:lvl9pPr>
          </a:lstStyle>
          <a:p>
            <a:r>
              <a:rPr lang="tr-TR" dirty="0" err="1"/>
              <a:t>Furkân</a:t>
            </a:r>
            <a:r>
              <a:rPr lang="tr-TR" dirty="0"/>
              <a:t> Suresi 25.sure</a:t>
            </a:r>
          </a:p>
          <a:p>
            <a:r>
              <a:rPr lang="tr-TR" dirty="0"/>
              <a:t>68 . Ayet </a:t>
            </a:r>
          </a:p>
        </p:txBody>
      </p:sp>
    </p:spTree>
    <p:extLst>
      <p:ext uri="{BB962C8B-B14F-4D97-AF65-F5344CB8AC3E}">
        <p14:creationId xmlns:p14="http://schemas.microsoft.com/office/powerpoint/2010/main" val="186936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135928"/>
            <a:ext cx="12192000" cy="1561001"/>
          </a:xfrm>
        </p:spPr>
        <p:txBody>
          <a:bodyPr>
            <a:noAutofit/>
          </a:bodyPr>
          <a:lstStyle/>
          <a:p>
            <a:pPr rtl="1"/>
            <a:r>
              <a:rPr lang="ar-AE" sz="3600" dirty="0"/>
              <a:t>يَٓا اَيُّهَا النَّبِىُّ اِذَا جَٓاءَكَ الْمُؤْمِنَاتُ يُبَايِعْنَكَ عَلٰٓى اَنْ لَا يُشْرِكْنَ بِاللّٰهِ شَيْـًٔا وَلَا يَسْرِقْنَ وَلَا</a:t>
            </a:r>
            <a:br>
              <a:rPr lang="tr-TR" sz="3600" dirty="0"/>
            </a:br>
            <a:br>
              <a:rPr lang="tr-TR" sz="3600" dirty="0"/>
            </a:br>
            <a:r>
              <a:rPr lang="ar-AE" sz="3600" dirty="0"/>
              <a:t> يَزْنٖينَ وَلَا يَقْتُلْنَ اَوْلَادَهُنَّ وَلَا يَاْتٖينَ بِبُهْتَانٍ يَفْتَرٖينَهُ بَيْنَ اَيْدٖيهِنَّ وَاَرْجُلِهِنَّ وَلَا يَعْصٖينَكَ</a:t>
            </a:r>
            <a:br>
              <a:rPr lang="tr-TR" sz="3600" dirty="0"/>
            </a:br>
            <a:br>
              <a:rPr lang="tr-TR" sz="3600" dirty="0"/>
            </a:br>
            <a:r>
              <a:rPr lang="ar-AE" sz="3600" dirty="0"/>
              <a:t> فٖى مَعْرُوفٍ فَبَايِعْهُنَّ وَاسْتَغْفِرْ لَهُنَّ اللّٰهَۜ اِنَّ اللّٰهَ غَفُورٌ رَحٖيمٌ﴿١٢﴾</a:t>
            </a:r>
            <a:endParaRPr lang="ar-AE" sz="1000" dirty="0"/>
          </a:p>
        </p:txBody>
      </p:sp>
      <p:sp>
        <p:nvSpPr>
          <p:cNvPr id="3" name="Alt Başlık 2"/>
          <p:cNvSpPr>
            <a:spLocks noGrp="1"/>
          </p:cNvSpPr>
          <p:nvPr>
            <p:ph type="subTitle" idx="1"/>
          </p:nvPr>
        </p:nvSpPr>
        <p:spPr>
          <a:xfrm>
            <a:off x="0" y="4168878"/>
            <a:ext cx="12192000" cy="2689122"/>
          </a:xfrm>
        </p:spPr>
        <p:txBody>
          <a:bodyPr>
            <a:normAutofit lnSpcReduction="10000"/>
          </a:bodyPr>
          <a:lstStyle/>
          <a:p>
            <a:r>
              <a:rPr lang="tr-TR" sz="2800" i="1" dirty="0"/>
              <a:t>﴾12﴿</a:t>
            </a:r>
            <a:r>
              <a:rPr lang="tr-TR" sz="2800" b="1" i="1" dirty="0"/>
              <a:t>Ey Peygamber! Mümin kadınlar Allah’a hiçbir şeyi ortak koşmayacakları, hırsızlık yapmayacakları, zina etmeyecekleri, çocuklarını öldürmeyecekleri, elleriyle ayakları arasında bir iftira düzüp getirmeyecekleri, dine ve akla uygun hiçbir konuda sana karşı gelmeyecekleri hususunda sana biat etmeye geldiklerinde onların </a:t>
            </a:r>
            <a:r>
              <a:rPr lang="tr-TR" sz="2800" b="1" i="1" dirty="0" err="1"/>
              <a:t>biatlarını</a:t>
            </a:r>
            <a:r>
              <a:rPr lang="tr-TR" sz="2800" b="1" i="1" dirty="0"/>
              <a:t> kabul et ve onlar için Allah’tan bağışlama dile. Kuşkusuz Allah bağışlayıcıdır, engin merhamet sahibidir.</a:t>
            </a:r>
          </a:p>
        </p:txBody>
      </p:sp>
      <p:sp>
        <p:nvSpPr>
          <p:cNvPr id="4" name="Metin kutusu 3"/>
          <p:cNvSpPr txBox="1"/>
          <p:nvPr/>
        </p:nvSpPr>
        <p:spPr>
          <a:xfrm>
            <a:off x="8367253" y="8704"/>
            <a:ext cx="3824748"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Mümtehine</a:t>
            </a:r>
            <a:r>
              <a:rPr lang="tr-TR" dirty="0"/>
              <a:t> Suresi 60 . sure</a:t>
            </a:r>
          </a:p>
          <a:p>
            <a:r>
              <a:rPr lang="tr-TR" dirty="0"/>
              <a:t>12 . Ayet </a:t>
            </a:r>
          </a:p>
        </p:txBody>
      </p:sp>
    </p:spTree>
    <p:extLst>
      <p:ext uri="{BB962C8B-B14F-4D97-AF65-F5344CB8AC3E}">
        <p14:creationId xmlns:p14="http://schemas.microsoft.com/office/powerpoint/2010/main" val="436962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04331"/>
          </a:xfrm>
        </p:spPr>
        <p:txBody>
          <a:bodyPr>
            <a:noAutofit/>
          </a:bodyPr>
          <a:lstStyle/>
          <a:p>
            <a:r>
              <a:rPr lang="ar-AE" dirty="0"/>
              <a:t>وَلَا تَقْرَبُوا الزِّنٰٓى اِنَّهُ كَانَ فَاحِشَةًؕ وَسَٓاءَ سَبٖيلاً﴿٣٢﴾</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sz="4400" i="1" dirty="0"/>
              <a:t>﴾32﴿</a:t>
            </a:r>
            <a:r>
              <a:rPr lang="tr-TR" sz="4400" b="1" i="1" dirty="0"/>
              <a:t>Zinaya yaklaşmayın! Çünkü o </a:t>
            </a:r>
            <a:r>
              <a:rPr lang="tr-TR" sz="4400" b="1" i="1" dirty="0" err="1"/>
              <a:t>hayâsızlıktır</a:t>
            </a:r>
            <a:r>
              <a:rPr lang="tr-TR" sz="4400" b="1" i="1" dirty="0"/>
              <a:t>, çok kötü bir yoldur.</a:t>
            </a:r>
            <a:endParaRPr lang="tr-TR" sz="4400" dirty="0"/>
          </a:p>
        </p:txBody>
      </p:sp>
      <p:sp>
        <p:nvSpPr>
          <p:cNvPr id="4" name="Metin kutusu 3"/>
          <p:cNvSpPr txBox="1"/>
          <p:nvPr/>
        </p:nvSpPr>
        <p:spPr>
          <a:xfrm>
            <a:off x="9478297" y="14497"/>
            <a:ext cx="2713703"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İsrâ</a:t>
            </a:r>
            <a:r>
              <a:rPr lang="tr-TR" dirty="0"/>
              <a:t> Suresi 17.sure</a:t>
            </a:r>
          </a:p>
          <a:p>
            <a:r>
              <a:rPr lang="tr-TR" dirty="0"/>
              <a:t>32 . Ayet </a:t>
            </a:r>
          </a:p>
        </p:txBody>
      </p:sp>
    </p:spTree>
    <p:extLst>
      <p:ext uri="{BB962C8B-B14F-4D97-AF65-F5344CB8AC3E}">
        <p14:creationId xmlns:p14="http://schemas.microsoft.com/office/powerpoint/2010/main" val="867882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63522"/>
            <a:ext cx="12192000" cy="1204331"/>
          </a:xfrm>
        </p:spPr>
        <p:txBody>
          <a:bodyPr>
            <a:noAutofit/>
          </a:bodyPr>
          <a:lstStyle/>
          <a:p>
            <a:pPr rtl="1"/>
            <a:r>
              <a:rPr lang="ar-AE" sz="3600" dirty="0"/>
              <a:t>اَلزَّانِيَةُ وَالزَّانٖي فَاجْلِدُوا كُلَّ وَاحِدٍ مِنْهُمَا مِائَةَ جَلْدَةٍۖ وَلَا تَأْخُذْكُمْ بِهِمَا رَأْفَةٌ فٖي دٖينِ اللّٰهِ اِنْ</a:t>
            </a:r>
            <a:br>
              <a:rPr lang="tr-TR" sz="3600" dirty="0"/>
            </a:br>
            <a:br>
              <a:rPr lang="tr-TR" sz="3600" dirty="0"/>
            </a:br>
            <a:r>
              <a:rPr lang="ar-AE" sz="3600" dirty="0"/>
              <a:t> كُنْتُمْ تُؤْمِنُونَ بِاللّٰهِ وَالْيَوْمِ الْاٰخِرِۚ وَلْيَشْهَدْ عَذَابَهُمَا طَٓائِفَةٌ مِنَ الْمُؤْمِنٖينَ</a:t>
            </a:r>
            <a:r>
              <a:rPr lang="ar-AE" sz="3600" b="1" dirty="0"/>
              <a:t>﴿٢﴾</a:t>
            </a:r>
            <a:endParaRPr lang="tr-TR" sz="2000" dirty="0"/>
          </a:p>
        </p:txBody>
      </p:sp>
      <p:sp>
        <p:nvSpPr>
          <p:cNvPr id="3" name="Alt Başlık 2"/>
          <p:cNvSpPr>
            <a:spLocks noGrp="1"/>
          </p:cNvSpPr>
          <p:nvPr>
            <p:ph type="subTitle" idx="1"/>
          </p:nvPr>
        </p:nvSpPr>
        <p:spPr>
          <a:xfrm>
            <a:off x="0" y="4041058"/>
            <a:ext cx="12192000" cy="2507226"/>
          </a:xfrm>
        </p:spPr>
        <p:txBody>
          <a:bodyPr>
            <a:normAutofit/>
          </a:bodyPr>
          <a:lstStyle/>
          <a:p>
            <a:r>
              <a:rPr lang="tr-TR" sz="3200" b="1" i="1" dirty="0"/>
              <a:t>﴾2﴿Zina eden kadın ile zina eden erkeğin her birine yüz sopa vurun. Allah’a ve </a:t>
            </a:r>
            <a:r>
              <a:rPr lang="tr-TR" sz="3200" b="1" i="1" dirty="0" err="1"/>
              <a:t>âhiret</a:t>
            </a:r>
            <a:r>
              <a:rPr lang="tr-TR" sz="3200" b="1" i="1" dirty="0"/>
              <a:t> gününe inanıyorsanız, Allah’ın dinini uygulama hususunda o ikisine karşı merhamet duygusuna kapılmayın. </a:t>
            </a:r>
            <a:r>
              <a:rPr lang="tr-TR" sz="3200" b="1" i="1" dirty="0" err="1"/>
              <a:t>Mü’minlerden</a:t>
            </a:r>
            <a:r>
              <a:rPr lang="tr-TR" sz="3200" b="1" i="1" dirty="0"/>
              <a:t> bir topluluk da onların cezalandırılmasına şahit olsun.</a:t>
            </a:r>
            <a:endParaRPr lang="tr-TR" sz="2800" dirty="0"/>
          </a:p>
        </p:txBody>
      </p:sp>
      <p:sp>
        <p:nvSpPr>
          <p:cNvPr id="4" name="Metin kutusu 3"/>
          <p:cNvSpPr txBox="1"/>
          <p:nvPr/>
        </p:nvSpPr>
        <p:spPr>
          <a:xfrm>
            <a:off x="9507794" y="0"/>
            <a:ext cx="2684205"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Nur Suresi 24.sure</a:t>
            </a:r>
          </a:p>
          <a:p>
            <a:r>
              <a:rPr lang="tr-TR" dirty="0"/>
              <a:t>2 . Ayet </a:t>
            </a:r>
          </a:p>
        </p:txBody>
      </p:sp>
    </p:spTree>
    <p:extLst>
      <p:ext uri="{BB962C8B-B14F-4D97-AF65-F5344CB8AC3E}">
        <p14:creationId xmlns:p14="http://schemas.microsoft.com/office/powerpoint/2010/main" val="3778437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910388"/>
          </a:xfrm>
        </p:spPr>
        <p:txBody>
          <a:bodyPr>
            <a:noAutofit/>
          </a:bodyPr>
          <a:lstStyle/>
          <a:p>
            <a:pPr rtl="1"/>
            <a:r>
              <a:rPr lang="ar-AE" sz="5400" dirty="0"/>
              <a:t>اَلزَّانٖي لَا يَنْكِحُ اِلَّا زَانِيَةً اَوْ مُشْرِكَةًؗ وَالزَّانِيَةُ لَا يَنْكِحُهَٓا اِلَّا</a:t>
            </a:r>
            <a:br>
              <a:rPr lang="tr-TR" sz="5400" dirty="0"/>
            </a:br>
            <a:br>
              <a:rPr lang="tr-TR" sz="5400" dirty="0"/>
            </a:br>
            <a:r>
              <a:rPr lang="ar-AE" sz="5400" dirty="0"/>
              <a:t> زَانٍ اَوْ مُشْرِكٌۚ وَحُرِّمَ ذٰلِكَ عَلَى الْمُؤْمِنٖينَ﴿٣﴾</a:t>
            </a:r>
            <a:endParaRPr lang="tr-TR" sz="1800" dirty="0"/>
          </a:p>
        </p:txBody>
      </p:sp>
      <p:sp>
        <p:nvSpPr>
          <p:cNvPr id="3" name="Alt Başlık 2"/>
          <p:cNvSpPr>
            <a:spLocks noGrp="1"/>
          </p:cNvSpPr>
          <p:nvPr>
            <p:ph type="subTitle" idx="1"/>
          </p:nvPr>
        </p:nvSpPr>
        <p:spPr>
          <a:xfrm>
            <a:off x="0" y="4188542"/>
            <a:ext cx="12192000" cy="2226817"/>
          </a:xfrm>
        </p:spPr>
        <p:txBody>
          <a:bodyPr>
            <a:normAutofit/>
          </a:bodyPr>
          <a:lstStyle/>
          <a:p>
            <a:r>
              <a:rPr lang="tr-TR" sz="3600" i="1" dirty="0"/>
              <a:t>﴾3﴿</a:t>
            </a:r>
            <a:r>
              <a:rPr lang="tr-TR" sz="3600" b="1" i="1" dirty="0"/>
              <a:t>Zina eden erkek ancak </a:t>
            </a:r>
            <a:r>
              <a:rPr lang="tr-TR" sz="3600" b="1" i="1" dirty="0" err="1"/>
              <a:t>zinakâr</a:t>
            </a:r>
            <a:r>
              <a:rPr lang="tr-TR" sz="3600" b="1" i="1" dirty="0"/>
              <a:t> veya müşrik bir kadınla evlenir, zina eden kadınla da ancak </a:t>
            </a:r>
            <a:r>
              <a:rPr lang="tr-TR" sz="3600" b="1" i="1" dirty="0" err="1"/>
              <a:t>zinakâr</a:t>
            </a:r>
            <a:r>
              <a:rPr lang="tr-TR" sz="3600" b="1" i="1" dirty="0"/>
              <a:t> veya müşrik bir erkek evlenir. Bu müminlere haram kılınmıştır.</a:t>
            </a:r>
            <a:endParaRPr lang="tr-TR" sz="3200" dirty="0"/>
          </a:p>
        </p:txBody>
      </p:sp>
      <p:sp>
        <p:nvSpPr>
          <p:cNvPr id="4" name="Metin kutusu 3"/>
          <p:cNvSpPr txBox="1"/>
          <p:nvPr/>
        </p:nvSpPr>
        <p:spPr>
          <a:xfrm>
            <a:off x="9537289" y="0"/>
            <a:ext cx="2654711"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Nur Suresi 24.sure</a:t>
            </a:r>
          </a:p>
          <a:p>
            <a:r>
              <a:rPr lang="tr-TR" dirty="0"/>
              <a:t>3 . Ayet </a:t>
            </a:r>
          </a:p>
        </p:txBody>
      </p:sp>
    </p:spTree>
    <p:extLst>
      <p:ext uri="{BB962C8B-B14F-4D97-AF65-F5344CB8AC3E}">
        <p14:creationId xmlns:p14="http://schemas.microsoft.com/office/powerpoint/2010/main" val="3692462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369614"/>
          </a:xfrm>
        </p:spPr>
        <p:txBody>
          <a:bodyPr>
            <a:noAutofit/>
          </a:bodyPr>
          <a:lstStyle/>
          <a:p>
            <a:pPr rtl="1"/>
            <a:r>
              <a:rPr lang="ar-AE" dirty="0"/>
              <a:t>قَدْ اَفْلَحَ الْمُؤْمِنُونَۙ﴿١﴾</a:t>
            </a:r>
            <a:endParaRPr lang="tr-TR" sz="1400" dirty="0"/>
          </a:p>
        </p:txBody>
      </p:sp>
      <p:sp>
        <p:nvSpPr>
          <p:cNvPr id="3" name="Alt Başlık 2"/>
          <p:cNvSpPr>
            <a:spLocks noGrp="1"/>
          </p:cNvSpPr>
          <p:nvPr>
            <p:ph type="subTitle" idx="1"/>
          </p:nvPr>
        </p:nvSpPr>
        <p:spPr>
          <a:xfrm>
            <a:off x="0" y="4759597"/>
            <a:ext cx="12192000" cy="1655762"/>
          </a:xfrm>
        </p:spPr>
        <p:txBody>
          <a:bodyPr>
            <a:normAutofit/>
          </a:bodyPr>
          <a:lstStyle/>
          <a:p>
            <a:pPr lvl="1"/>
            <a:r>
              <a:rPr lang="tr-TR" sz="4000" i="1" dirty="0"/>
              <a:t>﴾1﴿</a:t>
            </a:r>
            <a:r>
              <a:rPr lang="tr-TR" sz="4000" b="1" i="1" dirty="0"/>
              <a:t>Müminler kesinlikle kurtuluşa ermiştir;</a:t>
            </a:r>
            <a:endParaRPr lang="tr-TR" sz="5400" dirty="0"/>
          </a:p>
        </p:txBody>
      </p:sp>
      <p:sp>
        <p:nvSpPr>
          <p:cNvPr id="4" name="Metin kutusu 3"/>
          <p:cNvSpPr txBox="1"/>
          <p:nvPr/>
        </p:nvSpPr>
        <p:spPr>
          <a:xfrm>
            <a:off x="8664498" y="0"/>
            <a:ext cx="3527503"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Mü'minûn</a:t>
            </a:r>
            <a:r>
              <a:rPr lang="tr-TR" dirty="0"/>
              <a:t> Suresi 23.sure</a:t>
            </a:r>
          </a:p>
          <a:p>
            <a:r>
              <a:rPr lang="tr-TR" dirty="0"/>
              <a:t>1 . Ayet </a:t>
            </a:r>
          </a:p>
        </p:txBody>
      </p:sp>
    </p:spTree>
    <p:extLst>
      <p:ext uri="{BB962C8B-B14F-4D97-AF65-F5344CB8AC3E}">
        <p14:creationId xmlns:p14="http://schemas.microsoft.com/office/powerpoint/2010/main" val="3377164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686044"/>
          </a:xfrm>
        </p:spPr>
        <p:txBody>
          <a:bodyPr>
            <a:noAutofit/>
          </a:bodyPr>
          <a:lstStyle/>
          <a:p>
            <a:pPr rtl="1"/>
            <a:r>
              <a:rPr lang="ar-AE" sz="6600" dirty="0"/>
              <a:t>وَالَّذٖينَ هُمْ لِفُرُوجِهِمْ حَافِظُونَۙ﴿٥﴾</a:t>
            </a:r>
            <a:endParaRPr lang="tr-TR" sz="1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800" i="1" dirty="0"/>
              <a:t>﴾5﴿</a:t>
            </a:r>
            <a:r>
              <a:rPr lang="tr-TR" sz="4800" b="1" i="1" dirty="0"/>
              <a:t>İffetlerini korurlar;</a:t>
            </a:r>
            <a:endParaRPr lang="tr-TR" sz="6600" dirty="0"/>
          </a:p>
        </p:txBody>
      </p:sp>
      <p:sp>
        <p:nvSpPr>
          <p:cNvPr id="4" name="Metin kutusu 3"/>
          <p:cNvSpPr txBox="1"/>
          <p:nvPr/>
        </p:nvSpPr>
        <p:spPr>
          <a:xfrm>
            <a:off x="8664498" y="0"/>
            <a:ext cx="3527503"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Mü'minûn</a:t>
            </a:r>
            <a:r>
              <a:rPr lang="tr-TR" dirty="0"/>
              <a:t> Suresi 23.sure</a:t>
            </a:r>
          </a:p>
          <a:p>
            <a:r>
              <a:rPr lang="tr-TR" dirty="0"/>
              <a:t>5 . Ayet </a:t>
            </a:r>
          </a:p>
        </p:txBody>
      </p:sp>
    </p:spTree>
    <p:extLst>
      <p:ext uri="{BB962C8B-B14F-4D97-AF65-F5344CB8AC3E}">
        <p14:creationId xmlns:p14="http://schemas.microsoft.com/office/powerpoint/2010/main" val="1404559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 y="1748530"/>
            <a:ext cx="12192000" cy="1786407"/>
          </a:xfrm>
        </p:spPr>
        <p:txBody>
          <a:bodyPr>
            <a:noAutofit/>
          </a:bodyPr>
          <a:lstStyle/>
          <a:p>
            <a:pPr rtl="1"/>
            <a:r>
              <a:rPr lang="ar-AE" sz="4800" dirty="0"/>
              <a:t>قُلْ لِلْمُؤْمِنٖينَ يَغُضُّوا مِنْ اَبْصَارِهِمْ وَيَحْفَظُوا فُرُوجَهُمْؕ ذٰلِكَ اَزْكٰى</a:t>
            </a:r>
            <a:br>
              <a:rPr lang="tr-TR" sz="4800" dirty="0"/>
            </a:br>
            <a:br>
              <a:rPr lang="tr-TR" sz="4800" dirty="0"/>
            </a:br>
            <a:r>
              <a:rPr lang="ar-AE" sz="4800" dirty="0"/>
              <a:t> لَهُمْؕ اِنَّ اللّٰهَ خَبٖيرٌ بِمَا يَصْنَعُونَ﴿٣٠﴾</a:t>
            </a:r>
            <a:endParaRPr lang="tr-TR" sz="100" dirty="0"/>
          </a:p>
        </p:txBody>
      </p:sp>
      <p:sp>
        <p:nvSpPr>
          <p:cNvPr id="3" name="Alt Başlık 2"/>
          <p:cNvSpPr>
            <a:spLocks noGrp="1"/>
          </p:cNvSpPr>
          <p:nvPr>
            <p:ph type="subTitle" idx="1"/>
          </p:nvPr>
        </p:nvSpPr>
        <p:spPr>
          <a:xfrm>
            <a:off x="0" y="4538948"/>
            <a:ext cx="12192000" cy="2319051"/>
          </a:xfrm>
        </p:spPr>
        <p:txBody>
          <a:bodyPr>
            <a:normAutofit/>
          </a:bodyPr>
          <a:lstStyle/>
          <a:p>
            <a:r>
              <a:rPr lang="tr-TR" sz="4000" i="1" dirty="0"/>
              <a:t>﴾30﴿</a:t>
            </a:r>
            <a:r>
              <a:rPr lang="tr-TR" sz="4000" b="1" i="1" dirty="0"/>
              <a:t>Mümin erkeklere söyle, gözlerini haramdan sakınsınlar ve iffetlerini korusunlar. Bu onlar için daha arındırıcıdır. Allah onların bütün yaptıklarından haberdardır.</a:t>
            </a:r>
            <a:endParaRPr lang="tr-TR" sz="13800" dirty="0"/>
          </a:p>
        </p:txBody>
      </p:sp>
      <p:sp>
        <p:nvSpPr>
          <p:cNvPr id="4" name="Metin kutusu 3"/>
          <p:cNvSpPr txBox="1"/>
          <p:nvPr/>
        </p:nvSpPr>
        <p:spPr>
          <a:xfrm>
            <a:off x="9674942" y="0"/>
            <a:ext cx="2517057" cy="769441"/>
          </a:xfrm>
          <a:prstGeom prst="rect">
            <a:avLst/>
          </a:prstGeom>
          <a:noFill/>
        </p:spPr>
        <p:txBody>
          <a:bodyPr wrap="square" rtlCol="0">
            <a:spAutoFit/>
          </a:bodyPr>
          <a:lstStyle/>
          <a:p>
            <a:r>
              <a:rPr lang="tr-TR" sz="2200" b="1" dirty="0">
                <a:solidFill>
                  <a:srgbClr val="00B0F0"/>
                </a:solidFill>
              </a:rPr>
              <a:t>Nur Suresi 24.sure</a:t>
            </a:r>
          </a:p>
          <a:p>
            <a:r>
              <a:rPr lang="tr-TR" sz="2200" b="1" dirty="0">
                <a:solidFill>
                  <a:srgbClr val="00B0F0"/>
                </a:solidFill>
              </a:rPr>
              <a:t>30 . Ayet </a:t>
            </a:r>
            <a:endParaRPr lang="tr-TR" sz="2200" dirty="0">
              <a:solidFill>
                <a:srgbClr val="00B0F0"/>
              </a:solidFill>
            </a:endParaRPr>
          </a:p>
        </p:txBody>
      </p:sp>
    </p:spTree>
    <p:extLst>
      <p:ext uri="{BB962C8B-B14F-4D97-AF65-F5344CB8AC3E}">
        <p14:creationId xmlns:p14="http://schemas.microsoft.com/office/powerpoint/2010/main" val="1400468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2224669"/>
            <a:ext cx="12192000" cy="2534928"/>
          </a:xfrm>
        </p:spPr>
        <p:txBody>
          <a:bodyPr>
            <a:noAutofit/>
          </a:bodyPr>
          <a:lstStyle/>
          <a:p>
            <a:pPr rtl="1"/>
            <a:r>
              <a:rPr lang="ar-AE" sz="4000" dirty="0"/>
              <a:t>اِنَّ الْمُسْلِمٖينَ وَالْمُسْلِمَاتِ وَالْمُؤْمِنٖينَ وَالْمُؤْمِنَاتِ وَالْقَانِتٖينَ وَالْقَانِتَاتِ وَالصَّادِقٖينَ</a:t>
            </a:r>
            <a:br>
              <a:rPr lang="tr-TR" sz="4000" dirty="0"/>
            </a:br>
            <a:br>
              <a:rPr lang="tr-TR" sz="4000" dirty="0"/>
            </a:br>
            <a:r>
              <a:rPr lang="ar-AE" sz="4000" dirty="0"/>
              <a:t> وَالصَّادِقَاتِ وَالصَّابِرٖينَ وَالصَّابِرَاتِ وَالْخَاشِعٖينَ وَالْخَاشِعَاتِ وَالْمُتَصَدِّقٖينَ</a:t>
            </a:r>
            <a:br>
              <a:rPr lang="tr-TR" sz="4000" dirty="0"/>
            </a:br>
            <a:br>
              <a:rPr lang="tr-TR" sz="4000" dirty="0"/>
            </a:br>
            <a:r>
              <a:rPr lang="ar-AE" sz="4000" dirty="0"/>
              <a:t> وَالْمُتَصَدِّقَاتِ وَالصَّٓائِمٖينَ وَالصَّٓائِمَاتِ وَالْحَافِظٖينَ فُرُوجَهُمْ وَالْحَافِظَاتِ</a:t>
            </a:r>
            <a:br>
              <a:rPr lang="tr-TR" sz="4000" dirty="0"/>
            </a:br>
            <a:br>
              <a:rPr lang="tr-TR" sz="4000" dirty="0"/>
            </a:br>
            <a:r>
              <a:rPr lang="ar-AE" sz="4000" dirty="0"/>
              <a:t> وَالذَّاكِرٖينَ اللّٰهَ كَثٖيراً وَالذَّاكِرَاتِ اَعَدَّ اللّٰهُ لَهُمْ مَغْفِرَةً وَاَجْراً عَظٖيماً﴿٣٥﴾</a:t>
            </a:r>
            <a:endParaRPr lang="tr-TR" sz="1400" dirty="0"/>
          </a:p>
        </p:txBody>
      </p:sp>
      <p:sp>
        <p:nvSpPr>
          <p:cNvPr id="3" name="Alt Başlık 2"/>
          <p:cNvSpPr>
            <a:spLocks noGrp="1"/>
          </p:cNvSpPr>
          <p:nvPr>
            <p:ph type="subTitle" idx="1"/>
          </p:nvPr>
        </p:nvSpPr>
        <p:spPr>
          <a:xfrm>
            <a:off x="0" y="4759597"/>
            <a:ext cx="12192000" cy="2098402"/>
          </a:xfrm>
        </p:spPr>
        <p:txBody>
          <a:bodyPr>
            <a:noAutofit/>
          </a:bodyPr>
          <a:lstStyle/>
          <a:p>
            <a:r>
              <a:rPr lang="tr-TR" sz="2000" i="1" dirty="0"/>
              <a:t>﴾35﴿</a:t>
            </a:r>
            <a:r>
              <a:rPr lang="tr-TR" sz="2000" b="1" i="1" dirty="0"/>
              <a:t>Müslüman erkekler, </a:t>
            </a:r>
            <a:r>
              <a:rPr lang="tr-TR" sz="2000" b="1" i="1" dirty="0" err="1"/>
              <a:t>müslüman</a:t>
            </a:r>
            <a:r>
              <a:rPr lang="tr-TR" sz="2000" b="1" i="1" dirty="0"/>
              <a:t> kadınlar; mümin erkekler, mümin kadınlar; ibadet ve itaat eden erkekler, ibadet ve itaat eden kadınlar; özü sözü doğru erkekler, özü sözü doğru kadınlar; sabreden erkekler, sabreden kadınlar; gönlünü ibadete vermiş erkekler, gönlünü ibadete vermiş kadınlar; (Allah için) yardım yapan erkekler, yardım yapan kadınlar; oruç tutan erkekler, oruç tutan kadınlar; iffetlerini koruyan erkekler, iffetlerini koruyan kadınlar; Allah’ı çokça anan erkekler, çokça anan kadınlar; işte bunlar için Allah büyük bir ödül hazırlamıştır.</a:t>
            </a:r>
            <a:endParaRPr lang="tr-TR" sz="1600" dirty="0"/>
          </a:p>
        </p:txBody>
      </p:sp>
      <p:sp>
        <p:nvSpPr>
          <p:cNvPr id="4" name="Metin kutusu 3"/>
          <p:cNvSpPr txBox="1"/>
          <p:nvPr/>
        </p:nvSpPr>
        <p:spPr>
          <a:xfrm>
            <a:off x="8943279" y="0"/>
            <a:ext cx="3248722"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Ahzâb</a:t>
            </a:r>
            <a:r>
              <a:rPr lang="tr-TR" dirty="0"/>
              <a:t> Suresi 33 . sure</a:t>
            </a:r>
          </a:p>
          <a:p>
            <a:r>
              <a:rPr lang="tr-TR" dirty="0"/>
              <a:t>35 . Ayet </a:t>
            </a:r>
          </a:p>
        </p:txBody>
      </p:sp>
    </p:spTree>
    <p:extLst>
      <p:ext uri="{BB962C8B-B14F-4D97-AF65-F5344CB8AC3E}">
        <p14:creationId xmlns:p14="http://schemas.microsoft.com/office/powerpoint/2010/main" val="166559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01391"/>
            <a:ext cx="12192000" cy="1374428"/>
          </a:xfrm>
        </p:spPr>
        <p:txBody>
          <a:bodyPr>
            <a:noAutofit/>
          </a:bodyPr>
          <a:lstStyle/>
          <a:p>
            <a:pPr rtl="1"/>
            <a:r>
              <a:rPr lang="ar-AE" dirty="0"/>
              <a:t>اِنَّ الْاِنْسَانَ خُلِقَ هَلُوعاًۙ﴿١٩﴾</a:t>
            </a:r>
            <a:endParaRPr lang="ar-AE" sz="44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200" i="1" dirty="0"/>
              <a:t>﴾19﴿</a:t>
            </a:r>
            <a:r>
              <a:rPr lang="tr-TR" sz="3200" b="1" i="1" dirty="0"/>
              <a:t>Gerçekten insan pek tahammülsüz bir tabiatta yaratılmıştır.</a:t>
            </a:r>
            <a:endParaRPr lang="tr-TR" sz="6600" b="1" i="1" dirty="0"/>
          </a:p>
        </p:txBody>
      </p:sp>
      <p:sp>
        <p:nvSpPr>
          <p:cNvPr id="4" name="Metin kutusu 3"/>
          <p:cNvSpPr txBox="1"/>
          <p:nvPr/>
        </p:nvSpPr>
        <p:spPr>
          <a:xfrm>
            <a:off x="9094839" y="8704"/>
            <a:ext cx="309716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Meâric</a:t>
            </a:r>
            <a:r>
              <a:rPr lang="tr-TR" dirty="0"/>
              <a:t> Suresi 70 . sure</a:t>
            </a:r>
          </a:p>
          <a:p>
            <a:r>
              <a:rPr lang="tr-TR" dirty="0"/>
              <a:t>19 . Ayet </a:t>
            </a:r>
          </a:p>
        </p:txBody>
      </p:sp>
    </p:spTree>
    <p:extLst>
      <p:ext uri="{BB962C8B-B14F-4D97-AF65-F5344CB8AC3E}">
        <p14:creationId xmlns:p14="http://schemas.microsoft.com/office/powerpoint/2010/main" val="1433774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B35EA-6D92-D676-D257-C424DC8FB6E0}"/>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848193ED-3DE9-C230-EA56-932660C21DAB}"/>
              </a:ext>
            </a:extLst>
          </p:cNvPr>
          <p:cNvSpPr>
            <a:spLocks noGrp="1"/>
          </p:cNvSpPr>
          <p:nvPr>
            <p:ph type="ctrTitle"/>
          </p:nvPr>
        </p:nvSpPr>
        <p:spPr>
          <a:xfrm>
            <a:off x="0" y="1801391"/>
            <a:ext cx="12192000" cy="1627609"/>
          </a:xfrm>
        </p:spPr>
        <p:txBody>
          <a:bodyPr>
            <a:noAutofit/>
          </a:bodyPr>
          <a:lstStyle/>
          <a:p>
            <a:pPr rtl="1"/>
            <a:r>
              <a:rPr lang="ar-AE" sz="8000" dirty="0"/>
              <a:t>اِلَّا الْمُصَلّٖينَۙ﴿٢٢﴾</a:t>
            </a:r>
            <a:endParaRPr lang="ar-AE" dirty="0"/>
          </a:p>
        </p:txBody>
      </p:sp>
      <p:sp>
        <p:nvSpPr>
          <p:cNvPr id="3" name="Alt Başlık 2">
            <a:extLst>
              <a:ext uri="{FF2B5EF4-FFF2-40B4-BE49-F238E27FC236}">
                <a16:creationId xmlns:a16="http://schemas.microsoft.com/office/drawing/2014/main" id="{4DD4DBB8-5867-7CC7-EAB5-6EAC5C255A93}"/>
              </a:ext>
            </a:extLst>
          </p:cNvPr>
          <p:cNvSpPr>
            <a:spLocks noGrp="1"/>
          </p:cNvSpPr>
          <p:nvPr>
            <p:ph type="subTitle" idx="1"/>
          </p:nvPr>
        </p:nvSpPr>
        <p:spPr>
          <a:xfrm>
            <a:off x="0" y="4759597"/>
            <a:ext cx="12192000" cy="1655762"/>
          </a:xfrm>
        </p:spPr>
        <p:txBody>
          <a:bodyPr>
            <a:normAutofit/>
          </a:bodyPr>
          <a:lstStyle/>
          <a:p>
            <a:r>
              <a:rPr lang="tr-TR" sz="4400" i="1" dirty="0"/>
              <a:t>﴾22﴿</a:t>
            </a:r>
            <a:r>
              <a:rPr lang="tr-TR" sz="4400" b="1" i="1" dirty="0"/>
              <a:t>Ancak namaz kılanlar başka;</a:t>
            </a:r>
            <a:endParaRPr lang="tr-TR" sz="8800" b="1" i="1" dirty="0"/>
          </a:p>
        </p:txBody>
      </p:sp>
      <p:sp>
        <p:nvSpPr>
          <p:cNvPr id="4" name="Metin kutusu 3">
            <a:extLst>
              <a:ext uri="{FF2B5EF4-FFF2-40B4-BE49-F238E27FC236}">
                <a16:creationId xmlns:a16="http://schemas.microsoft.com/office/drawing/2014/main" id="{F6D2B9BF-36FE-085A-0314-A5556881CDD9}"/>
              </a:ext>
            </a:extLst>
          </p:cNvPr>
          <p:cNvSpPr txBox="1"/>
          <p:nvPr/>
        </p:nvSpPr>
        <p:spPr>
          <a:xfrm>
            <a:off x="9094839" y="8704"/>
            <a:ext cx="309716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Meâric</a:t>
            </a:r>
            <a:r>
              <a:rPr lang="tr-TR" dirty="0"/>
              <a:t> Suresi 70 . sure</a:t>
            </a:r>
          </a:p>
          <a:p>
            <a:r>
              <a:rPr lang="tr-TR" dirty="0"/>
              <a:t>22 . Ayet </a:t>
            </a:r>
          </a:p>
        </p:txBody>
      </p:sp>
    </p:spTree>
    <p:extLst>
      <p:ext uri="{BB962C8B-B14F-4D97-AF65-F5344CB8AC3E}">
        <p14:creationId xmlns:p14="http://schemas.microsoft.com/office/powerpoint/2010/main" val="781306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BDEF3-5E65-183B-4DB1-BAE637BD62BB}"/>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22AF73BC-5100-38A6-59E0-FD9E1FA7497E}"/>
              </a:ext>
            </a:extLst>
          </p:cNvPr>
          <p:cNvSpPr>
            <a:spLocks noGrp="1"/>
          </p:cNvSpPr>
          <p:nvPr>
            <p:ph type="ctrTitle"/>
          </p:nvPr>
        </p:nvSpPr>
        <p:spPr>
          <a:xfrm>
            <a:off x="0" y="1801391"/>
            <a:ext cx="12192000" cy="2446144"/>
          </a:xfrm>
        </p:spPr>
        <p:txBody>
          <a:bodyPr>
            <a:noAutofit/>
          </a:bodyPr>
          <a:lstStyle/>
          <a:p>
            <a:pPr rtl="1"/>
            <a:r>
              <a:rPr lang="ar-AE" sz="4800" dirty="0"/>
              <a:t>وَالَّذٖينَ هُمْ لِفُرُوجِهِمْ حَافِظُونَۙ﴿٢٩﴾</a:t>
            </a:r>
            <a:br>
              <a:rPr lang="tr-TR" sz="4800" dirty="0"/>
            </a:br>
            <a:br>
              <a:rPr lang="ar-AE" sz="4800" dirty="0"/>
            </a:br>
            <a:r>
              <a:rPr lang="ar-AE" sz="4800" dirty="0"/>
              <a:t>اِلَّا عَلٰٓى اَزْوَاجِهِمْ اَوْ مَا مَلَكَتْ اَيْمَانُهُمْ فَاِنَّهُمْ غَيْرُ مَلُومٖينَۚ﴿٣٠﴾</a:t>
            </a:r>
            <a:br>
              <a:rPr lang="tr-TR" sz="4800" dirty="0"/>
            </a:br>
            <a:br>
              <a:rPr lang="ar-AE" sz="4800" dirty="0"/>
            </a:br>
            <a:r>
              <a:rPr lang="ar-AE" sz="4800" dirty="0"/>
              <a:t>فَمَنِ ابْتَغٰى وَرَٓاءَ ذٰلِكَ فَاُو۬لٰٓئِكَ هُمُ الْعَادُونَۚ﴿٣١﴾</a:t>
            </a:r>
          </a:p>
        </p:txBody>
      </p:sp>
      <p:sp>
        <p:nvSpPr>
          <p:cNvPr id="3" name="Alt Başlık 2">
            <a:extLst>
              <a:ext uri="{FF2B5EF4-FFF2-40B4-BE49-F238E27FC236}">
                <a16:creationId xmlns:a16="http://schemas.microsoft.com/office/drawing/2014/main" id="{D9956FF6-2CFA-65A3-D738-4E10B58212B5}"/>
              </a:ext>
            </a:extLst>
          </p:cNvPr>
          <p:cNvSpPr>
            <a:spLocks noGrp="1"/>
          </p:cNvSpPr>
          <p:nvPr>
            <p:ph type="subTitle" idx="1"/>
          </p:nvPr>
        </p:nvSpPr>
        <p:spPr>
          <a:xfrm>
            <a:off x="0" y="4759596"/>
            <a:ext cx="12192000" cy="2089699"/>
          </a:xfrm>
        </p:spPr>
        <p:txBody>
          <a:bodyPr>
            <a:normAutofit/>
          </a:bodyPr>
          <a:lstStyle/>
          <a:p>
            <a:r>
              <a:rPr lang="tr-TR" sz="3200" i="1" dirty="0"/>
              <a:t>﴾29-31﴿</a:t>
            </a:r>
            <a:r>
              <a:rPr lang="tr-TR" sz="3200" b="1" i="1" dirty="0"/>
              <a:t>İffetlerini koruyanlar -ki eşleri ve </a:t>
            </a:r>
            <a:r>
              <a:rPr lang="tr-TR" sz="3200" b="1" i="1" dirty="0" err="1"/>
              <a:t>câriyeleri</a:t>
            </a:r>
            <a:r>
              <a:rPr lang="tr-TR" sz="3200" b="1" i="1" dirty="0"/>
              <a:t> bunun dışında olup bundan dolayı kınanmazlar; ama kim bunun ötesine geçmeye kalkışırsa böyleleri sınırı aşanların ta kendileridir-;</a:t>
            </a:r>
            <a:endParaRPr lang="tr-TR" sz="6600" b="1" i="1" dirty="0"/>
          </a:p>
        </p:txBody>
      </p:sp>
      <p:sp>
        <p:nvSpPr>
          <p:cNvPr id="4" name="Metin kutusu 3">
            <a:extLst>
              <a:ext uri="{FF2B5EF4-FFF2-40B4-BE49-F238E27FC236}">
                <a16:creationId xmlns:a16="http://schemas.microsoft.com/office/drawing/2014/main" id="{49B418AB-A8F8-EAEF-8976-A8D06BD0B44B}"/>
              </a:ext>
            </a:extLst>
          </p:cNvPr>
          <p:cNvSpPr txBox="1"/>
          <p:nvPr/>
        </p:nvSpPr>
        <p:spPr>
          <a:xfrm>
            <a:off x="9094839" y="8704"/>
            <a:ext cx="309716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Meâric</a:t>
            </a:r>
            <a:r>
              <a:rPr lang="tr-TR" dirty="0"/>
              <a:t> Suresi 70 . sure</a:t>
            </a:r>
          </a:p>
          <a:p>
            <a:r>
              <a:rPr lang="tr-TR" dirty="0"/>
              <a:t>29 – 30 - 31 . Ayet </a:t>
            </a:r>
          </a:p>
        </p:txBody>
      </p:sp>
    </p:spTree>
    <p:extLst>
      <p:ext uri="{BB962C8B-B14F-4D97-AF65-F5344CB8AC3E}">
        <p14:creationId xmlns:p14="http://schemas.microsoft.com/office/powerpoint/2010/main" val="1073473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 y="769440"/>
            <a:ext cx="12192000" cy="5743327"/>
          </a:xfrm>
        </p:spPr>
        <p:txBody>
          <a:bodyPr>
            <a:noAutofit/>
          </a:bodyPr>
          <a:lstStyle/>
          <a:p>
            <a:pPr rtl="1"/>
            <a:r>
              <a:rPr lang="ar-AE" sz="3600" dirty="0"/>
              <a:t>وَقُلْ لِلْمُؤْمِنَاتِ يَغْضُضْنَ مِنْ اَبْصَارِهِنَّ وَيَحْفَظْنَ فُرُوجَهُنَّ وَلَا يُبْدٖينَ زٖينَتَهُنَّ اِلَّا مَا</a:t>
            </a:r>
            <a:br>
              <a:rPr lang="tr-TR" sz="3600" dirty="0"/>
            </a:br>
            <a:br>
              <a:rPr lang="tr-TR" sz="3600" dirty="0"/>
            </a:br>
            <a:r>
              <a:rPr lang="ar-AE" sz="3600" dirty="0"/>
              <a:t> ظَهَرَ مِنْهَا وَلْيَضْرِبْنَ بِخُمُرِهِنَّ عَلٰى جُيُوبِهِنَّۖ وَلَا يُبْدٖينَ زٖينَتَهُنَّ اِلَّا لِبُعُولَتِهِنَّ اَوْ اٰبَٓائِهِنَّ</a:t>
            </a:r>
            <a:br>
              <a:rPr lang="tr-TR" sz="3600" dirty="0"/>
            </a:br>
            <a:br>
              <a:rPr lang="tr-TR" sz="3600" dirty="0"/>
            </a:br>
            <a:r>
              <a:rPr lang="ar-AE" sz="3600" dirty="0"/>
              <a:t> اَوْ اٰبَٓاءِ بُعُولَتِهِنَّ اَوْ اَبْنَٓائِهِنَّ اَوْ اَبْنَٓاءِ بُعُولَتِهِنَّ اَوْ اِخْوَانِهِنَّ اَوْ بَنٖٓي اِخْوَانِهِنَّ اَوْ بَنٖٓي</a:t>
            </a:r>
            <a:br>
              <a:rPr lang="tr-TR" sz="3600" dirty="0"/>
            </a:br>
            <a:br>
              <a:rPr lang="tr-TR" sz="3600" dirty="0"/>
            </a:br>
            <a:r>
              <a:rPr lang="ar-AE" sz="3600" dirty="0"/>
              <a:t> اَخَوَاتِهِنَّ اَوْ نِسَٓائِهِنَّ اَوْ مَا مَلَكَتْ اَيْمَانُهُنَّ اَوِ التَّابِعٖينَ غَيْرِ اُو۬لِي الْاِرْبَةِ مِنَ الرِّجَالِ اَوِ</a:t>
            </a:r>
            <a:br>
              <a:rPr lang="tr-TR" sz="3600" dirty="0"/>
            </a:br>
            <a:br>
              <a:rPr lang="tr-TR" sz="3600" dirty="0"/>
            </a:br>
            <a:r>
              <a:rPr lang="ar-AE" sz="3600" dirty="0"/>
              <a:t> الطِّفْلِ الَّذٖينَ لَمْ يَظْهَرُوا عَلٰى عَوْرَاتِ النِّسَٓاءِۖ وَلَا يَضْرِبْنَ بِاَرْجُلِهِنَّ لِيُعْلَمَ مَا يُخْفٖينَ مِنْ</a:t>
            </a:r>
            <a:br>
              <a:rPr lang="tr-TR" sz="3600" dirty="0"/>
            </a:br>
            <a:br>
              <a:rPr lang="tr-TR" sz="3600" dirty="0"/>
            </a:br>
            <a:r>
              <a:rPr lang="ar-AE" sz="3600" dirty="0"/>
              <a:t> زٖينَتِهِنَّؕ وَتُوبُٓوا اِلَى اللّٰهِ جَمٖيعاً اَيُّهَ الْمُؤْمِنُونَ لَعَلَّكُمْ تُفْلِحُونَ﴿٣١﴾</a:t>
            </a:r>
            <a:endParaRPr lang="tr-TR" sz="1800" dirty="0"/>
          </a:p>
        </p:txBody>
      </p:sp>
      <p:sp>
        <p:nvSpPr>
          <p:cNvPr id="4" name="Metin kutusu 3"/>
          <p:cNvSpPr txBox="1"/>
          <p:nvPr/>
        </p:nvSpPr>
        <p:spPr>
          <a:xfrm>
            <a:off x="9615947" y="0"/>
            <a:ext cx="2576051" cy="769441"/>
          </a:xfrm>
          <a:prstGeom prst="rect">
            <a:avLst/>
          </a:prstGeom>
          <a:noFill/>
        </p:spPr>
        <p:txBody>
          <a:bodyPr wrap="square" rtlCol="0">
            <a:spAutoFit/>
          </a:bodyPr>
          <a:lstStyle/>
          <a:p>
            <a:r>
              <a:rPr lang="tr-TR" sz="2200" b="1" dirty="0">
                <a:solidFill>
                  <a:srgbClr val="00B0F0"/>
                </a:solidFill>
              </a:rPr>
              <a:t>Nur Suresi 24.sure</a:t>
            </a:r>
          </a:p>
          <a:p>
            <a:r>
              <a:rPr lang="tr-TR" sz="2200" b="1" dirty="0">
                <a:solidFill>
                  <a:srgbClr val="00B0F0"/>
                </a:solidFill>
              </a:rPr>
              <a:t>31 . Ayet </a:t>
            </a:r>
            <a:endParaRPr lang="tr-TR" sz="2200" dirty="0">
              <a:solidFill>
                <a:srgbClr val="00B0F0"/>
              </a:solidFill>
            </a:endParaRPr>
          </a:p>
        </p:txBody>
      </p:sp>
    </p:spTree>
    <p:extLst>
      <p:ext uri="{BB962C8B-B14F-4D97-AF65-F5344CB8AC3E}">
        <p14:creationId xmlns:p14="http://schemas.microsoft.com/office/powerpoint/2010/main" val="4252646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051A6-8E74-B5ED-20F1-97EAC764E289}"/>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706FA0C0-D556-974F-628F-3E111F90575D}"/>
              </a:ext>
            </a:extLst>
          </p:cNvPr>
          <p:cNvSpPr>
            <a:spLocks noGrp="1"/>
          </p:cNvSpPr>
          <p:nvPr>
            <p:ph type="ctrTitle"/>
          </p:nvPr>
        </p:nvSpPr>
        <p:spPr>
          <a:xfrm>
            <a:off x="-1" y="769440"/>
            <a:ext cx="12192000" cy="5342111"/>
          </a:xfrm>
        </p:spPr>
        <p:txBody>
          <a:bodyPr>
            <a:noAutofit/>
          </a:bodyPr>
          <a:lstStyle/>
          <a:p>
            <a:pPr rtl="1"/>
            <a:br>
              <a:rPr lang="tr-TR" sz="3200" b="1" i="1" dirty="0"/>
            </a:br>
            <a:br>
              <a:rPr lang="tr-TR" sz="3200" b="1" i="1" dirty="0"/>
            </a:br>
            <a:r>
              <a:rPr lang="tr-TR" sz="3200" b="1" i="1" dirty="0"/>
              <a:t>Mümin kadınlara da söyle, gözlerini haramdan sakınsınlar ve iffetlerini korusunlar. Dışarıda kalanlardan başka ziynetlerini göstermesinler. Başörtülerini yakalarının üzerinden bağlasınlar. Kocaları, babaları, kocalarının babaları, kendi oğulları, kocalarının oğulları, erkek kardeşleri, erkek kardeşlerinin oğulları, kız kardeşlerinin oğulları, başka kadınlar, hizmetlerinde bulunan köleleri ve </a:t>
            </a:r>
            <a:r>
              <a:rPr lang="tr-TR" sz="3200" b="1" i="1" dirty="0" err="1"/>
              <a:t>câriyeleri</a:t>
            </a:r>
            <a:r>
              <a:rPr lang="tr-TR" sz="3200" b="1" i="1" dirty="0"/>
              <a:t>, cinsel arzusu bulunmayan erkek hizmetçiler, kadınların cinselliklerinin farkında olmayan çocuklar dışında kimseye süslerini göstermesinler. Yürürken, gizledikleri süsleri bilinsin diye ayaklarını yere vurmasınlar. Ey müminler! Hepiniz Allah’a tövbe edin, umulur ki kurtuluşa erersiniz!</a:t>
            </a:r>
            <a:endParaRPr lang="tr-TR" sz="900" dirty="0"/>
          </a:p>
        </p:txBody>
      </p:sp>
      <p:sp>
        <p:nvSpPr>
          <p:cNvPr id="4" name="Metin kutusu 3">
            <a:extLst>
              <a:ext uri="{FF2B5EF4-FFF2-40B4-BE49-F238E27FC236}">
                <a16:creationId xmlns:a16="http://schemas.microsoft.com/office/drawing/2014/main" id="{771047C5-EB6A-75A5-7925-CE260FF55E6B}"/>
              </a:ext>
            </a:extLst>
          </p:cNvPr>
          <p:cNvSpPr txBox="1"/>
          <p:nvPr/>
        </p:nvSpPr>
        <p:spPr>
          <a:xfrm>
            <a:off x="9615947" y="0"/>
            <a:ext cx="2576051" cy="769441"/>
          </a:xfrm>
          <a:prstGeom prst="rect">
            <a:avLst/>
          </a:prstGeom>
          <a:noFill/>
        </p:spPr>
        <p:txBody>
          <a:bodyPr wrap="square" rtlCol="0">
            <a:spAutoFit/>
          </a:bodyPr>
          <a:lstStyle/>
          <a:p>
            <a:r>
              <a:rPr lang="tr-TR" sz="2200" b="1" dirty="0">
                <a:solidFill>
                  <a:srgbClr val="00B0F0"/>
                </a:solidFill>
              </a:rPr>
              <a:t>Nur Suresi 24.sure</a:t>
            </a:r>
          </a:p>
          <a:p>
            <a:r>
              <a:rPr lang="tr-TR" sz="2200" b="1" dirty="0">
                <a:solidFill>
                  <a:srgbClr val="00B0F0"/>
                </a:solidFill>
              </a:rPr>
              <a:t>31 . Ayet </a:t>
            </a:r>
            <a:endParaRPr lang="tr-TR" sz="2200" dirty="0">
              <a:solidFill>
                <a:srgbClr val="00B0F0"/>
              </a:solidFill>
            </a:endParaRPr>
          </a:p>
        </p:txBody>
      </p:sp>
    </p:spTree>
    <p:extLst>
      <p:ext uri="{BB962C8B-B14F-4D97-AF65-F5344CB8AC3E}">
        <p14:creationId xmlns:p14="http://schemas.microsoft.com/office/powerpoint/2010/main" val="308934496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TotalTime>
  <Words>999</Words>
  <Application>Microsoft Office PowerPoint</Application>
  <PresentationFormat>Geniş ekran</PresentationFormat>
  <Paragraphs>58</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Aptos</vt:lpstr>
      <vt:lpstr>Aptos Display</vt:lpstr>
      <vt:lpstr>Arial</vt:lpstr>
      <vt:lpstr>Office Teması</vt:lpstr>
      <vt:lpstr>وَعِبَادُ الرَّحْمٰنِ الَّذٖينَ يَمْشُونَ عَلَى الْاَرْضِ هَوْناً وَاِذَا   خَاطَبَهُمُ الْجَاهِلُونَ قَالُوا سَلَاماً﴿٦٣﴾</vt:lpstr>
      <vt:lpstr>وَالَّذٖينَ لَا يَدْعُونَ مَعَ اللّٰهِ اِلٰهاً اٰخَرَ وَلَا يَقْتُلُونَ النَّفْسَ الَّتٖي حَرَّمَ اللّٰهُ اِلَّا بِالْحَقِّ وَلَا يَزْنُونَۚ   وَمَنْ يَفْعَلْ ذٰلِكَ يَلْقَ اَثَاماًۙ﴿٦٨﴾</vt:lpstr>
      <vt:lpstr>يَٓا اَيُّهَا النَّبِىُّ اِذَا جَٓاءَكَ الْمُؤْمِنَاتُ يُبَايِعْنَكَ عَلٰٓى اَنْ لَا يُشْرِكْنَ بِاللّٰهِ شَيْـًٔا وَلَا يَسْرِقْنَ وَلَا   يَزْنٖينَ وَلَا يَقْتُلْنَ اَوْلَادَهُنَّ وَلَا يَاْتٖينَ بِبُهْتَانٍ يَفْتَرٖينَهُ بَيْنَ اَيْدٖيهِنَّ وَاَرْجُلِهِنَّ وَلَا يَعْصٖينَكَ   فٖى مَعْرُوفٍ فَبَايِعْهُنَّ وَاسْتَغْفِرْ لَهُنَّ اللّٰهَۜ اِنَّ اللّٰهَ غَفُورٌ رَحٖيمٌ﴿١٢﴾</vt:lpstr>
      <vt:lpstr>وَلَا تَقْرَبُوا الزِّنٰٓى اِنَّهُ كَانَ فَاحِشَةًؕ وَسَٓاءَ سَبٖيلاً﴿٣٢﴾</vt:lpstr>
      <vt:lpstr>اَلزَّانِيَةُ وَالزَّانٖي فَاجْلِدُوا كُلَّ وَاحِدٍ مِنْهُمَا مِائَةَ جَلْدَةٍۖ وَلَا تَأْخُذْكُمْ بِهِمَا رَأْفَةٌ فٖي دٖينِ اللّٰهِ اِنْ   كُنْتُمْ تُؤْمِنُونَ بِاللّٰهِ وَالْيَوْمِ الْاٰخِرِۚ وَلْيَشْهَدْ عَذَابَهُمَا طَٓائِفَةٌ مِنَ الْمُؤْمِنٖينَ﴿٢﴾</vt:lpstr>
      <vt:lpstr>اَلزَّانٖي لَا يَنْكِحُ اِلَّا زَانِيَةً اَوْ مُشْرِكَةًؗ وَالزَّانِيَةُ لَا يَنْكِحُهَٓا اِلَّا   زَانٍ اَوْ مُشْرِكٌۚ وَحُرِّمَ ذٰلِكَ عَلَى الْمُؤْمِنٖينَ﴿٣﴾</vt:lpstr>
      <vt:lpstr>قَدْ اَفْلَحَ الْمُؤْمِنُونَۙ﴿١﴾</vt:lpstr>
      <vt:lpstr>وَالَّذٖينَ هُمْ لِفُرُوجِهِمْ حَافِظُونَۙ﴿٥﴾</vt:lpstr>
      <vt:lpstr>قُلْ لِلْمُؤْمِنٖينَ يَغُضُّوا مِنْ اَبْصَارِهِمْ وَيَحْفَظُوا فُرُوجَهُمْؕ ذٰلِكَ اَزْكٰى   لَهُمْؕ اِنَّ اللّٰهَ خَبٖيرٌ بِمَا يَصْنَعُونَ﴿٣٠﴾</vt:lpstr>
      <vt:lpstr>اِنَّ الْمُسْلِمٖينَ وَالْمُسْلِمَاتِ وَالْمُؤْمِنٖينَ وَالْمُؤْمِنَاتِ وَالْقَانِتٖينَ وَالْقَانِتَاتِ وَالصَّادِقٖينَ   وَالصَّادِقَاتِ وَالصَّابِرٖينَ وَالصَّابِرَاتِ وَالْخَاشِعٖينَ وَالْخَاشِعَاتِ وَالْمُتَصَدِّقٖينَ   وَالْمُتَصَدِّقَاتِ وَالصَّٓائِمٖينَ وَالصَّٓائِمَاتِ وَالْحَافِظٖينَ فُرُوجَهُمْ وَالْحَافِظَاتِ   وَالذَّاكِرٖينَ اللّٰهَ كَثٖيراً وَالذَّاكِرَاتِ اَعَدَّ اللّٰهُ لَهُمْ مَغْفِرَةً وَاَجْراً عَظٖيماً﴿٣٥﴾</vt:lpstr>
      <vt:lpstr>اِنَّ الْاِنْسَانَ خُلِقَ هَلُوعاًۙ﴿١٩﴾</vt:lpstr>
      <vt:lpstr>اِلَّا الْمُصَلّٖينَۙ﴿٢٢﴾</vt:lpstr>
      <vt:lpstr>وَالَّذٖينَ هُمْ لِفُرُوجِهِمْ حَافِظُونَۙ﴿٢٩﴾  اِلَّا عَلٰٓى اَزْوَاجِهِمْ اَوْ مَا مَلَكَتْ اَيْمَانُهُمْ فَاِنَّهُمْ غَيْرُ مَلُومٖينَۚ﴿٣٠﴾  فَمَنِ ابْتَغٰى وَرَٓاءَ ذٰلِكَ فَاُو۬لٰٓئِكَ هُمُ الْعَادُونَۚ﴿٣١﴾</vt:lpstr>
      <vt:lpstr>وَقُلْ لِلْمُؤْمِنَاتِ يَغْضُضْنَ مِنْ اَبْصَارِهِنَّ وَيَحْفَظْنَ فُرُوجَهُنَّ وَلَا يُبْدٖينَ زٖينَتَهُنَّ اِلَّا مَا   ظَهَرَ مِنْهَا وَلْيَضْرِبْنَ بِخُمُرِهِنَّ عَلٰى جُيُوبِهِنَّۖ وَلَا يُبْدٖينَ زٖينَتَهُنَّ اِلَّا لِبُعُولَتِهِنَّ اَوْ اٰبَٓائِهِنَّ   اَوْ اٰبَٓاءِ بُعُولَتِهِنَّ اَوْ اَبْنَٓائِهِنَّ اَوْ اَبْنَٓاءِ بُعُولَتِهِنَّ اَوْ اِخْوَانِهِنَّ اَوْ بَنٖٓي اِخْوَانِهِنَّ اَوْ بَنٖٓي   اَخَوَاتِهِنَّ اَوْ نِسَٓائِهِنَّ اَوْ مَا مَلَكَتْ اَيْمَانُهُنَّ اَوِ التَّابِعٖينَ غَيْرِ اُو۬لِي الْاِرْبَةِ مِنَ الرِّجَالِ اَوِ   الطِّفْلِ الَّذٖينَ لَمْ يَظْهَرُوا عَلٰى عَوْرَاتِ النِّسَٓاءِۖ وَلَا يَضْرِبْنَ بِاَرْجُلِهِنَّ لِيُعْلَمَ مَا يُخْفٖينَ مِنْ   زٖينَتِهِنَّؕ وَتُوبُٓوا اِلَى اللّٰهِ جَمٖيعاً اَيُّهَ الْمُؤْمِنُونَ لَعَلَّكُمْ تُفْلِحُونَ﴿٣١﴾</vt:lpstr>
      <vt:lpstr>  Mümin kadınlara da söyle, gözlerini haramdan sakınsınlar ve iffetlerini korusunlar. Dışarıda kalanlardan başka ziynetlerini göstermesinler. Başörtülerini yakalarının üzerinden bağlasınlar. Kocaları, babaları, kocalarının babaları, kendi oğulları, kocalarının oğulları, erkek kardeşleri, erkek kardeşlerinin oğulları, kız kardeşlerinin oğulları, başka kadınlar, hizmetlerinde bulunan köleleri ve câriyeleri, cinsel arzusu bulunmayan erkek hizmetçiler, kadınların cinselliklerinin farkında olmayan çocuklar dışında kimseye süslerini göstermesinler. Yürürken, gizledikleri süsleri bilinsin diye ayaklarını yere vurmasınlar. Ey müminler! Hepiniz Allah’a tövbe edin, umulur ki kurtuluşa erersiniz!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4</cp:revision>
  <dcterms:created xsi:type="dcterms:W3CDTF">2026-01-31T13:52:15Z</dcterms:created>
  <dcterms:modified xsi:type="dcterms:W3CDTF">2026-01-31T14:16:45Z</dcterms:modified>
</cp:coreProperties>
</file>