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77" r:id="rId4"/>
    <p:sldId id="278" r:id="rId5"/>
    <p:sldId id="421" r:id="rId6"/>
    <p:sldId id="422" r:id="rId7"/>
    <p:sldId id="423" r:id="rId8"/>
    <p:sldId id="424" r:id="rId9"/>
    <p:sldId id="425" r:id="rId10"/>
    <p:sldId id="426" r:id="rId11"/>
    <p:sldId id="427" r:id="rId12"/>
    <p:sldId id="428"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8B3F07B8-D34D-48D0-9733-72E6FB204F5A}" type="datetimeFigureOut">
              <a:rPr lang="tr-TR" smtClean="0"/>
              <a:t>31.01.2026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4256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B3F07B8-D34D-48D0-9733-72E6FB204F5A}" type="datetimeFigureOut">
              <a:rPr lang="tr-TR" smtClean="0"/>
              <a:t>31.01.2026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56042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8B3F07B8-D34D-48D0-9733-72E6FB204F5A}" type="datetimeFigureOut">
              <a:rPr lang="tr-TR" smtClean="0"/>
              <a:t>31.01.2026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09595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B3F07B8-D34D-48D0-9733-72E6FB204F5A}" type="datetimeFigureOut">
              <a:rPr lang="tr-TR" smtClean="0"/>
              <a:t>31.01.2026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771094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8B3F07B8-D34D-48D0-9733-72E6FB204F5A}" type="datetimeFigureOut">
              <a:rPr lang="tr-TR" smtClean="0"/>
              <a:t>31.01.2026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189975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8B3F07B8-D34D-48D0-9733-72E6FB204F5A}" type="datetimeFigureOut">
              <a:rPr lang="tr-TR" smtClean="0"/>
              <a:t>31.01.2026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041340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B3F07B8-D34D-48D0-9733-72E6FB204F5A}" type="datetimeFigureOut">
              <a:rPr lang="tr-TR" smtClean="0"/>
              <a:t>31.01.2026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54313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B3F07B8-D34D-48D0-9733-72E6FB204F5A}" type="datetimeFigureOut">
              <a:rPr lang="tr-TR" smtClean="0"/>
              <a:t>31.01.2026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74893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B3F07B8-D34D-48D0-9733-72E6FB204F5A}" type="datetimeFigureOut">
              <a:rPr lang="tr-TR" smtClean="0"/>
              <a:t>31.01.2026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242499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B3F07B8-D34D-48D0-9733-72E6FB204F5A}" type="datetimeFigureOut">
              <a:rPr lang="tr-TR" smtClean="0"/>
              <a:t>31.01.2026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93221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B3F07B8-D34D-48D0-9733-72E6FB204F5A}" type="datetimeFigureOut">
              <a:rPr lang="tr-TR" smtClean="0"/>
              <a:t>31.01.2026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06B7E5D-D9B9-4DA2-B338-86BD5B0BAFCD}" type="slidenum">
              <a:rPr lang="tr-TR" smtClean="0"/>
              <a:t>‹#›</a:t>
            </a:fld>
            <a:endParaRPr lang="tr-TR"/>
          </a:p>
        </p:txBody>
      </p:sp>
    </p:spTree>
    <p:extLst>
      <p:ext uri="{BB962C8B-B14F-4D97-AF65-F5344CB8AC3E}">
        <p14:creationId xmlns:p14="http://schemas.microsoft.com/office/powerpoint/2010/main" val="3616878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F07B8-D34D-48D0-9733-72E6FB204F5A}" type="datetimeFigureOut">
              <a:rPr lang="tr-TR" smtClean="0"/>
              <a:t>31.01.2026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B7E5D-D9B9-4DA2-B338-86BD5B0BAFCD}" type="slidenum">
              <a:rPr lang="tr-TR" smtClean="0"/>
              <a:t>‹#›</a:t>
            </a:fld>
            <a:endParaRPr lang="tr-TR"/>
          </a:p>
        </p:txBody>
      </p:sp>
    </p:spTree>
    <p:extLst>
      <p:ext uri="{BB962C8B-B14F-4D97-AF65-F5344CB8AC3E}">
        <p14:creationId xmlns:p14="http://schemas.microsoft.com/office/powerpoint/2010/main" val="270664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1808708"/>
          </a:xfrm>
        </p:spPr>
        <p:txBody>
          <a:bodyPr>
            <a:noAutofit/>
          </a:bodyPr>
          <a:lstStyle/>
          <a:p>
            <a:pPr rtl="1"/>
            <a:r>
              <a:rPr lang="ar-AE" dirty="0"/>
              <a:t>ثُمَّ اسْتَوٰٓى اِلَى السَّمَٓاءِ وَهِيَ دُخَانٌ فَقَالَ لَهَا وَلِلْاَرْضِ</a:t>
            </a:r>
            <a:br>
              <a:rPr lang="tr-TR" dirty="0"/>
            </a:br>
            <a:br>
              <a:rPr lang="tr-TR" dirty="0"/>
            </a:br>
            <a:r>
              <a:rPr lang="ar-AE" dirty="0"/>
              <a:t> ائْتِيَا طَوْعاً اَوْ كَرْهاًؕ قَالَـتَٓا اَتَيْنَا طَٓائِعٖينَ﴿١١﴾</a:t>
            </a:r>
            <a:endParaRPr lang="tr-TR" sz="1800" dirty="0"/>
          </a:p>
        </p:txBody>
      </p:sp>
      <p:sp>
        <p:nvSpPr>
          <p:cNvPr id="3" name="Alt Başlık 2"/>
          <p:cNvSpPr>
            <a:spLocks noGrp="1"/>
          </p:cNvSpPr>
          <p:nvPr>
            <p:ph type="subTitle" idx="1"/>
          </p:nvPr>
        </p:nvSpPr>
        <p:spPr>
          <a:xfrm>
            <a:off x="0" y="4188542"/>
            <a:ext cx="12192000" cy="2226817"/>
          </a:xfrm>
        </p:spPr>
        <p:txBody>
          <a:bodyPr>
            <a:noAutofit/>
          </a:bodyPr>
          <a:lstStyle/>
          <a:p>
            <a:r>
              <a:rPr lang="tr-TR" sz="3600" i="1" dirty="0"/>
              <a:t>﴾11﴿</a:t>
            </a:r>
            <a:r>
              <a:rPr lang="tr-TR" sz="3600" b="1" i="1" dirty="0"/>
              <a:t>Dahası O, duman halinde olan semaya iradesini yöneltti; ardından ona ve arza, “İsteyerek veya istemeyerek (varlık sahnesine) gelin!” buyurdu. “İsteyerek geldik” dediler.</a:t>
            </a:r>
            <a:endParaRPr lang="tr-TR" sz="4000" b="1" i="1" dirty="0"/>
          </a:p>
        </p:txBody>
      </p:sp>
      <p:sp>
        <p:nvSpPr>
          <p:cNvPr id="4" name="Metin kutusu 3"/>
          <p:cNvSpPr txBox="1"/>
          <p:nvPr/>
        </p:nvSpPr>
        <p:spPr>
          <a:xfrm>
            <a:off x="8764859" y="0"/>
            <a:ext cx="3427141"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Fussilet</a:t>
            </a:r>
            <a:r>
              <a:rPr lang="tr-TR" dirty="0"/>
              <a:t> Suresi 41 . sure</a:t>
            </a:r>
          </a:p>
          <a:p>
            <a:r>
              <a:rPr lang="tr-TR" dirty="0"/>
              <a:t>11 . Ayet </a:t>
            </a:r>
          </a:p>
        </p:txBody>
      </p:sp>
    </p:spTree>
    <p:extLst>
      <p:ext uri="{BB962C8B-B14F-4D97-AF65-F5344CB8AC3E}">
        <p14:creationId xmlns:p14="http://schemas.microsoft.com/office/powerpoint/2010/main" val="23051097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lstStyle/>
          <a:p>
            <a:pPr algn="ctr"/>
            <a:r>
              <a:rPr lang="tr-TR" b="1" dirty="0">
                <a:solidFill>
                  <a:srgbClr val="FF0000"/>
                </a:solidFill>
              </a:rPr>
              <a:t>EVRENİN GAZ AŞAMASI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a:bodyPr>
          <a:lstStyle/>
          <a:p>
            <a:pPr algn="just"/>
            <a:r>
              <a:rPr lang="tr-TR" sz="3600" dirty="0"/>
              <a:t>    Kur’an’ın bu mucizevi ifadesine geçmeden önce ayetin tercümesiyle ile ilgili bir noktayı belirtelim. Metnin başında ‘bir de’ diye tercüme ettiğimiz kelime Arapça ‘</a:t>
            </a:r>
            <a:r>
              <a:rPr lang="tr-TR" sz="3600" dirty="0" err="1"/>
              <a:t>sümme</a:t>
            </a:r>
            <a:r>
              <a:rPr lang="tr-TR" sz="3600" dirty="0"/>
              <a:t>’ kelimesidir. Bu kelimenin ‘bir de’ , ’öte yandan’ gibi anlamları olduğu gibi ‘daha sonra’ , ’sonradan’ anlamları da vardır. Ayete ‘bir de’ , ’öte yandan’ anlamının daha uygun olduğunu düşünüp, ayeti böyle çevirdik. Ayette ‘duman , gaz’ olarak çevirdiğimiz kelimeni Arapçası ise ‘</a:t>
            </a:r>
            <a:r>
              <a:rPr lang="tr-TR" sz="3600" dirty="0" err="1"/>
              <a:t>duhan’dır</a:t>
            </a:r>
            <a:r>
              <a:rPr lang="tr-TR" sz="3600" dirty="0"/>
              <a:t>. Ayetten Evren’in gaz halinde bir aşamadan geçtiği ve Allah’ın iradesi sonucu bu aşamadan sonra Evren’in ve yeryüzünün bugünkü şeklini alacak şekilde ayrı bir aşamaya geçirildikleri anlaşılıyor.</a:t>
            </a:r>
          </a:p>
        </p:txBody>
      </p:sp>
    </p:spTree>
    <p:extLst>
      <p:ext uri="{BB962C8B-B14F-4D97-AF65-F5344CB8AC3E}">
        <p14:creationId xmlns:p14="http://schemas.microsoft.com/office/powerpoint/2010/main" val="23475264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B6BB4-1D1D-6B06-91B7-FFAF2950E71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972C82-7064-AAA1-E8B2-5ECAF4A80654}"/>
              </a:ext>
            </a:extLst>
          </p:cNvPr>
          <p:cNvSpPr>
            <a:spLocks noGrp="1"/>
          </p:cNvSpPr>
          <p:nvPr>
            <p:ph idx="1"/>
          </p:nvPr>
        </p:nvSpPr>
        <p:spPr>
          <a:xfrm>
            <a:off x="0" y="206478"/>
            <a:ext cx="12192000" cy="6651522"/>
          </a:xfrm>
        </p:spPr>
        <p:txBody>
          <a:bodyPr>
            <a:normAutofit/>
          </a:bodyPr>
          <a:lstStyle/>
          <a:p>
            <a:pPr marL="0" indent="0" algn="just">
              <a:buNone/>
            </a:pPr>
            <a:r>
              <a:rPr lang="tr-TR" sz="4000" dirty="0"/>
              <a:t>	Büyük patlamadan (</a:t>
            </a:r>
            <a:r>
              <a:rPr lang="tr-TR" sz="4000" dirty="0" err="1"/>
              <a:t>Big</a:t>
            </a:r>
            <a:r>
              <a:rPr lang="tr-TR" sz="4000" dirty="0"/>
              <a:t> </a:t>
            </a:r>
            <a:r>
              <a:rPr lang="tr-TR" sz="4000" dirty="0" err="1"/>
              <a:t>Bang</a:t>
            </a:r>
            <a:r>
              <a:rPr lang="tr-TR" sz="4000" dirty="0"/>
              <a:t>) sonra Dünyamızın, Güneş’in, yıldızların hemen oluşmadığını biliyoruz. Evren hiçbir yıldız oluşmadan önce bir gaz bulutu şeklindeydi. Bu gaz bulutunun ana maddesi hidrojendi. Hidrojenden sonra ise en çok var olan madde Helyumdu. Bu gaz bulutunda daha sonra oluşan sıkışmalar ve yoğunlaşmalar yıldızların ve gezegenlerin oluşumunu sağladı. Bugünkü Dünyamız, Güneşimiz, gece görebildiğimiz yıldızlar hep bu gaz bulutunun şekil değiştirmiş halleridir. Bugün bunları keşfedebilmemiz arka arkaya yapılan birçok buluşun, gözlemin, laboratuvar çalışmasının sonucudur. </a:t>
            </a:r>
          </a:p>
        </p:txBody>
      </p:sp>
    </p:spTree>
    <p:extLst>
      <p:ext uri="{BB962C8B-B14F-4D97-AF65-F5344CB8AC3E}">
        <p14:creationId xmlns:p14="http://schemas.microsoft.com/office/powerpoint/2010/main" val="17374489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B56D-F3CA-4AE2-F829-058B675977B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03E24B-3E00-3225-B8BF-B6C0BBF6CD4D}"/>
              </a:ext>
            </a:extLst>
          </p:cNvPr>
          <p:cNvSpPr>
            <a:spLocks noGrp="1"/>
          </p:cNvSpPr>
          <p:nvPr>
            <p:ph idx="1"/>
          </p:nvPr>
        </p:nvSpPr>
        <p:spPr>
          <a:xfrm>
            <a:off x="0" y="206478"/>
            <a:ext cx="12192000" cy="6651522"/>
          </a:xfrm>
        </p:spPr>
        <p:txBody>
          <a:bodyPr>
            <a:normAutofit lnSpcReduction="10000"/>
          </a:bodyPr>
          <a:lstStyle/>
          <a:p>
            <a:pPr marL="0" indent="0" algn="just">
              <a:buNone/>
            </a:pPr>
            <a:r>
              <a:rPr lang="tr-TR" sz="4800" dirty="0"/>
              <a:t>	Bir yandan sözlerle taciz edilen, bir yandan kılıçlarla öldürülmeye çalışılan, aynı zamanda Allah’a ortak koşulmadan iman edilmesi gerektiğini anlatan Muhammed Peygamber’in içinde bulunduğu çağın tüm insanlarının bilgisinin toplamı, Evren’in daha önceden gaz halinde olduğunu söylemeye yetmezdi. Zaten Muhammed Peygamber’in iddiası da kendisinden konuşmadığı, evrenin yaratıcısının sözlerini ilettiğidir. </a:t>
            </a:r>
          </a:p>
        </p:txBody>
      </p:sp>
    </p:spTree>
    <p:extLst>
      <p:ext uri="{BB962C8B-B14F-4D97-AF65-F5344CB8AC3E}">
        <p14:creationId xmlns:p14="http://schemas.microsoft.com/office/powerpoint/2010/main" val="28963215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761613"/>
          </a:xfrm>
        </p:spPr>
        <p:txBody>
          <a:bodyPr>
            <a:normAutofit lnSpcReduction="10000"/>
          </a:bodyPr>
          <a:lstStyle/>
          <a:p>
            <a:r>
              <a:rPr lang="tr-TR" sz="3200" b="1" i="1" u="none" strike="noStrike" dirty="0">
                <a:effectLst/>
                <a:latin typeface="Helvetica Neue"/>
              </a:rPr>
              <a:t>﴾49﴿</a:t>
            </a:r>
            <a:r>
              <a:rPr lang="tr-TR" sz="3200" b="1" i="1" dirty="0">
                <a:effectLst/>
                <a:latin typeface="Helvetica Neue"/>
              </a:rPr>
              <a:t>(Ey peygamber!) İşte bu anlatılanlar sana </a:t>
            </a:r>
            <a:r>
              <a:rPr lang="tr-TR" sz="3200" b="1" i="1" dirty="0" err="1">
                <a:effectLst/>
                <a:latin typeface="Helvetica Neue"/>
              </a:rPr>
              <a:t>vahyettiğimiz</a:t>
            </a:r>
            <a:r>
              <a:rPr lang="tr-TR" sz="3200" b="1" i="1" dirty="0">
                <a:effectLst/>
                <a:latin typeface="Helvetica Neue"/>
              </a:rPr>
              <a:t> </a:t>
            </a:r>
            <a:r>
              <a:rPr lang="tr-TR" sz="3200" b="1" i="1" dirty="0" err="1">
                <a:effectLst/>
                <a:latin typeface="Helvetica Neue"/>
              </a:rPr>
              <a:t>gayb</a:t>
            </a:r>
            <a:r>
              <a:rPr lang="tr-TR" sz="3200" b="1" i="1" dirty="0">
                <a:effectLst/>
                <a:latin typeface="Helvetica Neue"/>
              </a:rPr>
              <a:t> (duyu organlarıyla algılanamayan) haberlerindendir. Bundan önce onları ne sen biliyordun ne de kavmin! Sabret, çünkü iyi son günahtan sakınanlarındır.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2155" y="0"/>
            <a:ext cx="2939845"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Hûd Suresi - 11.Sure </a:t>
            </a:r>
          </a:p>
          <a:p>
            <a:r>
              <a:rPr lang="tr-TR" dirty="0"/>
              <a:t>49 . Ayet </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477327"/>
            <a:ext cx="12192000" cy="2081949"/>
          </a:xfrm>
        </p:spPr>
        <p:txBody>
          <a:bodyPr>
            <a:noAutofit/>
          </a:bodyPr>
          <a:lstStyle/>
          <a:p>
            <a:pPr rtl="1"/>
            <a:r>
              <a:rPr lang="ar-AE" sz="5400" b="0" i="0" dirty="0">
                <a:effectLst/>
                <a:latin typeface="Elif1"/>
              </a:rPr>
              <a:t>تِلْكَ مِنْ اَنْـبَٓاءِ الْغَيْبِ نُوحٖيهَٓا اِلَيْكَۚ مَا كُنْتَ تَعْلَمُهَٓا اَنْتَ وَلَا</a:t>
            </a:r>
            <a:br>
              <a:rPr lang="tr-TR" sz="5400" b="0" i="0" dirty="0">
                <a:effectLst/>
                <a:latin typeface="Elif1"/>
              </a:rPr>
            </a:br>
            <a:br>
              <a:rPr lang="tr-TR" sz="5400" b="0" i="0" dirty="0">
                <a:effectLst/>
                <a:latin typeface="Elif1"/>
              </a:rPr>
            </a:br>
            <a:r>
              <a:rPr lang="ar-AE" sz="5400" b="0" i="0" dirty="0">
                <a:effectLst/>
                <a:latin typeface="Elif1"/>
              </a:rPr>
              <a:t> قَوْمُكَ مِنْ قَبْلِ هٰذَاؕۛ فَاصْبِرْؕۛ اِنَّ الْعَاقِبَةَ لِلْمُتَّقٖينَࣖ</a:t>
            </a:r>
            <a:r>
              <a:rPr lang="ar-AE" sz="5400" b="1" i="0" u="none" strike="noStrike" dirty="0">
                <a:effectLst/>
                <a:latin typeface="Elif1"/>
              </a:rPr>
              <a:t>﴿٤٩﴾</a:t>
            </a:r>
            <a:endParaRPr lang="ar-AE" sz="123400" b="0" i="0" dirty="0">
              <a:effectLst/>
              <a:latin typeface="Elif1"/>
            </a:endParaRPr>
          </a:p>
        </p:txBody>
      </p:sp>
    </p:spTree>
    <p:extLst>
      <p:ext uri="{BB962C8B-B14F-4D97-AF65-F5344CB8AC3E}">
        <p14:creationId xmlns:p14="http://schemas.microsoft.com/office/powerpoint/2010/main" val="28738842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652B9-610A-6507-3FFF-0975CF51126A}"/>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A076EB-5569-9302-9AF6-2AE58E6DBF6B}"/>
              </a:ext>
            </a:extLst>
          </p:cNvPr>
          <p:cNvSpPr>
            <a:spLocks noGrp="1"/>
          </p:cNvSpPr>
          <p:nvPr>
            <p:ph idx="1"/>
          </p:nvPr>
        </p:nvSpPr>
        <p:spPr>
          <a:xfrm>
            <a:off x="0" y="206478"/>
            <a:ext cx="12192000" cy="6651522"/>
          </a:xfrm>
        </p:spPr>
        <p:txBody>
          <a:bodyPr>
            <a:normAutofit fontScale="92500" lnSpcReduction="10000"/>
          </a:bodyPr>
          <a:lstStyle/>
          <a:p>
            <a:pPr marL="0" indent="0" algn="ctr">
              <a:buNone/>
            </a:pPr>
            <a:r>
              <a:rPr lang="tr-TR" sz="4800" dirty="0"/>
              <a:t>UÇUŞAN GAZLAR BİR GÜN MANOLYALARA DÖNÜŞECEK </a:t>
            </a:r>
          </a:p>
          <a:p>
            <a:pPr marL="0" indent="0" algn="just">
              <a:buNone/>
            </a:pPr>
            <a:r>
              <a:rPr lang="tr-TR" sz="4800" dirty="0"/>
              <a:t>	Kur’an’ın bilimsel mucizelerinin sadece, bir mucize oluşsun, Kur’an’ın dediğinin doğruluğu bir gün anlaşılsın diye söylenmediğini görüyoruz. Evet tüm bu mucizelerle Kur’an’ın Allah tarafından gönderildiği, Kur’an’la hiçbir kitabın yarışamayacağı ispat edilmektedir. Aynı zamanda mucize oluşturan ayetler çok önemli bilgilerde vermektedir; Allah’ın yaratışındaki inceliklere, olağanüstülüklere dikkat çekmektedir. </a:t>
            </a:r>
          </a:p>
        </p:txBody>
      </p:sp>
    </p:spTree>
    <p:extLst>
      <p:ext uri="{BB962C8B-B14F-4D97-AF65-F5344CB8AC3E}">
        <p14:creationId xmlns:p14="http://schemas.microsoft.com/office/powerpoint/2010/main" val="34796183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49F37-0451-0B9A-FEBD-B763248988E7}"/>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75AD45-D5E8-30D1-7BC8-46C6EC75BF66}"/>
              </a:ext>
            </a:extLst>
          </p:cNvPr>
          <p:cNvSpPr>
            <a:spLocks noGrp="1"/>
          </p:cNvSpPr>
          <p:nvPr>
            <p:ph idx="1"/>
          </p:nvPr>
        </p:nvSpPr>
        <p:spPr>
          <a:xfrm>
            <a:off x="0" y="206478"/>
            <a:ext cx="12192000" cy="6651522"/>
          </a:xfrm>
        </p:spPr>
        <p:txBody>
          <a:bodyPr>
            <a:normAutofit lnSpcReduction="10000"/>
          </a:bodyPr>
          <a:lstStyle/>
          <a:p>
            <a:pPr marL="0" indent="0" algn="ctr">
              <a:buNone/>
            </a:pPr>
            <a:r>
              <a:rPr lang="tr-TR" sz="4800" dirty="0"/>
              <a:t>Hiçbir Kur’an ayeti ‘Bir gün Bush diye bir Amerikan Başkanı olacak, onun oğlu da …..’ şeklinde haberler vermiyor. Kur’an’ın, indiği dönemde bilinemeyecek olan bir bilgiyi, mucizevi bir şekilde söylemesi tek önemli nokta değildir. Aynı zamanda bu ayetler; Allah’ın sanatı, kudreti, bilgeliği hakkında insanlara önemli bilgiler vermektedir. </a:t>
            </a:r>
            <a:r>
              <a:rPr lang="tr-TR" sz="4800" dirty="0" err="1"/>
              <a:t>Fussilet</a:t>
            </a:r>
            <a:r>
              <a:rPr lang="tr-TR" sz="4800" dirty="0"/>
              <a:t> Suresi’nin 11. ayetini örnek alırsak, Kur’an’ın 1400 yıl önceden Evren’in daha önce gaz halinde olduğunu dikkat çekmesi önemlidir. </a:t>
            </a:r>
          </a:p>
        </p:txBody>
      </p:sp>
    </p:spTree>
    <p:extLst>
      <p:ext uri="{BB962C8B-B14F-4D97-AF65-F5344CB8AC3E}">
        <p14:creationId xmlns:p14="http://schemas.microsoft.com/office/powerpoint/2010/main" val="16177097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A7BBA-A233-B378-2F3B-7A7DDE3AE58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712EDA-CA49-9028-7129-A1DDDEFA3739}"/>
              </a:ext>
            </a:extLst>
          </p:cNvPr>
          <p:cNvSpPr>
            <a:spLocks noGrp="1"/>
          </p:cNvSpPr>
          <p:nvPr>
            <p:ph idx="1"/>
          </p:nvPr>
        </p:nvSpPr>
        <p:spPr>
          <a:xfrm>
            <a:off x="0" y="206478"/>
            <a:ext cx="12192000" cy="6651522"/>
          </a:xfrm>
        </p:spPr>
        <p:txBody>
          <a:bodyPr>
            <a:normAutofit fontScale="92500" lnSpcReduction="20000"/>
          </a:bodyPr>
          <a:lstStyle/>
          <a:p>
            <a:pPr marL="0" indent="0" algn="ctr">
              <a:buNone/>
            </a:pPr>
            <a:r>
              <a:rPr lang="tr-TR" sz="4800" dirty="0"/>
              <a:t>Fakat bir patlamayla, tüm maddenin sürekli genişleyen bir şekilde Evren’i oluşturduğu bir ortamda, Evren’in gaz haline mahkûm olmaması, Allah’ın maddenin içine koyduğu yasalar çerçevesinde bu gazdan yıldızları, gezegenleri, insanları, manolyaları oluşturması da Allah’ın yaratmasındaki olağanüstülükleri kavramamız açısından dikkat etmemiz gereken hususlardır. Yani Kur’an Mucizelerine bakarken hem bu ayetlerin söylendiği yıllardaki bilgi seviyesine göre bu ayetlerin söylenmesinin mucizeliğini düşünelim, hem de bu ayetlerin ifadesindeki derim anlamları da göz ardı etmeyelim.  </a:t>
            </a:r>
          </a:p>
        </p:txBody>
      </p:sp>
    </p:spTree>
    <p:extLst>
      <p:ext uri="{BB962C8B-B14F-4D97-AF65-F5344CB8AC3E}">
        <p14:creationId xmlns:p14="http://schemas.microsoft.com/office/powerpoint/2010/main" val="20647373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DA0B6-376D-BC36-C624-D0265CEF30A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E68C92C-609E-9B7B-2001-C268BE1BFFCC}"/>
              </a:ext>
            </a:extLst>
          </p:cNvPr>
          <p:cNvSpPr>
            <a:spLocks noGrp="1"/>
          </p:cNvSpPr>
          <p:nvPr>
            <p:ph idx="1"/>
          </p:nvPr>
        </p:nvSpPr>
        <p:spPr>
          <a:xfrm>
            <a:off x="0" y="206478"/>
            <a:ext cx="12192000" cy="6651522"/>
          </a:xfrm>
        </p:spPr>
        <p:txBody>
          <a:bodyPr>
            <a:normAutofit/>
          </a:bodyPr>
          <a:lstStyle/>
          <a:p>
            <a:pPr marL="0" indent="0" algn="ctr">
              <a:buNone/>
            </a:pPr>
            <a:r>
              <a:rPr lang="tr-TR" sz="4800" dirty="0"/>
              <a:t>MÜKEMMEL ÇALIŞTIRILAN KANUNLAR </a:t>
            </a:r>
          </a:p>
          <a:p>
            <a:pPr marL="0" indent="0" algn="ctr">
              <a:buNone/>
            </a:pPr>
            <a:r>
              <a:rPr lang="tr-TR" sz="4800" dirty="0"/>
              <a:t>Başlangıçtaki gaz halindeki durumdan oluşturulurken yaratılış kanunlarının çok ince bir şekilde çalıştırıldığını görüyoruz. Çekim kuvveti sayesinde gaz bulutu içinde büzüşme oluşur, yıldızlar yaratılır. Çekim kuvveti öyle bir çalıştırılır ki yıldızlar oluşur, fakat çekim kuvveti sonuna kadar işi götürüp yıldızı bir karadeliğe çevirmez. </a:t>
            </a:r>
          </a:p>
        </p:txBody>
      </p:sp>
    </p:spTree>
    <p:extLst>
      <p:ext uri="{BB962C8B-B14F-4D97-AF65-F5344CB8AC3E}">
        <p14:creationId xmlns:p14="http://schemas.microsoft.com/office/powerpoint/2010/main" val="3831909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F6077-E565-347B-2F59-49497E82B65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240B6A5-ACFA-7FDD-5267-BA729294337A}"/>
              </a:ext>
            </a:extLst>
          </p:cNvPr>
          <p:cNvSpPr>
            <a:spLocks noGrp="1"/>
          </p:cNvSpPr>
          <p:nvPr>
            <p:ph idx="1"/>
          </p:nvPr>
        </p:nvSpPr>
        <p:spPr>
          <a:xfrm>
            <a:off x="0" y="206478"/>
            <a:ext cx="12192000" cy="6651522"/>
          </a:xfrm>
        </p:spPr>
        <p:txBody>
          <a:bodyPr>
            <a:normAutofit fontScale="92500" lnSpcReduction="10000"/>
          </a:bodyPr>
          <a:lstStyle/>
          <a:p>
            <a:pPr marL="0" indent="0" algn="ctr">
              <a:buNone/>
            </a:pPr>
            <a:r>
              <a:rPr lang="tr-TR" sz="6000" dirty="0"/>
              <a:t>Yerçekimini böylesine ölçülü hareket ettiren nedir? Yerçekimi o kadar hassas bir kuvvete sahiptir ki, bunda ufak bir sapma canlılığın oluşmasını imkansız kılardı. Bu ölçü, bu denge, bilinçli bir yaratıcıyı açıkça göstermez mi? Çekim kuvveti; akıllı, bilinçli, şuurlu bir nesne değildir ki tüm bu mükemmel oluşumlara kendisi sebebiyet versin. </a:t>
            </a:r>
          </a:p>
        </p:txBody>
      </p:sp>
    </p:spTree>
    <p:extLst>
      <p:ext uri="{BB962C8B-B14F-4D97-AF65-F5344CB8AC3E}">
        <p14:creationId xmlns:p14="http://schemas.microsoft.com/office/powerpoint/2010/main" val="2972103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3F23D-1329-2974-088A-7FDC19BD5216}"/>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EE15C3-228C-EA7E-8A6D-D5B5E507AF75}"/>
              </a:ext>
            </a:extLst>
          </p:cNvPr>
          <p:cNvSpPr>
            <a:spLocks noGrp="1"/>
          </p:cNvSpPr>
          <p:nvPr>
            <p:ph idx="1"/>
          </p:nvPr>
        </p:nvSpPr>
        <p:spPr>
          <a:xfrm>
            <a:off x="0" y="206478"/>
            <a:ext cx="12192000" cy="6651522"/>
          </a:xfrm>
        </p:spPr>
        <p:txBody>
          <a:bodyPr>
            <a:normAutofit fontScale="92500" lnSpcReduction="10000"/>
          </a:bodyPr>
          <a:lstStyle/>
          <a:p>
            <a:pPr marL="0" indent="0" algn="ctr">
              <a:buNone/>
            </a:pPr>
            <a:r>
              <a:rPr lang="tr-TR" sz="4800" dirty="0"/>
              <a:t>Yerçekimini Allah’ın, Evren’e koyduğu bir yasa olarak gören Newton, yerçekimini ilk keşfeden kişidir. Fakat o da, birçok fizikçi de Evren’in en başta bir gaz aşaması geçirdiğini bilemiyorlardı. Ne Kur’an’dan önce, ne de Kur’an’dan 1000 yıl sonra… Newton’dan sonra bir Güneş'in bir gaz bulutunun sıkışmasıyla oluştuğu fikirleri ortaya atıldı. Önce Kant bu yönde fikirleri sürdü, sonra </a:t>
            </a:r>
            <a:r>
              <a:rPr lang="tr-TR" sz="4800" dirty="0" err="1"/>
              <a:t>Lablace</a:t>
            </a:r>
            <a:r>
              <a:rPr lang="tr-TR" sz="4800" dirty="0"/>
              <a:t> ‘Dünya sistemlerinin izahı’ adlı 1796 yılında basılan kitabında Güneş’in gaz bulutlarının çekim gücüyle sıkışması sonucunda oluştuğunu ileri sürdü. </a:t>
            </a:r>
          </a:p>
        </p:txBody>
      </p:sp>
    </p:spTree>
    <p:extLst>
      <p:ext uri="{BB962C8B-B14F-4D97-AF65-F5344CB8AC3E}">
        <p14:creationId xmlns:p14="http://schemas.microsoft.com/office/powerpoint/2010/main" val="26580580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94B0A-D57E-2DCA-8FAA-4A1D9C1DD5DC}"/>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817E616-A2F2-F34B-5208-E6C753BEAEB9}"/>
              </a:ext>
            </a:extLst>
          </p:cNvPr>
          <p:cNvSpPr>
            <a:spLocks noGrp="1"/>
          </p:cNvSpPr>
          <p:nvPr>
            <p:ph idx="1"/>
          </p:nvPr>
        </p:nvSpPr>
        <p:spPr>
          <a:xfrm>
            <a:off x="0" y="98323"/>
            <a:ext cx="12192000" cy="2143432"/>
          </a:xfrm>
        </p:spPr>
        <p:txBody>
          <a:bodyPr>
            <a:normAutofit/>
          </a:bodyPr>
          <a:lstStyle/>
          <a:p>
            <a:pPr marL="0" indent="0" algn="ctr">
              <a:buNone/>
            </a:pPr>
            <a:r>
              <a:rPr lang="tr-TR" sz="4800" dirty="0"/>
              <a:t>Allah bizi ısıtan Güneş’i de, mavi okyanusları da, müziğin notalarını da, yemeklerin lezzetini de başlangıçtaki bu gaz bulutundan yaratmıştır. </a:t>
            </a:r>
          </a:p>
          <a:p>
            <a:pPr marL="0" indent="0" algn="ctr">
              <a:buNone/>
            </a:pPr>
            <a:endParaRPr lang="tr-TR" sz="4800" dirty="0"/>
          </a:p>
          <a:p>
            <a:pPr marL="0" indent="0" algn="ctr">
              <a:buNone/>
            </a:pPr>
            <a:endParaRPr lang="tr-TR" sz="4800" dirty="0"/>
          </a:p>
        </p:txBody>
      </p:sp>
      <p:sp>
        <p:nvSpPr>
          <p:cNvPr id="2" name="Metin kutusu 1">
            <a:extLst>
              <a:ext uri="{FF2B5EF4-FFF2-40B4-BE49-F238E27FC236}">
                <a16:creationId xmlns:a16="http://schemas.microsoft.com/office/drawing/2014/main" id="{5DCB86E1-270B-A828-654F-D1FA0E09EAE8}"/>
              </a:ext>
            </a:extLst>
          </p:cNvPr>
          <p:cNvSpPr txBox="1"/>
          <p:nvPr/>
        </p:nvSpPr>
        <p:spPr>
          <a:xfrm>
            <a:off x="9110546" y="2369625"/>
            <a:ext cx="3081454"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Abese Suresi 80.Sure</a:t>
            </a:r>
          </a:p>
          <a:p>
            <a:r>
              <a:rPr lang="tr-TR" dirty="0"/>
              <a:t>12 . Ayet</a:t>
            </a:r>
          </a:p>
        </p:txBody>
      </p:sp>
      <p:sp>
        <p:nvSpPr>
          <p:cNvPr id="4" name="Unvan 1">
            <a:extLst>
              <a:ext uri="{FF2B5EF4-FFF2-40B4-BE49-F238E27FC236}">
                <a16:creationId xmlns:a16="http://schemas.microsoft.com/office/drawing/2014/main" id="{BC0E7BA7-E354-C3D1-58B4-CC7BAA7DEF65}"/>
              </a:ext>
            </a:extLst>
          </p:cNvPr>
          <p:cNvSpPr txBox="1">
            <a:spLocks/>
          </p:cNvSpPr>
          <p:nvPr/>
        </p:nvSpPr>
        <p:spPr>
          <a:xfrm>
            <a:off x="157316" y="2922705"/>
            <a:ext cx="12192000" cy="17694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AE" sz="7200" dirty="0"/>
              <a:t>فَمَنْ شَٓاءَ ذَكَرَهُۘ﴿١٢﴾</a:t>
            </a:r>
            <a:endParaRPr lang="ar-AE" sz="8000" dirty="0"/>
          </a:p>
        </p:txBody>
      </p:sp>
      <p:sp>
        <p:nvSpPr>
          <p:cNvPr id="8" name="Unvan 1">
            <a:extLst>
              <a:ext uri="{FF2B5EF4-FFF2-40B4-BE49-F238E27FC236}">
                <a16:creationId xmlns:a16="http://schemas.microsoft.com/office/drawing/2014/main" id="{F3E07725-8C67-34C7-EADC-CFA9787DA9BE}"/>
              </a:ext>
            </a:extLst>
          </p:cNvPr>
          <p:cNvSpPr txBox="1">
            <a:spLocks/>
          </p:cNvSpPr>
          <p:nvPr/>
        </p:nvSpPr>
        <p:spPr>
          <a:xfrm>
            <a:off x="157316" y="4488375"/>
            <a:ext cx="12192000" cy="17694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7200" i="1" dirty="0"/>
              <a:t>﴾12﴿</a:t>
            </a:r>
            <a:r>
              <a:rPr lang="tr-TR" sz="7200" b="1" i="1" dirty="0"/>
              <a:t>Dileyen ondan öğüt alır.</a:t>
            </a:r>
            <a:endParaRPr lang="tr-TR" sz="27200" dirty="0"/>
          </a:p>
        </p:txBody>
      </p:sp>
    </p:spTree>
    <p:extLst>
      <p:ext uri="{BB962C8B-B14F-4D97-AF65-F5344CB8AC3E}">
        <p14:creationId xmlns:p14="http://schemas.microsoft.com/office/powerpoint/2010/main" val="39363928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856</Words>
  <Application>Microsoft Office PowerPoint</Application>
  <PresentationFormat>Geniş ekran</PresentationFormat>
  <Paragraphs>25</Paragraphs>
  <Slides>12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vt:i4>
      </vt:variant>
    </vt:vector>
  </HeadingPairs>
  <TitlesOfParts>
    <vt:vector size="18" baseType="lpstr">
      <vt:lpstr>Arial</vt:lpstr>
      <vt:lpstr>Calibri</vt:lpstr>
      <vt:lpstr>Calibri Light</vt:lpstr>
      <vt:lpstr>Elif1</vt:lpstr>
      <vt:lpstr>Helvetica Neue</vt:lpstr>
      <vt:lpstr>Office Teması</vt:lpstr>
      <vt:lpstr>ثُمَّ اسْتَوٰٓى اِلَى السَّمَٓاءِ وَهِيَ دُخَانٌ فَقَالَ لَهَا وَلِلْاَرْضِ   ائْتِيَا طَوْعاً اَوْ كَرْهاًؕ قَالَـتَٓا اَتَيْنَا طَٓائِعٖينَ﴿١١﴾</vt:lpstr>
      <vt:lpstr>EVRENİN GAZ AŞAMASI </vt:lpstr>
      <vt:lpstr>PowerPoint Sunusu</vt:lpstr>
      <vt:lpstr>PowerPoint Sunusu</vt:lpstr>
      <vt:lpstr>تِلْكَ مِنْ اَنْـبَٓاءِ الْغَيْبِ نُوحٖيهَٓا اِلَيْكَۚ مَا كُنْتَ تَعْلَمُهَٓا اَنْتَ وَلَا   قَوْمُكَ مِنْ قَبْلِ هٰذَاؕۛ فَاصْبِرْؕۛ اِنَّ الْعَاقِبَةَ لِلْمُتَّقٖينَࣖ﴿٤٩﴾</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اَوَلَمْ يَرَوْا كَيْفَ يُبْدِئُ اللّٰهُ الْخَلْقَ ثُمَّ يُعٖيدُهُؕ اِنَّ ذٰلِكَ عَلَى اللّٰهِ يَسٖيرٌ﴿١٩﴾</dc:title>
  <dc:creator>User</dc:creator>
  <cp:lastModifiedBy>MONSTER</cp:lastModifiedBy>
  <cp:revision>11</cp:revision>
  <dcterms:created xsi:type="dcterms:W3CDTF">2026-01-17T13:45:42Z</dcterms:created>
  <dcterms:modified xsi:type="dcterms:W3CDTF">2026-01-31T18:03:41Z</dcterms:modified>
</cp:coreProperties>
</file>