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4073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6161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8412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1485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673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2060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104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420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99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50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7591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EEF3F-ED35-4E18-9EE7-64E130C465C1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DB500-9401-4EF2-B302-669096445A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622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7529ACCB-D0BA-2632-2B61-71FBB3D68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73296"/>
            <a:ext cx="12192000" cy="1716714"/>
          </a:xfrm>
        </p:spPr>
        <p:txBody>
          <a:bodyPr>
            <a:noAutofit/>
          </a:bodyPr>
          <a:lstStyle/>
          <a:p>
            <a:r>
              <a:rPr lang="tr-TR" sz="3600" b="1" i="1" dirty="0"/>
              <a:t>﴾18﴿O, kullarının üstünde tam bir tasarrufa sahiptir. O hakîmdir, her şeyden haberdardır.</a:t>
            </a:r>
            <a:endParaRPr lang="tr-TR" sz="4000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9520AB1-DC7E-6871-3C13-ED13BF7B165B}"/>
              </a:ext>
            </a:extLst>
          </p:cNvPr>
          <p:cNvSpPr txBox="1"/>
          <p:nvPr/>
        </p:nvSpPr>
        <p:spPr>
          <a:xfrm>
            <a:off x="8954814" y="0"/>
            <a:ext cx="32371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i="0" dirty="0" err="1">
                <a:solidFill>
                  <a:srgbClr val="00B0F0"/>
                </a:solidFill>
                <a:effectLst/>
                <a:latin typeface="Helvetica Neue"/>
              </a:rPr>
              <a:t>En'âm</a:t>
            </a:r>
            <a:r>
              <a:rPr lang="tr-TR" sz="2200" b="1" i="0" dirty="0">
                <a:solidFill>
                  <a:srgbClr val="00B0F0"/>
                </a:solidFill>
                <a:effectLst/>
                <a:latin typeface="Helvetica Neue"/>
              </a:rPr>
              <a:t> Suresi </a:t>
            </a:r>
            <a:r>
              <a:rPr lang="tr-TR" sz="2200" b="1" i="0" dirty="0">
                <a:solidFill>
                  <a:srgbClr val="00B0F0"/>
                </a:solidFill>
                <a:effectLst/>
                <a:latin typeface="inherit"/>
              </a:rPr>
              <a:t>- 6.Sure </a:t>
            </a:r>
          </a:p>
          <a:p>
            <a:r>
              <a:rPr lang="tr-TR" sz="2200" b="1" dirty="0" smtClean="0">
                <a:solidFill>
                  <a:srgbClr val="00B0F0"/>
                </a:solidFill>
                <a:latin typeface="Helvetica Neue"/>
              </a:rPr>
              <a:t>18 </a:t>
            </a:r>
            <a:r>
              <a:rPr lang="tr-TR" sz="2200" b="1" dirty="0" smtClean="0">
                <a:solidFill>
                  <a:srgbClr val="00B0F0"/>
                </a:solidFill>
                <a:latin typeface="Helvetica Neue"/>
              </a:rPr>
              <a:t>. Ayet </a:t>
            </a:r>
            <a:endParaRPr lang="tr-TR" sz="2200" dirty="0">
              <a:solidFill>
                <a:srgbClr val="00B0F0"/>
              </a:solidFill>
            </a:endParaRPr>
          </a:p>
          <a:p>
            <a:endParaRPr lang="tr-TR" sz="2200" dirty="0">
              <a:solidFill>
                <a:srgbClr val="00B0F0"/>
              </a:solidFill>
            </a:endParaRPr>
          </a:p>
        </p:txBody>
      </p:sp>
      <p:sp>
        <p:nvSpPr>
          <p:cNvPr id="6" name="Başlık 5">
            <a:extLst>
              <a:ext uri="{FF2B5EF4-FFF2-40B4-BE49-F238E27FC236}">
                <a16:creationId xmlns:a16="http://schemas.microsoft.com/office/drawing/2014/main" id="{526E4D32-FCB3-FC46-54CA-CA0AC803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06952"/>
            <a:ext cx="12192000" cy="2003877"/>
          </a:xfrm>
        </p:spPr>
        <p:txBody>
          <a:bodyPr>
            <a:noAutofit/>
          </a:bodyPr>
          <a:lstStyle/>
          <a:p>
            <a:r>
              <a:rPr lang="ar-AE" dirty="0"/>
              <a:t>وَهُوَ الْقَاهِرُ فَوْقَ عِبَادِهٖؕ وَهُوَ </a:t>
            </a:r>
            <a:r>
              <a:rPr lang="ar-AE" dirty="0">
                <a:solidFill>
                  <a:srgbClr val="FF0000"/>
                </a:solidFill>
              </a:rPr>
              <a:t>الْحَكٖيمُ الْخَبٖير</a:t>
            </a:r>
            <a:r>
              <a:rPr lang="ar-AE" dirty="0"/>
              <a:t>ُ</a:t>
            </a:r>
            <a:r>
              <a:rPr lang="ar-AE" b="1" dirty="0"/>
              <a:t>﴿١٨﴾</a:t>
            </a:r>
            <a:endParaRPr lang="tr-TR" sz="77600" dirty="0"/>
          </a:p>
        </p:txBody>
      </p:sp>
    </p:spTree>
    <p:extLst>
      <p:ext uri="{BB962C8B-B14F-4D97-AF65-F5344CB8AC3E}">
        <p14:creationId xmlns:p14="http://schemas.microsoft.com/office/powerpoint/2010/main" val="678213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7529ACCB-D0BA-2632-2B61-71FBB3D68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73296"/>
            <a:ext cx="12192000" cy="1716714"/>
          </a:xfrm>
        </p:spPr>
        <p:txBody>
          <a:bodyPr>
            <a:noAutofit/>
          </a:bodyPr>
          <a:lstStyle/>
          <a:p>
            <a:r>
              <a:rPr lang="tr-TR" sz="3200" b="1" i="1" dirty="0"/>
              <a:t>﴾73﴿O, gökleri ve yeri hak (ve hikmet) ile yaratandır. “Ol!” dediği gün her şey oluverir. O’nun sözü gerçektir. </a:t>
            </a:r>
            <a:r>
              <a:rPr lang="tr-TR" sz="3200" b="1" i="1" dirty="0" err="1"/>
              <a:t>Sûr’a</a:t>
            </a:r>
            <a:r>
              <a:rPr lang="tr-TR" sz="3200" b="1" i="1" dirty="0"/>
              <a:t> üflendiği gün de hükümranlık O’nundur. Gizliyi ve açığı bilendir ve O, hikmet sahibidir, her şeyden haberdardır.</a:t>
            </a:r>
            <a:endParaRPr lang="tr-TR" sz="4000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9520AB1-DC7E-6871-3C13-ED13BF7B165B}"/>
              </a:ext>
            </a:extLst>
          </p:cNvPr>
          <p:cNvSpPr txBox="1"/>
          <p:nvPr/>
        </p:nvSpPr>
        <p:spPr>
          <a:xfrm>
            <a:off x="8954814" y="0"/>
            <a:ext cx="32371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i="0" dirty="0" err="1">
                <a:solidFill>
                  <a:srgbClr val="00B0F0"/>
                </a:solidFill>
                <a:effectLst/>
                <a:latin typeface="Helvetica Neue"/>
              </a:rPr>
              <a:t>En'âm</a:t>
            </a:r>
            <a:r>
              <a:rPr lang="tr-TR" sz="2200" b="1" i="0" dirty="0">
                <a:solidFill>
                  <a:srgbClr val="00B0F0"/>
                </a:solidFill>
                <a:effectLst/>
                <a:latin typeface="Helvetica Neue"/>
              </a:rPr>
              <a:t> Suresi </a:t>
            </a:r>
            <a:r>
              <a:rPr lang="tr-TR" sz="2200" b="1" i="0" dirty="0">
                <a:solidFill>
                  <a:srgbClr val="00B0F0"/>
                </a:solidFill>
                <a:effectLst/>
                <a:latin typeface="inherit"/>
              </a:rPr>
              <a:t>- 6.Sure </a:t>
            </a:r>
          </a:p>
          <a:p>
            <a:r>
              <a:rPr lang="tr-TR" sz="2200" b="1" dirty="0" smtClean="0">
                <a:solidFill>
                  <a:srgbClr val="00B0F0"/>
                </a:solidFill>
                <a:latin typeface="Helvetica Neue"/>
              </a:rPr>
              <a:t>73 . Ayet </a:t>
            </a:r>
            <a:endParaRPr lang="tr-TR" sz="2200" dirty="0">
              <a:solidFill>
                <a:srgbClr val="00B0F0"/>
              </a:solidFill>
            </a:endParaRPr>
          </a:p>
          <a:p>
            <a:endParaRPr lang="tr-TR" sz="2200" dirty="0">
              <a:solidFill>
                <a:srgbClr val="00B0F0"/>
              </a:solidFill>
            </a:endParaRPr>
          </a:p>
        </p:txBody>
      </p:sp>
      <p:sp>
        <p:nvSpPr>
          <p:cNvPr id="6" name="Başlık 5">
            <a:extLst>
              <a:ext uri="{FF2B5EF4-FFF2-40B4-BE49-F238E27FC236}">
                <a16:creationId xmlns:a16="http://schemas.microsoft.com/office/drawing/2014/main" id="{526E4D32-FCB3-FC46-54CA-CA0AC803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06952"/>
            <a:ext cx="12192000" cy="2394170"/>
          </a:xfrm>
        </p:spPr>
        <p:txBody>
          <a:bodyPr>
            <a:noAutofit/>
          </a:bodyPr>
          <a:lstStyle/>
          <a:p>
            <a:r>
              <a:rPr lang="ar-AE" sz="4000" dirty="0"/>
              <a:t>وَهُوَ الَّذٖي خَلَقَ السَّمٰوَاتِ وَالْاَرْضَ بِالْحَقِّؕ وَيَوْمَ يَقُولُ كُنْ فَيَكُونُؕ قَوْلُهُ الْحَقُّؕ </a:t>
            </a:r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/>
              <a:t/>
            </a:r>
            <a:br>
              <a:rPr lang="tr-TR" sz="4000" dirty="0"/>
            </a:br>
            <a:r>
              <a:rPr lang="ar-AE" sz="4000" dirty="0" smtClean="0"/>
              <a:t>وَلَهُ </a:t>
            </a:r>
            <a:r>
              <a:rPr lang="ar-AE" sz="4000" dirty="0"/>
              <a:t>الْمُلْكُ يَوْمَ يُنْفَخُ فِي الصُّورِؕ عَالِمُ الْغَيْبِ وَالشَّهَادَةِؕ وَهُوَ </a:t>
            </a:r>
            <a:r>
              <a:rPr lang="ar-AE" sz="4000" dirty="0">
                <a:solidFill>
                  <a:srgbClr val="FF0000"/>
                </a:solidFill>
              </a:rPr>
              <a:t>الْحَكٖيمُ الْخَبٖيرُ</a:t>
            </a:r>
            <a:r>
              <a:rPr lang="ar-AE" sz="4000" b="1" dirty="0"/>
              <a:t>﴿٧٣﴾</a:t>
            </a:r>
            <a:endParaRPr lang="tr-TR" sz="77600" dirty="0"/>
          </a:p>
        </p:txBody>
      </p:sp>
    </p:spTree>
    <p:extLst>
      <p:ext uri="{BB962C8B-B14F-4D97-AF65-F5344CB8AC3E}">
        <p14:creationId xmlns:p14="http://schemas.microsoft.com/office/powerpoint/2010/main" val="3693749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7529ACCB-D0BA-2632-2B61-71FBB3D68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298008"/>
            <a:ext cx="12192000" cy="2180851"/>
          </a:xfrm>
        </p:spPr>
        <p:txBody>
          <a:bodyPr>
            <a:normAutofit/>
          </a:bodyPr>
          <a:lstStyle/>
          <a:p>
            <a:r>
              <a:rPr lang="tr-TR" sz="2800" b="1" i="1" dirty="0"/>
              <a:t>﴾1﴿Elif-lâm-râ. Bu, hikmet sahibi ve her şeyden haberdar olan Allah tarafından </a:t>
            </a:r>
            <a:r>
              <a:rPr lang="tr-TR" sz="2800" b="1" i="1" dirty="0" err="1"/>
              <a:t>âyetleri</a:t>
            </a:r>
            <a:r>
              <a:rPr lang="tr-TR" sz="2800" b="1" i="1" dirty="0"/>
              <a:t> sağlam kılınmış, sonra da şu şekilde açıklanmış bir kitaptır:</a:t>
            </a:r>
            <a:endParaRPr lang="tr-TR" sz="3333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9520AB1-DC7E-6871-3C13-ED13BF7B165B}"/>
              </a:ext>
            </a:extLst>
          </p:cNvPr>
          <p:cNvSpPr txBox="1"/>
          <p:nvPr/>
        </p:nvSpPr>
        <p:spPr>
          <a:xfrm>
            <a:off x="9177454" y="0"/>
            <a:ext cx="3014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i="0" dirty="0">
                <a:solidFill>
                  <a:srgbClr val="00B0F0"/>
                </a:solidFill>
                <a:effectLst/>
                <a:latin typeface="Helvetica Neue"/>
              </a:rPr>
              <a:t>Hûd Suresi </a:t>
            </a:r>
            <a:r>
              <a:rPr lang="tr-TR" sz="2200" b="1" i="0" dirty="0">
                <a:solidFill>
                  <a:srgbClr val="00B0F0"/>
                </a:solidFill>
                <a:effectLst/>
                <a:latin typeface="inherit"/>
              </a:rPr>
              <a:t>- </a:t>
            </a:r>
            <a:r>
              <a:rPr lang="tr-TR" sz="2200" b="1" i="0" dirty="0" smtClean="0">
                <a:solidFill>
                  <a:srgbClr val="00B0F0"/>
                </a:solidFill>
                <a:effectLst/>
                <a:latin typeface="inherit"/>
              </a:rPr>
              <a:t>11.Sure</a:t>
            </a:r>
          </a:p>
          <a:p>
            <a:r>
              <a:rPr lang="tr-TR" sz="2200" b="1" dirty="0" smtClean="0">
                <a:solidFill>
                  <a:srgbClr val="00B0F0"/>
                </a:solidFill>
                <a:latin typeface="inherit"/>
              </a:rPr>
              <a:t>1 . Ayet</a:t>
            </a:r>
            <a:endParaRPr lang="tr-TR" sz="2200" dirty="0">
              <a:solidFill>
                <a:srgbClr val="00B0F0"/>
              </a:solidFill>
            </a:endParaRPr>
          </a:p>
        </p:txBody>
      </p:sp>
      <p:sp>
        <p:nvSpPr>
          <p:cNvPr id="6" name="Başlık 5">
            <a:extLst>
              <a:ext uri="{FF2B5EF4-FFF2-40B4-BE49-F238E27FC236}">
                <a16:creationId xmlns:a16="http://schemas.microsoft.com/office/drawing/2014/main" id="{526E4D32-FCB3-FC46-54CA-CA0AC803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82789"/>
            <a:ext cx="12192000" cy="1439552"/>
          </a:xfrm>
        </p:spPr>
        <p:txBody>
          <a:bodyPr>
            <a:noAutofit/>
          </a:bodyPr>
          <a:lstStyle/>
          <a:p>
            <a:pPr rtl="1"/>
            <a:r>
              <a:rPr lang="ar-AE" sz="5400" dirty="0"/>
              <a:t>الٓـرٰࣞ كِتَابٌ اُحْكِمَتْ اٰيَاتُهُ ثُمَّ فُصِّلَتْ مِنْ لَدُنْ </a:t>
            </a:r>
            <a:r>
              <a:rPr lang="ar-AE" sz="5400" dirty="0">
                <a:solidFill>
                  <a:srgbClr val="FF0000"/>
                </a:solidFill>
              </a:rPr>
              <a:t>حَكٖيمٍ خَبٖير</a:t>
            </a:r>
            <a:r>
              <a:rPr lang="ar-AE" sz="5400" dirty="0"/>
              <a:t>ٍۙ</a:t>
            </a:r>
            <a:r>
              <a:rPr lang="ar-AE" sz="5400" b="1" dirty="0"/>
              <a:t>﴿١﴾</a:t>
            </a:r>
            <a:endParaRPr lang="ar-AE" sz="1800" b="0" i="0" dirty="0">
              <a:effectLst/>
              <a:latin typeface="Elif1"/>
            </a:endParaRPr>
          </a:p>
        </p:txBody>
      </p:sp>
    </p:spTree>
    <p:extLst>
      <p:ext uri="{BB962C8B-B14F-4D97-AF65-F5344CB8AC3E}">
        <p14:creationId xmlns:p14="http://schemas.microsoft.com/office/powerpoint/2010/main" val="38636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2495664"/>
            <a:ext cx="12192000" cy="1028122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اَلْحَمْدُ لِلّٰهِ الَّذٖي لَهُ مَا فِي السَّمٰوَاتِ وَمَا فِي الْاَرْضِ وَلَهُ الْحَمْدُ </a:t>
            </a:r>
            <a:r>
              <a:rPr lang="ar-AE" sz="4800" dirty="0" smtClean="0"/>
              <a:t>فِي</a:t>
            </a:r>
            <a:r>
              <a:rPr lang="tr-TR" sz="4800" dirty="0" smtClean="0"/>
              <a:t/>
            </a:r>
            <a:br>
              <a:rPr lang="tr-TR" sz="4800" dirty="0" smtClean="0"/>
            </a:br>
            <a:r>
              <a:rPr lang="tr-TR" sz="4800" dirty="0"/>
              <a:t/>
            </a:r>
            <a:br>
              <a:rPr lang="tr-TR" sz="4800" dirty="0"/>
            </a:br>
            <a:r>
              <a:rPr lang="ar-AE" sz="4800" dirty="0" smtClean="0"/>
              <a:t> </a:t>
            </a:r>
            <a:r>
              <a:rPr lang="ar-AE" sz="4800" dirty="0"/>
              <a:t>الْاٰخِرَةِؕ وَهُوَ </a:t>
            </a:r>
            <a:r>
              <a:rPr lang="ar-AE" sz="4800" dirty="0">
                <a:solidFill>
                  <a:srgbClr val="FF0000"/>
                </a:solidFill>
              </a:rPr>
              <a:t>الْحَكٖيمُ الْخَبٖير</a:t>
            </a:r>
            <a:r>
              <a:rPr lang="ar-AE" sz="4800" dirty="0"/>
              <a:t>ُ</a:t>
            </a:r>
            <a:r>
              <a:rPr lang="ar-AE" sz="4800" b="1" dirty="0"/>
              <a:t>﴿١﴾</a:t>
            </a:r>
            <a:endParaRPr lang="tr-TR" sz="2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200" b="1" i="1" dirty="0"/>
              <a:t>﴾1﴿Hamd göklerde ve yerde ne varsa hepsinin sahibi olan Allah’a mahsustur; </a:t>
            </a:r>
            <a:r>
              <a:rPr lang="tr-TR" sz="3200" b="1" i="1" dirty="0" err="1"/>
              <a:t>âhirette</a:t>
            </a:r>
            <a:r>
              <a:rPr lang="tr-TR" sz="3200" b="1" i="1" dirty="0"/>
              <a:t> de </a:t>
            </a:r>
            <a:r>
              <a:rPr lang="tr-TR" sz="3200" b="1" i="1" dirty="0" err="1"/>
              <a:t>hamd</a:t>
            </a:r>
            <a:r>
              <a:rPr lang="tr-TR" sz="3200" b="1" i="1" dirty="0"/>
              <a:t> yalnız O’na özgüdür. Hikmetle yöneten, her şeyden haberdar olan O’dur.</a:t>
            </a:r>
            <a:endParaRPr lang="tr-TR" sz="36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445083" y="0"/>
            <a:ext cx="27469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>
                <a:solidFill>
                  <a:srgbClr val="00B0F0"/>
                </a:solidFill>
              </a:rPr>
              <a:t>Sebe</a:t>
            </a:r>
            <a:r>
              <a:rPr lang="tr-TR" sz="2200" b="1" dirty="0" smtClean="0">
                <a:solidFill>
                  <a:srgbClr val="00B0F0"/>
                </a:solidFill>
              </a:rPr>
              <a:t>' Suresi 34 . sure</a:t>
            </a:r>
          </a:p>
          <a:p>
            <a:r>
              <a:rPr lang="tr-TR" sz="2200" b="1" dirty="0" smtClean="0">
                <a:solidFill>
                  <a:srgbClr val="00B0F0"/>
                </a:solidFill>
              </a:rPr>
              <a:t>1 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305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195</Words>
  <Application>Microsoft Office PowerPoint</Application>
  <PresentationFormat>Geniş ekran</PresentationFormat>
  <Paragraphs>16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Elif1</vt:lpstr>
      <vt:lpstr>Helvetica Neue</vt:lpstr>
      <vt:lpstr>inherit</vt:lpstr>
      <vt:lpstr>Times New Roman</vt:lpstr>
      <vt:lpstr>Office Teması</vt:lpstr>
      <vt:lpstr>وَهُوَ الْقَاهِرُ فَوْقَ عِبَادِهٖؕ وَهُوَ الْحَكٖيمُ الْخَبٖيرُ﴿١٨﴾</vt:lpstr>
      <vt:lpstr>وَهُوَ الَّذٖي خَلَقَ السَّمٰوَاتِ وَالْاَرْضَ بِالْحَقِّؕ وَيَوْمَ يَقُولُ كُنْ فَيَكُونُؕ قَوْلُهُ الْحَقُّؕ   وَلَهُ الْمُلْكُ يَوْمَ يُنْفَخُ فِي الصُّورِؕ عَالِمُ الْغَيْبِ وَالشَّهَادَةِؕ وَهُوَ الْحَكٖيمُ الْخَبٖيرُ﴿٧٣﴾</vt:lpstr>
      <vt:lpstr>الٓـرٰࣞ كِتَابٌ اُحْكِمَتْ اٰيَاتُهُ ثُمَّ فُصِّلَتْ مِنْ لَدُنْ حَكٖيمٍ خَبٖيرٍۙ﴿١﴾</vt:lpstr>
      <vt:lpstr>اَلْحَمْدُ لِلّٰهِ الَّذٖي لَهُ مَا فِي السَّمٰوَاتِ وَمَا فِي الْاَرْضِ وَلَهُ الْحَمْدُ فِي   الْاٰخِرَةِؕ وَهُوَ الْحَكٖيمُ الْخَبٖيرُ﴿١﴾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وَهُوَ الْقَاهِرُ فَوْقَ عِبَادِهٖؕ وَهُوَ الْحَكٖيمُ الْخَبٖيرُ﴿١٨﴾</dc:title>
  <dc:creator>User</dc:creator>
  <cp:lastModifiedBy>User</cp:lastModifiedBy>
  <cp:revision>1</cp:revision>
  <dcterms:created xsi:type="dcterms:W3CDTF">2026-01-01T19:20:59Z</dcterms:created>
  <dcterms:modified xsi:type="dcterms:W3CDTF">2026-01-01T19:24:23Z</dcterms:modified>
</cp:coreProperties>
</file>