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85" r:id="rId12"/>
    <p:sldId id="286" r:id="rId13"/>
    <p:sldId id="287" r:id="rId14"/>
    <p:sldId id="288" r:id="rId15"/>
    <p:sldId id="289" r:id="rId16"/>
    <p:sldId id="290"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708"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E80892AE-8BCD-4277-AD36-1C48766D03BB}"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2714406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80892AE-8BCD-4277-AD36-1C48766D03BB}"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340690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E80892AE-8BCD-4277-AD36-1C48766D03BB}"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3838778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E80892AE-8BCD-4277-AD36-1C48766D03BB}" type="datetimeFigureOut">
              <a:rPr lang="tr-TR" smtClean="0"/>
              <a:t>17.01.2026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98821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E80892AE-8BCD-4277-AD36-1C48766D03BB}" type="datetimeFigureOut">
              <a:rPr lang="tr-TR" smtClean="0"/>
              <a:t>17.01.2026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99675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E80892AE-8BCD-4277-AD36-1C48766D03BB}" type="datetimeFigureOut">
              <a:rPr lang="tr-TR" smtClean="0"/>
              <a:t>17.01.2026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130176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80892AE-8BCD-4277-AD36-1C48766D03BB}" type="datetimeFigureOut">
              <a:rPr lang="tr-TR" smtClean="0"/>
              <a:t>17.01.2026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2725640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E80892AE-8BCD-4277-AD36-1C48766D03BB}" type="datetimeFigureOut">
              <a:rPr lang="tr-TR" smtClean="0"/>
              <a:t>17.01.2026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196520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E80892AE-8BCD-4277-AD36-1C48766D03BB}" type="datetimeFigureOut">
              <a:rPr lang="tr-TR" smtClean="0"/>
              <a:t>17.01.2026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1909254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80892AE-8BCD-4277-AD36-1C48766D03BB}"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3476733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80892AE-8BCD-4277-AD36-1C48766D03BB}" type="datetimeFigureOut">
              <a:rPr lang="tr-TR" smtClean="0"/>
              <a:t>17.01.2026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6CEBA17-2632-4C10-873C-3EF86763E2DC}" type="slidenum">
              <a:rPr lang="tr-TR" smtClean="0"/>
              <a:t>‹#›</a:t>
            </a:fld>
            <a:endParaRPr lang="tr-TR"/>
          </a:p>
        </p:txBody>
      </p:sp>
    </p:spTree>
    <p:extLst>
      <p:ext uri="{BB962C8B-B14F-4D97-AF65-F5344CB8AC3E}">
        <p14:creationId xmlns:p14="http://schemas.microsoft.com/office/powerpoint/2010/main" val="4102776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0892AE-8BCD-4277-AD36-1C48766D03BB}" type="datetimeFigureOut">
              <a:rPr lang="tr-TR" smtClean="0"/>
              <a:t>17.01.2026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CEBA17-2632-4C10-873C-3EF86763E2DC}" type="slidenum">
              <a:rPr lang="tr-TR" smtClean="0"/>
              <a:t>‹#›</a:t>
            </a:fld>
            <a:endParaRPr lang="tr-TR"/>
          </a:p>
        </p:txBody>
      </p:sp>
    </p:spTree>
    <p:extLst>
      <p:ext uri="{BB962C8B-B14F-4D97-AF65-F5344CB8AC3E}">
        <p14:creationId xmlns:p14="http://schemas.microsoft.com/office/powerpoint/2010/main" val="1169473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0"/>
            <a:ext cx="12192000" cy="1681315"/>
          </a:xfrm>
        </p:spPr>
        <p:txBody>
          <a:bodyPr>
            <a:normAutofit/>
          </a:bodyPr>
          <a:lstStyle/>
          <a:p>
            <a:pPr algn="ctr"/>
            <a:r>
              <a:rPr lang="tr-TR" sz="8000" dirty="0">
                <a:solidFill>
                  <a:srgbClr val="FF0000"/>
                </a:solidFill>
              </a:rPr>
              <a:t>EL - FÂTIR (</a:t>
            </a:r>
            <a:r>
              <a:rPr lang="ar-AE" sz="8000" dirty="0">
                <a:solidFill>
                  <a:srgbClr val="FF0000"/>
                </a:solidFill>
              </a:rPr>
              <a:t>فَطَر</a:t>
            </a:r>
            <a:r>
              <a:rPr lang="tr-TR" sz="8000" dirty="0">
                <a:solidFill>
                  <a:srgbClr val="FF0000"/>
                </a:solidFill>
              </a:rPr>
              <a:t> )</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2261418"/>
            <a:ext cx="12192000" cy="4286865"/>
          </a:xfrm>
        </p:spPr>
        <p:txBody>
          <a:bodyPr>
            <a:normAutofit/>
          </a:bodyPr>
          <a:lstStyle/>
          <a:p>
            <a:pPr algn="ctr"/>
            <a:r>
              <a:rPr lang="tr-TR" sz="4400"/>
              <a:t>KAÎNATI VAR </a:t>
            </a:r>
            <a:r>
              <a:rPr lang="tr-TR" sz="4400" dirty="0"/>
              <a:t>EDEN</a:t>
            </a:r>
          </a:p>
          <a:p>
            <a:pPr marL="0" indent="0" algn="ctr">
              <a:buNone/>
            </a:pPr>
            <a:endParaRPr lang="tr-TR" sz="4400" dirty="0"/>
          </a:p>
          <a:p>
            <a:pPr algn="ctr"/>
            <a:r>
              <a:rPr lang="tr-TR" sz="4400" dirty="0"/>
              <a:t>YOKLUK ÇEKİRDEĞİNİ YARIP VARLIĞI ÇIKARAN </a:t>
            </a:r>
          </a:p>
          <a:p>
            <a:pPr marL="0" indent="0" algn="ctr">
              <a:buNone/>
            </a:pPr>
            <a:endParaRPr lang="tr-TR" sz="4400" dirty="0"/>
          </a:p>
          <a:p>
            <a:pPr algn="ctr"/>
            <a:r>
              <a:rPr lang="tr-TR" sz="4400" dirty="0"/>
              <a:t>YARATTIĞI VARLIK TÜRLERİNE FITRAT VEREN </a:t>
            </a:r>
          </a:p>
        </p:txBody>
      </p:sp>
    </p:spTree>
    <p:extLst>
      <p:ext uri="{BB962C8B-B14F-4D97-AF65-F5344CB8AC3E}">
        <p14:creationId xmlns:p14="http://schemas.microsoft.com/office/powerpoint/2010/main" val="20403992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1"/>
            <a:ext cx="12192000" cy="1005820"/>
          </a:xfrm>
        </p:spPr>
        <p:txBody>
          <a:bodyPr>
            <a:noAutofit/>
          </a:bodyPr>
          <a:lstStyle/>
          <a:p>
            <a:pPr rtl="1"/>
            <a:r>
              <a:rPr lang="ar-AE" sz="4400" b="0" i="0" dirty="0">
                <a:effectLst/>
                <a:latin typeface="Elif1"/>
              </a:rPr>
              <a:t>اَوَلَمْ يَرَوْا كَيْفَ يُبْدِئُ اللّٰهُ الْخَلْقَ ثُمَّ يُعٖيدُهُؕ اِنَّ ذٰلِكَ عَلَى اللّٰهِ يَسٖيرٌ</a:t>
            </a:r>
            <a:r>
              <a:rPr lang="ar-AE" sz="4400" b="1" i="0" u="none" strike="noStrike" dirty="0">
                <a:effectLst/>
                <a:latin typeface="Elif1"/>
              </a:rPr>
              <a:t>﴿١٩﴾</a:t>
            </a:r>
            <a:endParaRPr lang="tr-TR" sz="1000" dirty="0"/>
          </a:p>
        </p:txBody>
      </p:sp>
      <p:sp>
        <p:nvSpPr>
          <p:cNvPr id="3" name="Alt Başlık 2"/>
          <p:cNvSpPr>
            <a:spLocks noGrp="1"/>
          </p:cNvSpPr>
          <p:nvPr>
            <p:ph type="subTitle" idx="1"/>
          </p:nvPr>
        </p:nvSpPr>
        <p:spPr>
          <a:xfrm>
            <a:off x="0" y="4041058"/>
            <a:ext cx="12192000" cy="2374301"/>
          </a:xfrm>
        </p:spPr>
        <p:txBody>
          <a:bodyPr>
            <a:normAutofit/>
          </a:bodyPr>
          <a:lstStyle/>
          <a:p>
            <a:r>
              <a:rPr lang="tr-TR" sz="4000" b="1" i="1" u="none" strike="noStrike" dirty="0">
                <a:effectLst/>
                <a:latin typeface="Helvetica Neue"/>
              </a:rPr>
              <a:t>﴾19﴿</a:t>
            </a:r>
            <a:r>
              <a:rPr lang="tr-TR" sz="4000" b="1" i="1" dirty="0">
                <a:effectLst/>
                <a:latin typeface="Helvetica Neue"/>
              </a:rPr>
              <a:t>Peki onlar, Allah’ın yaratmayı nasıl başlattığını, sonra onu </a:t>
            </a:r>
            <a:r>
              <a:rPr lang="tr-TR" sz="4000" b="1" i="1" dirty="0" err="1">
                <a:effectLst/>
                <a:latin typeface="Helvetica Neue"/>
              </a:rPr>
              <a:t>ardarda</a:t>
            </a:r>
            <a:r>
              <a:rPr lang="tr-TR" sz="4000" b="1" i="1" dirty="0">
                <a:effectLst/>
                <a:latin typeface="Helvetica Neue"/>
              </a:rPr>
              <a:t> sürdürdüğünü görmezler mi? Kuşkusuz bu, Allah için kolaydır.</a:t>
            </a:r>
            <a:endParaRPr lang="tr-TR" sz="7200" dirty="0"/>
          </a:p>
        </p:txBody>
      </p:sp>
      <p:sp>
        <p:nvSpPr>
          <p:cNvPr id="4" name="Metin kutusu 3"/>
          <p:cNvSpPr txBox="1"/>
          <p:nvPr/>
        </p:nvSpPr>
        <p:spPr>
          <a:xfrm>
            <a:off x="8898194" y="0"/>
            <a:ext cx="3293806" cy="769441"/>
          </a:xfrm>
          <a:prstGeom prst="rect">
            <a:avLst/>
          </a:prstGeom>
          <a:noFill/>
        </p:spPr>
        <p:txBody>
          <a:bodyPr wrap="square" rtlCol="0">
            <a:spAutoFit/>
          </a:bodyPr>
          <a:lstStyle/>
          <a:p>
            <a:r>
              <a:rPr lang="tr-TR" sz="2200" b="1" dirty="0" err="1">
                <a:solidFill>
                  <a:srgbClr val="00B0F0"/>
                </a:solidFill>
              </a:rPr>
              <a:t>Ankebût</a:t>
            </a:r>
            <a:r>
              <a:rPr lang="tr-TR" sz="2200" b="1" dirty="0">
                <a:solidFill>
                  <a:srgbClr val="00B0F0"/>
                </a:solidFill>
              </a:rPr>
              <a:t> Suresi 29 . sure</a:t>
            </a:r>
          </a:p>
          <a:p>
            <a:r>
              <a:rPr lang="tr-TR" sz="2200" b="1" dirty="0">
                <a:solidFill>
                  <a:srgbClr val="00B0F0"/>
                </a:solidFill>
              </a:rPr>
              <a:t>19 . Ayet </a:t>
            </a:r>
            <a:endParaRPr lang="tr-TR" sz="2200" dirty="0">
              <a:solidFill>
                <a:srgbClr val="00B0F0"/>
              </a:solidFill>
            </a:endParaRPr>
          </a:p>
        </p:txBody>
      </p:sp>
    </p:spTree>
    <p:extLst>
      <p:ext uri="{BB962C8B-B14F-4D97-AF65-F5344CB8AC3E}">
        <p14:creationId xmlns:p14="http://schemas.microsoft.com/office/powerpoint/2010/main" val="34292219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37380"/>
            <a:ext cx="12192000" cy="1782568"/>
          </a:xfrm>
        </p:spPr>
        <p:txBody>
          <a:bodyPr>
            <a:noAutofit/>
          </a:bodyPr>
          <a:lstStyle/>
          <a:p>
            <a:pPr rtl="1"/>
            <a:r>
              <a:rPr lang="ar-AE" sz="4800" b="0" i="0" dirty="0">
                <a:effectLst/>
                <a:latin typeface="Elif1"/>
              </a:rPr>
              <a:t>اَوَلَمْ يَرَ الَّذٖينَ كَفَرُٓوا اَنَّ السَّمٰوَاتِ وَالْاَرْضَ كَانَتَا رَتْقاً فَفَتَقْنَاهُمَاؕ</a:t>
            </a:r>
            <a:r>
              <a:rPr lang="tr-TR" sz="4800" b="0" i="0" dirty="0">
                <a:effectLst/>
                <a:latin typeface="Elif1"/>
              </a:rPr>
              <a:t/>
            </a:r>
            <a:br>
              <a:rPr lang="tr-TR" sz="4800" b="0" i="0" dirty="0">
                <a:effectLst/>
                <a:latin typeface="Elif1"/>
              </a:rPr>
            </a:br>
            <a:r>
              <a:rPr lang="tr-TR" sz="4800" b="0" i="0" dirty="0">
                <a:effectLst/>
                <a:latin typeface="Elif1"/>
              </a:rPr>
              <a:t/>
            </a:r>
            <a:br>
              <a:rPr lang="tr-TR" sz="4800" b="0" i="0" dirty="0">
                <a:effectLst/>
                <a:latin typeface="Elif1"/>
              </a:rPr>
            </a:br>
            <a:r>
              <a:rPr lang="ar-AE" sz="4800" b="0" i="0" dirty="0">
                <a:effectLst/>
                <a:latin typeface="Elif1"/>
              </a:rPr>
              <a:t> وَجَعَلْنَا مِنَ الْمَٓاءِ كُلَّ شَيْءٍ حَيٍّؕ اَفَلَا يُؤْمِنُونَ</a:t>
            </a:r>
            <a:r>
              <a:rPr lang="ar-AE" sz="4800" b="1" i="0" u="none" strike="noStrike" dirty="0">
                <a:effectLst/>
                <a:latin typeface="Elif1"/>
              </a:rPr>
              <a:t>﴿٣٠﴾</a:t>
            </a:r>
            <a:endParaRPr lang="tr-TR" sz="4000" dirty="0"/>
          </a:p>
        </p:txBody>
      </p:sp>
      <p:sp>
        <p:nvSpPr>
          <p:cNvPr id="3" name="Alt Başlık 2"/>
          <p:cNvSpPr>
            <a:spLocks noGrp="1"/>
          </p:cNvSpPr>
          <p:nvPr>
            <p:ph type="subTitle" idx="1"/>
          </p:nvPr>
        </p:nvSpPr>
        <p:spPr>
          <a:xfrm>
            <a:off x="0" y="4286864"/>
            <a:ext cx="12192000" cy="2330245"/>
          </a:xfrm>
        </p:spPr>
        <p:txBody>
          <a:bodyPr>
            <a:normAutofit/>
          </a:bodyPr>
          <a:lstStyle/>
          <a:p>
            <a:r>
              <a:rPr lang="tr-TR" sz="4000" b="1" i="1" u="none" strike="noStrike" dirty="0">
                <a:effectLst/>
                <a:latin typeface="Helvetica Neue"/>
              </a:rPr>
              <a:t>﴾30﴿</a:t>
            </a:r>
            <a:r>
              <a:rPr lang="tr-TR" sz="4000" b="1" i="1" dirty="0">
                <a:effectLst/>
                <a:latin typeface="Helvetica Neue"/>
              </a:rPr>
              <a:t>İnkâr edenler, gökler ve yer bitişik iken onları ayırdığımızı ve her canlıyı sudan yarattığımızı görmezler mi? Hâlâ inanmayacaklar mı?</a:t>
            </a:r>
            <a:endParaRPr lang="tr-TR" sz="6000" dirty="0"/>
          </a:p>
        </p:txBody>
      </p:sp>
      <p:sp>
        <p:nvSpPr>
          <p:cNvPr id="4" name="Metin kutusu 3"/>
          <p:cNvSpPr txBox="1"/>
          <p:nvPr/>
        </p:nvSpPr>
        <p:spPr>
          <a:xfrm>
            <a:off x="9271819" y="0"/>
            <a:ext cx="2920182" cy="769441"/>
          </a:xfrm>
          <a:prstGeom prst="rect">
            <a:avLst/>
          </a:prstGeom>
          <a:noFill/>
        </p:spPr>
        <p:txBody>
          <a:bodyPr wrap="square" rtlCol="0">
            <a:spAutoFit/>
          </a:bodyPr>
          <a:lstStyle/>
          <a:p>
            <a:r>
              <a:rPr lang="tr-TR" sz="2200" b="1" dirty="0" err="1">
                <a:solidFill>
                  <a:srgbClr val="00B0F0"/>
                </a:solidFill>
              </a:rPr>
              <a:t>Enbiyâ</a:t>
            </a:r>
            <a:r>
              <a:rPr lang="tr-TR" sz="2200" b="1" dirty="0">
                <a:solidFill>
                  <a:srgbClr val="00B0F0"/>
                </a:solidFill>
              </a:rPr>
              <a:t> Suresi 21.sure</a:t>
            </a:r>
          </a:p>
          <a:p>
            <a:r>
              <a:rPr lang="tr-TR" sz="2200" b="1" dirty="0">
                <a:solidFill>
                  <a:srgbClr val="00B0F0"/>
                </a:solidFill>
              </a:rPr>
              <a:t>30 . Ayet </a:t>
            </a:r>
            <a:endParaRPr lang="tr-TR" sz="2200" dirty="0">
              <a:solidFill>
                <a:srgbClr val="00B0F0"/>
              </a:solidFill>
            </a:endParaRPr>
          </a:p>
        </p:txBody>
      </p:sp>
    </p:spTree>
    <p:extLst>
      <p:ext uri="{BB962C8B-B14F-4D97-AF65-F5344CB8AC3E}">
        <p14:creationId xmlns:p14="http://schemas.microsoft.com/office/powerpoint/2010/main" val="11565800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238864"/>
          </a:xfrm>
        </p:spPr>
        <p:txBody>
          <a:bodyPr>
            <a:normAutofit/>
          </a:bodyPr>
          <a:lstStyle/>
          <a:p>
            <a:pPr algn="ctr"/>
            <a:r>
              <a:rPr lang="tr-TR" sz="6000" dirty="0">
                <a:solidFill>
                  <a:srgbClr val="FF0000"/>
                </a:solidFill>
              </a:rPr>
              <a:t>FÂTIR (</a:t>
            </a:r>
            <a:r>
              <a:rPr lang="ar-AE" sz="6000" dirty="0">
                <a:solidFill>
                  <a:srgbClr val="FF0000"/>
                </a:solidFill>
              </a:rPr>
              <a:t>فَطَر</a:t>
            </a:r>
            <a:r>
              <a:rPr lang="tr-TR" sz="6000" dirty="0">
                <a:solidFill>
                  <a:srgbClr val="FF0000"/>
                </a:solidFill>
              </a:rPr>
              <a:t> )</a:t>
            </a:r>
            <a:endParaRPr lang="tr-TR" sz="6000" b="1" dirty="0">
              <a:solidFill>
                <a:srgbClr val="FF0000"/>
              </a:solidFill>
            </a:endParaRP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376516"/>
            <a:ext cx="12192000" cy="5481483"/>
          </a:xfrm>
        </p:spPr>
        <p:txBody>
          <a:bodyPr>
            <a:normAutofit lnSpcReduction="10000"/>
          </a:bodyPr>
          <a:lstStyle/>
          <a:p>
            <a:pPr algn="just"/>
            <a:r>
              <a:rPr lang="tr-TR" sz="4000" dirty="0"/>
              <a:t>Evrenin başlangıcında her şeyin bir arada </a:t>
            </a:r>
            <a:r>
              <a:rPr lang="tr-TR" sz="4000" dirty="0" smtClean="0"/>
              <a:t>olduğu </a:t>
            </a:r>
          </a:p>
          <a:p>
            <a:pPr marL="0" indent="0" algn="just">
              <a:buNone/>
            </a:pPr>
            <a:r>
              <a:rPr lang="tr-TR" sz="4000" dirty="0" smtClean="0"/>
              <a:t>‘er-</a:t>
            </a:r>
            <a:r>
              <a:rPr lang="tr-TR" sz="4000" dirty="0" err="1" smtClean="0"/>
              <a:t>Ratk</a:t>
            </a:r>
            <a:r>
              <a:rPr lang="tr-TR" sz="4000" dirty="0"/>
              <a:t>’( </a:t>
            </a:r>
            <a:r>
              <a:rPr lang="ar-AE" sz="4000" b="0" i="0" dirty="0">
                <a:solidFill>
                  <a:srgbClr val="FF0000"/>
                </a:solidFill>
                <a:effectLst/>
                <a:latin typeface="Elif1"/>
              </a:rPr>
              <a:t>رَتْقاً</a:t>
            </a:r>
            <a:r>
              <a:rPr lang="tr-TR" sz="4000" b="0" i="0" dirty="0">
                <a:effectLst/>
                <a:latin typeface="Elif1"/>
              </a:rPr>
              <a:t> )bir dönem ve sonra ayrışma ‘el-</a:t>
            </a:r>
            <a:r>
              <a:rPr lang="tr-TR" sz="4000" b="0" i="0" dirty="0" err="1">
                <a:effectLst/>
                <a:latin typeface="Elif1"/>
              </a:rPr>
              <a:t>Fetk</a:t>
            </a:r>
            <a:r>
              <a:rPr lang="tr-TR" sz="4000" b="0" i="0" dirty="0">
                <a:effectLst/>
                <a:latin typeface="Elif1"/>
              </a:rPr>
              <a:t>’ (</a:t>
            </a:r>
            <a:r>
              <a:rPr lang="ar-AE" sz="4000" b="0" i="0" dirty="0" smtClean="0">
                <a:solidFill>
                  <a:srgbClr val="FF0000"/>
                </a:solidFill>
                <a:effectLst/>
                <a:latin typeface="Elif1"/>
              </a:rPr>
              <a:t>فَفَتَقْنَا</a:t>
            </a:r>
            <a:r>
              <a:rPr lang="tr-TR" sz="4000" b="0" i="0" dirty="0" smtClean="0">
                <a:effectLst/>
                <a:latin typeface="Elif1"/>
              </a:rPr>
              <a:t>) </a:t>
            </a:r>
            <a:r>
              <a:rPr lang="tr-TR" sz="4000" dirty="0" smtClean="0">
                <a:latin typeface="Elif1"/>
              </a:rPr>
              <a:t>yaşandığı </a:t>
            </a:r>
            <a:r>
              <a:rPr lang="tr-TR" sz="4000" dirty="0">
                <a:latin typeface="Elif1"/>
              </a:rPr>
              <a:t>gibi, bunun yanında Güneş sistemimiz ve Dünya’nın hammaddesinin bir arada olduğu </a:t>
            </a:r>
            <a:r>
              <a:rPr lang="tr-TR" sz="4000" dirty="0"/>
              <a:t>‘er-</a:t>
            </a:r>
            <a:r>
              <a:rPr lang="tr-TR" sz="4000" dirty="0" err="1"/>
              <a:t>Ratk</a:t>
            </a:r>
            <a:r>
              <a:rPr lang="tr-TR" sz="4000" dirty="0"/>
              <a:t>’(</a:t>
            </a:r>
            <a:r>
              <a:rPr lang="ar-AE" sz="4000" b="0" i="0" dirty="0">
                <a:solidFill>
                  <a:srgbClr val="FF0000"/>
                </a:solidFill>
                <a:effectLst/>
                <a:latin typeface="Elif1"/>
              </a:rPr>
              <a:t>رَتْقاً</a:t>
            </a:r>
            <a:r>
              <a:rPr lang="tr-TR" sz="4000" b="0" i="0" dirty="0">
                <a:effectLst/>
                <a:latin typeface="Elif1"/>
              </a:rPr>
              <a:t> ) ve sonra (4,5 milyar yıl kadar önce) Güneşimizin, diğer gezegenlerin ve Dünyamızın ortaya çıktığı bir ayrışmanın ‘el-</a:t>
            </a:r>
            <a:r>
              <a:rPr lang="tr-TR" sz="4000" b="0" i="0" dirty="0" err="1">
                <a:effectLst/>
                <a:latin typeface="Elif1"/>
              </a:rPr>
              <a:t>Fetk</a:t>
            </a:r>
            <a:r>
              <a:rPr lang="tr-TR" sz="4000" b="0" i="0" dirty="0">
                <a:effectLst/>
                <a:latin typeface="Elif1"/>
              </a:rPr>
              <a:t>’ (</a:t>
            </a:r>
            <a:r>
              <a:rPr lang="ar-AE" sz="4000" b="0" i="0" dirty="0">
                <a:solidFill>
                  <a:srgbClr val="FF0000"/>
                </a:solidFill>
                <a:effectLst/>
                <a:latin typeface="Elif1"/>
              </a:rPr>
              <a:t>فَفَتَقْنَا</a:t>
            </a:r>
            <a:r>
              <a:rPr lang="tr-TR" sz="4000" b="0" i="0" dirty="0">
                <a:effectLst/>
                <a:latin typeface="Elif1"/>
              </a:rPr>
              <a:t> ) yaşandığı bir aşama da mevcuttur. Ayetin bu iki durumdan birine de her iki duruma da işaret ettiği düşünülebilir. </a:t>
            </a:r>
            <a:endParaRPr lang="tr-TR" sz="4000" dirty="0"/>
          </a:p>
        </p:txBody>
      </p:sp>
    </p:spTree>
    <p:extLst>
      <p:ext uri="{BB962C8B-B14F-4D97-AF65-F5344CB8AC3E}">
        <p14:creationId xmlns:p14="http://schemas.microsoft.com/office/powerpoint/2010/main" val="28387332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0"/>
            <a:ext cx="12192000" cy="1681315"/>
          </a:xfrm>
        </p:spPr>
        <p:txBody>
          <a:bodyPr>
            <a:normAutofit/>
          </a:bodyPr>
          <a:lstStyle/>
          <a:p>
            <a:pPr algn="ctr"/>
            <a:r>
              <a:rPr lang="tr-TR" sz="8000" dirty="0">
                <a:solidFill>
                  <a:srgbClr val="FF0000"/>
                </a:solidFill>
              </a:rPr>
              <a:t>EL - FÂTIR (</a:t>
            </a:r>
            <a:r>
              <a:rPr lang="ar-AE" sz="8000" dirty="0">
                <a:solidFill>
                  <a:srgbClr val="FF0000"/>
                </a:solidFill>
              </a:rPr>
              <a:t>فَطَر</a:t>
            </a:r>
            <a:r>
              <a:rPr lang="tr-TR" sz="8000" dirty="0">
                <a:solidFill>
                  <a:srgbClr val="FF0000"/>
                </a:solidFill>
              </a:rPr>
              <a:t> )</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681316"/>
            <a:ext cx="12192000" cy="5176684"/>
          </a:xfrm>
        </p:spPr>
        <p:txBody>
          <a:bodyPr>
            <a:normAutofit/>
          </a:bodyPr>
          <a:lstStyle/>
          <a:p>
            <a:pPr algn="ctr"/>
            <a:r>
              <a:rPr lang="tr-TR" sz="5400" dirty="0"/>
              <a:t>YARMAK</a:t>
            </a:r>
          </a:p>
          <a:p>
            <a:pPr algn="ctr"/>
            <a:r>
              <a:rPr lang="tr-TR" sz="5400" dirty="0"/>
              <a:t>PARÇALAMAK</a:t>
            </a:r>
          </a:p>
          <a:p>
            <a:pPr algn="ctr"/>
            <a:r>
              <a:rPr lang="tr-TR" sz="5400" dirty="0"/>
              <a:t>BİR ŞEYİ İKİ PARÇAYA AYIRMAK</a:t>
            </a:r>
          </a:p>
          <a:p>
            <a:pPr algn="ctr"/>
            <a:r>
              <a:rPr lang="tr-TR" sz="5400" dirty="0"/>
              <a:t>BİRİNİ DİĞERİNDEN AYIRMAK</a:t>
            </a:r>
          </a:p>
          <a:p>
            <a:pPr algn="ctr"/>
            <a:r>
              <a:rPr lang="tr-TR" sz="5400" dirty="0"/>
              <a:t>BERABER İKEN BİRBİRİNDEN AYIRMAK</a:t>
            </a:r>
          </a:p>
          <a:p>
            <a:pPr marL="0" indent="0" algn="r">
              <a:buNone/>
            </a:pPr>
            <a:r>
              <a:rPr lang="tr-TR" sz="4000" dirty="0"/>
              <a:t>PROF. DR. ORHAN KARMIŞ</a:t>
            </a:r>
          </a:p>
        </p:txBody>
      </p:sp>
    </p:spTree>
    <p:extLst>
      <p:ext uri="{BB962C8B-B14F-4D97-AF65-F5344CB8AC3E}">
        <p14:creationId xmlns:p14="http://schemas.microsoft.com/office/powerpoint/2010/main" val="974576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189702"/>
          </a:xfrm>
        </p:spPr>
        <p:txBody>
          <a:bodyPr>
            <a:normAutofit/>
          </a:bodyPr>
          <a:lstStyle/>
          <a:p>
            <a:pPr algn="ctr"/>
            <a:r>
              <a:rPr lang="tr-TR" sz="6000" dirty="0">
                <a:solidFill>
                  <a:srgbClr val="FF0000"/>
                </a:solidFill>
              </a:rPr>
              <a:t>FÂTIR (</a:t>
            </a:r>
            <a:r>
              <a:rPr lang="ar-AE" sz="6000" dirty="0">
                <a:solidFill>
                  <a:srgbClr val="FF0000"/>
                </a:solidFill>
              </a:rPr>
              <a:t>فَطَر</a:t>
            </a:r>
            <a:r>
              <a:rPr lang="tr-TR" sz="6000" dirty="0">
                <a:solidFill>
                  <a:srgbClr val="FF0000"/>
                </a:solidFill>
              </a:rPr>
              <a:t> )</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189704"/>
            <a:ext cx="12192000" cy="5668296"/>
          </a:xfrm>
        </p:spPr>
        <p:txBody>
          <a:bodyPr>
            <a:normAutofit/>
          </a:bodyPr>
          <a:lstStyle/>
          <a:p>
            <a:pPr algn="just"/>
            <a:r>
              <a:rPr lang="tr-TR" sz="4400" dirty="0"/>
              <a:t>Bir şeyi yarmak, bir işi ilk defa icat etmek; orucu bozmak, açmak anlamlarındaki ‘f-t-r’ kökünden türeyen, </a:t>
            </a:r>
            <a:r>
              <a:rPr lang="tr-TR" sz="4400" dirty="0" err="1"/>
              <a:t>fâtır</a:t>
            </a:r>
            <a:r>
              <a:rPr lang="tr-TR" sz="4400" dirty="0">
                <a:solidFill>
                  <a:srgbClr val="FF0000"/>
                </a:solidFill>
              </a:rPr>
              <a:t> (</a:t>
            </a:r>
            <a:r>
              <a:rPr lang="ar-AE" sz="4400" dirty="0">
                <a:solidFill>
                  <a:srgbClr val="FF0000"/>
                </a:solidFill>
              </a:rPr>
              <a:t>فَطَر</a:t>
            </a:r>
            <a:r>
              <a:rPr lang="tr-TR" sz="4400" dirty="0">
                <a:solidFill>
                  <a:srgbClr val="FF0000"/>
                </a:solidFill>
              </a:rPr>
              <a:t> )</a:t>
            </a:r>
            <a:r>
              <a:rPr lang="tr-TR" sz="4400" dirty="0"/>
              <a:t> kelimesi, Allah’ın sıfatı olarak, yaratan, icat eden, yokken var eden demektir. Kur’an’da isim olarak 6 ayette geçmiştir. Hepsi de gökleri ve yeri yaratmasıyla ilgilidir. Ayetlerin hepsinde bu kelime ‘</a:t>
            </a:r>
            <a:r>
              <a:rPr lang="tr-TR" sz="4400" dirty="0" err="1"/>
              <a:t>fatıru’s-semavati</a:t>
            </a:r>
            <a:r>
              <a:rPr lang="tr-TR" sz="4400" dirty="0"/>
              <a:t> </a:t>
            </a:r>
            <a:r>
              <a:rPr lang="tr-TR" sz="4400" dirty="0" err="1"/>
              <a:t>ve’l</a:t>
            </a:r>
            <a:r>
              <a:rPr lang="tr-TR" sz="4400" dirty="0"/>
              <a:t> </a:t>
            </a:r>
            <a:r>
              <a:rPr lang="tr-TR" sz="4400" dirty="0" err="1"/>
              <a:t>ard</a:t>
            </a:r>
            <a:r>
              <a:rPr lang="tr-TR" sz="4400" dirty="0"/>
              <a:t>’ (</a:t>
            </a:r>
            <a:r>
              <a:rPr lang="ar-AE" sz="4400" dirty="0">
                <a:solidFill>
                  <a:srgbClr val="FF0000"/>
                </a:solidFill>
              </a:rPr>
              <a:t>فَطَرَ السَّمٰوَاتِ وَالْاَرْضَ</a:t>
            </a:r>
            <a:r>
              <a:rPr lang="tr-TR" sz="4400" dirty="0"/>
              <a:t>) şeklinde geçmiştir.  </a:t>
            </a:r>
          </a:p>
          <a:p>
            <a:pPr marL="0" indent="0" algn="r">
              <a:buNone/>
            </a:pPr>
            <a:r>
              <a:rPr lang="tr-TR" sz="1600" dirty="0"/>
              <a:t>(Dini kavramlar sözlüğü. Diyanet yayınları)</a:t>
            </a:r>
            <a:endParaRPr lang="tr-TR" dirty="0"/>
          </a:p>
        </p:txBody>
      </p:sp>
    </p:spTree>
    <p:extLst>
      <p:ext uri="{BB962C8B-B14F-4D97-AF65-F5344CB8AC3E}">
        <p14:creationId xmlns:p14="http://schemas.microsoft.com/office/powerpoint/2010/main" val="39856483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189702"/>
          </a:xfrm>
        </p:spPr>
        <p:txBody>
          <a:bodyPr>
            <a:normAutofit/>
          </a:bodyPr>
          <a:lstStyle/>
          <a:p>
            <a:pPr algn="ctr"/>
            <a:r>
              <a:rPr lang="tr-TR" sz="6000" dirty="0">
                <a:solidFill>
                  <a:srgbClr val="FF0000"/>
                </a:solidFill>
              </a:rPr>
              <a:t>FÂTIR (</a:t>
            </a:r>
            <a:r>
              <a:rPr lang="ar-AE" sz="6000" dirty="0">
                <a:solidFill>
                  <a:srgbClr val="FF0000"/>
                </a:solidFill>
              </a:rPr>
              <a:t>فَطَر</a:t>
            </a:r>
            <a:r>
              <a:rPr lang="tr-TR" sz="6000" dirty="0">
                <a:solidFill>
                  <a:srgbClr val="FF0000"/>
                </a:solidFill>
              </a:rPr>
              <a:t> )</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189704"/>
            <a:ext cx="12192000" cy="5668296"/>
          </a:xfrm>
        </p:spPr>
        <p:txBody>
          <a:bodyPr>
            <a:normAutofit fontScale="77500" lnSpcReduction="20000"/>
          </a:bodyPr>
          <a:lstStyle/>
          <a:p>
            <a:pPr algn="just"/>
            <a:r>
              <a:rPr lang="tr-TR" sz="4400" dirty="0"/>
              <a:t>İbn-i Abbas (</a:t>
            </a:r>
            <a:r>
              <a:rPr lang="tr-TR" sz="4400" dirty="0" err="1"/>
              <a:t>r.a</a:t>
            </a:r>
            <a:r>
              <a:rPr lang="tr-TR" sz="4400" dirty="0"/>
              <a:t>.)’</a:t>
            </a:r>
            <a:r>
              <a:rPr lang="tr-TR" sz="4400" dirty="0" err="1"/>
              <a:t>ın</a:t>
            </a:r>
            <a:r>
              <a:rPr lang="tr-TR" sz="4400" dirty="0"/>
              <a:t> şöyle dediği rivayet edilmiştir. </a:t>
            </a:r>
          </a:p>
          <a:p>
            <a:pPr algn="just"/>
            <a:r>
              <a:rPr lang="tr-TR" sz="4400" dirty="0"/>
              <a:t>Bir kuyu hakkında davalaşan iki bedevi benim yanıma gelinceye kadar ben bu kelimenin manasını anlayamamıştım. Onlardan biri ‘onu önce ben açmaya başlamıştım’  manasında kullanarak, Kuyu hiç yokken ben açtım suyu ilk önce ben çıkardım.</a:t>
            </a:r>
          </a:p>
          <a:p>
            <a:pPr marL="0" indent="0" algn="just">
              <a:buNone/>
            </a:pPr>
            <a:r>
              <a:rPr lang="tr-TR" sz="4400" dirty="0"/>
              <a:t> </a:t>
            </a:r>
          </a:p>
          <a:p>
            <a:pPr algn="just"/>
            <a:r>
              <a:rPr lang="tr-TR" sz="4400" dirty="0"/>
              <a:t> İbn-i </a:t>
            </a:r>
            <a:r>
              <a:rPr lang="tr-TR" sz="4400" dirty="0" err="1"/>
              <a:t>Enbari</a:t>
            </a:r>
            <a:r>
              <a:rPr lang="tr-TR" sz="4400" dirty="0"/>
              <a:t> (</a:t>
            </a:r>
            <a:r>
              <a:rPr lang="tr-TR" sz="4400" dirty="0" err="1"/>
              <a:t>r.a</a:t>
            </a:r>
            <a:r>
              <a:rPr lang="tr-TR" sz="4400" dirty="0"/>
              <a:t>.) ise </a:t>
            </a:r>
            <a:r>
              <a:rPr lang="tr-TR" sz="2400" dirty="0">
                <a:solidFill>
                  <a:srgbClr val="FF0000"/>
                </a:solidFill>
              </a:rPr>
              <a:t>FÂTIR (</a:t>
            </a:r>
            <a:r>
              <a:rPr lang="ar-AE" sz="2400" dirty="0">
                <a:solidFill>
                  <a:srgbClr val="FF0000"/>
                </a:solidFill>
              </a:rPr>
              <a:t>فَطَر</a:t>
            </a:r>
            <a:r>
              <a:rPr lang="tr-TR" sz="2400" dirty="0">
                <a:solidFill>
                  <a:srgbClr val="FF0000"/>
                </a:solidFill>
              </a:rPr>
              <a:t> )</a:t>
            </a:r>
            <a:r>
              <a:rPr lang="tr-TR" sz="2400" dirty="0"/>
              <a:t> </a:t>
            </a:r>
            <a:r>
              <a:rPr lang="tr-TR" sz="4400" dirty="0"/>
              <a:t>kelimesi için;</a:t>
            </a:r>
          </a:p>
          <a:p>
            <a:pPr algn="just"/>
            <a:r>
              <a:rPr lang="tr-TR" sz="4400" dirty="0"/>
              <a:t>Asıl manasının bir şeyi başlarken o şeyi yarmak ve çatlatmak olduğunu söylemiştir. </a:t>
            </a:r>
          </a:p>
          <a:p>
            <a:pPr algn="just"/>
            <a:r>
              <a:rPr lang="tr-TR" sz="4400" dirty="0"/>
              <a:t>Buna göre Allah ‘Göklerin ve yerin </a:t>
            </a:r>
            <a:r>
              <a:rPr lang="tr-TR" sz="4400" dirty="0" err="1"/>
              <a:t>fatırı</a:t>
            </a:r>
            <a:r>
              <a:rPr lang="tr-TR" sz="4400" dirty="0"/>
              <a:t>’ vasfını zikri etmek ile kendisinin onların yaratıcısı ve nesneleri birbirine birleştirirken yarıp parçalama ve telif etme (bir araya getirme) yolu ile onun mucidi var edicisi olduğu manasını kast etmiştir. </a:t>
            </a:r>
          </a:p>
        </p:txBody>
      </p:sp>
    </p:spTree>
    <p:extLst>
      <p:ext uri="{BB962C8B-B14F-4D97-AF65-F5344CB8AC3E}">
        <p14:creationId xmlns:p14="http://schemas.microsoft.com/office/powerpoint/2010/main" val="1606028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189702"/>
          </a:xfrm>
        </p:spPr>
        <p:txBody>
          <a:bodyPr>
            <a:normAutofit/>
          </a:bodyPr>
          <a:lstStyle/>
          <a:p>
            <a:pPr algn="ctr"/>
            <a:r>
              <a:rPr lang="tr-TR" sz="6000" dirty="0">
                <a:solidFill>
                  <a:srgbClr val="FF0000"/>
                </a:solidFill>
              </a:rPr>
              <a:t>FÂTIR (</a:t>
            </a:r>
            <a:r>
              <a:rPr lang="ar-AE" sz="6000" dirty="0">
                <a:solidFill>
                  <a:srgbClr val="FF0000"/>
                </a:solidFill>
              </a:rPr>
              <a:t>فَطَر</a:t>
            </a:r>
            <a:r>
              <a:rPr lang="tr-TR" sz="6000" dirty="0">
                <a:solidFill>
                  <a:srgbClr val="FF0000"/>
                </a:solidFill>
              </a:rPr>
              <a:t> )</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455174"/>
            <a:ext cx="12192000" cy="5402826"/>
          </a:xfrm>
        </p:spPr>
        <p:txBody>
          <a:bodyPr>
            <a:normAutofit/>
          </a:bodyPr>
          <a:lstStyle/>
          <a:p>
            <a:pPr algn="just"/>
            <a:r>
              <a:rPr lang="tr-TR" sz="4800" dirty="0"/>
              <a:t>Ebu Ubeyde (</a:t>
            </a:r>
            <a:r>
              <a:rPr lang="tr-TR" sz="4800" dirty="0" err="1"/>
              <a:t>r.a</a:t>
            </a:r>
            <a:r>
              <a:rPr lang="tr-TR" sz="4800" dirty="0"/>
              <a:t>.) </a:t>
            </a:r>
            <a:r>
              <a:rPr lang="tr-TR" sz="4800" dirty="0">
                <a:solidFill>
                  <a:srgbClr val="FF0000"/>
                </a:solidFill>
              </a:rPr>
              <a:t>FÂTIR (</a:t>
            </a:r>
            <a:r>
              <a:rPr lang="ar-AE" sz="4800" dirty="0">
                <a:solidFill>
                  <a:srgbClr val="FF0000"/>
                </a:solidFill>
              </a:rPr>
              <a:t>فَطَر</a:t>
            </a:r>
            <a:r>
              <a:rPr lang="tr-TR" sz="4800" dirty="0">
                <a:solidFill>
                  <a:srgbClr val="FF0000"/>
                </a:solidFill>
              </a:rPr>
              <a:t> ) </a:t>
            </a:r>
            <a:r>
              <a:rPr lang="tr-TR" sz="4800" dirty="0"/>
              <a:t>kelimesine </a:t>
            </a:r>
          </a:p>
          <a:p>
            <a:pPr marL="0" indent="0" algn="just">
              <a:buNone/>
            </a:pPr>
            <a:r>
              <a:rPr lang="tr-TR" sz="4800" u="sng" dirty="0" err="1"/>
              <a:t>Hâlık</a:t>
            </a:r>
            <a:r>
              <a:rPr lang="tr-TR" sz="4800" u="sng" dirty="0"/>
              <a:t> (yaratıcı)</a:t>
            </a:r>
          </a:p>
          <a:p>
            <a:pPr marL="0" indent="0" algn="just">
              <a:buNone/>
            </a:pPr>
            <a:endParaRPr lang="tr-TR" sz="4800" dirty="0"/>
          </a:p>
          <a:p>
            <a:pPr algn="just"/>
            <a:r>
              <a:rPr lang="tr-TR" sz="4800" dirty="0"/>
              <a:t>İbn-i Kuteybe (</a:t>
            </a:r>
            <a:r>
              <a:rPr lang="tr-TR" sz="4800" dirty="0" err="1"/>
              <a:t>r.a</a:t>
            </a:r>
            <a:r>
              <a:rPr lang="tr-TR" sz="4800" dirty="0"/>
              <a:t>.) ise </a:t>
            </a:r>
            <a:r>
              <a:rPr lang="tr-TR" sz="4800" dirty="0">
                <a:solidFill>
                  <a:srgbClr val="FF0000"/>
                </a:solidFill>
              </a:rPr>
              <a:t>FÂTIR (</a:t>
            </a:r>
            <a:r>
              <a:rPr lang="ar-AE" sz="4800" dirty="0">
                <a:solidFill>
                  <a:srgbClr val="FF0000"/>
                </a:solidFill>
              </a:rPr>
              <a:t>فَطَر</a:t>
            </a:r>
            <a:r>
              <a:rPr lang="tr-TR" sz="4800" dirty="0">
                <a:solidFill>
                  <a:srgbClr val="FF0000"/>
                </a:solidFill>
              </a:rPr>
              <a:t> ) </a:t>
            </a:r>
            <a:r>
              <a:rPr lang="tr-TR" sz="4800" dirty="0"/>
              <a:t>kelimesine</a:t>
            </a:r>
          </a:p>
          <a:p>
            <a:pPr marL="0" indent="0" algn="just">
              <a:buNone/>
            </a:pPr>
            <a:r>
              <a:rPr lang="tr-TR" sz="4800" u="sng" dirty="0" err="1"/>
              <a:t>Mubdei</a:t>
            </a:r>
            <a:r>
              <a:rPr lang="tr-TR" sz="4800" u="sng" dirty="0"/>
              <a:t> (ilk başlayan)</a:t>
            </a:r>
            <a:r>
              <a:rPr lang="tr-TR" sz="4800" dirty="0"/>
              <a:t> manalarını vermiştir. </a:t>
            </a:r>
          </a:p>
          <a:p>
            <a:pPr marL="0" indent="0" algn="just">
              <a:buNone/>
            </a:pPr>
            <a:endParaRPr lang="tr-TR" sz="4800" dirty="0"/>
          </a:p>
        </p:txBody>
      </p:sp>
    </p:spTree>
    <p:extLst>
      <p:ext uri="{BB962C8B-B14F-4D97-AF65-F5344CB8AC3E}">
        <p14:creationId xmlns:p14="http://schemas.microsoft.com/office/powerpoint/2010/main" val="4836020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0"/>
            <a:ext cx="12192000" cy="1681315"/>
          </a:xfrm>
        </p:spPr>
        <p:txBody>
          <a:bodyPr>
            <a:normAutofit fontScale="90000"/>
          </a:bodyPr>
          <a:lstStyle/>
          <a:p>
            <a:pPr algn="ctr"/>
            <a:r>
              <a:rPr lang="tr-TR" sz="6000" dirty="0">
                <a:solidFill>
                  <a:srgbClr val="FF0000"/>
                </a:solidFill>
              </a:rPr>
              <a:t>FÂTIR (</a:t>
            </a:r>
            <a:r>
              <a:rPr lang="ar-AE" sz="6000" dirty="0">
                <a:solidFill>
                  <a:srgbClr val="FF0000"/>
                </a:solidFill>
              </a:rPr>
              <a:t>فَطَر</a:t>
            </a:r>
            <a:r>
              <a:rPr lang="tr-TR" sz="6000" dirty="0">
                <a:solidFill>
                  <a:srgbClr val="FF0000"/>
                </a:solidFill>
              </a:rPr>
              <a:t> )</a:t>
            </a:r>
            <a:br>
              <a:rPr lang="tr-TR" sz="6000" dirty="0">
                <a:solidFill>
                  <a:srgbClr val="FF0000"/>
                </a:solidFill>
              </a:rPr>
            </a:br>
            <a:r>
              <a:rPr lang="tr-TR" sz="6000" dirty="0">
                <a:solidFill>
                  <a:srgbClr val="FF0000"/>
                </a:solidFill>
              </a:rPr>
              <a:t>KAİNATI VAR EDEN</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602658"/>
            <a:ext cx="12192000" cy="5255342"/>
          </a:xfrm>
        </p:spPr>
        <p:txBody>
          <a:bodyPr>
            <a:normAutofit lnSpcReduction="10000"/>
          </a:bodyPr>
          <a:lstStyle/>
          <a:p>
            <a:pPr algn="just"/>
            <a:r>
              <a:rPr lang="tr-TR" sz="4400" dirty="0"/>
              <a:t>Yokluk çekirdeğini yarıp varlık ağacını çıkaran.</a:t>
            </a:r>
          </a:p>
          <a:p>
            <a:pPr algn="just"/>
            <a:r>
              <a:rPr lang="tr-TR" sz="4400" dirty="0"/>
              <a:t>Yarattığı varlığın fıtratını da yaratan </a:t>
            </a:r>
          </a:p>
          <a:p>
            <a:pPr algn="just"/>
            <a:r>
              <a:rPr lang="tr-TR" sz="4400" dirty="0"/>
              <a:t>Her yarattığına yaratılıştan gelen bir tabiat bahşeden </a:t>
            </a:r>
          </a:p>
          <a:p>
            <a:pPr algn="just"/>
            <a:r>
              <a:rPr lang="tr-TR" sz="4400" dirty="0"/>
              <a:t>Yarattıklarından her tür için, türün tüm üyelerini kapsayan ortak bir fıtrat halk eden demektir. </a:t>
            </a:r>
          </a:p>
          <a:p>
            <a:pPr algn="just"/>
            <a:r>
              <a:rPr lang="tr-TR" sz="4400" dirty="0"/>
              <a:t>Ayrıca yeniden inşa edip yeni ortam için yarıp parçalamak anlamına da gelir. </a:t>
            </a:r>
          </a:p>
        </p:txBody>
      </p:sp>
    </p:spTree>
    <p:extLst>
      <p:ext uri="{BB962C8B-B14F-4D97-AF65-F5344CB8AC3E}">
        <p14:creationId xmlns:p14="http://schemas.microsoft.com/office/powerpoint/2010/main" val="54598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A3082A-3389-2D73-F9CB-C64F5E6EA157}"/>
              </a:ext>
            </a:extLst>
          </p:cNvPr>
          <p:cNvSpPr>
            <a:spLocks noGrp="1"/>
          </p:cNvSpPr>
          <p:nvPr>
            <p:ph type="title"/>
          </p:nvPr>
        </p:nvSpPr>
        <p:spPr>
          <a:xfrm>
            <a:off x="0" y="1"/>
            <a:ext cx="12192000" cy="1189702"/>
          </a:xfrm>
        </p:spPr>
        <p:txBody>
          <a:bodyPr>
            <a:normAutofit/>
          </a:bodyPr>
          <a:lstStyle/>
          <a:p>
            <a:pPr algn="ctr"/>
            <a:r>
              <a:rPr lang="tr-TR" sz="6000" dirty="0">
                <a:solidFill>
                  <a:srgbClr val="FF0000"/>
                </a:solidFill>
              </a:rPr>
              <a:t>FÂTIR (</a:t>
            </a:r>
            <a:r>
              <a:rPr lang="ar-AE" sz="6000" dirty="0">
                <a:solidFill>
                  <a:srgbClr val="FF0000"/>
                </a:solidFill>
              </a:rPr>
              <a:t>فَطَر</a:t>
            </a:r>
            <a:r>
              <a:rPr lang="tr-TR" sz="6000" dirty="0">
                <a:solidFill>
                  <a:srgbClr val="FF0000"/>
                </a:solidFill>
              </a:rPr>
              <a:t> )</a:t>
            </a:r>
          </a:p>
        </p:txBody>
      </p:sp>
      <p:sp>
        <p:nvSpPr>
          <p:cNvPr id="3" name="İçerik Yer Tutucusu 2">
            <a:extLst>
              <a:ext uri="{FF2B5EF4-FFF2-40B4-BE49-F238E27FC236}">
                <a16:creationId xmlns:a16="http://schemas.microsoft.com/office/drawing/2014/main" id="{8BF30C05-FA0B-B315-9FCA-D0BA59FE48E0}"/>
              </a:ext>
            </a:extLst>
          </p:cNvPr>
          <p:cNvSpPr>
            <a:spLocks noGrp="1"/>
          </p:cNvSpPr>
          <p:nvPr>
            <p:ph idx="1"/>
          </p:nvPr>
        </p:nvSpPr>
        <p:spPr>
          <a:xfrm>
            <a:off x="0" y="1189704"/>
            <a:ext cx="12192000" cy="5668296"/>
          </a:xfrm>
        </p:spPr>
        <p:txBody>
          <a:bodyPr>
            <a:normAutofit fontScale="70000" lnSpcReduction="20000"/>
          </a:bodyPr>
          <a:lstStyle/>
          <a:p>
            <a:pPr algn="just"/>
            <a:r>
              <a:rPr lang="tr-TR" sz="4400" dirty="0"/>
              <a:t>Meyvenin çekirdeğini düşünürsek, çekirdek yarılır ve onun içinde yeni bir muhteşem ağaç çıkar. O çekirdek içinden çıkan ağacın her türlü özelliğini içinde barındırır. O çekirdek ağacın bütün programını içinde barındırır. Çiçeğini hangi mevsimde açacak, ne kadar büyüyecek, meyveleri nasıl ve ne şekilde olgunlaşacak, hangi topraktan daha iyi verim verecek, taşıdığı kimyasallar (magnezyum, potasyum, toprağın PH’ı) gibi  </a:t>
            </a:r>
          </a:p>
          <a:p>
            <a:pPr algn="just"/>
            <a:r>
              <a:rPr lang="tr-TR" sz="4400" dirty="0"/>
              <a:t>Mesela Kiraz, İncir hemen olur ve tüketilirken, Fındık, Ceviz gibi meyveler kışlık saklanır.</a:t>
            </a:r>
          </a:p>
          <a:p>
            <a:pPr algn="just"/>
            <a:r>
              <a:rPr lang="tr-TR" sz="4400" dirty="0"/>
              <a:t>Değişik iklimlerde değişik meyveler yetişir. </a:t>
            </a:r>
          </a:p>
          <a:p>
            <a:pPr algn="just"/>
            <a:r>
              <a:rPr lang="tr-TR" sz="4400" dirty="0"/>
              <a:t>Anlaşılacağı gibi çekirdeğin yarılıp yeni bir oluşum meydana gelirken bir fıtratla birlikte var oluyor.</a:t>
            </a:r>
          </a:p>
          <a:p>
            <a:pPr algn="just"/>
            <a:r>
              <a:rPr lang="tr-TR" sz="4400" dirty="0">
                <a:solidFill>
                  <a:srgbClr val="FF0000"/>
                </a:solidFill>
              </a:rPr>
              <a:t>FÂTIR (</a:t>
            </a:r>
            <a:r>
              <a:rPr lang="ar-AE" sz="4400" dirty="0">
                <a:solidFill>
                  <a:srgbClr val="FF0000"/>
                </a:solidFill>
              </a:rPr>
              <a:t>فَطَر</a:t>
            </a:r>
            <a:r>
              <a:rPr lang="tr-TR" sz="4400" dirty="0">
                <a:solidFill>
                  <a:srgbClr val="FF0000"/>
                </a:solidFill>
              </a:rPr>
              <a:t> )</a:t>
            </a:r>
            <a:r>
              <a:rPr lang="tr-TR" sz="4400" dirty="0"/>
              <a:t> yokluk çekirdeğini yarıp, varlık alemini yaratmaya başlamış ve var olan her şeyi bir fıtrat vermiştir. </a:t>
            </a:r>
          </a:p>
        </p:txBody>
      </p:sp>
    </p:spTree>
    <p:extLst>
      <p:ext uri="{BB962C8B-B14F-4D97-AF65-F5344CB8AC3E}">
        <p14:creationId xmlns:p14="http://schemas.microsoft.com/office/powerpoint/2010/main" val="12926329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315142"/>
          </a:xfrm>
        </p:spPr>
        <p:txBody>
          <a:bodyPr>
            <a:normAutofit fontScale="85000" lnSpcReduction="20000"/>
          </a:bodyPr>
          <a:lstStyle/>
          <a:p>
            <a:r>
              <a:rPr lang="tr-TR" sz="4800" b="1" i="1" dirty="0"/>
              <a:t>﴾14﴿De ki: “Gökleri ve yeri yoktan var eden, yediren ama yedirilmeye ihtiyacı olmayan Allah’tan başkasını mı dost edineceğim?” De ki: “Bana Müslüman olanların ilki olmam emredildi ve sakın müşriklerden olma (denildi).”</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65941" y="0"/>
            <a:ext cx="3126058" cy="769441"/>
          </a:xfrm>
          <a:prstGeom prst="rect">
            <a:avLst/>
          </a:prstGeom>
          <a:noFill/>
        </p:spPr>
        <p:txBody>
          <a:bodyPr wrap="square" rtlCol="0">
            <a:spAutoFit/>
          </a:bodyPr>
          <a:lstStyle/>
          <a:p>
            <a:r>
              <a:rPr lang="tr-TR" sz="2200" b="1" i="0" dirty="0" err="1">
                <a:solidFill>
                  <a:srgbClr val="00B0F0"/>
                </a:solidFill>
                <a:effectLst/>
                <a:latin typeface="Helvetica Neue"/>
              </a:rPr>
              <a:t>En'âm</a:t>
            </a:r>
            <a:r>
              <a:rPr lang="tr-TR" sz="2200" b="1" i="0" dirty="0">
                <a:solidFill>
                  <a:srgbClr val="00B0F0"/>
                </a:solidFill>
                <a:effectLst/>
                <a:latin typeface="Helvetica Neue"/>
              </a:rPr>
              <a:t> Suresi </a:t>
            </a:r>
            <a:r>
              <a:rPr lang="tr-TR" sz="2200" b="1" i="0" dirty="0">
                <a:solidFill>
                  <a:srgbClr val="00B0F0"/>
                </a:solidFill>
                <a:effectLst/>
                <a:latin typeface="inherit"/>
              </a:rPr>
              <a:t>- </a:t>
            </a:r>
            <a:r>
              <a:rPr lang="tr-TR" sz="2200" b="1" i="0" dirty="0" smtClean="0">
                <a:solidFill>
                  <a:srgbClr val="00B0F0"/>
                </a:solidFill>
                <a:effectLst/>
                <a:latin typeface="inherit"/>
              </a:rPr>
              <a:t>6.Sure</a:t>
            </a:r>
          </a:p>
          <a:p>
            <a:r>
              <a:rPr lang="tr-TR" sz="2200" b="1" dirty="0" smtClean="0">
                <a:solidFill>
                  <a:srgbClr val="00B0F0"/>
                </a:solidFill>
                <a:latin typeface="inherit"/>
              </a:rPr>
              <a:t>14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1" y="2951867"/>
            <a:ext cx="12192000" cy="1394029"/>
          </a:xfrm>
        </p:spPr>
        <p:txBody>
          <a:bodyPr>
            <a:noAutofit/>
          </a:bodyPr>
          <a:lstStyle/>
          <a:p>
            <a:r>
              <a:rPr lang="ar-AE" sz="4800" dirty="0"/>
              <a:t>قُلْ اَغَيْرَ اللّٰهِ اَتَّخِذُ وَلِيًّا </a:t>
            </a:r>
            <a:r>
              <a:rPr lang="ar-AE" sz="4800" dirty="0">
                <a:solidFill>
                  <a:srgbClr val="FF0000"/>
                </a:solidFill>
              </a:rPr>
              <a:t>فَاطِر</a:t>
            </a:r>
            <a:r>
              <a:rPr lang="ar-AE" sz="4800" dirty="0"/>
              <a:t>ِ السَّمٰوَاتِ وَالْاَرْضِ وَهُوَ يُطْعِمُ </a:t>
            </a:r>
            <a:r>
              <a:rPr lang="ar-AE" sz="4800" dirty="0" smtClean="0"/>
              <a:t>وَلَا</a:t>
            </a:r>
            <a:r>
              <a:rPr lang="tr-TR" sz="4800" dirty="0" smtClean="0"/>
              <a:t/>
            </a:r>
            <a:br>
              <a:rPr lang="tr-TR" sz="4800" dirty="0" smtClean="0"/>
            </a:br>
            <a:r>
              <a:rPr lang="tr-TR" sz="4800" dirty="0"/>
              <a:t/>
            </a:r>
            <a:br>
              <a:rPr lang="tr-TR" sz="4800" dirty="0"/>
            </a:br>
            <a:r>
              <a:rPr lang="ar-AE" sz="4800" dirty="0" smtClean="0"/>
              <a:t> </a:t>
            </a:r>
            <a:r>
              <a:rPr lang="ar-AE" sz="4800" dirty="0"/>
              <a:t>يُطْعَمُۜ قُلْ اِنّٖٓى اُمِرْتُ اَنْ اَكُونَ اَوَّلَ مَنْ اَسْلَمَ وَلَا تَكُونَنَّ مِنَ </a:t>
            </a:r>
            <a:r>
              <a:rPr lang="tr-TR" sz="4800" dirty="0" smtClean="0"/>
              <a:t/>
            </a:r>
            <a:br>
              <a:rPr lang="tr-TR" sz="4800" dirty="0" smtClean="0"/>
            </a:br>
            <a:r>
              <a:rPr lang="tr-TR" sz="4800" dirty="0"/>
              <a:t/>
            </a:r>
            <a:br>
              <a:rPr lang="tr-TR" sz="4800" dirty="0"/>
            </a:br>
            <a:r>
              <a:rPr lang="ar-AE" sz="4800" dirty="0" smtClean="0"/>
              <a:t>الْمُشْرِكٖينَ</a:t>
            </a:r>
            <a:r>
              <a:rPr lang="ar-AE" sz="4800" b="1" dirty="0" smtClean="0"/>
              <a:t>﴿١٤</a:t>
            </a:r>
            <a:r>
              <a:rPr lang="ar-AE" sz="4800" b="1" dirty="0"/>
              <a:t>﴾</a:t>
            </a:r>
            <a:endParaRPr lang="tr-TR" sz="231500" dirty="0"/>
          </a:p>
        </p:txBody>
      </p:sp>
    </p:spTree>
    <p:extLst>
      <p:ext uri="{BB962C8B-B14F-4D97-AF65-F5344CB8AC3E}">
        <p14:creationId xmlns:p14="http://schemas.microsoft.com/office/powerpoint/2010/main" val="36025087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380456"/>
          </a:xfrm>
        </p:spPr>
        <p:txBody>
          <a:bodyPr>
            <a:normAutofit fontScale="85000" lnSpcReduction="20000"/>
          </a:bodyPr>
          <a:lstStyle/>
          <a:p>
            <a:r>
              <a:rPr lang="tr-TR" sz="4800" b="1" i="1" dirty="0"/>
              <a:t>﴾101﴿“Ey rabbim! Bana iktidar verdin ve bana rüyaların yorumunu da öğrettin. Ey gökleri ve yeri yaratan! Dünyada da </a:t>
            </a:r>
            <a:r>
              <a:rPr lang="tr-TR" sz="4800" b="1" i="1" dirty="0" err="1"/>
              <a:t>âhirette</a:t>
            </a:r>
            <a:r>
              <a:rPr lang="tr-TR" sz="4800" b="1" i="1" dirty="0"/>
              <a:t> de beni yönetip himaye eden sensin. Müslüman olarak canımı al ve beni iyi kulların arasına kat!”</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13372" y="0"/>
            <a:ext cx="3178628" cy="769441"/>
          </a:xfrm>
          <a:prstGeom prst="rect">
            <a:avLst/>
          </a:prstGeom>
          <a:noFill/>
        </p:spPr>
        <p:txBody>
          <a:bodyPr wrap="square" rtlCol="0">
            <a:spAutoFit/>
          </a:bodyPr>
          <a:lstStyle/>
          <a:p>
            <a:r>
              <a:rPr lang="tr-TR" sz="2200" b="1" i="0" dirty="0" err="1" smtClean="0">
                <a:solidFill>
                  <a:srgbClr val="00B0F0"/>
                </a:solidFill>
                <a:effectLst/>
                <a:latin typeface="Helvetica Neue"/>
              </a:rPr>
              <a:t>Yûsuf</a:t>
            </a:r>
            <a:r>
              <a:rPr lang="tr-TR" sz="2200" b="1" i="0" dirty="0" smtClean="0">
                <a:solidFill>
                  <a:srgbClr val="00B0F0"/>
                </a:solidFill>
                <a:effectLst/>
                <a:latin typeface="Helvetica Neue"/>
              </a:rPr>
              <a:t> </a:t>
            </a:r>
            <a:r>
              <a:rPr lang="tr-TR" sz="2200" b="1" i="0" dirty="0">
                <a:solidFill>
                  <a:srgbClr val="00B0F0"/>
                </a:solidFill>
                <a:effectLst/>
                <a:latin typeface="Helvetica Neue"/>
              </a:rPr>
              <a:t>Suresi </a:t>
            </a:r>
            <a:r>
              <a:rPr lang="tr-TR" sz="2200" b="1" i="0" dirty="0">
                <a:solidFill>
                  <a:srgbClr val="00B0F0"/>
                </a:solidFill>
                <a:effectLst/>
                <a:latin typeface="inherit"/>
              </a:rPr>
              <a:t>- </a:t>
            </a:r>
            <a:r>
              <a:rPr lang="tr-TR" sz="2200" b="1" i="0" dirty="0" smtClean="0">
                <a:solidFill>
                  <a:srgbClr val="00B0F0"/>
                </a:solidFill>
                <a:effectLst/>
                <a:latin typeface="inherit"/>
              </a:rPr>
              <a:t>12.Sure</a:t>
            </a:r>
          </a:p>
          <a:p>
            <a:r>
              <a:rPr lang="tr-TR" sz="2200" b="1" dirty="0" smtClean="0">
                <a:solidFill>
                  <a:srgbClr val="00B0F0"/>
                </a:solidFill>
                <a:latin typeface="inherit"/>
              </a:rPr>
              <a:t>101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2029437"/>
          </a:xfrm>
        </p:spPr>
        <p:txBody>
          <a:bodyPr>
            <a:noAutofit/>
          </a:bodyPr>
          <a:lstStyle/>
          <a:p>
            <a:r>
              <a:rPr lang="ar-AE" sz="4800" dirty="0"/>
              <a:t>رَبِّ قَدْ اٰتَيْتَنٖي مِنَ الْمُلْكِ وَعَلَّمْتَنٖي مِنْ تَأْوٖيلِ الْاَحَادٖيثِۚ </a:t>
            </a:r>
            <a:r>
              <a:rPr lang="ar-AE" sz="4800" dirty="0" smtClean="0">
                <a:solidFill>
                  <a:srgbClr val="FF0000"/>
                </a:solidFill>
              </a:rPr>
              <a:t>فَاطِرَ</a:t>
            </a:r>
            <a:r>
              <a:rPr lang="tr-TR" sz="4800" dirty="0" smtClean="0"/>
              <a:t/>
            </a:r>
            <a:br>
              <a:rPr lang="tr-TR" sz="4800" dirty="0" smtClean="0"/>
            </a:br>
            <a:r>
              <a:rPr lang="tr-TR" sz="4800" dirty="0"/>
              <a:t/>
            </a:r>
            <a:br>
              <a:rPr lang="tr-TR" sz="4800" dirty="0"/>
            </a:br>
            <a:r>
              <a:rPr lang="ar-AE" sz="4800" dirty="0" smtClean="0"/>
              <a:t> </a:t>
            </a:r>
            <a:r>
              <a:rPr lang="ar-AE" sz="4800" dirty="0"/>
              <a:t>السَّمٰوَاتِ وَالْاَرْضِ اَنْتَ وَلِيّٖ فِي الدُّنْيَا وَالْاٰخِرَةِۚ تَوَفَّنٖي </a:t>
            </a:r>
            <a:r>
              <a:rPr lang="ar-AE" sz="4800" dirty="0" smtClean="0"/>
              <a:t>مُسْلِماً</a:t>
            </a:r>
            <a:r>
              <a:rPr lang="tr-TR" sz="4800" dirty="0" smtClean="0"/>
              <a:t/>
            </a:r>
            <a:br>
              <a:rPr lang="tr-TR" sz="4800" dirty="0" smtClean="0"/>
            </a:br>
            <a:r>
              <a:rPr lang="tr-TR" sz="4800" dirty="0"/>
              <a:t/>
            </a:r>
            <a:br>
              <a:rPr lang="tr-TR" sz="4800" dirty="0"/>
            </a:br>
            <a:r>
              <a:rPr lang="ar-AE" sz="4800" dirty="0" smtClean="0"/>
              <a:t> </a:t>
            </a:r>
            <a:r>
              <a:rPr lang="ar-AE" sz="4800" dirty="0"/>
              <a:t>وَاَلْحِقْنٖي بِالصَّالِحٖينَ</a:t>
            </a:r>
            <a:r>
              <a:rPr lang="ar-AE" sz="4800" b="1" dirty="0"/>
              <a:t>﴿١٠١﴾</a:t>
            </a:r>
            <a:endParaRPr lang="tr-TR" sz="231500" dirty="0"/>
          </a:p>
        </p:txBody>
      </p:sp>
    </p:spTree>
    <p:extLst>
      <p:ext uri="{BB962C8B-B14F-4D97-AF65-F5344CB8AC3E}">
        <p14:creationId xmlns:p14="http://schemas.microsoft.com/office/powerpoint/2010/main" val="34236793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11336"/>
            <a:ext cx="12192000" cy="2146663"/>
          </a:xfrm>
        </p:spPr>
        <p:txBody>
          <a:bodyPr>
            <a:normAutofit fontScale="70000" lnSpcReduction="20000"/>
          </a:bodyPr>
          <a:lstStyle/>
          <a:p>
            <a:r>
              <a:rPr lang="tr-TR" sz="4400" b="1" i="1" dirty="0"/>
              <a:t>﴾10﴿Peygamberleri, “Gökleri ve yeri yaratan Allah hakkında bir şüphe mi var? O, günahlarınızı bağışlamak için size bir çağrıda bulunuyor ve size belli vakte kadar da süre veriyor” dediler. Onlar, “Siz de bizim gibi sadece insansınız; bizi atalarımızın tapmış olduğu tanrılardan uzaklaştırmak istiyorsunuz. O halde bize, açık bir delil getirin!” diye cevap verdiler.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78240" y="0"/>
            <a:ext cx="3413759" cy="769441"/>
          </a:xfrm>
          <a:prstGeom prst="rect">
            <a:avLst/>
          </a:prstGeom>
          <a:noFill/>
        </p:spPr>
        <p:txBody>
          <a:bodyPr wrap="square" rtlCol="0">
            <a:spAutoFit/>
          </a:bodyPr>
          <a:lstStyle/>
          <a:p>
            <a:r>
              <a:rPr lang="tr-TR" sz="2200" b="1" i="0" dirty="0" err="1" smtClean="0">
                <a:solidFill>
                  <a:srgbClr val="00B0F0"/>
                </a:solidFill>
                <a:effectLst/>
                <a:latin typeface="Helvetica Neue"/>
              </a:rPr>
              <a:t>İbrahîm</a:t>
            </a:r>
            <a:r>
              <a:rPr lang="tr-TR" sz="2200" b="1" i="0" dirty="0" smtClean="0">
                <a:solidFill>
                  <a:srgbClr val="00B0F0"/>
                </a:solidFill>
                <a:effectLst/>
                <a:latin typeface="Helvetica Neue"/>
              </a:rPr>
              <a:t> </a:t>
            </a:r>
            <a:r>
              <a:rPr lang="tr-TR" sz="2200" b="1" i="0" dirty="0">
                <a:solidFill>
                  <a:srgbClr val="00B0F0"/>
                </a:solidFill>
                <a:effectLst/>
                <a:latin typeface="Helvetica Neue"/>
              </a:rPr>
              <a:t>Suresi </a:t>
            </a:r>
            <a:r>
              <a:rPr lang="tr-TR" sz="2200" b="1" i="0" dirty="0">
                <a:solidFill>
                  <a:srgbClr val="00B0F0"/>
                </a:solidFill>
                <a:effectLst/>
                <a:latin typeface="inherit"/>
              </a:rPr>
              <a:t>- </a:t>
            </a:r>
            <a:r>
              <a:rPr lang="tr-TR" sz="2200" b="1" i="0" dirty="0" smtClean="0">
                <a:solidFill>
                  <a:srgbClr val="00B0F0"/>
                </a:solidFill>
                <a:effectLst/>
                <a:latin typeface="inherit"/>
              </a:rPr>
              <a:t>14.Sure</a:t>
            </a:r>
          </a:p>
          <a:p>
            <a:r>
              <a:rPr lang="tr-TR" sz="2200" b="1" dirty="0" smtClean="0">
                <a:solidFill>
                  <a:srgbClr val="00B0F0"/>
                </a:solidFill>
                <a:latin typeface="inherit"/>
              </a:rPr>
              <a:t>10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985894"/>
          </a:xfrm>
        </p:spPr>
        <p:txBody>
          <a:bodyPr>
            <a:noAutofit/>
          </a:bodyPr>
          <a:lstStyle/>
          <a:p>
            <a:r>
              <a:rPr lang="ar-AE" sz="4400" dirty="0"/>
              <a:t>قَالَتْ رُسُلُهُمْ اَفِي اللّٰهِ شَكٌّ </a:t>
            </a:r>
            <a:r>
              <a:rPr lang="ar-AE" sz="4400" dirty="0">
                <a:solidFill>
                  <a:srgbClr val="FF0000"/>
                </a:solidFill>
              </a:rPr>
              <a:t>فَاطِرِ</a:t>
            </a:r>
            <a:r>
              <a:rPr lang="ar-AE" sz="4400" dirty="0"/>
              <a:t> السَّمٰوَاتِ وَالْاَرْضِؕ يَدْعُوكُمْ لِيَغْفِرَ </a:t>
            </a:r>
            <a:r>
              <a:rPr lang="ar-AE" sz="4400" dirty="0" smtClean="0"/>
              <a:t>لَكُمْ</a:t>
            </a:r>
            <a:r>
              <a:rPr lang="tr-TR" sz="4400" dirty="0" smtClean="0"/>
              <a:t/>
            </a:r>
            <a:br>
              <a:rPr lang="tr-TR" sz="4400" dirty="0" smtClean="0"/>
            </a:br>
            <a:r>
              <a:rPr lang="tr-TR" sz="4400" dirty="0"/>
              <a:t/>
            </a:r>
            <a:br>
              <a:rPr lang="tr-TR" sz="4400" dirty="0"/>
            </a:br>
            <a:r>
              <a:rPr lang="ar-AE" sz="4400" dirty="0" smtClean="0"/>
              <a:t> </a:t>
            </a:r>
            <a:r>
              <a:rPr lang="ar-AE" sz="4400" dirty="0"/>
              <a:t>مِنْ ذُنُوبِكُمْ وَيُؤَخِّرَكُمْ اِلٰٓى اَجَلٍ مُسَمًّىؕ قَالُٓوا اِنْ اَنْتُمْ اِلَّا بَشَرٌ مِثْلُنَاؕ </a:t>
            </a:r>
            <a:r>
              <a:rPr lang="tr-TR" sz="4400" dirty="0" smtClean="0"/>
              <a:t/>
            </a:r>
            <a:br>
              <a:rPr lang="tr-TR" sz="4400" dirty="0" smtClean="0"/>
            </a:br>
            <a:r>
              <a:rPr lang="tr-TR" sz="4400" dirty="0"/>
              <a:t/>
            </a:r>
            <a:br>
              <a:rPr lang="tr-TR" sz="4400" dirty="0"/>
            </a:br>
            <a:r>
              <a:rPr lang="ar-AE" sz="4400" dirty="0" smtClean="0"/>
              <a:t>تُرٖيدُونَ </a:t>
            </a:r>
            <a:r>
              <a:rPr lang="ar-AE" sz="4400" dirty="0"/>
              <a:t>اَنْ تَصُدُّونَا عَمَّا كَانَ يَعْبُدُ اٰبَٓاؤُ۬نَا فَأْتُونَا بِسُلْطَانٍ مُبٖينٍ</a:t>
            </a:r>
            <a:r>
              <a:rPr lang="ar-AE" sz="4400" b="1" dirty="0"/>
              <a:t>﴿١٠﴾</a:t>
            </a:r>
            <a:endParaRPr lang="tr-TR" sz="192900" dirty="0"/>
          </a:p>
        </p:txBody>
      </p:sp>
    </p:spTree>
    <p:extLst>
      <p:ext uri="{BB962C8B-B14F-4D97-AF65-F5344CB8AC3E}">
        <p14:creationId xmlns:p14="http://schemas.microsoft.com/office/powerpoint/2010/main" val="18329510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fontScale="92500" lnSpcReduction="10000"/>
          </a:bodyPr>
          <a:lstStyle/>
          <a:p>
            <a:r>
              <a:rPr lang="tr-TR" sz="4400" b="1" i="1" dirty="0"/>
              <a:t>﴾1﴿Hamd, gökleri ve yeri yoktan var eden, melekleri ikişer, üçer, dörder kanatlı elçiler kılan Allah’a mahsustur. O dilediği kadar fazlasını da yaratır. Kuşkusuz Allah her şeye kadirdir.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70126" y="0"/>
            <a:ext cx="3021874" cy="769441"/>
          </a:xfrm>
          <a:prstGeom prst="rect">
            <a:avLst/>
          </a:prstGeom>
          <a:noFill/>
        </p:spPr>
        <p:txBody>
          <a:bodyPr wrap="square" rtlCol="0">
            <a:spAutoFit/>
          </a:bodyPr>
          <a:lstStyle/>
          <a:p>
            <a:r>
              <a:rPr lang="tr-TR" sz="2200" b="1" i="0" dirty="0" err="1" smtClean="0">
                <a:solidFill>
                  <a:srgbClr val="00B0F0"/>
                </a:solidFill>
                <a:effectLst/>
                <a:latin typeface="Helvetica Neue"/>
              </a:rPr>
              <a:t>Fâtır</a:t>
            </a:r>
            <a:r>
              <a:rPr lang="tr-TR" sz="2200" b="1" i="0" dirty="0" smtClean="0">
                <a:solidFill>
                  <a:srgbClr val="00B0F0"/>
                </a:solidFill>
                <a:effectLst/>
                <a:latin typeface="Helvetica Neue"/>
              </a:rPr>
              <a:t> </a:t>
            </a:r>
            <a:r>
              <a:rPr lang="tr-TR" sz="2200" b="1" i="0" dirty="0">
                <a:solidFill>
                  <a:srgbClr val="00B0F0"/>
                </a:solidFill>
                <a:effectLst/>
                <a:latin typeface="Helvetica Neue"/>
              </a:rPr>
              <a:t>Suresi </a:t>
            </a:r>
            <a:r>
              <a:rPr lang="tr-TR" sz="2200" b="1" i="0" dirty="0">
                <a:solidFill>
                  <a:srgbClr val="00B0F0"/>
                </a:solidFill>
                <a:effectLst/>
                <a:latin typeface="inherit"/>
              </a:rPr>
              <a:t>- </a:t>
            </a:r>
            <a:r>
              <a:rPr lang="tr-TR" sz="2200" b="1" i="0" dirty="0" smtClean="0">
                <a:solidFill>
                  <a:srgbClr val="00B0F0"/>
                </a:solidFill>
                <a:effectLst/>
                <a:latin typeface="inherit"/>
              </a:rPr>
              <a:t>35.Sure</a:t>
            </a:r>
          </a:p>
          <a:p>
            <a:r>
              <a:rPr lang="tr-TR" sz="2200" b="1" dirty="0" smtClean="0">
                <a:solidFill>
                  <a:srgbClr val="00B0F0"/>
                </a:solidFill>
                <a:latin typeface="inherit"/>
              </a:rPr>
              <a:t>1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2186191"/>
          </a:xfrm>
        </p:spPr>
        <p:txBody>
          <a:bodyPr>
            <a:noAutofit/>
          </a:bodyPr>
          <a:lstStyle/>
          <a:p>
            <a:r>
              <a:rPr lang="ar-AE" sz="4800" dirty="0"/>
              <a:t>اَلْحَمْدُ لِلّٰهِ </a:t>
            </a:r>
            <a:r>
              <a:rPr lang="ar-AE" sz="4800" dirty="0">
                <a:solidFill>
                  <a:srgbClr val="FF0000"/>
                </a:solidFill>
              </a:rPr>
              <a:t>فَاطِرِ</a:t>
            </a:r>
            <a:r>
              <a:rPr lang="ar-AE" sz="4800" dirty="0"/>
              <a:t> السَّمٰوَاتِ وَالْاَرْضِ جَاعِلِ الْمَلٰٓئِكَةِ رُسُلاً </a:t>
            </a:r>
            <a:r>
              <a:rPr lang="ar-AE" sz="4800" dirty="0" smtClean="0"/>
              <a:t>اُو۬لٖٓي</a:t>
            </a:r>
            <a:r>
              <a:rPr lang="tr-TR" sz="4800" dirty="0" smtClean="0"/>
              <a:t/>
            </a:r>
            <a:br>
              <a:rPr lang="tr-TR" sz="4800" dirty="0" smtClean="0"/>
            </a:br>
            <a:r>
              <a:rPr lang="tr-TR" sz="4800" dirty="0"/>
              <a:t/>
            </a:r>
            <a:br>
              <a:rPr lang="tr-TR" sz="4800" dirty="0"/>
            </a:br>
            <a:r>
              <a:rPr lang="ar-AE" sz="4800" dirty="0" smtClean="0"/>
              <a:t> </a:t>
            </a:r>
            <a:r>
              <a:rPr lang="ar-AE" sz="4800" dirty="0"/>
              <a:t>اَجْنِحَةٍ مَثْنٰى وَثُلٰثَ وَرُبَاعَؕ يَزٖيدُ فِي الْخَلْقِ مَا يَشَٓاءُؕ اِنَّ اللّٰهَ </a:t>
            </a:r>
            <a:r>
              <a:rPr lang="ar-AE" sz="4800" dirty="0" smtClean="0"/>
              <a:t>عَلٰى</a:t>
            </a:r>
            <a:r>
              <a:rPr lang="tr-TR" sz="4800" dirty="0" smtClean="0"/>
              <a:t/>
            </a:r>
            <a:br>
              <a:rPr lang="tr-TR" sz="4800" dirty="0" smtClean="0"/>
            </a:br>
            <a:r>
              <a:rPr lang="tr-TR" sz="4800" dirty="0"/>
              <a:t/>
            </a:r>
            <a:br>
              <a:rPr lang="tr-TR" sz="4800" dirty="0"/>
            </a:br>
            <a:r>
              <a:rPr lang="ar-AE" sz="4800" dirty="0" smtClean="0"/>
              <a:t> </a:t>
            </a:r>
            <a:r>
              <a:rPr lang="ar-AE" sz="4800" dirty="0"/>
              <a:t>كُلِّ شَيْءٍ قَدٖيرٌ</a:t>
            </a:r>
            <a:r>
              <a:rPr lang="ar-AE" sz="4800" b="1" dirty="0"/>
              <a:t>﴿١﴾</a:t>
            </a:r>
            <a:endParaRPr lang="tr-TR" sz="231500" dirty="0"/>
          </a:p>
        </p:txBody>
      </p:sp>
    </p:spTree>
    <p:extLst>
      <p:ext uri="{BB962C8B-B14F-4D97-AF65-F5344CB8AC3E}">
        <p14:creationId xmlns:p14="http://schemas.microsoft.com/office/powerpoint/2010/main" val="9476347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a:bodyPr>
          <a:lstStyle/>
          <a:p>
            <a:r>
              <a:rPr lang="tr-TR" sz="4000" b="1" i="1" dirty="0"/>
              <a:t>﴾46﴿De ki: “Ey gökleri ve yeri yaratan, duyular ötesini ve duyular âlemini bilen </a:t>
            </a:r>
            <a:r>
              <a:rPr lang="tr-TR" sz="4000" b="1" i="1" dirty="0" err="1"/>
              <a:t>Allahım</a:t>
            </a:r>
            <a:r>
              <a:rPr lang="tr-TR" sz="4000" b="1" i="1" dirty="0"/>
              <a:t>! İhtilâfa düştükleri konularda kulların arasında hükmü sen vereceksin.”</a:t>
            </a:r>
            <a:endParaRPr lang="tr-TR" sz="3333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934994" y="0"/>
            <a:ext cx="3257005" cy="769441"/>
          </a:xfrm>
          <a:prstGeom prst="rect">
            <a:avLst/>
          </a:prstGeom>
          <a:noFill/>
        </p:spPr>
        <p:txBody>
          <a:bodyPr wrap="square" rtlCol="0">
            <a:spAutoFit/>
          </a:bodyPr>
          <a:lstStyle/>
          <a:p>
            <a:r>
              <a:rPr lang="tr-TR" sz="2200" b="1" dirty="0" err="1" smtClean="0">
                <a:solidFill>
                  <a:srgbClr val="00B0F0"/>
                </a:solidFill>
                <a:latin typeface="Helvetica Neue"/>
              </a:rPr>
              <a:t>Zümer</a:t>
            </a:r>
            <a:r>
              <a:rPr lang="tr-TR" sz="2200" b="1" i="0" dirty="0" smtClean="0">
                <a:solidFill>
                  <a:srgbClr val="00B0F0"/>
                </a:solidFill>
                <a:effectLst/>
                <a:latin typeface="Helvetica Neue"/>
              </a:rPr>
              <a:t> </a:t>
            </a:r>
            <a:r>
              <a:rPr lang="tr-TR" sz="2200" b="1" i="0" dirty="0">
                <a:solidFill>
                  <a:srgbClr val="00B0F0"/>
                </a:solidFill>
                <a:effectLst/>
                <a:latin typeface="Helvetica Neue"/>
              </a:rPr>
              <a:t>Suresi </a:t>
            </a:r>
            <a:r>
              <a:rPr lang="tr-TR" sz="2200" b="1" i="0" dirty="0">
                <a:solidFill>
                  <a:srgbClr val="00B0F0"/>
                </a:solidFill>
                <a:effectLst/>
                <a:latin typeface="inherit"/>
              </a:rPr>
              <a:t>- </a:t>
            </a:r>
            <a:r>
              <a:rPr lang="tr-TR" sz="2200" b="1" i="0" dirty="0" smtClean="0">
                <a:solidFill>
                  <a:srgbClr val="00B0F0"/>
                </a:solidFill>
                <a:effectLst/>
                <a:latin typeface="inherit"/>
              </a:rPr>
              <a:t>39.Sure</a:t>
            </a:r>
          </a:p>
          <a:p>
            <a:r>
              <a:rPr lang="tr-TR" sz="2200" b="1" dirty="0" smtClean="0">
                <a:solidFill>
                  <a:srgbClr val="00B0F0"/>
                </a:solidFill>
                <a:latin typeface="inherit"/>
              </a:rPr>
              <a:t>46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533048"/>
          </a:xfrm>
        </p:spPr>
        <p:txBody>
          <a:bodyPr>
            <a:noAutofit/>
          </a:bodyPr>
          <a:lstStyle/>
          <a:p>
            <a:r>
              <a:rPr lang="ar-AE" sz="5400" dirty="0"/>
              <a:t>قُلِ اللّٰهُمَّ </a:t>
            </a:r>
            <a:r>
              <a:rPr lang="ar-AE" sz="5400" dirty="0">
                <a:solidFill>
                  <a:srgbClr val="FF0000"/>
                </a:solidFill>
              </a:rPr>
              <a:t>فَاطِرَ</a:t>
            </a:r>
            <a:r>
              <a:rPr lang="ar-AE" sz="5400" dirty="0"/>
              <a:t> السَّمٰوَاتِ وَالْاَرْضِ عَالِمَ الْغَيْبِ </a:t>
            </a:r>
            <a:r>
              <a:rPr lang="ar-AE" sz="5400" dirty="0" smtClean="0"/>
              <a:t>وَالشَّهَادَةِ</a:t>
            </a:r>
            <a:r>
              <a:rPr lang="tr-TR" sz="5400" dirty="0" smtClean="0"/>
              <a:t/>
            </a:r>
            <a:br>
              <a:rPr lang="tr-TR" sz="5400" dirty="0" smtClean="0"/>
            </a:br>
            <a:r>
              <a:rPr lang="tr-TR" sz="5400" dirty="0"/>
              <a:t/>
            </a:r>
            <a:br>
              <a:rPr lang="tr-TR" sz="5400" dirty="0"/>
            </a:br>
            <a:r>
              <a:rPr lang="ar-AE" sz="5400" dirty="0" smtClean="0"/>
              <a:t> </a:t>
            </a:r>
            <a:r>
              <a:rPr lang="ar-AE" sz="5400" dirty="0"/>
              <a:t>اَنْتَ تَحْكُمُ بَيْنَ عِبَادِكَ فٖيمَا كَانُوا فٖيهِ يَخْتَلِفُونَ</a:t>
            </a:r>
            <a:r>
              <a:rPr lang="ar-AE" sz="5400" b="1" dirty="0"/>
              <a:t>﴿٤٦﴾</a:t>
            </a:r>
            <a:endParaRPr lang="tr-TR" sz="231500" dirty="0"/>
          </a:p>
        </p:txBody>
      </p:sp>
    </p:spTree>
    <p:extLst>
      <p:ext uri="{BB962C8B-B14F-4D97-AF65-F5344CB8AC3E}">
        <p14:creationId xmlns:p14="http://schemas.microsoft.com/office/powerpoint/2010/main" val="22103965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66903"/>
            <a:ext cx="12192000" cy="2590375"/>
          </a:xfrm>
        </p:spPr>
        <p:txBody>
          <a:bodyPr>
            <a:normAutofit/>
          </a:bodyPr>
          <a:lstStyle/>
          <a:p>
            <a:r>
              <a:rPr lang="tr-TR" sz="4400" b="1" i="1" dirty="0"/>
              <a:t>﴾11﴿Gökleri ve yeri yaratan O’dur. Size kendinizden eşler, hayvanlardan da çiftler yarattı. Bu şekilde çoğalmanızı sağlamaktadır. O’na benzer hiçbir şey yoktur. O her şeyi işitir, her şeyi görür.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78833" y="0"/>
            <a:ext cx="3013165" cy="769441"/>
          </a:xfrm>
          <a:prstGeom prst="rect">
            <a:avLst/>
          </a:prstGeom>
          <a:noFill/>
        </p:spPr>
        <p:txBody>
          <a:bodyPr wrap="square" rtlCol="0">
            <a:spAutoFit/>
          </a:bodyPr>
          <a:lstStyle/>
          <a:p>
            <a:r>
              <a:rPr lang="tr-TR" sz="2200" b="1" i="0" dirty="0" err="1" smtClean="0">
                <a:solidFill>
                  <a:srgbClr val="00B0F0"/>
                </a:solidFill>
                <a:effectLst/>
                <a:latin typeface="Helvetica Neue"/>
              </a:rPr>
              <a:t>Şûrâ</a:t>
            </a:r>
            <a:r>
              <a:rPr lang="tr-TR" sz="2200" b="1" i="0" dirty="0" smtClean="0">
                <a:solidFill>
                  <a:srgbClr val="00B0F0"/>
                </a:solidFill>
                <a:effectLst/>
                <a:latin typeface="Helvetica Neue"/>
              </a:rPr>
              <a:t> </a:t>
            </a:r>
            <a:r>
              <a:rPr lang="tr-TR" sz="2200" b="1" i="0" dirty="0">
                <a:solidFill>
                  <a:srgbClr val="00B0F0"/>
                </a:solidFill>
                <a:effectLst/>
                <a:latin typeface="Helvetica Neue"/>
              </a:rPr>
              <a:t>Suresi </a:t>
            </a:r>
            <a:r>
              <a:rPr lang="tr-TR" sz="2200" b="1" i="0" dirty="0">
                <a:solidFill>
                  <a:srgbClr val="00B0F0"/>
                </a:solidFill>
                <a:effectLst/>
                <a:latin typeface="inherit"/>
              </a:rPr>
              <a:t>- </a:t>
            </a:r>
            <a:r>
              <a:rPr lang="tr-TR" sz="2200" b="1" i="0" dirty="0" smtClean="0">
                <a:solidFill>
                  <a:srgbClr val="00B0F0"/>
                </a:solidFill>
                <a:effectLst/>
                <a:latin typeface="inherit"/>
              </a:rPr>
              <a:t>42.Sure</a:t>
            </a:r>
          </a:p>
          <a:p>
            <a:r>
              <a:rPr lang="tr-TR" sz="2200" b="1" dirty="0" smtClean="0">
                <a:solidFill>
                  <a:srgbClr val="00B0F0"/>
                </a:solidFill>
                <a:latin typeface="inherit"/>
              </a:rPr>
              <a:t>11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071493"/>
          </a:xfrm>
        </p:spPr>
        <p:txBody>
          <a:bodyPr>
            <a:noAutofit/>
          </a:bodyPr>
          <a:lstStyle/>
          <a:p>
            <a:r>
              <a:rPr lang="ar-AE" sz="4400" dirty="0">
                <a:solidFill>
                  <a:srgbClr val="FF0000"/>
                </a:solidFill>
              </a:rPr>
              <a:t>فَاطِرُ</a:t>
            </a:r>
            <a:r>
              <a:rPr lang="ar-AE" sz="4400" dirty="0"/>
              <a:t> السَّمٰوَاتِ وَالْاَرْضِؕ جَعَلَ لَكُمْ مِنْ اَنْفُسِكُمْ اَزْوَاجاً وَمِنَ </a:t>
            </a:r>
            <a:r>
              <a:rPr lang="ar-AE" sz="4400" dirty="0" smtClean="0"/>
              <a:t>الْاَنْعَامِ</a:t>
            </a:r>
            <a:r>
              <a:rPr lang="tr-TR" sz="4400" dirty="0" smtClean="0"/>
              <a:t/>
            </a:r>
            <a:br>
              <a:rPr lang="tr-TR" sz="4400" dirty="0" smtClean="0"/>
            </a:br>
            <a:r>
              <a:rPr lang="tr-TR" sz="4400" dirty="0"/>
              <a:t/>
            </a:r>
            <a:br>
              <a:rPr lang="tr-TR" sz="4400" dirty="0"/>
            </a:br>
            <a:r>
              <a:rPr lang="ar-AE" sz="4400" dirty="0" smtClean="0"/>
              <a:t> </a:t>
            </a:r>
            <a:r>
              <a:rPr lang="ar-AE" sz="4400" dirty="0"/>
              <a:t>اَزْوَاجاًۚ يَذْرَؤُ۬كُمْ فٖيهِؕ لَيْسَ كَمِثْلِهٖ شَيْءٌۚ وَهُوَ السَّمٖيعُ الْبَصٖيرُ</a:t>
            </a:r>
            <a:r>
              <a:rPr lang="ar-AE" sz="4400" b="1" dirty="0"/>
              <a:t>﴿١١﴾</a:t>
            </a:r>
            <a:endParaRPr lang="tr-TR" sz="192900" dirty="0"/>
          </a:p>
        </p:txBody>
      </p:sp>
    </p:spTree>
    <p:extLst>
      <p:ext uri="{BB962C8B-B14F-4D97-AF65-F5344CB8AC3E}">
        <p14:creationId xmlns:p14="http://schemas.microsoft.com/office/powerpoint/2010/main" val="4567097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E3707D-6390-6B80-1C17-4C4EA76803C6}"/>
              </a:ext>
            </a:extLst>
          </p:cNvPr>
          <p:cNvSpPr>
            <a:spLocks noGrp="1"/>
          </p:cNvSpPr>
          <p:nvPr>
            <p:ph type="ctrTitle"/>
          </p:nvPr>
        </p:nvSpPr>
        <p:spPr>
          <a:xfrm>
            <a:off x="599768" y="394776"/>
            <a:ext cx="10992464" cy="1148889"/>
          </a:xfrm>
        </p:spPr>
        <p:txBody>
          <a:bodyPr/>
          <a:lstStyle/>
          <a:p>
            <a:r>
              <a:rPr lang="tr-TR" b="1" dirty="0"/>
              <a:t>YARATMAK, İCAT ETMEK.</a:t>
            </a:r>
          </a:p>
        </p:txBody>
      </p:sp>
      <p:sp>
        <p:nvSpPr>
          <p:cNvPr id="3" name="Alt Başlık 2">
            <a:extLst>
              <a:ext uri="{FF2B5EF4-FFF2-40B4-BE49-F238E27FC236}">
                <a16:creationId xmlns:a16="http://schemas.microsoft.com/office/drawing/2014/main" id="{A1158C9F-E434-FA8D-A42A-C0720D6BB936}"/>
              </a:ext>
            </a:extLst>
          </p:cNvPr>
          <p:cNvSpPr>
            <a:spLocks noGrp="1"/>
          </p:cNvSpPr>
          <p:nvPr>
            <p:ph type="subTitle" idx="1"/>
          </p:nvPr>
        </p:nvSpPr>
        <p:spPr>
          <a:xfrm>
            <a:off x="0" y="2438400"/>
            <a:ext cx="12192000" cy="4419600"/>
          </a:xfrm>
        </p:spPr>
        <p:txBody>
          <a:bodyPr>
            <a:normAutofit/>
          </a:bodyPr>
          <a:lstStyle/>
          <a:p>
            <a:r>
              <a:rPr lang="ar-AE" sz="7200" dirty="0"/>
              <a:t>يَفْطُرُ</a:t>
            </a:r>
            <a:r>
              <a:rPr lang="tr-TR" sz="7200" dirty="0"/>
              <a:t>   </a:t>
            </a:r>
            <a:r>
              <a:rPr lang="ar-AE" sz="7200" dirty="0"/>
              <a:t>فَطَرَ</a:t>
            </a:r>
            <a:r>
              <a:rPr lang="tr-TR" sz="7200" dirty="0"/>
              <a:t>    </a:t>
            </a:r>
          </a:p>
          <a:p>
            <a:r>
              <a:rPr lang="tr-TR" sz="7200" dirty="0"/>
              <a:t>  </a:t>
            </a:r>
            <a:r>
              <a:rPr lang="ar-AE" sz="7200" dirty="0"/>
              <a:t>فَطْرًا</a:t>
            </a:r>
            <a:r>
              <a:rPr lang="tr-TR" sz="7200" dirty="0"/>
              <a:t> </a:t>
            </a:r>
          </a:p>
          <a:p>
            <a:r>
              <a:rPr lang="tr-TR" sz="7200" dirty="0" err="1"/>
              <a:t>İsm</a:t>
            </a:r>
            <a:r>
              <a:rPr lang="tr-TR" sz="7200" dirty="0"/>
              <a:t>-i faili :</a:t>
            </a:r>
            <a:r>
              <a:rPr lang="ar-AE" sz="7200" dirty="0"/>
              <a:t>فَاطِرٌ</a:t>
            </a:r>
            <a:r>
              <a:rPr lang="tr-TR" sz="7200" dirty="0"/>
              <a:t>  </a:t>
            </a:r>
          </a:p>
        </p:txBody>
      </p:sp>
    </p:spTree>
    <p:extLst>
      <p:ext uri="{BB962C8B-B14F-4D97-AF65-F5344CB8AC3E}">
        <p14:creationId xmlns:p14="http://schemas.microsoft.com/office/powerpoint/2010/main" val="18182360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a:bodyPr>
          <a:lstStyle/>
          <a:p>
            <a:r>
              <a:rPr lang="tr-TR" sz="4800" b="1" i="1" dirty="0"/>
              <a:t>﴾79﴿“Ben, O’nun birliğine inanarak yüzümü, gökleri ve yeri yoktan yaratana çevirdim ve ben müşriklerden değilim.”</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65941" y="0"/>
            <a:ext cx="3126058" cy="769441"/>
          </a:xfrm>
          <a:prstGeom prst="rect">
            <a:avLst/>
          </a:prstGeom>
          <a:noFill/>
        </p:spPr>
        <p:txBody>
          <a:bodyPr wrap="square" rtlCol="0">
            <a:spAutoFit/>
          </a:bodyPr>
          <a:lstStyle/>
          <a:p>
            <a:r>
              <a:rPr lang="tr-TR" sz="2200" b="1" i="0" dirty="0" err="1">
                <a:solidFill>
                  <a:srgbClr val="00B0F0"/>
                </a:solidFill>
                <a:effectLst/>
                <a:latin typeface="Helvetica Neue"/>
              </a:rPr>
              <a:t>En'âm</a:t>
            </a:r>
            <a:r>
              <a:rPr lang="tr-TR" sz="2200" b="1" i="0" dirty="0">
                <a:solidFill>
                  <a:srgbClr val="00B0F0"/>
                </a:solidFill>
                <a:effectLst/>
                <a:latin typeface="Helvetica Neue"/>
              </a:rPr>
              <a:t> Suresi </a:t>
            </a:r>
            <a:r>
              <a:rPr lang="tr-TR" sz="2200" b="1" i="0" dirty="0">
                <a:solidFill>
                  <a:srgbClr val="00B0F0"/>
                </a:solidFill>
                <a:effectLst/>
                <a:latin typeface="inherit"/>
              </a:rPr>
              <a:t>- 6.Sure</a:t>
            </a:r>
          </a:p>
          <a:p>
            <a:r>
              <a:rPr lang="tr-TR" sz="2200" b="1" dirty="0">
                <a:solidFill>
                  <a:srgbClr val="00B0F0"/>
                </a:solidFill>
                <a:latin typeface="inherit"/>
              </a:rPr>
              <a:t>79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394029"/>
          </a:xfrm>
        </p:spPr>
        <p:txBody>
          <a:bodyPr>
            <a:noAutofit/>
          </a:bodyPr>
          <a:lstStyle/>
          <a:p>
            <a:r>
              <a:rPr lang="ar-AE" sz="4800" dirty="0"/>
              <a:t>اِنّٖى وَجَّهْتُ وَجْهِىَ لِلَّذٖى </a:t>
            </a:r>
            <a:r>
              <a:rPr lang="ar-AE" sz="4800" dirty="0">
                <a:solidFill>
                  <a:srgbClr val="FF0000"/>
                </a:solidFill>
              </a:rPr>
              <a:t>فَطَرَ</a:t>
            </a:r>
            <a:r>
              <a:rPr lang="ar-AE" sz="4800" dirty="0"/>
              <a:t> السَّمٰوَاتِ وَالْاَرْضَ حَنٖيفًا وَمَٓا اَنَا۬</a:t>
            </a:r>
            <a:r>
              <a:rPr lang="tr-TR" sz="4800" dirty="0"/>
              <a:t/>
            </a:r>
            <a:br>
              <a:rPr lang="tr-TR" sz="4800" dirty="0"/>
            </a:br>
            <a:r>
              <a:rPr lang="tr-TR" sz="4800" dirty="0"/>
              <a:t/>
            </a:r>
            <a:br>
              <a:rPr lang="tr-TR" sz="4800" dirty="0"/>
            </a:br>
            <a:r>
              <a:rPr lang="ar-AE" sz="4800" dirty="0"/>
              <a:t> مِنَ الْمُشْرِكٖينَۚ</a:t>
            </a:r>
            <a:r>
              <a:rPr lang="ar-AE" sz="4800" b="1" dirty="0"/>
              <a:t>﴿٧٩﴾</a:t>
            </a:r>
            <a:endParaRPr lang="tr-TR" sz="231500" dirty="0"/>
          </a:p>
        </p:txBody>
      </p:sp>
    </p:spTree>
    <p:extLst>
      <p:ext uri="{BB962C8B-B14F-4D97-AF65-F5344CB8AC3E}">
        <p14:creationId xmlns:p14="http://schemas.microsoft.com/office/powerpoint/2010/main" val="25562327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fontScale="92500" lnSpcReduction="20000"/>
          </a:bodyPr>
          <a:lstStyle/>
          <a:p>
            <a:r>
              <a:rPr lang="tr-TR" sz="4800" b="1" i="1" dirty="0"/>
              <a:t>﴾30﴿O halde sen </a:t>
            </a:r>
            <a:r>
              <a:rPr lang="tr-TR" sz="4800" b="1" i="1" dirty="0" err="1"/>
              <a:t>hanîf</a:t>
            </a:r>
            <a:r>
              <a:rPr lang="tr-TR" sz="4800" b="1" i="1" dirty="0"/>
              <a:t> olarak bütün varlığınla dine, Allah insanları hangi fıtrat üzere yaratmışsa ona yönel! Allah’ın yaratmasında değişme olmaz. İşte doğru din budur; fakat insanların çoğu bilmezler.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78834" y="0"/>
            <a:ext cx="3013165" cy="769441"/>
          </a:xfrm>
          <a:prstGeom prst="rect">
            <a:avLst/>
          </a:prstGeom>
          <a:noFill/>
        </p:spPr>
        <p:txBody>
          <a:bodyPr wrap="square" rtlCol="0">
            <a:spAutoFit/>
          </a:bodyPr>
          <a:lstStyle/>
          <a:p>
            <a:r>
              <a:rPr lang="tr-TR" sz="2200" b="1" i="0" dirty="0">
                <a:solidFill>
                  <a:srgbClr val="00B0F0"/>
                </a:solidFill>
                <a:effectLst/>
                <a:latin typeface="Helvetica Neue"/>
              </a:rPr>
              <a:t>Rum Suresi </a:t>
            </a:r>
            <a:r>
              <a:rPr lang="tr-TR" sz="2200" b="1" i="0" dirty="0">
                <a:solidFill>
                  <a:srgbClr val="00B0F0"/>
                </a:solidFill>
                <a:effectLst/>
                <a:latin typeface="inherit"/>
              </a:rPr>
              <a:t>- 30.Sure</a:t>
            </a:r>
          </a:p>
          <a:p>
            <a:r>
              <a:rPr lang="tr-TR" sz="2200" b="1" dirty="0">
                <a:solidFill>
                  <a:srgbClr val="00B0F0"/>
                </a:solidFill>
                <a:latin typeface="inherit"/>
              </a:rPr>
              <a:t>30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394029"/>
          </a:xfrm>
        </p:spPr>
        <p:txBody>
          <a:bodyPr>
            <a:noAutofit/>
          </a:bodyPr>
          <a:lstStyle/>
          <a:p>
            <a:r>
              <a:rPr lang="ar-AE" sz="4400" dirty="0"/>
              <a:t>فَاَقِمْ وَجْهَكَ لِلدّٖينِ حَنٖيفاًؕ فِطْرَتَ اللّٰهِ الَّتٖي </a:t>
            </a:r>
            <a:r>
              <a:rPr lang="ar-AE" sz="4400" dirty="0">
                <a:solidFill>
                  <a:srgbClr val="FF0000"/>
                </a:solidFill>
              </a:rPr>
              <a:t>فَطَرَ</a:t>
            </a:r>
            <a:r>
              <a:rPr lang="ar-AE" sz="4400" dirty="0"/>
              <a:t> النَّاسَ عَلَيْهَاؕ لَا تَبْدٖيلَ</a:t>
            </a:r>
            <a:r>
              <a:rPr lang="tr-TR" sz="4400" dirty="0"/>
              <a:t/>
            </a:r>
            <a:br>
              <a:rPr lang="tr-TR" sz="4400" dirty="0"/>
            </a:br>
            <a:r>
              <a:rPr lang="tr-TR" sz="4400" dirty="0"/>
              <a:t/>
            </a:r>
            <a:br>
              <a:rPr lang="tr-TR" sz="4400" dirty="0"/>
            </a:br>
            <a:r>
              <a:rPr lang="ar-AE" sz="4400" dirty="0"/>
              <a:t> لِخَلْقِ اللّٰهِؕ ذٰلِكَ الدّٖينُ الْقَيِّمُ وَلٰكِنَّ اَكْثَرَ النَّاسِ لَا يَعْلَمُونَ</a:t>
            </a:r>
            <a:r>
              <a:rPr lang="ar-AE" sz="4400" b="1" dirty="0"/>
              <a:t>﴿٣٠﴾</a:t>
            </a:r>
            <a:endParaRPr lang="tr-TR" sz="192900" dirty="0"/>
          </a:p>
        </p:txBody>
      </p:sp>
    </p:spTree>
    <p:extLst>
      <p:ext uri="{BB962C8B-B14F-4D97-AF65-F5344CB8AC3E}">
        <p14:creationId xmlns:p14="http://schemas.microsoft.com/office/powerpoint/2010/main" val="17210910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711336"/>
            <a:ext cx="12192000" cy="2146663"/>
          </a:xfrm>
        </p:spPr>
        <p:txBody>
          <a:bodyPr>
            <a:normAutofit fontScale="77500" lnSpcReduction="20000"/>
          </a:bodyPr>
          <a:lstStyle/>
          <a:p>
            <a:r>
              <a:rPr lang="tr-TR" sz="4800" b="1" i="1" dirty="0"/>
              <a:t>﴾51﴿İsterse canlanmasını aklınızın almadığı herhangi bir yaratık!” Bu defa da “Bizi tekrar hayata kim döndürecek?” diyecekler. “Sizi birinci defa yaratan” de. Sonunda onlar, sana alaylı bir tarzda başlarını sallayacak ve “Ne zamanmış o?” diye soracaklar. De ki: “Yakın olduğunu sanıyorum.”</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318171" y="0"/>
            <a:ext cx="2873828" cy="769441"/>
          </a:xfrm>
          <a:prstGeom prst="rect">
            <a:avLst/>
          </a:prstGeom>
          <a:noFill/>
        </p:spPr>
        <p:txBody>
          <a:bodyPr wrap="square" rtlCol="0">
            <a:spAutoFit/>
          </a:bodyPr>
          <a:lstStyle/>
          <a:p>
            <a:r>
              <a:rPr lang="tr-TR" sz="2200" b="1" i="0" dirty="0" err="1">
                <a:solidFill>
                  <a:srgbClr val="00B0F0"/>
                </a:solidFill>
                <a:effectLst/>
                <a:latin typeface="Helvetica Neue"/>
              </a:rPr>
              <a:t>İsra</a:t>
            </a:r>
            <a:r>
              <a:rPr lang="tr-TR" sz="2200" b="1" i="0" dirty="0">
                <a:solidFill>
                  <a:srgbClr val="00B0F0"/>
                </a:solidFill>
                <a:effectLst/>
                <a:latin typeface="Helvetica Neue"/>
              </a:rPr>
              <a:t> Suresi </a:t>
            </a:r>
            <a:r>
              <a:rPr lang="tr-TR" sz="2200" b="1" i="0" dirty="0">
                <a:solidFill>
                  <a:srgbClr val="00B0F0"/>
                </a:solidFill>
                <a:effectLst/>
                <a:latin typeface="inherit"/>
              </a:rPr>
              <a:t>- 17.Sure</a:t>
            </a:r>
          </a:p>
          <a:p>
            <a:r>
              <a:rPr lang="tr-TR" sz="2200" b="1" dirty="0">
                <a:solidFill>
                  <a:srgbClr val="00B0F0"/>
                </a:solidFill>
                <a:latin typeface="inherit"/>
              </a:rPr>
              <a:t>51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2360362"/>
          </a:xfrm>
        </p:spPr>
        <p:txBody>
          <a:bodyPr>
            <a:noAutofit/>
          </a:bodyPr>
          <a:lstStyle/>
          <a:p>
            <a:r>
              <a:rPr lang="ar-AE" sz="5400" dirty="0"/>
              <a:t>اَوْ خَلْقاً مِمَّا يَكْبُرُ فٖي صُدُورِكُمْۚ فَسَيَقُولُونَ مَنْ يُعٖيدُنَاؕ قُلِ</a:t>
            </a:r>
            <a:r>
              <a:rPr lang="tr-TR" sz="5400" dirty="0"/>
              <a:t/>
            </a:r>
            <a:br>
              <a:rPr lang="tr-TR" sz="5400" dirty="0"/>
            </a:br>
            <a:r>
              <a:rPr lang="tr-TR" sz="5400" dirty="0"/>
              <a:t/>
            </a:r>
            <a:br>
              <a:rPr lang="tr-TR" sz="5400" dirty="0"/>
            </a:br>
            <a:r>
              <a:rPr lang="ar-AE" sz="5400" dirty="0"/>
              <a:t> الَّذٖي </a:t>
            </a:r>
            <a:r>
              <a:rPr lang="ar-AE" sz="5400" dirty="0">
                <a:solidFill>
                  <a:srgbClr val="FF0000"/>
                </a:solidFill>
              </a:rPr>
              <a:t>فَطَرَ</a:t>
            </a:r>
            <a:r>
              <a:rPr lang="ar-AE" sz="5400" dirty="0"/>
              <a:t>كُمْ اَوَّلَ مَرَّةٍۚ فَسَيُنْغِضُونَ اِلَيْكَ رُؤُ۫سَهُمْ وَيَقُولُونَ</a:t>
            </a:r>
            <a:r>
              <a:rPr lang="tr-TR" sz="5400" dirty="0"/>
              <a:t/>
            </a:r>
            <a:br>
              <a:rPr lang="tr-TR" sz="5400" dirty="0"/>
            </a:br>
            <a:r>
              <a:rPr lang="tr-TR" sz="5400" dirty="0"/>
              <a:t/>
            </a:r>
            <a:br>
              <a:rPr lang="tr-TR" sz="5400" dirty="0"/>
            </a:br>
            <a:r>
              <a:rPr lang="ar-AE" sz="5400" dirty="0"/>
              <a:t> مَتٰى هُوَؕ قُلْ عَسٰٓى اَنْ يَكُونَ قَرٖيباً</a:t>
            </a:r>
            <a:r>
              <a:rPr lang="ar-AE" sz="5400" b="1" dirty="0"/>
              <a:t>﴿٥١﴾</a:t>
            </a:r>
            <a:endParaRPr lang="tr-TR" sz="277800" dirty="0"/>
          </a:p>
        </p:txBody>
      </p:sp>
    </p:spTree>
    <p:extLst>
      <p:ext uri="{BB962C8B-B14F-4D97-AF65-F5344CB8AC3E}">
        <p14:creationId xmlns:p14="http://schemas.microsoft.com/office/powerpoint/2010/main" val="28929159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fontScale="85000" lnSpcReduction="10000"/>
          </a:bodyPr>
          <a:lstStyle/>
          <a:p>
            <a:r>
              <a:rPr lang="tr-TR" sz="4800" b="1" i="1" dirty="0"/>
              <a:t>﴾72﴿Onlar şu cevabı verdiler: “Bize gelen bunca apaçık kanıtlara ve bizi yaratana karşı asla seni tercih edemeyiz. Artık sen neye hükmedeceksen et; ama sen ancak bu dünya hayatında hükmünü geçirebilirsin.</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00457" y="0"/>
            <a:ext cx="3091542" cy="769441"/>
          </a:xfrm>
          <a:prstGeom prst="rect">
            <a:avLst/>
          </a:prstGeom>
          <a:noFill/>
        </p:spPr>
        <p:txBody>
          <a:bodyPr wrap="square" rtlCol="0">
            <a:spAutoFit/>
          </a:bodyPr>
          <a:lstStyle/>
          <a:p>
            <a:r>
              <a:rPr lang="tr-TR" sz="2200" b="1" i="0" dirty="0" err="1">
                <a:solidFill>
                  <a:srgbClr val="00B0F0"/>
                </a:solidFill>
                <a:effectLst/>
                <a:latin typeface="Helvetica Neue"/>
              </a:rPr>
              <a:t>Tâhâ</a:t>
            </a:r>
            <a:r>
              <a:rPr lang="tr-TR" sz="2200" b="1" i="0" dirty="0">
                <a:solidFill>
                  <a:srgbClr val="00B0F0"/>
                </a:solidFill>
                <a:effectLst/>
                <a:latin typeface="Helvetica Neue"/>
              </a:rPr>
              <a:t> Suresi </a:t>
            </a:r>
            <a:r>
              <a:rPr lang="tr-TR" sz="2200" b="1" i="0" dirty="0">
                <a:solidFill>
                  <a:srgbClr val="00B0F0"/>
                </a:solidFill>
                <a:effectLst/>
                <a:latin typeface="inherit"/>
              </a:rPr>
              <a:t>- 20.Sure</a:t>
            </a:r>
          </a:p>
          <a:p>
            <a:r>
              <a:rPr lang="tr-TR" sz="2200" b="1" dirty="0">
                <a:solidFill>
                  <a:srgbClr val="00B0F0"/>
                </a:solidFill>
                <a:latin typeface="inherit"/>
              </a:rPr>
              <a:t>72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394029"/>
          </a:xfrm>
        </p:spPr>
        <p:txBody>
          <a:bodyPr>
            <a:noAutofit/>
          </a:bodyPr>
          <a:lstStyle/>
          <a:p>
            <a:r>
              <a:rPr lang="ar-AE" sz="4800" dirty="0"/>
              <a:t>قَالُوا لَنْ نُؤْثِرَكَ عَلٰى مَا جَٓاءَنَا مِنَ الْبَيِّنَاتِ وَالَّذٖي </a:t>
            </a:r>
            <a:r>
              <a:rPr lang="ar-AE" sz="4800" dirty="0">
                <a:solidFill>
                  <a:srgbClr val="FF0000"/>
                </a:solidFill>
              </a:rPr>
              <a:t>فَطَرَ</a:t>
            </a:r>
            <a:r>
              <a:rPr lang="ar-AE" sz="4800" dirty="0"/>
              <a:t>نَا فَاقْضِ مَٓا</a:t>
            </a:r>
            <a:r>
              <a:rPr lang="tr-TR" sz="4800" dirty="0"/>
              <a:t/>
            </a:r>
            <a:br>
              <a:rPr lang="tr-TR" sz="4800" dirty="0"/>
            </a:br>
            <a:r>
              <a:rPr lang="tr-TR" sz="4800" dirty="0"/>
              <a:t/>
            </a:r>
            <a:br>
              <a:rPr lang="tr-TR" sz="4800" dirty="0"/>
            </a:br>
            <a:r>
              <a:rPr lang="ar-AE" sz="4800" dirty="0"/>
              <a:t> اَنْتَ قَاضٍؕ اِنَّمَا تَقْضٖي هٰذِهِ الْحَيٰوةَ الدُّنْيَاؕ</a:t>
            </a:r>
            <a:r>
              <a:rPr lang="ar-AE" sz="4800" b="1" dirty="0"/>
              <a:t>﴿٧٢﴾</a:t>
            </a:r>
            <a:endParaRPr lang="tr-TR" sz="231500" dirty="0"/>
          </a:p>
        </p:txBody>
      </p:sp>
    </p:spTree>
    <p:extLst>
      <p:ext uri="{BB962C8B-B14F-4D97-AF65-F5344CB8AC3E}">
        <p14:creationId xmlns:p14="http://schemas.microsoft.com/office/powerpoint/2010/main" val="30203065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fontScale="92500"/>
          </a:bodyPr>
          <a:lstStyle/>
          <a:p>
            <a:r>
              <a:rPr lang="tr-TR" sz="4400" b="1" i="1" dirty="0"/>
              <a:t>﴾51﴿Ey kavmim! Bunun karşılığında ben sizden bir ücret istemiyorum; benim hizmetimin karşılığı ancak beni yaratana aittir. Hâlâ aklınızı kullanmıyor musunuz?</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257211" y="0"/>
            <a:ext cx="2934788" cy="769441"/>
          </a:xfrm>
          <a:prstGeom prst="rect">
            <a:avLst/>
          </a:prstGeom>
          <a:noFill/>
        </p:spPr>
        <p:txBody>
          <a:bodyPr wrap="square" rtlCol="0">
            <a:spAutoFit/>
          </a:bodyPr>
          <a:lstStyle/>
          <a:p>
            <a:r>
              <a:rPr lang="tr-TR" sz="2200" b="1" i="0" dirty="0">
                <a:solidFill>
                  <a:srgbClr val="00B0F0"/>
                </a:solidFill>
                <a:effectLst/>
                <a:latin typeface="Helvetica Neue"/>
              </a:rPr>
              <a:t>Hûd Suresi </a:t>
            </a:r>
            <a:r>
              <a:rPr lang="tr-TR" sz="2200" b="1" i="0" dirty="0">
                <a:solidFill>
                  <a:srgbClr val="00B0F0"/>
                </a:solidFill>
                <a:effectLst/>
                <a:latin typeface="inherit"/>
              </a:rPr>
              <a:t>- 11.Sure</a:t>
            </a:r>
          </a:p>
          <a:p>
            <a:r>
              <a:rPr lang="tr-TR" sz="2200" b="1" dirty="0">
                <a:solidFill>
                  <a:srgbClr val="00B0F0"/>
                </a:solidFill>
                <a:latin typeface="inherit"/>
              </a:rPr>
              <a:t>51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567882"/>
          </a:xfrm>
        </p:spPr>
        <p:txBody>
          <a:bodyPr>
            <a:noAutofit/>
          </a:bodyPr>
          <a:lstStyle/>
          <a:p>
            <a:r>
              <a:rPr lang="ar-AE" dirty="0"/>
              <a:t>يَا قَوْمِ لَٓا اَسْـَٔلُكُمْ عَلَيْهِ اَجْراًؕ اِنْ اَجْرِيَ اِلَّا عَلَى الَّذٖي</a:t>
            </a:r>
            <a:r>
              <a:rPr lang="tr-TR" dirty="0"/>
              <a:t/>
            </a:r>
            <a:br>
              <a:rPr lang="tr-TR" dirty="0"/>
            </a:br>
            <a:r>
              <a:rPr lang="tr-TR" dirty="0"/>
              <a:t/>
            </a:r>
            <a:br>
              <a:rPr lang="tr-TR" dirty="0"/>
            </a:br>
            <a:r>
              <a:rPr lang="ar-AE" dirty="0"/>
              <a:t> </a:t>
            </a:r>
            <a:r>
              <a:rPr lang="ar-AE" dirty="0">
                <a:solidFill>
                  <a:srgbClr val="FF0000"/>
                </a:solidFill>
              </a:rPr>
              <a:t>فَطَرَ</a:t>
            </a:r>
            <a:r>
              <a:rPr lang="ar-AE" dirty="0"/>
              <a:t>نٖيؕ اَفَلَا تَعْقِلُونَ</a:t>
            </a:r>
            <a:r>
              <a:rPr lang="ar-AE" b="1" dirty="0"/>
              <a:t>﴿٥١﴾</a:t>
            </a:r>
            <a:endParaRPr lang="tr-TR" sz="333400" dirty="0"/>
          </a:p>
        </p:txBody>
      </p:sp>
    </p:spTree>
    <p:extLst>
      <p:ext uri="{BB962C8B-B14F-4D97-AF65-F5344CB8AC3E}">
        <p14:creationId xmlns:p14="http://schemas.microsoft.com/office/powerpoint/2010/main" val="15304019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a:bodyPr>
          <a:lstStyle/>
          <a:p>
            <a:r>
              <a:rPr lang="tr-TR" sz="4400" b="1" i="1" dirty="0"/>
              <a:t>﴾22﴿Hem ne diye beni yaratan ve sizin de dönüp kendisine varacağınız Allah’a kulluk etmeyeyim ki?</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56914" y="0"/>
            <a:ext cx="3135085" cy="769441"/>
          </a:xfrm>
          <a:prstGeom prst="rect">
            <a:avLst/>
          </a:prstGeom>
          <a:noFill/>
        </p:spPr>
        <p:txBody>
          <a:bodyPr wrap="square" rtlCol="0">
            <a:spAutoFit/>
          </a:bodyPr>
          <a:lstStyle/>
          <a:p>
            <a:r>
              <a:rPr lang="tr-TR" sz="2200" b="1" dirty="0" err="1">
                <a:solidFill>
                  <a:srgbClr val="00B0F0"/>
                </a:solidFill>
                <a:latin typeface="Helvetica Neue"/>
              </a:rPr>
              <a:t>Yâsîn</a:t>
            </a:r>
            <a:r>
              <a:rPr lang="tr-TR" sz="2200" b="1" i="0" dirty="0">
                <a:solidFill>
                  <a:srgbClr val="00B0F0"/>
                </a:solidFill>
                <a:effectLst/>
                <a:latin typeface="Helvetica Neue"/>
              </a:rPr>
              <a:t> Suresi </a:t>
            </a:r>
            <a:r>
              <a:rPr lang="tr-TR" sz="2200" b="1" i="0" dirty="0">
                <a:solidFill>
                  <a:srgbClr val="00B0F0"/>
                </a:solidFill>
                <a:effectLst/>
                <a:latin typeface="inherit"/>
              </a:rPr>
              <a:t>- 36.Sure</a:t>
            </a:r>
          </a:p>
          <a:p>
            <a:r>
              <a:rPr lang="tr-TR" sz="2200" b="1" dirty="0">
                <a:solidFill>
                  <a:srgbClr val="00B0F0"/>
                </a:solidFill>
                <a:latin typeface="inherit"/>
              </a:rPr>
              <a:t>22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784111"/>
          </a:xfrm>
        </p:spPr>
        <p:txBody>
          <a:bodyPr>
            <a:noAutofit/>
          </a:bodyPr>
          <a:lstStyle/>
          <a:p>
            <a:r>
              <a:rPr lang="ar-AE" dirty="0"/>
              <a:t>وَمَا لِيَ لَٓا اَعْبُدُ الَّذٖي </a:t>
            </a:r>
            <a:r>
              <a:rPr lang="ar-AE" dirty="0">
                <a:solidFill>
                  <a:srgbClr val="FF0000"/>
                </a:solidFill>
              </a:rPr>
              <a:t>فَطَرَ</a:t>
            </a:r>
            <a:r>
              <a:rPr lang="ar-AE" dirty="0"/>
              <a:t>نٖي وَاِلَيْهِ تُرْجَعُونَ</a:t>
            </a:r>
            <a:r>
              <a:rPr lang="ar-AE" b="1" dirty="0"/>
              <a:t>﴿٢٢﴾</a:t>
            </a:r>
            <a:endParaRPr lang="tr-TR" sz="333400" dirty="0"/>
          </a:p>
        </p:txBody>
      </p:sp>
    </p:spTree>
    <p:extLst>
      <p:ext uri="{BB962C8B-B14F-4D97-AF65-F5344CB8AC3E}">
        <p14:creationId xmlns:p14="http://schemas.microsoft.com/office/powerpoint/2010/main" val="23306446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fontScale="92500" lnSpcReduction="10000"/>
          </a:bodyPr>
          <a:lstStyle/>
          <a:p>
            <a:r>
              <a:rPr lang="tr-TR" sz="4400" b="1" i="1" dirty="0"/>
              <a:t>﴾26-27﴿Bir zamanlar </a:t>
            </a:r>
            <a:r>
              <a:rPr lang="tr-TR" sz="4400" b="1" i="1" dirty="0" err="1"/>
              <a:t>İbrâhim</a:t>
            </a:r>
            <a:r>
              <a:rPr lang="tr-TR" sz="4400" b="1" i="1" dirty="0"/>
              <a:t> babasına ve topluluğuna şöyle demişti: “Ben sizin taptıklarınızdan uzağım, beni yaratan başkadır (ancak O’na ibadet ederim). O bana doğru yolu gösterecektir.”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74034" y="0"/>
            <a:ext cx="3317965" cy="769441"/>
          </a:xfrm>
          <a:prstGeom prst="rect">
            <a:avLst/>
          </a:prstGeom>
          <a:noFill/>
        </p:spPr>
        <p:txBody>
          <a:bodyPr wrap="square" rtlCol="0">
            <a:spAutoFit/>
          </a:bodyPr>
          <a:lstStyle/>
          <a:p>
            <a:r>
              <a:rPr lang="tr-TR" sz="2200" b="1" dirty="0" err="1">
                <a:solidFill>
                  <a:srgbClr val="00B0F0"/>
                </a:solidFill>
                <a:latin typeface="Helvetica Neue"/>
              </a:rPr>
              <a:t>Zuhruf</a:t>
            </a:r>
            <a:r>
              <a:rPr lang="tr-TR" sz="2200" b="1" i="0" dirty="0">
                <a:solidFill>
                  <a:srgbClr val="00B0F0"/>
                </a:solidFill>
                <a:effectLst/>
                <a:latin typeface="Helvetica Neue"/>
              </a:rPr>
              <a:t> Suresi </a:t>
            </a:r>
            <a:r>
              <a:rPr lang="tr-TR" sz="2200" b="1" i="0" dirty="0">
                <a:solidFill>
                  <a:srgbClr val="00B0F0"/>
                </a:solidFill>
                <a:effectLst/>
                <a:latin typeface="inherit"/>
              </a:rPr>
              <a:t>- 43.Sure</a:t>
            </a:r>
          </a:p>
          <a:p>
            <a:r>
              <a:rPr lang="tr-TR" sz="2200" b="1" dirty="0">
                <a:solidFill>
                  <a:srgbClr val="00B0F0"/>
                </a:solidFill>
                <a:latin typeface="inherit"/>
              </a:rPr>
              <a:t>26 – 27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341459"/>
          </a:xfrm>
        </p:spPr>
        <p:txBody>
          <a:bodyPr>
            <a:noAutofit/>
          </a:bodyPr>
          <a:lstStyle/>
          <a:p>
            <a:pPr rtl="1"/>
            <a:r>
              <a:rPr lang="ar-AE" sz="5400" dirty="0"/>
              <a:t>وَاِذْ قَالَ اِبْرٰهٖيمُ لِاَبٖيهِ وَقَوْمِهٖٓ اِنَّنٖي بَرَٓاءٌ مِمَّا تَعْبُدُونَۙ</a:t>
            </a:r>
            <a:r>
              <a:rPr lang="ar-AE" sz="5400" b="1" dirty="0"/>
              <a:t>﴿٢٦﴾</a:t>
            </a:r>
            <a:r>
              <a:rPr lang="tr-TR" sz="5400" b="1" dirty="0"/>
              <a:t/>
            </a:r>
            <a:br>
              <a:rPr lang="tr-TR" sz="5400" b="1" dirty="0"/>
            </a:br>
            <a:r>
              <a:rPr lang="ar-AE" sz="5400" dirty="0"/>
              <a:t/>
            </a:r>
            <a:br>
              <a:rPr lang="ar-AE" sz="5400" dirty="0"/>
            </a:br>
            <a:r>
              <a:rPr lang="ar-AE" sz="5400" dirty="0"/>
              <a:t>اِلَّا الَّذٖي </a:t>
            </a:r>
            <a:r>
              <a:rPr lang="ar-AE" sz="5400" dirty="0">
                <a:solidFill>
                  <a:srgbClr val="FF0000"/>
                </a:solidFill>
              </a:rPr>
              <a:t>فَطَرَ</a:t>
            </a:r>
            <a:r>
              <a:rPr lang="ar-AE" sz="5400" dirty="0"/>
              <a:t>نٖي فَاِنَّهُ سَيَهْدٖينِ</a:t>
            </a:r>
            <a:r>
              <a:rPr lang="ar-AE" sz="5400" b="1" dirty="0"/>
              <a:t>﴿٢٧﴾</a:t>
            </a:r>
            <a:endParaRPr lang="ar-AE" sz="5400" dirty="0"/>
          </a:p>
        </p:txBody>
      </p:sp>
    </p:spTree>
    <p:extLst>
      <p:ext uri="{BB962C8B-B14F-4D97-AF65-F5344CB8AC3E}">
        <p14:creationId xmlns:p14="http://schemas.microsoft.com/office/powerpoint/2010/main" val="22723772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a:bodyPr>
          <a:lstStyle/>
          <a:p>
            <a:r>
              <a:rPr lang="tr-TR" sz="4800" b="1" i="1" dirty="0"/>
              <a:t>﴾56﴿İbrâhim şöyle cevap verdi: “Hayır, sizin rabbiniz, göklerin ve yerin rabbidir; onları O yaratmıştır; ben de bunu ikrar edenlerdenim.”</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882743" y="0"/>
            <a:ext cx="3309256" cy="769441"/>
          </a:xfrm>
          <a:prstGeom prst="rect">
            <a:avLst/>
          </a:prstGeom>
          <a:noFill/>
        </p:spPr>
        <p:txBody>
          <a:bodyPr wrap="square" rtlCol="0">
            <a:spAutoFit/>
          </a:bodyPr>
          <a:lstStyle/>
          <a:p>
            <a:r>
              <a:rPr lang="tr-TR" sz="2200" b="1" i="0" dirty="0" err="1">
                <a:solidFill>
                  <a:srgbClr val="00B0F0"/>
                </a:solidFill>
                <a:effectLst/>
                <a:latin typeface="Helvetica Neue"/>
              </a:rPr>
              <a:t>Enbiyâ</a:t>
            </a:r>
            <a:r>
              <a:rPr lang="tr-TR" sz="2200" b="1" i="0" dirty="0">
                <a:solidFill>
                  <a:srgbClr val="00B0F0"/>
                </a:solidFill>
                <a:effectLst/>
                <a:latin typeface="Helvetica Neue"/>
              </a:rPr>
              <a:t> Suresi </a:t>
            </a:r>
            <a:r>
              <a:rPr lang="tr-TR" sz="2200" b="1" i="0" dirty="0">
                <a:solidFill>
                  <a:srgbClr val="00B0F0"/>
                </a:solidFill>
                <a:effectLst/>
                <a:latin typeface="inherit"/>
              </a:rPr>
              <a:t>- 21.Sure</a:t>
            </a:r>
          </a:p>
          <a:p>
            <a:r>
              <a:rPr lang="tr-TR" sz="2200" b="1" dirty="0">
                <a:solidFill>
                  <a:srgbClr val="00B0F0"/>
                </a:solidFill>
                <a:latin typeface="inherit"/>
              </a:rPr>
              <a:t>56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394029"/>
          </a:xfrm>
        </p:spPr>
        <p:txBody>
          <a:bodyPr>
            <a:noAutofit/>
          </a:bodyPr>
          <a:lstStyle/>
          <a:p>
            <a:r>
              <a:rPr lang="ar-AE" dirty="0"/>
              <a:t>قَالَ بَلْ رَبُّكُمْ رَبُّ السَّمٰوَاتِ وَالْاَرْضِ الَّذٖي </a:t>
            </a:r>
            <a:r>
              <a:rPr lang="ar-AE" dirty="0">
                <a:solidFill>
                  <a:srgbClr val="FF0000"/>
                </a:solidFill>
              </a:rPr>
              <a:t>فَطَرَ</a:t>
            </a:r>
            <a:r>
              <a:rPr lang="ar-AE" dirty="0"/>
              <a:t>هُنَّ</a:t>
            </a:r>
            <a:r>
              <a:rPr lang="tr-TR" dirty="0"/>
              <a:t/>
            </a:r>
            <a:br>
              <a:rPr lang="tr-TR" dirty="0"/>
            </a:br>
            <a:r>
              <a:rPr lang="tr-TR" dirty="0"/>
              <a:t/>
            </a:r>
            <a:br>
              <a:rPr lang="tr-TR" dirty="0"/>
            </a:br>
            <a:r>
              <a:rPr lang="ar-AE" dirty="0"/>
              <a:t>ؗ وَاَنَا۬ عَلٰى ذٰلِكُمْ مِنَ الشَّاهِدٖينَ</a:t>
            </a:r>
            <a:r>
              <a:rPr lang="ar-AE" b="1" dirty="0"/>
              <a:t>﴿٥٦﴾</a:t>
            </a:r>
            <a:endParaRPr lang="tr-TR" sz="333400" dirty="0"/>
          </a:p>
        </p:txBody>
      </p:sp>
    </p:spTree>
    <p:extLst>
      <p:ext uri="{BB962C8B-B14F-4D97-AF65-F5344CB8AC3E}">
        <p14:creationId xmlns:p14="http://schemas.microsoft.com/office/powerpoint/2010/main" val="6420393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E3707D-6390-6B80-1C17-4C4EA76803C6}"/>
              </a:ext>
            </a:extLst>
          </p:cNvPr>
          <p:cNvSpPr>
            <a:spLocks noGrp="1"/>
          </p:cNvSpPr>
          <p:nvPr>
            <p:ph type="ctrTitle"/>
          </p:nvPr>
        </p:nvSpPr>
        <p:spPr>
          <a:xfrm>
            <a:off x="599768" y="394776"/>
            <a:ext cx="10992464" cy="1148889"/>
          </a:xfrm>
        </p:spPr>
        <p:txBody>
          <a:bodyPr/>
          <a:lstStyle/>
          <a:p>
            <a:r>
              <a:rPr lang="tr-TR" b="1" dirty="0"/>
              <a:t>YARIK, ÇATLAK.</a:t>
            </a:r>
          </a:p>
        </p:txBody>
      </p:sp>
      <p:sp>
        <p:nvSpPr>
          <p:cNvPr id="3" name="Alt Başlık 2">
            <a:extLst>
              <a:ext uri="{FF2B5EF4-FFF2-40B4-BE49-F238E27FC236}">
                <a16:creationId xmlns:a16="http://schemas.microsoft.com/office/drawing/2014/main" id="{A1158C9F-E434-FA8D-A42A-C0720D6BB936}"/>
              </a:ext>
            </a:extLst>
          </p:cNvPr>
          <p:cNvSpPr>
            <a:spLocks noGrp="1"/>
          </p:cNvSpPr>
          <p:nvPr>
            <p:ph type="subTitle" idx="1"/>
          </p:nvPr>
        </p:nvSpPr>
        <p:spPr>
          <a:xfrm>
            <a:off x="0" y="2438400"/>
            <a:ext cx="12192000" cy="4419600"/>
          </a:xfrm>
        </p:spPr>
        <p:txBody>
          <a:bodyPr>
            <a:normAutofit/>
          </a:bodyPr>
          <a:lstStyle/>
          <a:p>
            <a:r>
              <a:rPr lang="ar-AE" sz="7200" dirty="0"/>
              <a:t>الفَطْرُ</a:t>
            </a:r>
            <a:endParaRPr lang="tr-TR" sz="7200" dirty="0"/>
          </a:p>
          <a:p>
            <a:endParaRPr lang="tr-TR" sz="7200" dirty="0"/>
          </a:p>
          <a:p>
            <a:r>
              <a:rPr lang="tr-TR" sz="7200" dirty="0"/>
              <a:t>Cemisi :</a:t>
            </a:r>
            <a:r>
              <a:rPr lang="ar-AE" sz="7200" dirty="0"/>
              <a:t>فُطُورٌ</a:t>
            </a:r>
            <a:r>
              <a:rPr lang="tr-TR" sz="7200" dirty="0"/>
              <a:t>    </a:t>
            </a:r>
          </a:p>
        </p:txBody>
      </p:sp>
    </p:spTree>
    <p:extLst>
      <p:ext uri="{BB962C8B-B14F-4D97-AF65-F5344CB8AC3E}">
        <p14:creationId xmlns:p14="http://schemas.microsoft.com/office/powerpoint/2010/main" val="8958279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fontScale="92500" lnSpcReduction="20000"/>
          </a:bodyPr>
          <a:lstStyle/>
          <a:p>
            <a:r>
              <a:rPr lang="tr-TR" sz="4800" b="1" i="1" dirty="0"/>
              <a:t>﴾3﴿Yedi göğü birbiriyle tam bir uygunluk içinde yaratan O’dur. </a:t>
            </a:r>
            <a:r>
              <a:rPr lang="tr-TR" sz="4800" b="1" i="1" dirty="0" err="1"/>
              <a:t>Rahmânın</a:t>
            </a:r>
            <a:r>
              <a:rPr lang="tr-TR" sz="4800" b="1" i="1" dirty="0"/>
              <a:t> yaratışında hiçbir uyumsuzluk göremezsin. Gözünü çevir de bir bak, bir bozukluk görebiliyor musun?</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52709" y="0"/>
            <a:ext cx="3039290" cy="769441"/>
          </a:xfrm>
          <a:prstGeom prst="rect">
            <a:avLst/>
          </a:prstGeom>
          <a:noFill/>
        </p:spPr>
        <p:txBody>
          <a:bodyPr wrap="square" rtlCol="0">
            <a:spAutoFit/>
          </a:bodyPr>
          <a:lstStyle/>
          <a:p>
            <a:r>
              <a:rPr lang="tr-TR" sz="2200" b="1" i="0" dirty="0">
                <a:solidFill>
                  <a:srgbClr val="00B0F0"/>
                </a:solidFill>
                <a:effectLst/>
                <a:latin typeface="Helvetica Neue"/>
              </a:rPr>
              <a:t>Mülk Suresi </a:t>
            </a:r>
            <a:r>
              <a:rPr lang="tr-TR" sz="2200" b="1" i="0" dirty="0">
                <a:solidFill>
                  <a:srgbClr val="00B0F0"/>
                </a:solidFill>
                <a:effectLst/>
                <a:latin typeface="inherit"/>
              </a:rPr>
              <a:t>- 67.Sure</a:t>
            </a:r>
          </a:p>
          <a:p>
            <a:r>
              <a:rPr lang="tr-TR" sz="2200" b="1" dirty="0">
                <a:solidFill>
                  <a:srgbClr val="00B0F0"/>
                </a:solidFill>
                <a:latin typeface="inherit"/>
              </a:rPr>
              <a:t>3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394029"/>
          </a:xfrm>
        </p:spPr>
        <p:txBody>
          <a:bodyPr>
            <a:noAutofit/>
          </a:bodyPr>
          <a:lstStyle/>
          <a:p>
            <a:r>
              <a:rPr lang="ar-AE" sz="5400" dirty="0"/>
              <a:t>اَلَّذٖي خَلَقَ سَبْعَ سَمٰوَاتٍ طِبَاقاًؕ مَا تَرٰى فٖي خَلْقِ الرَّحْمٰنِ</a:t>
            </a:r>
            <a:r>
              <a:rPr lang="tr-TR" sz="5400" dirty="0"/>
              <a:t/>
            </a:r>
            <a:br>
              <a:rPr lang="tr-TR" sz="5400" dirty="0"/>
            </a:br>
            <a:r>
              <a:rPr lang="tr-TR" sz="5400" dirty="0"/>
              <a:t/>
            </a:r>
            <a:br>
              <a:rPr lang="tr-TR" sz="5400" dirty="0"/>
            </a:br>
            <a:r>
              <a:rPr lang="ar-AE" sz="5400" dirty="0"/>
              <a:t> مِنْ تَفَاوُتٍؕ فَارْجِعِ الْبَصَرَۙ هَلْ تَرٰى مِنْ </a:t>
            </a:r>
            <a:r>
              <a:rPr lang="ar-AE" sz="5400" dirty="0">
                <a:solidFill>
                  <a:srgbClr val="FF0000"/>
                </a:solidFill>
              </a:rPr>
              <a:t>فُطُور</a:t>
            </a:r>
            <a:r>
              <a:rPr lang="ar-AE" sz="5400" dirty="0"/>
              <a:t>ٍ</a:t>
            </a:r>
            <a:r>
              <a:rPr lang="ar-AE" sz="5400" b="1" dirty="0"/>
              <a:t>﴿٣﴾</a:t>
            </a:r>
            <a:endParaRPr lang="tr-TR" sz="277800" dirty="0"/>
          </a:p>
        </p:txBody>
      </p:sp>
    </p:spTree>
    <p:extLst>
      <p:ext uri="{BB962C8B-B14F-4D97-AF65-F5344CB8AC3E}">
        <p14:creationId xmlns:p14="http://schemas.microsoft.com/office/powerpoint/2010/main" val="21572941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E3707D-6390-6B80-1C17-4C4EA76803C6}"/>
              </a:ext>
            </a:extLst>
          </p:cNvPr>
          <p:cNvSpPr>
            <a:spLocks noGrp="1"/>
          </p:cNvSpPr>
          <p:nvPr>
            <p:ph type="ctrTitle"/>
          </p:nvPr>
        </p:nvSpPr>
        <p:spPr>
          <a:xfrm>
            <a:off x="599768" y="394776"/>
            <a:ext cx="10992464" cy="1148889"/>
          </a:xfrm>
        </p:spPr>
        <p:txBody>
          <a:bodyPr/>
          <a:lstStyle/>
          <a:p>
            <a:r>
              <a:rPr lang="tr-TR" b="1" dirty="0"/>
              <a:t>FITRAT, YARATILIŞ, YARATMA </a:t>
            </a:r>
          </a:p>
        </p:txBody>
      </p:sp>
      <p:sp>
        <p:nvSpPr>
          <p:cNvPr id="3" name="Alt Başlık 2">
            <a:extLst>
              <a:ext uri="{FF2B5EF4-FFF2-40B4-BE49-F238E27FC236}">
                <a16:creationId xmlns:a16="http://schemas.microsoft.com/office/drawing/2014/main" id="{A1158C9F-E434-FA8D-A42A-C0720D6BB936}"/>
              </a:ext>
            </a:extLst>
          </p:cNvPr>
          <p:cNvSpPr>
            <a:spLocks noGrp="1"/>
          </p:cNvSpPr>
          <p:nvPr>
            <p:ph type="subTitle" idx="1"/>
          </p:nvPr>
        </p:nvSpPr>
        <p:spPr>
          <a:xfrm>
            <a:off x="0" y="2880852"/>
            <a:ext cx="12192000" cy="3977148"/>
          </a:xfrm>
        </p:spPr>
        <p:txBody>
          <a:bodyPr>
            <a:normAutofit/>
          </a:bodyPr>
          <a:lstStyle/>
          <a:p>
            <a:r>
              <a:rPr lang="ar-AE" sz="13800" dirty="0"/>
              <a:t>الفِطْرَةُ</a:t>
            </a:r>
            <a:endParaRPr lang="tr-TR" sz="13800" dirty="0"/>
          </a:p>
        </p:txBody>
      </p:sp>
    </p:spTree>
    <p:extLst>
      <p:ext uri="{BB962C8B-B14F-4D97-AF65-F5344CB8AC3E}">
        <p14:creationId xmlns:p14="http://schemas.microsoft.com/office/powerpoint/2010/main" val="24205694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fontScale="92500" lnSpcReduction="20000"/>
          </a:bodyPr>
          <a:lstStyle/>
          <a:p>
            <a:r>
              <a:rPr lang="tr-TR" sz="4800" b="1" i="1" dirty="0"/>
              <a:t>﴾30﴿O halde sen </a:t>
            </a:r>
            <a:r>
              <a:rPr lang="tr-TR" sz="4800" b="1" i="1" dirty="0" err="1"/>
              <a:t>hanîf</a:t>
            </a:r>
            <a:r>
              <a:rPr lang="tr-TR" sz="4800" b="1" i="1" dirty="0"/>
              <a:t> olarak bütün varlığınla dine, Allah insanları hangi fıtrat üzere yaratmışsa ona yönel! Allah’ın yaratmasında değişme olmaz. İşte doğru din budur; fakat insanların çoğu bilmezler.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78834" y="0"/>
            <a:ext cx="3013165" cy="769441"/>
          </a:xfrm>
          <a:prstGeom prst="rect">
            <a:avLst/>
          </a:prstGeom>
          <a:noFill/>
        </p:spPr>
        <p:txBody>
          <a:bodyPr wrap="square" rtlCol="0">
            <a:spAutoFit/>
          </a:bodyPr>
          <a:lstStyle/>
          <a:p>
            <a:r>
              <a:rPr lang="tr-TR" sz="2200" b="1" i="0" dirty="0">
                <a:solidFill>
                  <a:srgbClr val="00B0F0"/>
                </a:solidFill>
                <a:effectLst/>
                <a:latin typeface="Helvetica Neue"/>
              </a:rPr>
              <a:t>Rum Suresi </a:t>
            </a:r>
            <a:r>
              <a:rPr lang="tr-TR" sz="2200" b="1" i="0" dirty="0">
                <a:solidFill>
                  <a:srgbClr val="00B0F0"/>
                </a:solidFill>
                <a:effectLst/>
                <a:latin typeface="inherit"/>
              </a:rPr>
              <a:t>- 30.Sure</a:t>
            </a:r>
          </a:p>
          <a:p>
            <a:r>
              <a:rPr lang="tr-TR" sz="2200" b="1" dirty="0">
                <a:solidFill>
                  <a:srgbClr val="00B0F0"/>
                </a:solidFill>
                <a:latin typeface="inherit"/>
              </a:rPr>
              <a:t>30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394029"/>
          </a:xfrm>
        </p:spPr>
        <p:txBody>
          <a:bodyPr>
            <a:noAutofit/>
          </a:bodyPr>
          <a:lstStyle/>
          <a:p>
            <a:r>
              <a:rPr lang="ar-AE" sz="4400" dirty="0"/>
              <a:t>فَاَقِمْ وَجْهَكَ لِلدّٖينِ حَنٖيفاًؕ فِطْرَتَ اللّٰهِ الَّتٖي </a:t>
            </a:r>
            <a:r>
              <a:rPr lang="ar-AE" sz="4400" dirty="0">
                <a:solidFill>
                  <a:srgbClr val="FF0000"/>
                </a:solidFill>
              </a:rPr>
              <a:t>فَطَرَ</a:t>
            </a:r>
            <a:r>
              <a:rPr lang="ar-AE" sz="4400" dirty="0"/>
              <a:t> النَّاسَ عَلَيْهَاؕ لَا تَبْدٖيلَ</a:t>
            </a:r>
            <a:r>
              <a:rPr lang="tr-TR" sz="4400" dirty="0"/>
              <a:t/>
            </a:r>
            <a:br>
              <a:rPr lang="tr-TR" sz="4400" dirty="0"/>
            </a:br>
            <a:r>
              <a:rPr lang="tr-TR" sz="4400" dirty="0"/>
              <a:t/>
            </a:r>
            <a:br>
              <a:rPr lang="tr-TR" sz="4400" dirty="0"/>
            </a:br>
            <a:r>
              <a:rPr lang="ar-AE" sz="4400" dirty="0"/>
              <a:t> لِخَلْقِ اللّٰهِؕ ذٰلِكَ الدّٖينُ الْقَيِّمُ وَلٰكِنَّ اَكْثَرَ النَّاسِ لَا يَعْلَمُونَ</a:t>
            </a:r>
            <a:r>
              <a:rPr lang="ar-AE" sz="4400" b="1" dirty="0"/>
              <a:t>﴿٣٠﴾</a:t>
            </a:r>
            <a:endParaRPr lang="tr-TR" sz="192900" dirty="0"/>
          </a:p>
        </p:txBody>
      </p:sp>
    </p:spTree>
    <p:extLst>
      <p:ext uri="{BB962C8B-B14F-4D97-AF65-F5344CB8AC3E}">
        <p14:creationId xmlns:p14="http://schemas.microsoft.com/office/powerpoint/2010/main" val="22912661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E3707D-6390-6B80-1C17-4C4EA76803C6}"/>
              </a:ext>
            </a:extLst>
          </p:cNvPr>
          <p:cNvSpPr>
            <a:spLocks noGrp="1"/>
          </p:cNvSpPr>
          <p:nvPr>
            <p:ph type="ctrTitle"/>
          </p:nvPr>
        </p:nvSpPr>
        <p:spPr>
          <a:xfrm>
            <a:off x="-1" y="394776"/>
            <a:ext cx="12191999" cy="1148889"/>
          </a:xfrm>
        </p:spPr>
        <p:txBody>
          <a:bodyPr>
            <a:normAutofit/>
          </a:bodyPr>
          <a:lstStyle/>
          <a:p>
            <a:r>
              <a:rPr lang="tr-TR" b="1" dirty="0"/>
              <a:t>YARILMAK , ÇATLAMAK, PARÇALANMAK</a:t>
            </a:r>
          </a:p>
        </p:txBody>
      </p:sp>
      <p:sp>
        <p:nvSpPr>
          <p:cNvPr id="6" name="Alt Başlık 2">
            <a:extLst>
              <a:ext uri="{FF2B5EF4-FFF2-40B4-BE49-F238E27FC236}">
                <a16:creationId xmlns:a16="http://schemas.microsoft.com/office/drawing/2014/main" id="{958B32BF-E750-DB29-30CE-E9636BC97E7E}"/>
              </a:ext>
            </a:extLst>
          </p:cNvPr>
          <p:cNvSpPr txBox="1">
            <a:spLocks/>
          </p:cNvSpPr>
          <p:nvPr/>
        </p:nvSpPr>
        <p:spPr>
          <a:xfrm>
            <a:off x="0" y="1750142"/>
            <a:ext cx="12192000" cy="510785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sz="7200" dirty="0"/>
              <a:t>    </a:t>
            </a:r>
          </a:p>
          <a:p>
            <a:r>
              <a:rPr lang="tr-TR" sz="7200" dirty="0"/>
              <a:t>  </a:t>
            </a:r>
            <a:r>
              <a:rPr lang="ar-AE" sz="7200" dirty="0"/>
              <a:t>انْفَطَرَ   يَنْفَطِرُ</a:t>
            </a:r>
            <a:r>
              <a:rPr lang="tr-TR" sz="7200" dirty="0"/>
              <a:t> </a:t>
            </a:r>
          </a:p>
          <a:p>
            <a:endParaRPr lang="tr-TR" sz="7200" dirty="0"/>
          </a:p>
          <a:p>
            <a:r>
              <a:rPr lang="tr-TR" sz="7200" dirty="0" err="1"/>
              <a:t>İsm</a:t>
            </a:r>
            <a:r>
              <a:rPr lang="tr-TR" sz="7200" dirty="0"/>
              <a:t>-i faili :</a:t>
            </a:r>
            <a:r>
              <a:rPr lang="ar-AE" sz="7200" dirty="0"/>
              <a:t>منْفَطِرٌ</a:t>
            </a:r>
            <a:r>
              <a:rPr lang="tr-TR" sz="7200" dirty="0"/>
              <a:t>  </a:t>
            </a:r>
          </a:p>
        </p:txBody>
      </p:sp>
    </p:spTree>
    <p:extLst>
      <p:ext uri="{BB962C8B-B14F-4D97-AF65-F5344CB8AC3E}">
        <p14:creationId xmlns:p14="http://schemas.microsoft.com/office/powerpoint/2010/main" val="16432777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a:bodyPr>
          <a:lstStyle/>
          <a:p>
            <a:r>
              <a:rPr lang="tr-TR" sz="4800" b="1" i="1" dirty="0"/>
              <a:t>﴾1﴿Gökyüzü yarıldığında;</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022080" y="0"/>
            <a:ext cx="3169919" cy="769441"/>
          </a:xfrm>
          <a:prstGeom prst="rect">
            <a:avLst/>
          </a:prstGeom>
          <a:noFill/>
        </p:spPr>
        <p:txBody>
          <a:bodyPr wrap="square" rtlCol="0">
            <a:spAutoFit/>
          </a:bodyPr>
          <a:lstStyle/>
          <a:p>
            <a:r>
              <a:rPr lang="tr-TR" sz="2200" b="1" i="0" dirty="0" err="1">
                <a:solidFill>
                  <a:srgbClr val="00B0F0"/>
                </a:solidFill>
                <a:effectLst/>
                <a:latin typeface="Helvetica Neue"/>
              </a:rPr>
              <a:t>İnfitâr</a:t>
            </a:r>
            <a:r>
              <a:rPr lang="tr-TR" sz="2200" b="1" i="0" dirty="0">
                <a:solidFill>
                  <a:srgbClr val="00B0F0"/>
                </a:solidFill>
                <a:effectLst/>
                <a:latin typeface="Helvetica Neue"/>
              </a:rPr>
              <a:t> Suresi </a:t>
            </a:r>
            <a:r>
              <a:rPr lang="tr-TR" sz="2200" b="1" i="0" dirty="0">
                <a:solidFill>
                  <a:srgbClr val="00B0F0"/>
                </a:solidFill>
                <a:effectLst/>
                <a:latin typeface="inherit"/>
              </a:rPr>
              <a:t>- 82.Sure</a:t>
            </a:r>
          </a:p>
          <a:p>
            <a:r>
              <a:rPr lang="tr-TR" sz="2200" b="1" dirty="0">
                <a:solidFill>
                  <a:srgbClr val="00B0F0"/>
                </a:solidFill>
                <a:latin typeface="inherit"/>
              </a:rPr>
              <a:t>1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3"/>
            <a:ext cx="12192000" cy="705734"/>
          </a:xfrm>
        </p:spPr>
        <p:txBody>
          <a:bodyPr>
            <a:noAutofit/>
          </a:bodyPr>
          <a:lstStyle/>
          <a:p>
            <a:r>
              <a:rPr lang="ar-AE" sz="5400" dirty="0"/>
              <a:t>اِذَا السَّمَٓاءُ انْ</a:t>
            </a:r>
            <a:r>
              <a:rPr lang="ar-AE" sz="5400" dirty="0">
                <a:solidFill>
                  <a:srgbClr val="FF0000"/>
                </a:solidFill>
              </a:rPr>
              <a:t>فَطَرَ</a:t>
            </a:r>
            <a:r>
              <a:rPr lang="ar-AE" sz="5400" dirty="0"/>
              <a:t>تْۙ</a:t>
            </a:r>
            <a:r>
              <a:rPr lang="ar-AE" sz="5400" b="1" dirty="0"/>
              <a:t>﴿١﴾</a:t>
            </a:r>
            <a:endParaRPr lang="tr-TR" sz="277800" dirty="0"/>
          </a:p>
        </p:txBody>
      </p:sp>
    </p:spTree>
    <p:extLst>
      <p:ext uri="{BB962C8B-B14F-4D97-AF65-F5344CB8AC3E}">
        <p14:creationId xmlns:p14="http://schemas.microsoft.com/office/powerpoint/2010/main" val="3098278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a:bodyPr>
          <a:lstStyle/>
          <a:p>
            <a:r>
              <a:rPr lang="tr-TR" sz="4800" b="1" i="1" dirty="0"/>
              <a:t>﴾18﴿O gün gökler paramparça olacak, Allah’ın vaadi mutlaka yerine gelecektir.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316686" y="0"/>
            <a:ext cx="3875313" cy="769441"/>
          </a:xfrm>
          <a:prstGeom prst="rect">
            <a:avLst/>
          </a:prstGeom>
          <a:noFill/>
        </p:spPr>
        <p:txBody>
          <a:bodyPr wrap="square" rtlCol="0">
            <a:spAutoFit/>
          </a:bodyPr>
          <a:lstStyle/>
          <a:p>
            <a:r>
              <a:rPr lang="tr-TR" sz="2200" b="1" i="0" dirty="0" err="1">
                <a:solidFill>
                  <a:srgbClr val="00B0F0"/>
                </a:solidFill>
                <a:effectLst/>
                <a:latin typeface="Helvetica Neue"/>
              </a:rPr>
              <a:t>Müzzemmil</a:t>
            </a:r>
            <a:r>
              <a:rPr lang="tr-TR" sz="2200" b="1" i="0" dirty="0">
                <a:solidFill>
                  <a:srgbClr val="00B0F0"/>
                </a:solidFill>
                <a:effectLst/>
                <a:latin typeface="Helvetica Neue"/>
              </a:rPr>
              <a:t> Suresi </a:t>
            </a:r>
            <a:r>
              <a:rPr lang="tr-TR" sz="2200" b="1" i="0" dirty="0">
                <a:solidFill>
                  <a:srgbClr val="00B0F0"/>
                </a:solidFill>
                <a:effectLst/>
                <a:latin typeface="inherit"/>
              </a:rPr>
              <a:t>- 73.Sure</a:t>
            </a:r>
          </a:p>
          <a:p>
            <a:r>
              <a:rPr lang="tr-TR" sz="2200" b="1" dirty="0">
                <a:solidFill>
                  <a:srgbClr val="00B0F0"/>
                </a:solidFill>
                <a:latin typeface="inherit"/>
              </a:rPr>
              <a:t>18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3"/>
            <a:ext cx="12192000" cy="705734"/>
          </a:xfrm>
        </p:spPr>
        <p:txBody>
          <a:bodyPr>
            <a:noAutofit/>
          </a:bodyPr>
          <a:lstStyle/>
          <a:p>
            <a:r>
              <a:rPr lang="ar-AE" sz="5400" dirty="0"/>
              <a:t>لسَّمَٓاءُ مُنْ</a:t>
            </a:r>
            <a:r>
              <a:rPr lang="ar-AE" sz="5400" dirty="0">
                <a:solidFill>
                  <a:srgbClr val="FF0000"/>
                </a:solidFill>
              </a:rPr>
              <a:t>فَطِر</a:t>
            </a:r>
            <a:r>
              <a:rPr lang="ar-AE" sz="5400" dirty="0"/>
              <a:t>ٌ بِهٖؕ كَانَ وَعْدُهُ مَفْعُولاً</a:t>
            </a:r>
            <a:r>
              <a:rPr lang="ar-AE" sz="5400" b="1" dirty="0"/>
              <a:t>﴿١٨﴾</a:t>
            </a:r>
            <a:endParaRPr lang="tr-TR" sz="277800" dirty="0"/>
          </a:p>
        </p:txBody>
      </p:sp>
    </p:spTree>
    <p:extLst>
      <p:ext uri="{BB962C8B-B14F-4D97-AF65-F5344CB8AC3E}">
        <p14:creationId xmlns:p14="http://schemas.microsoft.com/office/powerpoint/2010/main" val="3117600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E3707D-6390-6B80-1C17-4C4EA76803C6}"/>
              </a:ext>
            </a:extLst>
          </p:cNvPr>
          <p:cNvSpPr>
            <a:spLocks noGrp="1"/>
          </p:cNvSpPr>
          <p:nvPr>
            <p:ph type="ctrTitle"/>
          </p:nvPr>
        </p:nvSpPr>
        <p:spPr>
          <a:xfrm>
            <a:off x="-1" y="394776"/>
            <a:ext cx="12191999" cy="1148889"/>
          </a:xfrm>
        </p:spPr>
        <p:txBody>
          <a:bodyPr>
            <a:normAutofit/>
          </a:bodyPr>
          <a:lstStyle/>
          <a:p>
            <a:r>
              <a:rPr lang="tr-TR" b="1" dirty="0"/>
              <a:t>PARÇALANMAK, ÇATLAMAK</a:t>
            </a:r>
          </a:p>
        </p:txBody>
      </p:sp>
      <p:sp>
        <p:nvSpPr>
          <p:cNvPr id="6" name="Alt Başlık 2">
            <a:extLst>
              <a:ext uri="{FF2B5EF4-FFF2-40B4-BE49-F238E27FC236}">
                <a16:creationId xmlns:a16="http://schemas.microsoft.com/office/drawing/2014/main" id="{958B32BF-E750-DB29-30CE-E9636BC97E7E}"/>
              </a:ext>
            </a:extLst>
          </p:cNvPr>
          <p:cNvSpPr txBox="1">
            <a:spLocks/>
          </p:cNvSpPr>
          <p:nvPr/>
        </p:nvSpPr>
        <p:spPr>
          <a:xfrm>
            <a:off x="0" y="3224980"/>
            <a:ext cx="12192000" cy="363301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ar-AE" sz="7200" dirty="0"/>
              <a:t>تَفَطَّرَ   يَتَفَطَّرُ</a:t>
            </a:r>
            <a:endParaRPr lang="tr-TR" sz="7200" dirty="0"/>
          </a:p>
        </p:txBody>
      </p:sp>
    </p:spTree>
    <p:extLst>
      <p:ext uri="{BB962C8B-B14F-4D97-AF65-F5344CB8AC3E}">
        <p14:creationId xmlns:p14="http://schemas.microsoft.com/office/powerpoint/2010/main" val="23658211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477544"/>
            <a:ext cx="12192000" cy="2179734"/>
          </a:xfrm>
        </p:spPr>
        <p:txBody>
          <a:bodyPr>
            <a:normAutofit/>
          </a:bodyPr>
          <a:lstStyle/>
          <a:p>
            <a:r>
              <a:rPr lang="tr-TR" sz="4800" b="1" i="1" dirty="0"/>
              <a:t>﴾90﴿Öyle ki bundan dolayı neredeyse gökler çatlayacak, yer ortasından yarılacak, dağlar yıkılıp çökecek!</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8708571" y="0"/>
            <a:ext cx="3483428" cy="769441"/>
          </a:xfrm>
          <a:prstGeom prst="rect">
            <a:avLst/>
          </a:prstGeom>
          <a:noFill/>
        </p:spPr>
        <p:txBody>
          <a:bodyPr wrap="square" rtlCol="0">
            <a:spAutoFit/>
          </a:bodyPr>
          <a:lstStyle/>
          <a:p>
            <a:r>
              <a:rPr lang="tr-TR" sz="2200" b="1" i="0" dirty="0">
                <a:solidFill>
                  <a:srgbClr val="00B0F0"/>
                </a:solidFill>
                <a:effectLst/>
                <a:latin typeface="Helvetica Neue"/>
              </a:rPr>
              <a:t>Meryem Suresi </a:t>
            </a:r>
            <a:r>
              <a:rPr lang="tr-TR" sz="2200" b="1" i="0" dirty="0">
                <a:solidFill>
                  <a:srgbClr val="00B0F0"/>
                </a:solidFill>
                <a:effectLst/>
                <a:latin typeface="inherit"/>
              </a:rPr>
              <a:t>- 19.Sure</a:t>
            </a:r>
          </a:p>
          <a:p>
            <a:r>
              <a:rPr lang="tr-TR" sz="2200" b="1" dirty="0">
                <a:solidFill>
                  <a:srgbClr val="00B0F0"/>
                </a:solidFill>
                <a:latin typeface="inherit"/>
              </a:rPr>
              <a:t>90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3"/>
            <a:ext cx="12192000" cy="705734"/>
          </a:xfrm>
        </p:spPr>
        <p:txBody>
          <a:bodyPr>
            <a:noAutofit/>
          </a:bodyPr>
          <a:lstStyle/>
          <a:p>
            <a:r>
              <a:rPr lang="ar-AE" sz="4400" dirty="0"/>
              <a:t>تَكَادُ السَّمٰوَاتُ يَتَ</a:t>
            </a:r>
            <a:r>
              <a:rPr lang="ar-AE" sz="4400" dirty="0">
                <a:solidFill>
                  <a:srgbClr val="FF0000"/>
                </a:solidFill>
              </a:rPr>
              <a:t>فَطَّر</a:t>
            </a:r>
            <a:r>
              <a:rPr lang="ar-AE" sz="4400" dirty="0"/>
              <a:t>ْنَ مِنْهُ وَتَنْشَقُّ الْاَرْضُ وَتَخِرُّ الْجِبَالُ هَدًّاۙ</a:t>
            </a:r>
            <a:r>
              <a:rPr lang="ar-AE" sz="4400" b="1" dirty="0"/>
              <a:t>﴿٩٠﴾</a:t>
            </a:r>
            <a:endParaRPr lang="tr-TR" sz="192900" dirty="0"/>
          </a:p>
        </p:txBody>
      </p:sp>
    </p:spTree>
    <p:extLst>
      <p:ext uri="{BB962C8B-B14F-4D97-AF65-F5344CB8AC3E}">
        <p14:creationId xmlns:p14="http://schemas.microsoft.com/office/powerpoint/2010/main" val="29726368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066903"/>
            <a:ext cx="12192000" cy="2590375"/>
          </a:xfrm>
        </p:spPr>
        <p:txBody>
          <a:bodyPr>
            <a:normAutofit fontScale="85000" lnSpcReduction="20000"/>
          </a:bodyPr>
          <a:lstStyle/>
          <a:p>
            <a:r>
              <a:rPr lang="tr-TR" sz="4800" b="1" i="1" dirty="0"/>
              <a:t>﴾5﴿Gökler (haşyetten) neredeyse üstlerinden çatlayacak. Melekler de rablerinin yüceliğini </a:t>
            </a:r>
            <a:r>
              <a:rPr lang="tr-TR" sz="4800" b="1" i="1" dirty="0" err="1"/>
              <a:t>hamd</a:t>
            </a:r>
            <a:r>
              <a:rPr lang="tr-TR" sz="4800" b="1" i="1" dirty="0"/>
              <a:t> ile dile getiriyorlar ve yerdekilerin bağışlanmasını diliyorlar. İyi biliniz ki bağışlaması ve merhameti sınırsız olan ancak Allah’tır.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178833" y="0"/>
            <a:ext cx="3013165" cy="769441"/>
          </a:xfrm>
          <a:prstGeom prst="rect">
            <a:avLst/>
          </a:prstGeom>
          <a:noFill/>
        </p:spPr>
        <p:txBody>
          <a:bodyPr wrap="square" rtlCol="0">
            <a:spAutoFit/>
          </a:bodyPr>
          <a:lstStyle/>
          <a:p>
            <a:r>
              <a:rPr lang="tr-TR" sz="2200" b="1" i="0" dirty="0" err="1">
                <a:solidFill>
                  <a:srgbClr val="00B0F0"/>
                </a:solidFill>
                <a:effectLst/>
                <a:latin typeface="Helvetica Neue"/>
              </a:rPr>
              <a:t>Şûrâ</a:t>
            </a:r>
            <a:r>
              <a:rPr lang="tr-TR" sz="2200" b="1" i="0" dirty="0">
                <a:solidFill>
                  <a:srgbClr val="00B0F0"/>
                </a:solidFill>
                <a:effectLst/>
                <a:latin typeface="Helvetica Neue"/>
              </a:rPr>
              <a:t> Suresi </a:t>
            </a:r>
            <a:r>
              <a:rPr lang="tr-TR" sz="2200" b="1" i="0" dirty="0">
                <a:solidFill>
                  <a:srgbClr val="00B0F0"/>
                </a:solidFill>
                <a:effectLst/>
                <a:latin typeface="inherit"/>
              </a:rPr>
              <a:t>- 42.Sure</a:t>
            </a:r>
          </a:p>
          <a:p>
            <a:r>
              <a:rPr lang="tr-TR" sz="2200" b="1" dirty="0">
                <a:solidFill>
                  <a:srgbClr val="00B0F0"/>
                </a:solidFill>
                <a:latin typeface="inherit"/>
              </a:rPr>
              <a:t>5 . Ayet</a:t>
            </a:r>
            <a:endParaRPr lang="tr-TR" sz="2200" dirty="0">
              <a:solidFill>
                <a:srgbClr val="00B0F0"/>
              </a:solidFill>
            </a:endParaRP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2185512"/>
            <a:ext cx="12192000" cy="1071493"/>
          </a:xfrm>
        </p:spPr>
        <p:txBody>
          <a:bodyPr>
            <a:noAutofit/>
          </a:bodyPr>
          <a:lstStyle/>
          <a:p>
            <a:r>
              <a:rPr lang="ar-AE" sz="4400" dirty="0"/>
              <a:t>تَكَادُ السَّمٰوَاتُ يَتَ</a:t>
            </a:r>
            <a:r>
              <a:rPr lang="ar-AE" sz="4400" dirty="0">
                <a:solidFill>
                  <a:srgbClr val="FF0000"/>
                </a:solidFill>
              </a:rPr>
              <a:t>فَطَّر</a:t>
            </a:r>
            <a:r>
              <a:rPr lang="ar-AE" sz="4400" dirty="0"/>
              <a:t>ْنَ مِنْ فَوْقِهِنَّ وَالْمَلٰٓئِكَةُ يُسَبِّحُونَ بِحَمْدِ رَبِّهِمْ </a:t>
            </a:r>
            <a:r>
              <a:rPr lang="tr-TR" sz="4400" dirty="0"/>
              <a:t/>
            </a:r>
            <a:br>
              <a:rPr lang="tr-TR" sz="4400" dirty="0"/>
            </a:br>
            <a:r>
              <a:rPr lang="tr-TR" sz="4400" dirty="0"/>
              <a:t/>
            </a:r>
            <a:br>
              <a:rPr lang="tr-TR" sz="4400" dirty="0"/>
            </a:br>
            <a:r>
              <a:rPr lang="ar-AE" sz="4400" dirty="0"/>
              <a:t>وَيَسْتَغْفِرُونَ لِمَنْ فِي الْاَرْضِؕ اَلَٓا اِنَّ اللّٰهَ هُوَ الْغَفُورُ الرَّحٖيمُ</a:t>
            </a:r>
            <a:r>
              <a:rPr lang="ar-AE" sz="4400" b="1" dirty="0"/>
              <a:t>﴿٥﴾</a:t>
            </a:r>
            <a:endParaRPr lang="tr-TR" sz="192900" dirty="0"/>
          </a:p>
        </p:txBody>
      </p:sp>
    </p:spTree>
    <p:extLst>
      <p:ext uri="{BB962C8B-B14F-4D97-AF65-F5344CB8AC3E}">
        <p14:creationId xmlns:p14="http://schemas.microsoft.com/office/powerpoint/2010/main" val="27987676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1651</Words>
  <Application>Microsoft Office PowerPoint</Application>
  <PresentationFormat>Geniş ekran</PresentationFormat>
  <Paragraphs>149</Paragraphs>
  <Slides>35</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35</vt:i4>
      </vt:variant>
    </vt:vector>
  </HeadingPairs>
  <TitlesOfParts>
    <vt:vector size="43" baseType="lpstr">
      <vt:lpstr>Arial</vt:lpstr>
      <vt:lpstr>Calibri</vt:lpstr>
      <vt:lpstr>Calibri Light</vt:lpstr>
      <vt:lpstr>Elif1</vt:lpstr>
      <vt:lpstr>Helvetica Neue</vt:lpstr>
      <vt:lpstr>inherit</vt:lpstr>
      <vt:lpstr>Times New Roman</vt:lpstr>
      <vt:lpstr>Office Teması</vt:lpstr>
      <vt:lpstr>EL - FÂTIR (فَطَر )</vt:lpstr>
      <vt:lpstr>اَوَلَمْ يَرَوْا كَيْفَ يُبْدِئُ اللّٰهُ الْخَلْقَ ثُمَّ يُعٖيدُهُؕ اِنَّ ذٰلِكَ عَلَى اللّٰهِ يَسٖيرٌ﴿١٩﴾</vt:lpstr>
      <vt:lpstr>اَوَلَمْ يَرَ الَّذٖينَ كَفَرُٓوا اَنَّ السَّمٰوَاتِ وَالْاَرْضَ كَانَتَا رَتْقاً فَفَتَقْنَاهُمَاؕ   وَجَعَلْنَا مِنَ الْمَٓاءِ كُلَّ شَيْءٍ حَيٍّؕ اَفَلَا يُؤْمِنُونَ﴿٣٠﴾</vt:lpstr>
      <vt:lpstr>FÂTIR (فَطَر )</vt:lpstr>
      <vt:lpstr>EL - FÂTIR (فَطَر )</vt:lpstr>
      <vt:lpstr>FÂTIR (فَطَر )</vt:lpstr>
      <vt:lpstr>FÂTIR (فَطَر )</vt:lpstr>
      <vt:lpstr>FÂTIR (فَطَر )</vt:lpstr>
      <vt:lpstr>FÂTIR (فَطَر ) KAİNATI VAR EDEN</vt:lpstr>
      <vt:lpstr>FÂTIR (فَطَر )</vt:lpstr>
      <vt:lpstr>قُلْ اَغَيْرَ اللّٰهِ اَتَّخِذُ وَلِيًّا فَاطِرِ السَّمٰوَاتِ وَالْاَرْضِ وَهُوَ يُطْعِمُ وَلَا   يُطْعَمُۜ قُلْ اِنّٖٓى اُمِرْتُ اَنْ اَكُونَ اَوَّلَ مَنْ اَسْلَمَ وَلَا تَكُونَنَّ مِنَ   الْمُشْرِكٖينَ﴿١٤﴾</vt:lpstr>
      <vt:lpstr>رَبِّ قَدْ اٰتَيْتَنٖي مِنَ الْمُلْكِ وَعَلَّمْتَنٖي مِنْ تَأْوٖيلِ الْاَحَادٖيثِۚ فَاطِرَ   السَّمٰوَاتِ وَالْاَرْضِ اَنْتَ وَلِيّٖ فِي الدُّنْيَا وَالْاٰخِرَةِۚ تَوَفَّنٖي مُسْلِماً   وَاَلْحِقْنٖي بِالصَّالِحٖينَ﴿١٠١﴾</vt:lpstr>
      <vt:lpstr>قَالَتْ رُسُلُهُمْ اَفِي اللّٰهِ شَكٌّ فَاطِرِ السَّمٰوَاتِ وَالْاَرْضِؕ يَدْعُوكُمْ لِيَغْفِرَ لَكُمْ   مِنْ ذُنُوبِكُمْ وَيُؤَخِّرَكُمْ اِلٰٓى اَجَلٍ مُسَمًّىؕ قَالُٓوا اِنْ اَنْتُمْ اِلَّا بَشَرٌ مِثْلُنَاؕ   تُرٖيدُونَ اَنْ تَصُدُّونَا عَمَّا كَانَ يَعْبُدُ اٰبَٓاؤُ۬نَا فَأْتُونَا بِسُلْطَانٍ مُبٖينٍ﴿١٠﴾</vt:lpstr>
      <vt:lpstr>اَلْحَمْدُ لِلّٰهِ فَاطِرِ السَّمٰوَاتِ وَالْاَرْضِ جَاعِلِ الْمَلٰٓئِكَةِ رُسُلاً اُو۬لٖٓي   اَجْنِحَةٍ مَثْنٰى وَثُلٰثَ وَرُبَاعَؕ يَزٖيدُ فِي الْخَلْقِ مَا يَشَٓاءُؕ اِنَّ اللّٰهَ عَلٰى   كُلِّ شَيْءٍ قَدٖيرٌ﴿١﴾</vt:lpstr>
      <vt:lpstr>قُلِ اللّٰهُمَّ فَاطِرَ السَّمٰوَاتِ وَالْاَرْضِ عَالِمَ الْغَيْبِ وَالشَّهَادَةِ   اَنْتَ تَحْكُمُ بَيْنَ عِبَادِكَ فٖيمَا كَانُوا فٖيهِ يَخْتَلِفُونَ﴿٤٦﴾</vt:lpstr>
      <vt:lpstr>فَاطِرُ السَّمٰوَاتِ وَالْاَرْضِؕ جَعَلَ لَكُمْ مِنْ اَنْفُسِكُمْ اَزْوَاجاً وَمِنَ الْاَنْعَامِ   اَزْوَاجاًۚ يَذْرَؤُ۬كُمْ فٖيهِؕ لَيْسَ كَمِثْلِهٖ شَيْءٌۚ وَهُوَ السَّمٖيعُ الْبَصٖيرُ﴿١١﴾</vt:lpstr>
      <vt:lpstr>YARATMAK, İCAT ETMEK.</vt:lpstr>
      <vt:lpstr>اِنّٖى وَجَّهْتُ وَجْهِىَ لِلَّذٖى فَطَرَ السَّمٰوَاتِ وَالْاَرْضَ حَنٖيفًا وَمَٓا اَنَا۬   مِنَ الْمُشْرِكٖينَۚ﴿٧٩﴾</vt:lpstr>
      <vt:lpstr>فَاَقِمْ وَجْهَكَ لِلدّٖينِ حَنٖيفاًؕ فِطْرَتَ اللّٰهِ الَّتٖي فَطَرَ النَّاسَ عَلَيْهَاؕ لَا تَبْدٖيلَ   لِخَلْقِ اللّٰهِؕ ذٰلِكَ الدّٖينُ الْقَيِّمُ وَلٰكِنَّ اَكْثَرَ النَّاسِ لَا يَعْلَمُونَ﴿٣٠﴾</vt:lpstr>
      <vt:lpstr>اَوْ خَلْقاً مِمَّا يَكْبُرُ فٖي صُدُورِكُمْۚ فَسَيَقُولُونَ مَنْ يُعٖيدُنَاؕ قُلِ   الَّذٖي فَطَرَكُمْ اَوَّلَ مَرَّةٍۚ فَسَيُنْغِضُونَ اِلَيْكَ رُؤُ۫سَهُمْ وَيَقُولُونَ   مَتٰى هُوَؕ قُلْ عَسٰٓى اَنْ يَكُونَ قَرٖيباً﴿٥١﴾</vt:lpstr>
      <vt:lpstr>قَالُوا لَنْ نُؤْثِرَكَ عَلٰى مَا جَٓاءَنَا مِنَ الْبَيِّنَاتِ وَالَّذٖي فَطَرَنَا فَاقْضِ مَٓا   اَنْتَ قَاضٍؕ اِنَّمَا تَقْضٖي هٰذِهِ الْحَيٰوةَ الدُّنْيَاؕ﴿٧٢﴾</vt:lpstr>
      <vt:lpstr>يَا قَوْمِ لَٓا اَسْـَٔلُكُمْ عَلَيْهِ اَجْراًؕ اِنْ اَجْرِيَ اِلَّا عَلَى الَّذٖي   فَطَرَنٖيؕ اَفَلَا تَعْقِلُونَ﴿٥١﴾</vt:lpstr>
      <vt:lpstr>وَمَا لِيَ لَٓا اَعْبُدُ الَّذٖي فَطَرَنٖي وَاِلَيْهِ تُرْجَعُونَ﴿٢٢﴾</vt:lpstr>
      <vt:lpstr>وَاِذْ قَالَ اِبْرٰهٖيمُ لِاَبٖيهِ وَقَوْمِهٖٓ اِنَّنٖي بَرَٓاءٌ مِمَّا تَعْبُدُونَۙ﴿٢٦﴾  اِلَّا الَّذٖي فَطَرَنٖي فَاِنَّهُ سَيَهْدٖينِ﴿٢٧﴾</vt:lpstr>
      <vt:lpstr>قَالَ بَلْ رَبُّكُمْ رَبُّ السَّمٰوَاتِ وَالْاَرْضِ الَّذٖي فَطَرَهُنَّ  ؗ وَاَنَا۬ عَلٰى ذٰلِكُمْ مِنَ الشَّاهِدٖينَ﴿٥٦﴾</vt:lpstr>
      <vt:lpstr>YARIK, ÇATLAK.</vt:lpstr>
      <vt:lpstr>اَلَّذٖي خَلَقَ سَبْعَ سَمٰوَاتٍ طِبَاقاًؕ مَا تَرٰى فٖي خَلْقِ الرَّحْمٰنِ   مِنْ تَفَاوُتٍؕ فَارْجِعِ الْبَصَرَۙ هَلْ تَرٰى مِنْ فُطُورٍ﴿٣﴾</vt:lpstr>
      <vt:lpstr>FITRAT, YARATILIŞ, YARATMA </vt:lpstr>
      <vt:lpstr>فَاَقِمْ وَجْهَكَ لِلدّٖينِ حَنٖيفاًؕ فِطْرَتَ اللّٰهِ الَّتٖي فَطَرَ النَّاسَ عَلَيْهَاؕ لَا تَبْدٖيلَ   لِخَلْقِ اللّٰهِؕ ذٰلِكَ الدّٖينُ الْقَيِّمُ وَلٰكِنَّ اَكْثَرَ النَّاسِ لَا يَعْلَمُونَ﴿٣٠﴾</vt:lpstr>
      <vt:lpstr>YARILMAK , ÇATLAMAK, PARÇALANMAK</vt:lpstr>
      <vt:lpstr>اِذَا السَّمَٓاءُ انْفَطَرَتْۙ﴿١﴾</vt:lpstr>
      <vt:lpstr>لسَّمَٓاءُ مُنْفَطِرٌ بِهٖؕ كَانَ وَعْدُهُ مَفْعُولاً﴿١٨﴾</vt:lpstr>
      <vt:lpstr>PARÇALANMAK, ÇATLAMAK</vt:lpstr>
      <vt:lpstr>تَكَادُ السَّمٰوَاتُ يَتَفَطَّرْنَ مِنْهُ وَتَنْشَقُّ الْاَرْضُ وَتَخِرُّ الْجِبَالُ هَدًّاۙ﴿٩٠﴾</vt:lpstr>
      <vt:lpstr>تَكَادُ السَّمٰوَاتُ يَتَفَطَّرْنَ مِنْ فَوْقِهِنَّ وَالْمَلٰٓئِكَةُ يُسَبِّحُونَ بِحَمْدِ رَبِّهِمْ   وَيَسْتَغْفِرُونَ لِمَنْ فِي الْاَرْضِؕ اَلَٓا اِنَّ اللّٰهَ هُوَ الْغَفُورُ الرَّحٖيمُ﴿٥﴾</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 FÂTIR (فَطَر )</dc:title>
  <dc:creator>User</dc:creator>
  <cp:lastModifiedBy>User</cp:lastModifiedBy>
  <cp:revision>3</cp:revision>
  <dcterms:created xsi:type="dcterms:W3CDTF">2026-01-17T13:58:02Z</dcterms:created>
  <dcterms:modified xsi:type="dcterms:W3CDTF">2026-01-17T14:35:07Z</dcterms:modified>
</cp:coreProperties>
</file>