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56" r:id="rId3"/>
    <p:sldId id="257" r:id="rId4"/>
    <p:sldId id="258" r:id="rId5"/>
    <p:sldId id="259" r:id="rId6"/>
    <p:sldId id="260" r:id="rId7"/>
    <p:sldId id="261" r:id="rId8"/>
    <p:sldId id="262" r:id="rId9"/>
    <p:sldId id="263" r:id="rId10"/>
    <p:sldId id="275" r:id="rId11"/>
    <p:sldId id="264" r:id="rId12"/>
    <p:sldId id="276" r:id="rId13"/>
    <p:sldId id="272" r:id="rId14"/>
    <p:sldId id="277" r:id="rId15"/>
    <p:sldId id="265" r:id="rId16"/>
    <p:sldId id="266" r:id="rId17"/>
    <p:sldId id="278" r:id="rId18"/>
    <p:sldId id="267" r:id="rId19"/>
    <p:sldId id="268" r:id="rId2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102"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BEF85664-061C-40C0-9E03-1804538B3FC7}" type="datetimeFigureOut">
              <a:rPr lang="tr-TR" smtClean="0"/>
              <a:t>17.01.2026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9A2571E-5FB8-4436-B372-0A30B17E1CF7}" type="slidenum">
              <a:rPr lang="tr-TR" smtClean="0"/>
              <a:t>‹#›</a:t>
            </a:fld>
            <a:endParaRPr lang="tr-TR"/>
          </a:p>
        </p:txBody>
      </p:sp>
    </p:spTree>
    <p:extLst>
      <p:ext uri="{BB962C8B-B14F-4D97-AF65-F5344CB8AC3E}">
        <p14:creationId xmlns:p14="http://schemas.microsoft.com/office/powerpoint/2010/main" val="148366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BEF85664-061C-40C0-9E03-1804538B3FC7}" type="datetimeFigureOut">
              <a:rPr lang="tr-TR" smtClean="0"/>
              <a:t>17.01.2026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9A2571E-5FB8-4436-B372-0A30B17E1CF7}" type="slidenum">
              <a:rPr lang="tr-TR" smtClean="0"/>
              <a:t>‹#›</a:t>
            </a:fld>
            <a:endParaRPr lang="tr-TR"/>
          </a:p>
        </p:txBody>
      </p:sp>
    </p:spTree>
    <p:extLst>
      <p:ext uri="{BB962C8B-B14F-4D97-AF65-F5344CB8AC3E}">
        <p14:creationId xmlns:p14="http://schemas.microsoft.com/office/powerpoint/2010/main" val="272884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BEF85664-061C-40C0-9E03-1804538B3FC7}" type="datetimeFigureOut">
              <a:rPr lang="tr-TR" smtClean="0"/>
              <a:t>17.01.2026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9A2571E-5FB8-4436-B372-0A30B17E1CF7}" type="slidenum">
              <a:rPr lang="tr-TR" smtClean="0"/>
              <a:t>‹#›</a:t>
            </a:fld>
            <a:endParaRPr lang="tr-TR"/>
          </a:p>
        </p:txBody>
      </p:sp>
    </p:spTree>
    <p:extLst>
      <p:ext uri="{BB962C8B-B14F-4D97-AF65-F5344CB8AC3E}">
        <p14:creationId xmlns:p14="http://schemas.microsoft.com/office/powerpoint/2010/main" val="1760106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BEF85664-061C-40C0-9E03-1804538B3FC7}" type="datetimeFigureOut">
              <a:rPr lang="tr-TR" smtClean="0"/>
              <a:t>17.01.2026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9A2571E-5FB8-4436-B372-0A30B17E1CF7}" type="slidenum">
              <a:rPr lang="tr-TR" smtClean="0"/>
              <a:t>‹#›</a:t>
            </a:fld>
            <a:endParaRPr lang="tr-TR"/>
          </a:p>
        </p:txBody>
      </p:sp>
    </p:spTree>
    <p:extLst>
      <p:ext uri="{BB962C8B-B14F-4D97-AF65-F5344CB8AC3E}">
        <p14:creationId xmlns:p14="http://schemas.microsoft.com/office/powerpoint/2010/main" val="1686481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BEF85664-061C-40C0-9E03-1804538B3FC7}" type="datetimeFigureOut">
              <a:rPr lang="tr-TR" smtClean="0"/>
              <a:t>17.01.2026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9A2571E-5FB8-4436-B372-0A30B17E1CF7}" type="slidenum">
              <a:rPr lang="tr-TR" smtClean="0"/>
              <a:t>‹#›</a:t>
            </a:fld>
            <a:endParaRPr lang="tr-TR"/>
          </a:p>
        </p:txBody>
      </p:sp>
    </p:spTree>
    <p:extLst>
      <p:ext uri="{BB962C8B-B14F-4D97-AF65-F5344CB8AC3E}">
        <p14:creationId xmlns:p14="http://schemas.microsoft.com/office/powerpoint/2010/main" val="4196806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BEF85664-061C-40C0-9E03-1804538B3FC7}" type="datetimeFigureOut">
              <a:rPr lang="tr-TR" smtClean="0"/>
              <a:t>17.01.2026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B9A2571E-5FB8-4436-B372-0A30B17E1CF7}" type="slidenum">
              <a:rPr lang="tr-TR" smtClean="0"/>
              <a:t>‹#›</a:t>
            </a:fld>
            <a:endParaRPr lang="tr-TR"/>
          </a:p>
        </p:txBody>
      </p:sp>
    </p:spTree>
    <p:extLst>
      <p:ext uri="{BB962C8B-B14F-4D97-AF65-F5344CB8AC3E}">
        <p14:creationId xmlns:p14="http://schemas.microsoft.com/office/powerpoint/2010/main" val="3968490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BEF85664-061C-40C0-9E03-1804538B3FC7}" type="datetimeFigureOut">
              <a:rPr lang="tr-TR" smtClean="0"/>
              <a:t>17.01.2026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B9A2571E-5FB8-4436-B372-0A30B17E1CF7}" type="slidenum">
              <a:rPr lang="tr-TR" smtClean="0"/>
              <a:t>‹#›</a:t>
            </a:fld>
            <a:endParaRPr lang="tr-TR"/>
          </a:p>
        </p:txBody>
      </p:sp>
    </p:spTree>
    <p:extLst>
      <p:ext uri="{BB962C8B-B14F-4D97-AF65-F5344CB8AC3E}">
        <p14:creationId xmlns:p14="http://schemas.microsoft.com/office/powerpoint/2010/main" val="474907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BEF85664-061C-40C0-9E03-1804538B3FC7}" type="datetimeFigureOut">
              <a:rPr lang="tr-TR" smtClean="0"/>
              <a:t>17.01.2026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9A2571E-5FB8-4436-B372-0A30B17E1CF7}" type="slidenum">
              <a:rPr lang="tr-TR" smtClean="0"/>
              <a:t>‹#›</a:t>
            </a:fld>
            <a:endParaRPr lang="tr-TR"/>
          </a:p>
        </p:txBody>
      </p:sp>
    </p:spTree>
    <p:extLst>
      <p:ext uri="{BB962C8B-B14F-4D97-AF65-F5344CB8AC3E}">
        <p14:creationId xmlns:p14="http://schemas.microsoft.com/office/powerpoint/2010/main" val="1840283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BEF85664-061C-40C0-9E03-1804538B3FC7}" type="datetimeFigureOut">
              <a:rPr lang="tr-TR" smtClean="0"/>
              <a:t>17.01.2026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9A2571E-5FB8-4436-B372-0A30B17E1CF7}" type="slidenum">
              <a:rPr lang="tr-TR" smtClean="0"/>
              <a:t>‹#›</a:t>
            </a:fld>
            <a:endParaRPr lang="tr-TR"/>
          </a:p>
        </p:txBody>
      </p:sp>
    </p:spTree>
    <p:extLst>
      <p:ext uri="{BB962C8B-B14F-4D97-AF65-F5344CB8AC3E}">
        <p14:creationId xmlns:p14="http://schemas.microsoft.com/office/powerpoint/2010/main" val="398604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BEF85664-061C-40C0-9E03-1804538B3FC7}" type="datetimeFigureOut">
              <a:rPr lang="tr-TR" smtClean="0"/>
              <a:t>17.01.2026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9A2571E-5FB8-4436-B372-0A30B17E1CF7}" type="slidenum">
              <a:rPr lang="tr-TR" smtClean="0"/>
              <a:t>‹#›</a:t>
            </a:fld>
            <a:endParaRPr lang="tr-TR"/>
          </a:p>
        </p:txBody>
      </p:sp>
    </p:spTree>
    <p:extLst>
      <p:ext uri="{BB962C8B-B14F-4D97-AF65-F5344CB8AC3E}">
        <p14:creationId xmlns:p14="http://schemas.microsoft.com/office/powerpoint/2010/main" val="2046394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BEF85664-061C-40C0-9E03-1804538B3FC7}" type="datetimeFigureOut">
              <a:rPr lang="tr-TR" smtClean="0"/>
              <a:t>17.01.2026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9A2571E-5FB8-4436-B372-0A30B17E1CF7}" type="slidenum">
              <a:rPr lang="tr-TR" smtClean="0"/>
              <a:t>‹#›</a:t>
            </a:fld>
            <a:endParaRPr lang="tr-TR"/>
          </a:p>
        </p:txBody>
      </p:sp>
    </p:spTree>
    <p:extLst>
      <p:ext uri="{BB962C8B-B14F-4D97-AF65-F5344CB8AC3E}">
        <p14:creationId xmlns:p14="http://schemas.microsoft.com/office/powerpoint/2010/main" val="3711771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F85664-061C-40C0-9E03-1804538B3FC7}" type="datetimeFigureOut">
              <a:rPr lang="tr-TR" smtClean="0"/>
              <a:t>17.01.2026</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A2571E-5FB8-4436-B372-0A30B17E1CF7}" type="slidenum">
              <a:rPr lang="tr-TR" smtClean="0"/>
              <a:t>‹#›</a:t>
            </a:fld>
            <a:endParaRPr lang="tr-TR"/>
          </a:p>
        </p:txBody>
      </p:sp>
    </p:spTree>
    <p:extLst>
      <p:ext uri="{BB962C8B-B14F-4D97-AF65-F5344CB8AC3E}">
        <p14:creationId xmlns:p14="http://schemas.microsoft.com/office/powerpoint/2010/main" val="12891428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1E3707D-6390-6B80-1C17-4C4EA76803C6}"/>
              </a:ext>
            </a:extLst>
          </p:cNvPr>
          <p:cNvSpPr>
            <a:spLocks noGrp="1"/>
          </p:cNvSpPr>
          <p:nvPr>
            <p:ph type="ctrTitle"/>
          </p:nvPr>
        </p:nvSpPr>
        <p:spPr>
          <a:xfrm>
            <a:off x="599768" y="394776"/>
            <a:ext cx="10992464" cy="1148889"/>
          </a:xfrm>
        </p:spPr>
        <p:txBody>
          <a:bodyPr/>
          <a:lstStyle/>
          <a:p>
            <a:r>
              <a:rPr lang="tr-TR" b="1" dirty="0"/>
              <a:t>YARATMAK, İCAT ETMEK.</a:t>
            </a:r>
          </a:p>
        </p:txBody>
      </p:sp>
      <p:sp>
        <p:nvSpPr>
          <p:cNvPr id="3" name="Alt Başlık 2">
            <a:extLst>
              <a:ext uri="{FF2B5EF4-FFF2-40B4-BE49-F238E27FC236}">
                <a16:creationId xmlns:a16="http://schemas.microsoft.com/office/drawing/2014/main" id="{A1158C9F-E434-FA8D-A42A-C0720D6BB936}"/>
              </a:ext>
            </a:extLst>
          </p:cNvPr>
          <p:cNvSpPr>
            <a:spLocks noGrp="1"/>
          </p:cNvSpPr>
          <p:nvPr>
            <p:ph type="subTitle" idx="1"/>
          </p:nvPr>
        </p:nvSpPr>
        <p:spPr>
          <a:xfrm>
            <a:off x="0" y="2438400"/>
            <a:ext cx="12192000" cy="4419600"/>
          </a:xfrm>
        </p:spPr>
        <p:txBody>
          <a:bodyPr>
            <a:normAutofit/>
          </a:bodyPr>
          <a:lstStyle/>
          <a:p>
            <a:r>
              <a:rPr lang="ar-AE" sz="7200" dirty="0"/>
              <a:t>يَفْطُرُ</a:t>
            </a:r>
            <a:r>
              <a:rPr lang="tr-TR" sz="7200" dirty="0"/>
              <a:t>   </a:t>
            </a:r>
            <a:r>
              <a:rPr lang="ar-AE" sz="7200" dirty="0"/>
              <a:t>فَطَرَ</a:t>
            </a:r>
            <a:r>
              <a:rPr lang="tr-TR" sz="7200" dirty="0"/>
              <a:t>    </a:t>
            </a:r>
          </a:p>
          <a:p>
            <a:r>
              <a:rPr lang="tr-TR" sz="7200" dirty="0"/>
              <a:t>  </a:t>
            </a:r>
            <a:r>
              <a:rPr lang="ar-AE" sz="7200" dirty="0"/>
              <a:t>فَطْرًا</a:t>
            </a:r>
            <a:r>
              <a:rPr lang="tr-TR" sz="7200" dirty="0"/>
              <a:t> </a:t>
            </a:r>
          </a:p>
          <a:p>
            <a:r>
              <a:rPr lang="tr-TR" sz="7200" dirty="0" err="1"/>
              <a:t>İsm</a:t>
            </a:r>
            <a:r>
              <a:rPr lang="tr-TR" sz="7200" dirty="0"/>
              <a:t>-i faili :</a:t>
            </a:r>
            <a:r>
              <a:rPr lang="ar-AE" sz="7200" dirty="0"/>
              <a:t>فَاطِرٌ</a:t>
            </a:r>
            <a:r>
              <a:rPr lang="tr-TR" sz="7200" dirty="0"/>
              <a:t>  </a:t>
            </a:r>
          </a:p>
        </p:txBody>
      </p:sp>
    </p:spTree>
    <p:extLst>
      <p:ext uri="{BB962C8B-B14F-4D97-AF65-F5344CB8AC3E}">
        <p14:creationId xmlns:p14="http://schemas.microsoft.com/office/powerpoint/2010/main" val="1835881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179734"/>
          </a:xfrm>
        </p:spPr>
        <p:txBody>
          <a:bodyPr>
            <a:normAutofit/>
          </a:bodyPr>
          <a:lstStyle/>
          <a:p>
            <a:r>
              <a:rPr lang="tr-TR" sz="4800" b="1" i="1" dirty="0"/>
              <a:t>﴾79﴿“Ben, O’nun birliğine inanarak yüzümü, gökleri ve yeri yoktan yaratana çevirdim ve ben müşriklerden değilim.”</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65941" y="0"/>
            <a:ext cx="3126058" cy="769441"/>
          </a:xfrm>
          <a:prstGeom prst="rect">
            <a:avLst/>
          </a:prstGeom>
          <a:noFill/>
        </p:spPr>
        <p:txBody>
          <a:bodyPr wrap="square" rtlCol="0">
            <a:spAutoFit/>
          </a:bodyPr>
          <a:lstStyle/>
          <a:p>
            <a:r>
              <a:rPr lang="tr-TR" sz="2200" b="1" i="0" dirty="0" err="1">
                <a:solidFill>
                  <a:srgbClr val="00B0F0"/>
                </a:solidFill>
                <a:effectLst/>
                <a:latin typeface="Helvetica Neue"/>
              </a:rPr>
              <a:t>En'âm</a:t>
            </a:r>
            <a:r>
              <a:rPr lang="tr-TR" sz="2200" b="1" i="0" dirty="0">
                <a:solidFill>
                  <a:srgbClr val="00B0F0"/>
                </a:solidFill>
                <a:effectLst/>
                <a:latin typeface="Helvetica Neue"/>
              </a:rPr>
              <a:t> Suresi </a:t>
            </a:r>
            <a:r>
              <a:rPr lang="tr-TR" sz="2200" b="1" i="0" dirty="0">
                <a:solidFill>
                  <a:srgbClr val="00B0F0"/>
                </a:solidFill>
                <a:effectLst/>
                <a:latin typeface="inherit"/>
              </a:rPr>
              <a:t>- 6.Sure</a:t>
            </a:r>
          </a:p>
          <a:p>
            <a:r>
              <a:rPr lang="tr-TR" sz="2200" b="1" dirty="0">
                <a:solidFill>
                  <a:srgbClr val="00B0F0"/>
                </a:solidFill>
                <a:latin typeface="inherit"/>
              </a:rPr>
              <a:t>79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394029"/>
          </a:xfrm>
        </p:spPr>
        <p:txBody>
          <a:bodyPr>
            <a:noAutofit/>
          </a:bodyPr>
          <a:lstStyle/>
          <a:p>
            <a:r>
              <a:rPr lang="ar-AE" sz="4800" dirty="0"/>
              <a:t>اِنّٖى وَجَّهْتُ وَجْهِىَ لِلَّذٖى </a:t>
            </a:r>
            <a:r>
              <a:rPr lang="ar-AE" sz="4800" dirty="0">
                <a:solidFill>
                  <a:srgbClr val="FF0000"/>
                </a:solidFill>
              </a:rPr>
              <a:t>فَطَرَ</a:t>
            </a:r>
            <a:r>
              <a:rPr lang="ar-AE" sz="4800" dirty="0"/>
              <a:t> السَّمٰوَاتِ وَالْاَرْضَ حَنٖيفًا وَمَٓا اَنَا۬</a:t>
            </a:r>
            <a:r>
              <a:rPr lang="tr-TR" sz="4800" dirty="0"/>
              <a:t/>
            </a:r>
            <a:br>
              <a:rPr lang="tr-TR" sz="4800" dirty="0"/>
            </a:br>
            <a:r>
              <a:rPr lang="tr-TR" sz="4800" dirty="0"/>
              <a:t/>
            </a:r>
            <a:br>
              <a:rPr lang="tr-TR" sz="4800" dirty="0"/>
            </a:br>
            <a:r>
              <a:rPr lang="ar-AE" sz="4800" dirty="0"/>
              <a:t> مِنَ الْمُشْرِكٖينَۚ</a:t>
            </a:r>
            <a:r>
              <a:rPr lang="ar-AE" sz="4800" b="1" dirty="0"/>
              <a:t>﴿٧٩﴾</a:t>
            </a:r>
            <a:endParaRPr lang="tr-TR" sz="231500" dirty="0"/>
          </a:p>
        </p:txBody>
      </p:sp>
    </p:spTree>
    <p:extLst>
      <p:ext uri="{BB962C8B-B14F-4D97-AF65-F5344CB8AC3E}">
        <p14:creationId xmlns:p14="http://schemas.microsoft.com/office/powerpoint/2010/main" val="45353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179734"/>
          </a:xfrm>
        </p:spPr>
        <p:txBody>
          <a:bodyPr>
            <a:normAutofit fontScale="92500" lnSpcReduction="20000"/>
          </a:bodyPr>
          <a:lstStyle/>
          <a:p>
            <a:r>
              <a:rPr lang="tr-TR" sz="4800" b="1" i="1" dirty="0"/>
              <a:t>﴾30﴿O halde sen </a:t>
            </a:r>
            <a:r>
              <a:rPr lang="tr-TR" sz="4800" b="1" i="1" dirty="0" err="1"/>
              <a:t>hanîf</a:t>
            </a:r>
            <a:r>
              <a:rPr lang="tr-TR" sz="4800" b="1" i="1" dirty="0"/>
              <a:t> olarak bütün varlığınla dine, Allah insanları hangi fıtrat üzere yaratmışsa ona yönel! Allah’ın yaratmasında değişme olmaz. İşte doğru din budur; fakat insanların çoğu bilmezler.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78834" y="0"/>
            <a:ext cx="3013165" cy="769441"/>
          </a:xfrm>
          <a:prstGeom prst="rect">
            <a:avLst/>
          </a:prstGeom>
          <a:noFill/>
        </p:spPr>
        <p:txBody>
          <a:bodyPr wrap="square" rtlCol="0">
            <a:spAutoFit/>
          </a:bodyPr>
          <a:lstStyle/>
          <a:p>
            <a:r>
              <a:rPr lang="tr-TR" sz="2200" b="1" i="0" dirty="0">
                <a:solidFill>
                  <a:srgbClr val="00B0F0"/>
                </a:solidFill>
                <a:effectLst/>
                <a:latin typeface="Helvetica Neue"/>
              </a:rPr>
              <a:t>Rum Suresi </a:t>
            </a:r>
            <a:r>
              <a:rPr lang="tr-TR" sz="2200" b="1" i="0" dirty="0">
                <a:solidFill>
                  <a:srgbClr val="00B0F0"/>
                </a:solidFill>
                <a:effectLst/>
                <a:latin typeface="inherit"/>
              </a:rPr>
              <a:t>- 30.Sure</a:t>
            </a:r>
          </a:p>
          <a:p>
            <a:r>
              <a:rPr lang="tr-TR" sz="2200" b="1" dirty="0">
                <a:solidFill>
                  <a:srgbClr val="00B0F0"/>
                </a:solidFill>
                <a:latin typeface="inherit"/>
              </a:rPr>
              <a:t>30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394029"/>
          </a:xfrm>
        </p:spPr>
        <p:txBody>
          <a:bodyPr>
            <a:noAutofit/>
          </a:bodyPr>
          <a:lstStyle/>
          <a:p>
            <a:r>
              <a:rPr lang="ar-AE" sz="4400" dirty="0"/>
              <a:t>فَاَقِمْ وَجْهَكَ لِلدّٖينِ حَنٖيفاًؕ فِطْرَتَ اللّٰهِ الَّتٖي </a:t>
            </a:r>
            <a:r>
              <a:rPr lang="ar-AE" sz="4400" dirty="0">
                <a:solidFill>
                  <a:srgbClr val="FF0000"/>
                </a:solidFill>
              </a:rPr>
              <a:t>فَطَرَ</a:t>
            </a:r>
            <a:r>
              <a:rPr lang="ar-AE" sz="4400" dirty="0"/>
              <a:t> النَّاسَ عَلَيْهَاؕ لَا تَبْدٖيلَ</a:t>
            </a:r>
            <a:r>
              <a:rPr lang="tr-TR" sz="4400" dirty="0"/>
              <a:t/>
            </a:r>
            <a:br>
              <a:rPr lang="tr-TR" sz="4400" dirty="0"/>
            </a:br>
            <a:r>
              <a:rPr lang="tr-TR" sz="4400" dirty="0"/>
              <a:t/>
            </a:r>
            <a:br>
              <a:rPr lang="tr-TR" sz="4400" dirty="0"/>
            </a:br>
            <a:r>
              <a:rPr lang="ar-AE" sz="4400" dirty="0"/>
              <a:t> لِخَلْقِ اللّٰهِؕ ذٰلِكَ الدّٖينُ الْقَيِّمُ وَلٰكِنَّ اَكْثَرَ النَّاسِ لَا يَعْلَمُونَ</a:t>
            </a:r>
            <a:r>
              <a:rPr lang="ar-AE" sz="4400" b="1" dirty="0"/>
              <a:t>﴿٣٠﴾</a:t>
            </a:r>
            <a:endParaRPr lang="tr-TR" sz="192900" dirty="0"/>
          </a:p>
        </p:txBody>
      </p:sp>
    </p:spTree>
    <p:extLst>
      <p:ext uri="{BB962C8B-B14F-4D97-AF65-F5344CB8AC3E}">
        <p14:creationId xmlns:p14="http://schemas.microsoft.com/office/powerpoint/2010/main" val="1670496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711336"/>
            <a:ext cx="12192000" cy="2146663"/>
          </a:xfrm>
        </p:spPr>
        <p:txBody>
          <a:bodyPr>
            <a:normAutofit fontScale="77500" lnSpcReduction="20000"/>
          </a:bodyPr>
          <a:lstStyle/>
          <a:p>
            <a:r>
              <a:rPr lang="tr-TR" sz="4800" b="1" i="1" dirty="0"/>
              <a:t>﴾51﴿İsterse canlanmasını aklınızın almadığı herhangi bir yaratık!” Bu defa da “Bizi tekrar hayata kim döndürecek?” diyecekler. “Sizi birinci defa yaratan” de. Sonunda onlar, sana alaylı bir tarzda başlarını sallayacak ve “Ne zamanmış o?” diye soracaklar. De ki: “Yakın olduğunu sanıyorum.”</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318171" y="0"/>
            <a:ext cx="2873828" cy="769441"/>
          </a:xfrm>
          <a:prstGeom prst="rect">
            <a:avLst/>
          </a:prstGeom>
          <a:noFill/>
        </p:spPr>
        <p:txBody>
          <a:bodyPr wrap="square" rtlCol="0">
            <a:spAutoFit/>
          </a:bodyPr>
          <a:lstStyle/>
          <a:p>
            <a:r>
              <a:rPr lang="tr-TR" sz="2200" b="1" i="0" dirty="0" err="1">
                <a:solidFill>
                  <a:srgbClr val="00B0F0"/>
                </a:solidFill>
                <a:effectLst/>
                <a:latin typeface="Helvetica Neue"/>
              </a:rPr>
              <a:t>İsra</a:t>
            </a:r>
            <a:r>
              <a:rPr lang="tr-TR" sz="2200" b="1" i="0" dirty="0">
                <a:solidFill>
                  <a:srgbClr val="00B0F0"/>
                </a:solidFill>
                <a:effectLst/>
                <a:latin typeface="Helvetica Neue"/>
              </a:rPr>
              <a:t> Suresi </a:t>
            </a:r>
            <a:r>
              <a:rPr lang="tr-TR" sz="2200" b="1" i="0" dirty="0">
                <a:solidFill>
                  <a:srgbClr val="00B0F0"/>
                </a:solidFill>
                <a:effectLst/>
                <a:latin typeface="inherit"/>
              </a:rPr>
              <a:t>- 17.Sure</a:t>
            </a:r>
          </a:p>
          <a:p>
            <a:r>
              <a:rPr lang="tr-TR" sz="2200" b="1" dirty="0">
                <a:solidFill>
                  <a:srgbClr val="00B0F0"/>
                </a:solidFill>
                <a:latin typeface="inherit"/>
              </a:rPr>
              <a:t>51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2360362"/>
          </a:xfrm>
        </p:spPr>
        <p:txBody>
          <a:bodyPr>
            <a:noAutofit/>
          </a:bodyPr>
          <a:lstStyle/>
          <a:p>
            <a:r>
              <a:rPr lang="ar-AE" sz="5400" dirty="0"/>
              <a:t>اَوْ خَلْقاً مِمَّا يَكْبُرُ فٖي صُدُورِكُمْۚ فَسَيَقُولُونَ مَنْ يُعٖيدُنَاؕ قُلِ</a:t>
            </a:r>
            <a:r>
              <a:rPr lang="tr-TR" sz="5400" dirty="0"/>
              <a:t/>
            </a:r>
            <a:br>
              <a:rPr lang="tr-TR" sz="5400" dirty="0"/>
            </a:br>
            <a:r>
              <a:rPr lang="tr-TR" sz="5400" dirty="0"/>
              <a:t/>
            </a:r>
            <a:br>
              <a:rPr lang="tr-TR" sz="5400" dirty="0"/>
            </a:br>
            <a:r>
              <a:rPr lang="ar-AE" sz="5400" dirty="0"/>
              <a:t> الَّذٖي </a:t>
            </a:r>
            <a:r>
              <a:rPr lang="ar-AE" sz="5400" dirty="0">
                <a:solidFill>
                  <a:srgbClr val="FF0000"/>
                </a:solidFill>
              </a:rPr>
              <a:t>فَطَرَ</a:t>
            </a:r>
            <a:r>
              <a:rPr lang="ar-AE" sz="5400" dirty="0"/>
              <a:t>كُمْ اَوَّلَ مَرَّةٍۚ فَسَيُنْغِضُونَ اِلَيْكَ رُؤُ۫سَهُمْ وَيَقُولُونَ</a:t>
            </a:r>
            <a:r>
              <a:rPr lang="tr-TR" sz="5400" dirty="0"/>
              <a:t/>
            </a:r>
            <a:br>
              <a:rPr lang="tr-TR" sz="5400" dirty="0"/>
            </a:br>
            <a:r>
              <a:rPr lang="tr-TR" sz="5400" dirty="0"/>
              <a:t/>
            </a:r>
            <a:br>
              <a:rPr lang="tr-TR" sz="5400" dirty="0"/>
            </a:br>
            <a:r>
              <a:rPr lang="ar-AE" sz="5400" dirty="0"/>
              <a:t> مَتٰى هُوَؕ قُلْ عَسٰٓى اَنْ يَكُونَ قَرٖيباً</a:t>
            </a:r>
            <a:r>
              <a:rPr lang="ar-AE" sz="5400" b="1" dirty="0"/>
              <a:t>﴿٥١﴾</a:t>
            </a:r>
            <a:endParaRPr lang="tr-TR" sz="277800" dirty="0"/>
          </a:p>
        </p:txBody>
      </p:sp>
    </p:spTree>
    <p:extLst>
      <p:ext uri="{BB962C8B-B14F-4D97-AF65-F5344CB8AC3E}">
        <p14:creationId xmlns:p14="http://schemas.microsoft.com/office/powerpoint/2010/main" val="514941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179734"/>
          </a:xfrm>
        </p:spPr>
        <p:txBody>
          <a:bodyPr>
            <a:normAutofit fontScale="85000" lnSpcReduction="10000"/>
          </a:bodyPr>
          <a:lstStyle/>
          <a:p>
            <a:r>
              <a:rPr lang="tr-TR" sz="4800" b="1" i="1" dirty="0"/>
              <a:t>﴾72﴿Onlar şu cevabı verdiler: “Bize gelen bunca apaçık kanıtlara ve bizi yaratana karşı asla seni tercih edemeyiz. Artık sen neye hükmedeceksen et; ama sen ancak bu dünya hayatında hükmünü geçirebilirsin.</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00457" y="0"/>
            <a:ext cx="3091542" cy="769441"/>
          </a:xfrm>
          <a:prstGeom prst="rect">
            <a:avLst/>
          </a:prstGeom>
          <a:noFill/>
        </p:spPr>
        <p:txBody>
          <a:bodyPr wrap="square" rtlCol="0">
            <a:spAutoFit/>
          </a:bodyPr>
          <a:lstStyle/>
          <a:p>
            <a:r>
              <a:rPr lang="tr-TR" sz="2200" b="1" i="0" dirty="0" err="1">
                <a:solidFill>
                  <a:srgbClr val="00B0F0"/>
                </a:solidFill>
                <a:effectLst/>
                <a:latin typeface="Helvetica Neue"/>
              </a:rPr>
              <a:t>Tâhâ</a:t>
            </a:r>
            <a:r>
              <a:rPr lang="tr-TR" sz="2200" b="1" i="0" dirty="0">
                <a:solidFill>
                  <a:srgbClr val="00B0F0"/>
                </a:solidFill>
                <a:effectLst/>
                <a:latin typeface="Helvetica Neue"/>
              </a:rPr>
              <a:t> Suresi </a:t>
            </a:r>
            <a:r>
              <a:rPr lang="tr-TR" sz="2200" b="1" i="0" dirty="0">
                <a:solidFill>
                  <a:srgbClr val="00B0F0"/>
                </a:solidFill>
                <a:effectLst/>
                <a:latin typeface="inherit"/>
              </a:rPr>
              <a:t>- 20.Sure</a:t>
            </a:r>
          </a:p>
          <a:p>
            <a:r>
              <a:rPr lang="tr-TR" sz="2200" b="1" dirty="0">
                <a:solidFill>
                  <a:srgbClr val="00B0F0"/>
                </a:solidFill>
                <a:latin typeface="inherit"/>
              </a:rPr>
              <a:t>72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394029"/>
          </a:xfrm>
        </p:spPr>
        <p:txBody>
          <a:bodyPr>
            <a:noAutofit/>
          </a:bodyPr>
          <a:lstStyle/>
          <a:p>
            <a:r>
              <a:rPr lang="ar-AE" sz="4800" dirty="0"/>
              <a:t>قَالُوا لَنْ نُؤْثِرَكَ عَلٰى مَا جَٓاءَنَا مِنَ الْبَيِّنَاتِ وَالَّذٖي </a:t>
            </a:r>
            <a:r>
              <a:rPr lang="ar-AE" sz="4800" dirty="0">
                <a:solidFill>
                  <a:srgbClr val="FF0000"/>
                </a:solidFill>
              </a:rPr>
              <a:t>فَطَرَ</a:t>
            </a:r>
            <a:r>
              <a:rPr lang="ar-AE" sz="4800" dirty="0"/>
              <a:t>نَا فَاقْضِ مَٓا</a:t>
            </a:r>
            <a:r>
              <a:rPr lang="tr-TR" sz="4800" dirty="0"/>
              <a:t/>
            </a:r>
            <a:br>
              <a:rPr lang="tr-TR" sz="4800" dirty="0"/>
            </a:br>
            <a:r>
              <a:rPr lang="tr-TR" sz="4800" dirty="0"/>
              <a:t/>
            </a:r>
            <a:br>
              <a:rPr lang="tr-TR" sz="4800" dirty="0"/>
            </a:br>
            <a:r>
              <a:rPr lang="ar-AE" sz="4800" dirty="0"/>
              <a:t> اَنْتَ قَاضٍؕ اِنَّمَا تَقْضٖي هٰذِهِ الْحَيٰوةَ الدُّنْيَاؕ</a:t>
            </a:r>
            <a:r>
              <a:rPr lang="ar-AE" sz="4800" b="1" dirty="0"/>
              <a:t>﴿٧٢﴾</a:t>
            </a:r>
            <a:endParaRPr lang="tr-TR" sz="231500" dirty="0"/>
          </a:p>
        </p:txBody>
      </p:sp>
    </p:spTree>
    <p:extLst>
      <p:ext uri="{BB962C8B-B14F-4D97-AF65-F5344CB8AC3E}">
        <p14:creationId xmlns:p14="http://schemas.microsoft.com/office/powerpoint/2010/main" val="2070181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179734"/>
          </a:xfrm>
        </p:spPr>
        <p:txBody>
          <a:bodyPr>
            <a:normAutofit fontScale="92500"/>
          </a:bodyPr>
          <a:lstStyle/>
          <a:p>
            <a:r>
              <a:rPr lang="tr-TR" sz="4400" b="1" i="1" dirty="0"/>
              <a:t>﴾51﴿Ey kavmim! Bunun karşılığında ben sizden bir ücret istemiyorum; benim hizmetimin karşılığı ancak beni yaratana aittir. Hâlâ aklınızı kullanmıyor musunuz?</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7211" y="0"/>
            <a:ext cx="2934788" cy="769441"/>
          </a:xfrm>
          <a:prstGeom prst="rect">
            <a:avLst/>
          </a:prstGeom>
          <a:noFill/>
        </p:spPr>
        <p:txBody>
          <a:bodyPr wrap="square" rtlCol="0">
            <a:spAutoFit/>
          </a:bodyPr>
          <a:lstStyle/>
          <a:p>
            <a:r>
              <a:rPr lang="tr-TR" sz="2200" b="1" i="0" dirty="0">
                <a:solidFill>
                  <a:srgbClr val="00B0F0"/>
                </a:solidFill>
                <a:effectLst/>
                <a:latin typeface="Helvetica Neue"/>
              </a:rPr>
              <a:t>Hûd Suresi </a:t>
            </a:r>
            <a:r>
              <a:rPr lang="tr-TR" sz="2200" b="1" i="0" dirty="0">
                <a:solidFill>
                  <a:srgbClr val="00B0F0"/>
                </a:solidFill>
                <a:effectLst/>
                <a:latin typeface="inherit"/>
              </a:rPr>
              <a:t>- 11.Sure</a:t>
            </a:r>
          </a:p>
          <a:p>
            <a:r>
              <a:rPr lang="tr-TR" sz="2200" b="1" dirty="0">
                <a:solidFill>
                  <a:srgbClr val="00B0F0"/>
                </a:solidFill>
                <a:latin typeface="inherit"/>
              </a:rPr>
              <a:t>51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567882"/>
          </a:xfrm>
        </p:spPr>
        <p:txBody>
          <a:bodyPr>
            <a:noAutofit/>
          </a:bodyPr>
          <a:lstStyle/>
          <a:p>
            <a:r>
              <a:rPr lang="ar-AE" dirty="0"/>
              <a:t>يَا قَوْمِ لَٓا اَسْـَٔلُكُمْ عَلَيْهِ اَجْراًؕ اِنْ اَجْرِيَ اِلَّا عَلَى الَّذٖي</a:t>
            </a:r>
            <a:r>
              <a:rPr lang="tr-TR" dirty="0"/>
              <a:t/>
            </a:r>
            <a:br>
              <a:rPr lang="tr-TR" dirty="0"/>
            </a:br>
            <a:r>
              <a:rPr lang="tr-TR" dirty="0"/>
              <a:t/>
            </a:r>
            <a:br>
              <a:rPr lang="tr-TR" dirty="0"/>
            </a:br>
            <a:r>
              <a:rPr lang="ar-AE" dirty="0"/>
              <a:t> </a:t>
            </a:r>
            <a:r>
              <a:rPr lang="ar-AE" dirty="0">
                <a:solidFill>
                  <a:srgbClr val="FF0000"/>
                </a:solidFill>
              </a:rPr>
              <a:t>فَطَرَ</a:t>
            </a:r>
            <a:r>
              <a:rPr lang="ar-AE" dirty="0"/>
              <a:t>نٖيؕ اَفَلَا تَعْقِلُونَ</a:t>
            </a:r>
            <a:r>
              <a:rPr lang="ar-AE" b="1" dirty="0"/>
              <a:t>﴿٥١﴾</a:t>
            </a:r>
            <a:endParaRPr lang="tr-TR" sz="333400" dirty="0"/>
          </a:p>
        </p:txBody>
      </p:sp>
    </p:spTree>
    <p:extLst>
      <p:ext uri="{BB962C8B-B14F-4D97-AF65-F5344CB8AC3E}">
        <p14:creationId xmlns:p14="http://schemas.microsoft.com/office/powerpoint/2010/main" val="1731558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179734"/>
          </a:xfrm>
        </p:spPr>
        <p:txBody>
          <a:bodyPr>
            <a:normAutofit/>
          </a:bodyPr>
          <a:lstStyle/>
          <a:p>
            <a:r>
              <a:rPr lang="tr-TR" sz="4400" b="1" i="1" dirty="0"/>
              <a:t>﴾22﴿Hem ne diye beni yaratan ve sizin de dönüp kendisine varacağınız Allah’a kulluk etmeyeyim ki?</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56914" y="0"/>
            <a:ext cx="3135085" cy="769441"/>
          </a:xfrm>
          <a:prstGeom prst="rect">
            <a:avLst/>
          </a:prstGeom>
          <a:noFill/>
        </p:spPr>
        <p:txBody>
          <a:bodyPr wrap="square" rtlCol="0">
            <a:spAutoFit/>
          </a:bodyPr>
          <a:lstStyle/>
          <a:p>
            <a:r>
              <a:rPr lang="tr-TR" sz="2200" b="1" dirty="0" err="1">
                <a:solidFill>
                  <a:srgbClr val="00B0F0"/>
                </a:solidFill>
                <a:latin typeface="Helvetica Neue"/>
              </a:rPr>
              <a:t>Yâsîn</a:t>
            </a:r>
            <a:r>
              <a:rPr lang="tr-TR" sz="2200" b="1" i="0" dirty="0">
                <a:solidFill>
                  <a:srgbClr val="00B0F0"/>
                </a:solidFill>
                <a:effectLst/>
                <a:latin typeface="Helvetica Neue"/>
              </a:rPr>
              <a:t> Suresi </a:t>
            </a:r>
            <a:r>
              <a:rPr lang="tr-TR" sz="2200" b="1" i="0" dirty="0">
                <a:solidFill>
                  <a:srgbClr val="00B0F0"/>
                </a:solidFill>
                <a:effectLst/>
                <a:latin typeface="inherit"/>
              </a:rPr>
              <a:t>- 36.Sure</a:t>
            </a:r>
          </a:p>
          <a:p>
            <a:r>
              <a:rPr lang="tr-TR" sz="2200" b="1" dirty="0">
                <a:solidFill>
                  <a:srgbClr val="00B0F0"/>
                </a:solidFill>
                <a:latin typeface="inherit"/>
              </a:rPr>
              <a:t>22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784111"/>
          </a:xfrm>
        </p:spPr>
        <p:txBody>
          <a:bodyPr>
            <a:noAutofit/>
          </a:bodyPr>
          <a:lstStyle/>
          <a:p>
            <a:r>
              <a:rPr lang="ar-AE" dirty="0"/>
              <a:t>وَمَا لِيَ لَٓا اَعْبُدُ الَّذٖي </a:t>
            </a:r>
            <a:r>
              <a:rPr lang="ar-AE" dirty="0">
                <a:solidFill>
                  <a:srgbClr val="FF0000"/>
                </a:solidFill>
              </a:rPr>
              <a:t>فَطَرَ</a:t>
            </a:r>
            <a:r>
              <a:rPr lang="ar-AE" dirty="0"/>
              <a:t>نٖي وَاِلَيْهِ تُرْجَعُونَ</a:t>
            </a:r>
            <a:r>
              <a:rPr lang="ar-AE" b="1" dirty="0"/>
              <a:t>﴿٢٢﴾</a:t>
            </a:r>
            <a:endParaRPr lang="tr-TR" sz="333400" dirty="0"/>
          </a:p>
        </p:txBody>
      </p:sp>
    </p:spTree>
    <p:extLst>
      <p:ext uri="{BB962C8B-B14F-4D97-AF65-F5344CB8AC3E}">
        <p14:creationId xmlns:p14="http://schemas.microsoft.com/office/powerpoint/2010/main" val="2514502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179734"/>
          </a:xfrm>
        </p:spPr>
        <p:txBody>
          <a:bodyPr>
            <a:normAutofit fontScale="92500" lnSpcReduction="10000"/>
          </a:bodyPr>
          <a:lstStyle/>
          <a:p>
            <a:r>
              <a:rPr lang="tr-TR" sz="4400" b="1" i="1" dirty="0"/>
              <a:t>﴾26-27﴿Bir zamanlar </a:t>
            </a:r>
            <a:r>
              <a:rPr lang="tr-TR" sz="4400" b="1" i="1" dirty="0" err="1"/>
              <a:t>İbrâhim</a:t>
            </a:r>
            <a:r>
              <a:rPr lang="tr-TR" sz="4400" b="1" i="1" dirty="0"/>
              <a:t> babasına ve topluluğuna şöyle demişti: “Ben sizin taptıklarınızdan uzağım, beni yaratan başkadır (ancak O’na ibadet ederim). O bana doğru yolu gösterecektir.”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74034" y="0"/>
            <a:ext cx="3317965" cy="769441"/>
          </a:xfrm>
          <a:prstGeom prst="rect">
            <a:avLst/>
          </a:prstGeom>
          <a:noFill/>
        </p:spPr>
        <p:txBody>
          <a:bodyPr wrap="square" rtlCol="0">
            <a:spAutoFit/>
          </a:bodyPr>
          <a:lstStyle/>
          <a:p>
            <a:r>
              <a:rPr lang="tr-TR" sz="2200" b="1" dirty="0" err="1">
                <a:solidFill>
                  <a:srgbClr val="00B0F0"/>
                </a:solidFill>
                <a:latin typeface="Helvetica Neue"/>
              </a:rPr>
              <a:t>Zuhruf</a:t>
            </a:r>
            <a:r>
              <a:rPr lang="tr-TR" sz="2200" b="1" i="0" dirty="0">
                <a:solidFill>
                  <a:srgbClr val="00B0F0"/>
                </a:solidFill>
                <a:effectLst/>
                <a:latin typeface="Helvetica Neue"/>
              </a:rPr>
              <a:t> Suresi </a:t>
            </a:r>
            <a:r>
              <a:rPr lang="tr-TR" sz="2200" b="1" i="0" dirty="0">
                <a:solidFill>
                  <a:srgbClr val="00B0F0"/>
                </a:solidFill>
                <a:effectLst/>
                <a:latin typeface="inherit"/>
              </a:rPr>
              <a:t>- 43.Sure</a:t>
            </a:r>
          </a:p>
          <a:p>
            <a:r>
              <a:rPr lang="tr-TR" sz="2200" b="1" dirty="0">
                <a:solidFill>
                  <a:srgbClr val="00B0F0"/>
                </a:solidFill>
                <a:latin typeface="inherit"/>
              </a:rPr>
              <a:t>26 – 27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341459"/>
          </a:xfrm>
        </p:spPr>
        <p:txBody>
          <a:bodyPr>
            <a:noAutofit/>
          </a:bodyPr>
          <a:lstStyle/>
          <a:p>
            <a:pPr rtl="1"/>
            <a:r>
              <a:rPr lang="ar-AE" sz="5400" dirty="0"/>
              <a:t>وَاِذْ قَالَ اِبْرٰهٖيمُ لِاَبٖيهِ وَقَوْمِهٖٓ اِنَّنٖي بَرَٓاءٌ مِمَّا تَعْبُدُونَۙ</a:t>
            </a:r>
            <a:r>
              <a:rPr lang="ar-AE" sz="5400" b="1" dirty="0"/>
              <a:t>﴿٢٦﴾</a:t>
            </a:r>
            <a:r>
              <a:rPr lang="tr-TR" sz="5400" b="1" dirty="0"/>
              <a:t/>
            </a:r>
            <a:br>
              <a:rPr lang="tr-TR" sz="5400" b="1" dirty="0"/>
            </a:br>
            <a:r>
              <a:rPr lang="ar-AE" sz="5400" dirty="0"/>
              <a:t/>
            </a:r>
            <a:br>
              <a:rPr lang="ar-AE" sz="5400" dirty="0"/>
            </a:br>
            <a:r>
              <a:rPr lang="ar-AE" sz="5400" dirty="0"/>
              <a:t>اِلَّا الَّذٖي </a:t>
            </a:r>
            <a:r>
              <a:rPr lang="ar-AE" sz="5400" dirty="0">
                <a:solidFill>
                  <a:srgbClr val="FF0000"/>
                </a:solidFill>
              </a:rPr>
              <a:t>فَطَرَ</a:t>
            </a:r>
            <a:r>
              <a:rPr lang="ar-AE" sz="5400" dirty="0"/>
              <a:t>نٖي فَاِنَّهُ سَيَهْدٖينِ</a:t>
            </a:r>
            <a:r>
              <a:rPr lang="ar-AE" sz="5400" b="1" dirty="0"/>
              <a:t>﴿٢٧﴾</a:t>
            </a:r>
            <a:endParaRPr lang="ar-AE" sz="5400" dirty="0"/>
          </a:p>
        </p:txBody>
      </p:sp>
    </p:spTree>
    <p:extLst>
      <p:ext uri="{BB962C8B-B14F-4D97-AF65-F5344CB8AC3E}">
        <p14:creationId xmlns:p14="http://schemas.microsoft.com/office/powerpoint/2010/main" val="1633702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179734"/>
          </a:xfrm>
        </p:spPr>
        <p:txBody>
          <a:bodyPr>
            <a:normAutofit/>
          </a:bodyPr>
          <a:lstStyle/>
          <a:p>
            <a:r>
              <a:rPr lang="tr-TR" sz="4800" b="1" i="1" dirty="0"/>
              <a:t>﴾56﴿İbrâhim şöyle cevap verdi: “Hayır, sizin rabbiniz, göklerin ve yerin rabbidir; onları O yaratmıştır; ben de bunu ikrar edenlerdenim.”</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82743" y="0"/>
            <a:ext cx="3309256" cy="769441"/>
          </a:xfrm>
          <a:prstGeom prst="rect">
            <a:avLst/>
          </a:prstGeom>
          <a:noFill/>
        </p:spPr>
        <p:txBody>
          <a:bodyPr wrap="square" rtlCol="0">
            <a:spAutoFit/>
          </a:bodyPr>
          <a:lstStyle/>
          <a:p>
            <a:r>
              <a:rPr lang="tr-TR" sz="2200" b="1" i="0" dirty="0" err="1">
                <a:solidFill>
                  <a:srgbClr val="00B0F0"/>
                </a:solidFill>
                <a:effectLst/>
                <a:latin typeface="Helvetica Neue"/>
              </a:rPr>
              <a:t>Enbiyâ</a:t>
            </a:r>
            <a:r>
              <a:rPr lang="tr-TR" sz="2200" b="1" i="0" dirty="0">
                <a:solidFill>
                  <a:srgbClr val="00B0F0"/>
                </a:solidFill>
                <a:effectLst/>
                <a:latin typeface="Helvetica Neue"/>
              </a:rPr>
              <a:t> Suresi </a:t>
            </a:r>
            <a:r>
              <a:rPr lang="tr-TR" sz="2200" b="1" i="0" dirty="0">
                <a:solidFill>
                  <a:srgbClr val="00B0F0"/>
                </a:solidFill>
                <a:effectLst/>
                <a:latin typeface="inherit"/>
              </a:rPr>
              <a:t>- 21.Sure</a:t>
            </a:r>
          </a:p>
          <a:p>
            <a:r>
              <a:rPr lang="tr-TR" sz="2200" b="1" dirty="0">
                <a:solidFill>
                  <a:srgbClr val="00B0F0"/>
                </a:solidFill>
                <a:latin typeface="inherit"/>
              </a:rPr>
              <a:t>56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394029"/>
          </a:xfrm>
        </p:spPr>
        <p:txBody>
          <a:bodyPr>
            <a:noAutofit/>
          </a:bodyPr>
          <a:lstStyle/>
          <a:p>
            <a:r>
              <a:rPr lang="ar-AE" dirty="0"/>
              <a:t>قَالَ بَلْ رَبُّكُمْ رَبُّ السَّمٰوَاتِ وَالْاَرْضِ الَّذٖي </a:t>
            </a:r>
            <a:r>
              <a:rPr lang="ar-AE" dirty="0">
                <a:solidFill>
                  <a:srgbClr val="FF0000"/>
                </a:solidFill>
              </a:rPr>
              <a:t>فَطَرَ</a:t>
            </a:r>
            <a:r>
              <a:rPr lang="ar-AE" dirty="0"/>
              <a:t>هُنَّ</a:t>
            </a:r>
            <a:r>
              <a:rPr lang="tr-TR" dirty="0"/>
              <a:t/>
            </a:r>
            <a:br>
              <a:rPr lang="tr-TR" dirty="0"/>
            </a:br>
            <a:r>
              <a:rPr lang="tr-TR" dirty="0"/>
              <a:t/>
            </a:r>
            <a:br>
              <a:rPr lang="tr-TR" dirty="0"/>
            </a:br>
            <a:r>
              <a:rPr lang="ar-AE" dirty="0"/>
              <a:t>ؗ وَاَنَا۬ عَلٰى ذٰلِكُمْ مِنَ الشَّاهِدٖينَ</a:t>
            </a:r>
            <a:r>
              <a:rPr lang="ar-AE" b="1" dirty="0"/>
              <a:t>﴿٥٦﴾</a:t>
            </a:r>
            <a:endParaRPr lang="tr-TR" sz="333400" dirty="0"/>
          </a:p>
        </p:txBody>
      </p:sp>
    </p:spTree>
    <p:extLst>
      <p:ext uri="{BB962C8B-B14F-4D97-AF65-F5344CB8AC3E}">
        <p14:creationId xmlns:p14="http://schemas.microsoft.com/office/powerpoint/2010/main" val="2548880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1E3707D-6390-6B80-1C17-4C4EA76803C6}"/>
              </a:ext>
            </a:extLst>
          </p:cNvPr>
          <p:cNvSpPr>
            <a:spLocks noGrp="1"/>
          </p:cNvSpPr>
          <p:nvPr>
            <p:ph type="ctrTitle"/>
          </p:nvPr>
        </p:nvSpPr>
        <p:spPr>
          <a:xfrm>
            <a:off x="599768" y="394776"/>
            <a:ext cx="10992464" cy="1148889"/>
          </a:xfrm>
        </p:spPr>
        <p:txBody>
          <a:bodyPr/>
          <a:lstStyle/>
          <a:p>
            <a:r>
              <a:rPr lang="tr-TR" b="1" dirty="0"/>
              <a:t>YARIK, ÇATLAK.</a:t>
            </a:r>
          </a:p>
        </p:txBody>
      </p:sp>
      <p:sp>
        <p:nvSpPr>
          <p:cNvPr id="3" name="Alt Başlık 2">
            <a:extLst>
              <a:ext uri="{FF2B5EF4-FFF2-40B4-BE49-F238E27FC236}">
                <a16:creationId xmlns:a16="http://schemas.microsoft.com/office/drawing/2014/main" id="{A1158C9F-E434-FA8D-A42A-C0720D6BB936}"/>
              </a:ext>
            </a:extLst>
          </p:cNvPr>
          <p:cNvSpPr>
            <a:spLocks noGrp="1"/>
          </p:cNvSpPr>
          <p:nvPr>
            <p:ph type="subTitle" idx="1"/>
          </p:nvPr>
        </p:nvSpPr>
        <p:spPr>
          <a:xfrm>
            <a:off x="0" y="2438400"/>
            <a:ext cx="12192000" cy="4419600"/>
          </a:xfrm>
        </p:spPr>
        <p:txBody>
          <a:bodyPr>
            <a:normAutofit/>
          </a:bodyPr>
          <a:lstStyle/>
          <a:p>
            <a:r>
              <a:rPr lang="ar-AE" sz="7200" dirty="0"/>
              <a:t>الفَطْرُ</a:t>
            </a:r>
            <a:endParaRPr lang="tr-TR" sz="7200" dirty="0"/>
          </a:p>
          <a:p>
            <a:endParaRPr lang="tr-TR" sz="7200" dirty="0"/>
          </a:p>
          <a:p>
            <a:r>
              <a:rPr lang="tr-TR" sz="7200" dirty="0"/>
              <a:t>Cemisi :</a:t>
            </a:r>
            <a:r>
              <a:rPr lang="ar-AE" sz="7200" dirty="0"/>
              <a:t>فُطُورٌ</a:t>
            </a:r>
            <a:r>
              <a:rPr lang="tr-TR" sz="7200" dirty="0"/>
              <a:t>    </a:t>
            </a:r>
          </a:p>
        </p:txBody>
      </p:sp>
    </p:spTree>
    <p:extLst>
      <p:ext uri="{BB962C8B-B14F-4D97-AF65-F5344CB8AC3E}">
        <p14:creationId xmlns:p14="http://schemas.microsoft.com/office/powerpoint/2010/main" val="2264510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179734"/>
          </a:xfrm>
        </p:spPr>
        <p:txBody>
          <a:bodyPr>
            <a:normAutofit fontScale="92500" lnSpcReduction="20000"/>
          </a:bodyPr>
          <a:lstStyle/>
          <a:p>
            <a:r>
              <a:rPr lang="tr-TR" sz="4800" b="1" i="1" dirty="0"/>
              <a:t>﴾3﴿Yedi göğü birbiriyle tam bir uygunluk içinde yaratan O’dur. </a:t>
            </a:r>
            <a:r>
              <a:rPr lang="tr-TR" sz="4800" b="1" i="1" dirty="0" err="1"/>
              <a:t>Rahmânın</a:t>
            </a:r>
            <a:r>
              <a:rPr lang="tr-TR" sz="4800" b="1" i="1" dirty="0"/>
              <a:t> yaratışında hiçbir uyumsuzluk göremezsin. Gözünü çevir de bir bak, bir bozukluk görebiliyor musun?</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52709" y="0"/>
            <a:ext cx="3039290" cy="769441"/>
          </a:xfrm>
          <a:prstGeom prst="rect">
            <a:avLst/>
          </a:prstGeom>
          <a:noFill/>
        </p:spPr>
        <p:txBody>
          <a:bodyPr wrap="square" rtlCol="0">
            <a:spAutoFit/>
          </a:bodyPr>
          <a:lstStyle/>
          <a:p>
            <a:r>
              <a:rPr lang="tr-TR" sz="2200" b="1" i="0" dirty="0">
                <a:solidFill>
                  <a:srgbClr val="00B0F0"/>
                </a:solidFill>
                <a:effectLst/>
                <a:latin typeface="Helvetica Neue"/>
              </a:rPr>
              <a:t>Mülk Suresi </a:t>
            </a:r>
            <a:r>
              <a:rPr lang="tr-TR" sz="2200" b="1" i="0" dirty="0">
                <a:solidFill>
                  <a:srgbClr val="00B0F0"/>
                </a:solidFill>
                <a:effectLst/>
                <a:latin typeface="inherit"/>
              </a:rPr>
              <a:t>- 67.Sure</a:t>
            </a:r>
          </a:p>
          <a:p>
            <a:r>
              <a:rPr lang="tr-TR" sz="2200" b="1" dirty="0">
                <a:solidFill>
                  <a:srgbClr val="00B0F0"/>
                </a:solidFill>
                <a:latin typeface="inherit"/>
              </a:rPr>
              <a:t>3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394029"/>
          </a:xfrm>
        </p:spPr>
        <p:txBody>
          <a:bodyPr>
            <a:noAutofit/>
          </a:bodyPr>
          <a:lstStyle/>
          <a:p>
            <a:r>
              <a:rPr lang="ar-AE" sz="5400" dirty="0"/>
              <a:t>اَلَّذٖي خَلَقَ سَبْعَ سَمٰوَاتٍ طِبَاقاًؕ مَا تَرٰى فٖي خَلْقِ الرَّحْمٰنِ</a:t>
            </a:r>
            <a:r>
              <a:rPr lang="tr-TR" sz="5400" dirty="0"/>
              <a:t/>
            </a:r>
            <a:br>
              <a:rPr lang="tr-TR" sz="5400" dirty="0"/>
            </a:br>
            <a:r>
              <a:rPr lang="tr-TR" sz="5400" dirty="0"/>
              <a:t/>
            </a:r>
            <a:br>
              <a:rPr lang="tr-TR" sz="5400" dirty="0"/>
            </a:br>
            <a:r>
              <a:rPr lang="ar-AE" sz="5400" dirty="0"/>
              <a:t> مِنْ تَفَاوُتٍؕ فَارْجِعِ الْبَصَرَۙ هَلْ تَرٰى مِنْ </a:t>
            </a:r>
            <a:r>
              <a:rPr lang="ar-AE" sz="5400" dirty="0">
                <a:solidFill>
                  <a:srgbClr val="FF0000"/>
                </a:solidFill>
              </a:rPr>
              <a:t>فُطُور</a:t>
            </a:r>
            <a:r>
              <a:rPr lang="ar-AE" sz="5400" dirty="0"/>
              <a:t>ٍ</a:t>
            </a:r>
            <a:r>
              <a:rPr lang="ar-AE" sz="5400" b="1" dirty="0"/>
              <a:t>﴿٣﴾</a:t>
            </a:r>
            <a:endParaRPr lang="tr-TR" sz="277800" dirty="0"/>
          </a:p>
        </p:txBody>
      </p:sp>
    </p:spTree>
    <p:extLst>
      <p:ext uri="{BB962C8B-B14F-4D97-AF65-F5344CB8AC3E}">
        <p14:creationId xmlns:p14="http://schemas.microsoft.com/office/powerpoint/2010/main" val="3054428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1E3707D-6390-6B80-1C17-4C4EA76803C6}"/>
              </a:ext>
            </a:extLst>
          </p:cNvPr>
          <p:cNvSpPr>
            <a:spLocks noGrp="1"/>
          </p:cNvSpPr>
          <p:nvPr>
            <p:ph type="ctrTitle"/>
          </p:nvPr>
        </p:nvSpPr>
        <p:spPr>
          <a:xfrm>
            <a:off x="599768" y="394776"/>
            <a:ext cx="10992464" cy="1148889"/>
          </a:xfrm>
        </p:spPr>
        <p:txBody>
          <a:bodyPr/>
          <a:lstStyle/>
          <a:p>
            <a:r>
              <a:rPr lang="tr-TR" b="1" dirty="0"/>
              <a:t>FITRAT, YARATILIŞ, YARATMA </a:t>
            </a:r>
          </a:p>
        </p:txBody>
      </p:sp>
      <p:sp>
        <p:nvSpPr>
          <p:cNvPr id="3" name="Alt Başlık 2">
            <a:extLst>
              <a:ext uri="{FF2B5EF4-FFF2-40B4-BE49-F238E27FC236}">
                <a16:creationId xmlns:a16="http://schemas.microsoft.com/office/drawing/2014/main" id="{A1158C9F-E434-FA8D-A42A-C0720D6BB936}"/>
              </a:ext>
            </a:extLst>
          </p:cNvPr>
          <p:cNvSpPr>
            <a:spLocks noGrp="1"/>
          </p:cNvSpPr>
          <p:nvPr>
            <p:ph type="subTitle" idx="1"/>
          </p:nvPr>
        </p:nvSpPr>
        <p:spPr>
          <a:xfrm>
            <a:off x="0" y="2880852"/>
            <a:ext cx="12192000" cy="3977148"/>
          </a:xfrm>
        </p:spPr>
        <p:txBody>
          <a:bodyPr>
            <a:normAutofit/>
          </a:bodyPr>
          <a:lstStyle/>
          <a:p>
            <a:r>
              <a:rPr lang="ar-AE" sz="13800" dirty="0"/>
              <a:t>الفِطْرَةُ</a:t>
            </a:r>
            <a:endParaRPr lang="tr-TR" sz="13800" dirty="0"/>
          </a:p>
        </p:txBody>
      </p:sp>
    </p:spTree>
    <p:extLst>
      <p:ext uri="{BB962C8B-B14F-4D97-AF65-F5344CB8AC3E}">
        <p14:creationId xmlns:p14="http://schemas.microsoft.com/office/powerpoint/2010/main" val="2210689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179734"/>
          </a:xfrm>
        </p:spPr>
        <p:txBody>
          <a:bodyPr>
            <a:normAutofit fontScale="92500" lnSpcReduction="20000"/>
          </a:bodyPr>
          <a:lstStyle/>
          <a:p>
            <a:r>
              <a:rPr lang="tr-TR" sz="4800" b="1" i="1" dirty="0"/>
              <a:t>﴾30﴿O halde sen </a:t>
            </a:r>
            <a:r>
              <a:rPr lang="tr-TR" sz="4800" b="1" i="1" dirty="0" err="1"/>
              <a:t>hanîf</a:t>
            </a:r>
            <a:r>
              <a:rPr lang="tr-TR" sz="4800" b="1" i="1" dirty="0"/>
              <a:t> olarak bütün varlığınla dine, Allah insanları hangi fıtrat üzere yaratmışsa ona yönel! Allah’ın yaratmasında değişme olmaz. İşte doğru din budur; fakat insanların çoğu bilmezler.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78834" y="0"/>
            <a:ext cx="3013165" cy="769441"/>
          </a:xfrm>
          <a:prstGeom prst="rect">
            <a:avLst/>
          </a:prstGeom>
          <a:noFill/>
        </p:spPr>
        <p:txBody>
          <a:bodyPr wrap="square" rtlCol="0">
            <a:spAutoFit/>
          </a:bodyPr>
          <a:lstStyle/>
          <a:p>
            <a:r>
              <a:rPr lang="tr-TR" sz="2200" b="1" i="0" dirty="0">
                <a:solidFill>
                  <a:srgbClr val="00B0F0"/>
                </a:solidFill>
                <a:effectLst/>
                <a:latin typeface="Helvetica Neue"/>
              </a:rPr>
              <a:t>Rum Suresi </a:t>
            </a:r>
            <a:r>
              <a:rPr lang="tr-TR" sz="2200" b="1" i="0" dirty="0">
                <a:solidFill>
                  <a:srgbClr val="00B0F0"/>
                </a:solidFill>
                <a:effectLst/>
                <a:latin typeface="inherit"/>
              </a:rPr>
              <a:t>- 30.Sure</a:t>
            </a:r>
          </a:p>
          <a:p>
            <a:r>
              <a:rPr lang="tr-TR" sz="2200" b="1" dirty="0">
                <a:solidFill>
                  <a:srgbClr val="00B0F0"/>
                </a:solidFill>
                <a:latin typeface="inherit"/>
              </a:rPr>
              <a:t>30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394029"/>
          </a:xfrm>
        </p:spPr>
        <p:txBody>
          <a:bodyPr>
            <a:noAutofit/>
          </a:bodyPr>
          <a:lstStyle/>
          <a:p>
            <a:r>
              <a:rPr lang="ar-AE" sz="4400" dirty="0"/>
              <a:t>فَاَقِمْ وَجْهَكَ لِلدّٖينِ حَنٖيفاًؕ فِطْرَتَ اللّٰهِ الَّتٖي </a:t>
            </a:r>
            <a:r>
              <a:rPr lang="ar-AE" sz="4400" dirty="0">
                <a:solidFill>
                  <a:srgbClr val="FF0000"/>
                </a:solidFill>
              </a:rPr>
              <a:t>فَطَرَ</a:t>
            </a:r>
            <a:r>
              <a:rPr lang="ar-AE" sz="4400" dirty="0"/>
              <a:t> النَّاسَ عَلَيْهَاؕ لَا تَبْدٖيلَ</a:t>
            </a:r>
            <a:r>
              <a:rPr lang="tr-TR" sz="4400" dirty="0"/>
              <a:t/>
            </a:r>
            <a:br>
              <a:rPr lang="tr-TR" sz="4400" dirty="0"/>
            </a:br>
            <a:r>
              <a:rPr lang="tr-TR" sz="4400" dirty="0"/>
              <a:t/>
            </a:r>
            <a:br>
              <a:rPr lang="tr-TR" sz="4400" dirty="0"/>
            </a:br>
            <a:r>
              <a:rPr lang="ar-AE" sz="4400" dirty="0"/>
              <a:t> لِخَلْقِ اللّٰهِؕ ذٰلِكَ الدّٖينُ الْقَيِّمُ وَلٰكِنَّ اَكْثَرَ النَّاسِ لَا يَعْلَمُونَ</a:t>
            </a:r>
            <a:r>
              <a:rPr lang="ar-AE" sz="4400" b="1" dirty="0"/>
              <a:t>﴿٣٠﴾</a:t>
            </a:r>
            <a:endParaRPr lang="tr-TR" sz="192900" dirty="0"/>
          </a:p>
        </p:txBody>
      </p:sp>
    </p:spTree>
    <p:extLst>
      <p:ext uri="{BB962C8B-B14F-4D97-AF65-F5344CB8AC3E}">
        <p14:creationId xmlns:p14="http://schemas.microsoft.com/office/powerpoint/2010/main" val="35807144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1E3707D-6390-6B80-1C17-4C4EA76803C6}"/>
              </a:ext>
            </a:extLst>
          </p:cNvPr>
          <p:cNvSpPr>
            <a:spLocks noGrp="1"/>
          </p:cNvSpPr>
          <p:nvPr>
            <p:ph type="ctrTitle"/>
          </p:nvPr>
        </p:nvSpPr>
        <p:spPr>
          <a:xfrm>
            <a:off x="-1" y="394776"/>
            <a:ext cx="12191999" cy="1148889"/>
          </a:xfrm>
        </p:spPr>
        <p:txBody>
          <a:bodyPr>
            <a:normAutofit/>
          </a:bodyPr>
          <a:lstStyle/>
          <a:p>
            <a:r>
              <a:rPr lang="tr-TR" b="1" dirty="0"/>
              <a:t>YARILMAK , ÇATLAMAK, PARÇALANMAK</a:t>
            </a:r>
          </a:p>
        </p:txBody>
      </p:sp>
      <p:sp>
        <p:nvSpPr>
          <p:cNvPr id="6" name="Alt Başlık 2">
            <a:extLst>
              <a:ext uri="{FF2B5EF4-FFF2-40B4-BE49-F238E27FC236}">
                <a16:creationId xmlns:a16="http://schemas.microsoft.com/office/drawing/2014/main" id="{958B32BF-E750-DB29-30CE-E9636BC97E7E}"/>
              </a:ext>
            </a:extLst>
          </p:cNvPr>
          <p:cNvSpPr txBox="1">
            <a:spLocks/>
          </p:cNvSpPr>
          <p:nvPr/>
        </p:nvSpPr>
        <p:spPr>
          <a:xfrm>
            <a:off x="0" y="1750142"/>
            <a:ext cx="12192000" cy="510785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sz="7200" dirty="0"/>
              <a:t>    </a:t>
            </a:r>
          </a:p>
          <a:p>
            <a:r>
              <a:rPr lang="tr-TR" sz="7200" dirty="0"/>
              <a:t>  </a:t>
            </a:r>
            <a:r>
              <a:rPr lang="ar-AE" sz="7200" dirty="0"/>
              <a:t>انْفَطَرَ   يَنْفَطِرُ</a:t>
            </a:r>
            <a:r>
              <a:rPr lang="tr-TR" sz="7200" dirty="0"/>
              <a:t> </a:t>
            </a:r>
          </a:p>
          <a:p>
            <a:endParaRPr lang="tr-TR" sz="7200" dirty="0"/>
          </a:p>
          <a:p>
            <a:r>
              <a:rPr lang="tr-TR" sz="7200" dirty="0" err="1"/>
              <a:t>İsm</a:t>
            </a:r>
            <a:r>
              <a:rPr lang="tr-TR" sz="7200" dirty="0"/>
              <a:t>-i faili :</a:t>
            </a:r>
            <a:r>
              <a:rPr lang="ar-AE" sz="7200" dirty="0"/>
              <a:t>منْفَطِرٌ</a:t>
            </a:r>
            <a:r>
              <a:rPr lang="tr-TR" sz="7200" dirty="0"/>
              <a:t>  </a:t>
            </a:r>
          </a:p>
        </p:txBody>
      </p:sp>
    </p:spTree>
    <p:extLst>
      <p:ext uri="{BB962C8B-B14F-4D97-AF65-F5344CB8AC3E}">
        <p14:creationId xmlns:p14="http://schemas.microsoft.com/office/powerpoint/2010/main" val="14180533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179734"/>
          </a:xfrm>
        </p:spPr>
        <p:txBody>
          <a:bodyPr>
            <a:normAutofit/>
          </a:bodyPr>
          <a:lstStyle/>
          <a:p>
            <a:r>
              <a:rPr lang="tr-TR" sz="4800" b="1" i="1" dirty="0"/>
              <a:t>﴾1﴿Gökyüzü yarıldığında;</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22080" y="0"/>
            <a:ext cx="3169919" cy="769441"/>
          </a:xfrm>
          <a:prstGeom prst="rect">
            <a:avLst/>
          </a:prstGeom>
          <a:noFill/>
        </p:spPr>
        <p:txBody>
          <a:bodyPr wrap="square" rtlCol="0">
            <a:spAutoFit/>
          </a:bodyPr>
          <a:lstStyle/>
          <a:p>
            <a:r>
              <a:rPr lang="tr-TR" sz="2200" b="1" i="0" dirty="0" err="1">
                <a:solidFill>
                  <a:srgbClr val="00B0F0"/>
                </a:solidFill>
                <a:effectLst/>
                <a:latin typeface="Helvetica Neue"/>
              </a:rPr>
              <a:t>İnfitâr</a:t>
            </a:r>
            <a:r>
              <a:rPr lang="tr-TR" sz="2200" b="1" i="0" dirty="0">
                <a:solidFill>
                  <a:srgbClr val="00B0F0"/>
                </a:solidFill>
                <a:effectLst/>
                <a:latin typeface="Helvetica Neue"/>
              </a:rPr>
              <a:t> Suresi </a:t>
            </a:r>
            <a:r>
              <a:rPr lang="tr-TR" sz="2200" b="1" i="0" dirty="0">
                <a:solidFill>
                  <a:srgbClr val="00B0F0"/>
                </a:solidFill>
                <a:effectLst/>
                <a:latin typeface="inherit"/>
              </a:rPr>
              <a:t>- 82.Sure</a:t>
            </a:r>
          </a:p>
          <a:p>
            <a:r>
              <a:rPr lang="tr-TR" sz="2200" b="1" dirty="0">
                <a:solidFill>
                  <a:srgbClr val="00B0F0"/>
                </a:solidFill>
                <a:latin typeface="inherit"/>
              </a:rPr>
              <a:t>1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3"/>
            <a:ext cx="12192000" cy="705734"/>
          </a:xfrm>
        </p:spPr>
        <p:txBody>
          <a:bodyPr>
            <a:noAutofit/>
          </a:bodyPr>
          <a:lstStyle/>
          <a:p>
            <a:r>
              <a:rPr lang="ar-AE" sz="5400" dirty="0"/>
              <a:t>اِذَا السَّمَٓاءُ انْ</a:t>
            </a:r>
            <a:r>
              <a:rPr lang="ar-AE" sz="5400" dirty="0">
                <a:solidFill>
                  <a:srgbClr val="FF0000"/>
                </a:solidFill>
              </a:rPr>
              <a:t>فَطَرَ</a:t>
            </a:r>
            <a:r>
              <a:rPr lang="ar-AE" sz="5400" dirty="0"/>
              <a:t>تْۙ</a:t>
            </a:r>
            <a:r>
              <a:rPr lang="ar-AE" sz="5400" b="1" dirty="0"/>
              <a:t>﴿١﴾</a:t>
            </a:r>
            <a:endParaRPr lang="tr-TR" sz="277800" dirty="0"/>
          </a:p>
        </p:txBody>
      </p:sp>
    </p:spTree>
    <p:extLst>
      <p:ext uri="{BB962C8B-B14F-4D97-AF65-F5344CB8AC3E}">
        <p14:creationId xmlns:p14="http://schemas.microsoft.com/office/powerpoint/2010/main" val="1477135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179734"/>
          </a:xfrm>
        </p:spPr>
        <p:txBody>
          <a:bodyPr>
            <a:normAutofit/>
          </a:bodyPr>
          <a:lstStyle/>
          <a:p>
            <a:r>
              <a:rPr lang="tr-TR" sz="4800" b="1" i="1" dirty="0"/>
              <a:t>﴾18﴿O gün gökler paramparça olacak, Allah’ın vaadi mutlaka yerine gelecektir.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316686" y="0"/>
            <a:ext cx="3875313" cy="769441"/>
          </a:xfrm>
          <a:prstGeom prst="rect">
            <a:avLst/>
          </a:prstGeom>
          <a:noFill/>
        </p:spPr>
        <p:txBody>
          <a:bodyPr wrap="square" rtlCol="0">
            <a:spAutoFit/>
          </a:bodyPr>
          <a:lstStyle/>
          <a:p>
            <a:r>
              <a:rPr lang="tr-TR" sz="2200" b="1" i="0" dirty="0" err="1">
                <a:solidFill>
                  <a:srgbClr val="00B0F0"/>
                </a:solidFill>
                <a:effectLst/>
                <a:latin typeface="Helvetica Neue"/>
              </a:rPr>
              <a:t>Müzzemmil</a:t>
            </a:r>
            <a:r>
              <a:rPr lang="tr-TR" sz="2200" b="1" i="0" dirty="0">
                <a:solidFill>
                  <a:srgbClr val="00B0F0"/>
                </a:solidFill>
                <a:effectLst/>
                <a:latin typeface="Helvetica Neue"/>
              </a:rPr>
              <a:t> Suresi </a:t>
            </a:r>
            <a:r>
              <a:rPr lang="tr-TR" sz="2200" b="1" i="0" dirty="0">
                <a:solidFill>
                  <a:srgbClr val="00B0F0"/>
                </a:solidFill>
                <a:effectLst/>
                <a:latin typeface="inherit"/>
              </a:rPr>
              <a:t>- 73.Sure</a:t>
            </a:r>
          </a:p>
          <a:p>
            <a:r>
              <a:rPr lang="tr-TR" sz="2200" b="1" dirty="0">
                <a:solidFill>
                  <a:srgbClr val="00B0F0"/>
                </a:solidFill>
                <a:latin typeface="inherit"/>
              </a:rPr>
              <a:t>18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3"/>
            <a:ext cx="12192000" cy="705734"/>
          </a:xfrm>
        </p:spPr>
        <p:txBody>
          <a:bodyPr>
            <a:noAutofit/>
          </a:bodyPr>
          <a:lstStyle/>
          <a:p>
            <a:r>
              <a:rPr lang="ar-AE" sz="5400" dirty="0"/>
              <a:t>لسَّمَٓاءُ مُنْ</a:t>
            </a:r>
            <a:r>
              <a:rPr lang="ar-AE" sz="5400" dirty="0">
                <a:solidFill>
                  <a:srgbClr val="FF0000"/>
                </a:solidFill>
              </a:rPr>
              <a:t>فَطِر</a:t>
            </a:r>
            <a:r>
              <a:rPr lang="ar-AE" sz="5400" dirty="0"/>
              <a:t>ٌ بِهٖؕ كَانَ وَعْدُهُ مَفْعُولاً</a:t>
            </a:r>
            <a:r>
              <a:rPr lang="ar-AE" sz="5400" b="1" dirty="0"/>
              <a:t>﴿١٨﴾</a:t>
            </a:r>
            <a:endParaRPr lang="tr-TR" sz="277800" dirty="0"/>
          </a:p>
        </p:txBody>
      </p:sp>
    </p:spTree>
    <p:extLst>
      <p:ext uri="{BB962C8B-B14F-4D97-AF65-F5344CB8AC3E}">
        <p14:creationId xmlns:p14="http://schemas.microsoft.com/office/powerpoint/2010/main" val="42296993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1E3707D-6390-6B80-1C17-4C4EA76803C6}"/>
              </a:ext>
            </a:extLst>
          </p:cNvPr>
          <p:cNvSpPr>
            <a:spLocks noGrp="1"/>
          </p:cNvSpPr>
          <p:nvPr>
            <p:ph type="ctrTitle"/>
          </p:nvPr>
        </p:nvSpPr>
        <p:spPr>
          <a:xfrm>
            <a:off x="-1" y="394776"/>
            <a:ext cx="12191999" cy="1148889"/>
          </a:xfrm>
        </p:spPr>
        <p:txBody>
          <a:bodyPr>
            <a:normAutofit/>
          </a:bodyPr>
          <a:lstStyle/>
          <a:p>
            <a:r>
              <a:rPr lang="tr-TR" b="1" dirty="0"/>
              <a:t>PARÇALANMAK, ÇATLAMAK</a:t>
            </a:r>
          </a:p>
        </p:txBody>
      </p:sp>
      <p:sp>
        <p:nvSpPr>
          <p:cNvPr id="6" name="Alt Başlık 2">
            <a:extLst>
              <a:ext uri="{FF2B5EF4-FFF2-40B4-BE49-F238E27FC236}">
                <a16:creationId xmlns:a16="http://schemas.microsoft.com/office/drawing/2014/main" id="{958B32BF-E750-DB29-30CE-E9636BC97E7E}"/>
              </a:ext>
            </a:extLst>
          </p:cNvPr>
          <p:cNvSpPr txBox="1">
            <a:spLocks/>
          </p:cNvSpPr>
          <p:nvPr/>
        </p:nvSpPr>
        <p:spPr>
          <a:xfrm>
            <a:off x="0" y="3224980"/>
            <a:ext cx="12192000" cy="363301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ar-AE" sz="7200" dirty="0"/>
              <a:t>تَفَطَّرَ   يَتَفَطَّرُ</a:t>
            </a:r>
            <a:endParaRPr lang="tr-TR" sz="7200" dirty="0"/>
          </a:p>
        </p:txBody>
      </p:sp>
    </p:spTree>
    <p:extLst>
      <p:ext uri="{BB962C8B-B14F-4D97-AF65-F5344CB8AC3E}">
        <p14:creationId xmlns:p14="http://schemas.microsoft.com/office/powerpoint/2010/main" val="38984166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179734"/>
          </a:xfrm>
        </p:spPr>
        <p:txBody>
          <a:bodyPr>
            <a:normAutofit/>
          </a:bodyPr>
          <a:lstStyle/>
          <a:p>
            <a:r>
              <a:rPr lang="tr-TR" sz="4800" b="1" i="1" dirty="0"/>
              <a:t>﴾90﴿Öyle ki bundan dolayı neredeyse gökler çatlayacak, yer ortasından yarılacak, dağlar yıkılıp çökecek!</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08571" y="0"/>
            <a:ext cx="3483428" cy="769441"/>
          </a:xfrm>
          <a:prstGeom prst="rect">
            <a:avLst/>
          </a:prstGeom>
          <a:noFill/>
        </p:spPr>
        <p:txBody>
          <a:bodyPr wrap="square" rtlCol="0">
            <a:spAutoFit/>
          </a:bodyPr>
          <a:lstStyle/>
          <a:p>
            <a:r>
              <a:rPr lang="tr-TR" sz="2200" b="1" i="0" dirty="0">
                <a:solidFill>
                  <a:srgbClr val="00B0F0"/>
                </a:solidFill>
                <a:effectLst/>
                <a:latin typeface="Helvetica Neue"/>
              </a:rPr>
              <a:t>Meryem Suresi </a:t>
            </a:r>
            <a:r>
              <a:rPr lang="tr-TR" sz="2200" b="1" i="0" dirty="0">
                <a:solidFill>
                  <a:srgbClr val="00B0F0"/>
                </a:solidFill>
                <a:effectLst/>
                <a:latin typeface="inherit"/>
              </a:rPr>
              <a:t>- 19.Sure</a:t>
            </a:r>
          </a:p>
          <a:p>
            <a:r>
              <a:rPr lang="tr-TR" sz="2200" b="1" dirty="0">
                <a:solidFill>
                  <a:srgbClr val="00B0F0"/>
                </a:solidFill>
                <a:latin typeface="inherit"/>
              </a:rPr>
              <a:t>90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3"/>
            <a:ext cx="12192000" cy="705734"/>
          </a:xfrm>
        </p:spPr>
        <p:txBody>
          <a:bodyPr>
            <a:noAutofit/>
          </a:bodyPr>
          <a:lstStyle/>
          <a:p>
            <a:r>
              <a:rPr lang="ar-AE" sz="4400" dirty="0"/>
              <a:t>تَكَادُ السَّمٰوَاتُ يَتَ</a:t>
            </a:r>
            <a:r>
              <a:rPr lang="ar-AE" sz="4400" dirty="0">
                <a:solidFill>
                  <a:srgbClr val="FF0000"/>
                </a:solidFill>
              </a:rPr>
              <a:t>فَطَّر</a:t>
            </a:r>
            <a:r>
              <a:rPr lang="ar-AE" sz="4400" dirty="0"/>
              <a:t>ْنَ مِنْهُ وَتَنْشَقُّ الْاَرْضُ وَتَخِرُّ الْجِبَالُ هَدًّاۙ</a:t>
            </a:r>
            <a:r>
              <a:rPr lang="ar-AE" sz="4400" b="1" dirty="0"/>
              <a:t>﴿٩٠﴾</a:t>
            </a:r>
            <a:endParaRPr lang="tr-TR" sz="192900" dirty="0"/>
          </a:p>
        </p:txBody>
      </p:sp>
    </p:spTree>
    <p:extLst>
      <p:ext uri="{BB962C8B-B14F-4D97-AF65-F5344CB8AC3E}">
        <p14:creationId xmlns:p14="http://schemas.microsoft.com/office/powerpoint/2010/main" val="32843198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66903"/>
            <a:ext cx="12192000" cy="2590375"/>
          </a:xfrm>
        </p:spPr>
        <p:txBody>
          <a:bodyPr>
            <a:normAutofit fontScale="85000" lnSpcReduction="20000"/>
          </a:bodyPr>
          <a:lstStyle/>
          <a:p>
            <a:r>
              <a:rPr lang="tr-TR" sz="4800" b="1" i="1" dirty="0"/>
              <a:t>﴾5﴿Gökler (haşyetten) neredeyse üstlerinden çatlayacak. Melekler de rablerinin yüceliğini </a:t>
            </a:r>
            <a:r>
              <a:rPr lang="tr-TR" sz="4800" b="1" i="1" dirty="0" err="1"/>
              <a:t>hamd</a:t>
            </a:r>
            <a:r>
              <a:rPr lang="tr-TR" sz="4800" b="1" i="1" dirty="0"/>
              <a:t> ile dile getiriyorlar ve yerdekilerin bağışlanmasını diliyorlar. İyi biliniz ki bağışlaması ve merhameti sınırsız olan ancak Allah’tır.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78833" y="0"/>
            <a:ext cx="3013165" cy="769441"/>
          </a:xfrm>
          <a:prstGeom prst="rect">
            <a:avLst/>
          </a:prstGeom>
          <a:noFill/>
        </p:spPr>
        <p:txBody>
          <a:bodyPr wrap="square" rtlCol="0">
            <a:spAutoFit/>
          </a:bodyPr>
          <a:lstStyle/>
          <a:p>
            <a:r>
              <a:rPr lang="tr-TR" sz="2200" b="1" i="0" dirty="0" err="1">
                <a:solidFill>
                  <a:srgbClr val="00B0F0"/>
                </a:solidFill>
                <a:effectLst/>
                <a:latin typeface="Helvetica Neue"/>
              </a:rPr>
              <a:t>Şûrâ</a:t>
            </a:r>
            <a:r>
              <a:rPr lang="tr-TR" sz="2200" b="1" i="0" dirty="0">
                <a:solidFill>
                  <a:srgbClr val="00B0F0"/>
                </a:solidFill>
                <a:effectLst/>
                <a:latin typeface="Helvetica Neue"/>
              </a:rPr>
              <a:t> Suresi </a:t>
            </a:r>
            <a:r>
              <a:rPr lang="tr-TR" sz="2200" b="1" i="0" dirty="0">
                <a:solidFill>
                  <a:srgbClr val="00B0F0"/>
                </a:solidFill>
                <a:effectLst/>
                <a:latin typeface="inherit"/>
              </a:rPr>
              <a:t>- 42.Sure</a:t>
            </a:r>
          </a:p>
          <a:p>
            <a:r>
              <a:rPr lang="tr-TR" sz="2200" b="1" dirty="0">
                <a:solidFill>
                  <a:srgbClr val="00B0F0"/>
                </a:solidFill>
                <a:latin typeface="inherit"/>
              </a:rPr>
              <a:t>5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071493"/>
          </a:xfrm>
        </p:spPr>
        <p:txBody>
          <a:bodyPr>
            <a:noAutofit/>
          </a:bodyPr>
          <a:lstStyle/>
          <a:p>
            <a:r>
              <a:rPr lang="ar-AE" sz="4400" dirty="0"/>
              <a:t>تَكَادُ السَّمٰوَاتُ يَتَ</a:t>
            </a:r>
            <a:r>
              <a:rPr lang="ar-AE" sz="4400" dirty="0">
                <a:solidFill>
                  <a:srgbClr val="FF0000"/>
                </a:solidFill>
              </a:rPr>
              <a:t>فَطَّر</a:t>
            </a:r>
            <a:r>
              <a:rPr lang="ar-AE" sz="4400" dirty="0"/>
              <a:t>ْنَ مِنْ فَوْقِهِنَّ وَالْمَلٰٓئِكَةُ يُسَبِّحُونَ بِحَمْدِ رَبِّهِمْ </a:t>
            </a:r>
            <a:r>
              <a:rPr lang="tr-TR" sz="4400" dirty="0"/>
              <a:t/>
            </a:r>
            <a:br>
              <a:rPr lang="tr-TR" sz="4400" dirty="0"/>
            </a:br>
            <a:r>
              <a:rPr lang="tr-TR" sz="4400" dirty="0"/>
              <a:t/>
            </a:r>
            <a:br>
              <a:rPr lang="tr-TR" sz="4400" dirty="0"/>
            </a:br>
            <a:r>
              <a:rPr lang="ar-AE" sz="4400" dirty="0"/>
              <a:t>وَيَسْتَغْفِرُونَ لِمَنْ فِي الْاَرْضِؕ اَلَٓا اِنَّ اللّٰهَ هُوَ الْغَفُورُ الرَّحٖيمُ</a:t>
            </a:r>
            <a:r>
              <a:rPr lang="ar-AE" sz="4400" b="1" dirty="0"/>
              <a:t>﴿٥﴾</a:t>
            </a:r>
            <a:endParaRPr lang="tr-TR" sz="192900" dirty="0"/>
          </a:p>
        </p:txBody>
      </p:sp>
    </p:spTree>
    <p:extLst>
      <p:ext uri="{BB962C8B-B14F-4D97-AF65-F5344CB8AC3E}">
        <p14:creationId xmlns:p14="http://schemas.microsoft.com/office/powerpoint/2010/main" val="3154862303"/>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129</TotalTime>
  <Words>654</Words>
  <Application>Microsoft Office PowerPoint</Application>
  <PresentationFormat>Geniş ekran</PresentationFormat>
  <Paragraphs>73</Paragraphs>
  <Slides>19</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19</vt:i4>
      </vt:variant>
    </vt:vector>
  </HeadingPairs>
  <TitlesOfParts>
    <vt:vector size="26" baseType="lpstr">
      <vt:lpstr>Arial</vt:lpstr>
      <vt:lpstr>Calibri</vt:lpstr>
      <vt:lpstr>Calibri Light</vt:lpstr>
      <vt:lpstr>Helvetica Neue</vt:lpstr>
      <vt:lpstr>inherit</vt:lpstr>
      <vt:lpstr>Times New Roman</vt:lpstr>
      <vt:lpstr>Office Teması</vt:lpstr>
      <vt:lpstr>YARATMAK, İCAT ETMEK.</vt:lpstr>
      <vt:lpstr>اِنّٖى وَجَّهْتُ وَجْهِىَ لِلَّذٖى فَطَرَ السَّمٰوَاتِ وَالْاَرْضَ حَنٖيفًا وَمَٓا اَنَا۬   مِنَ الْمُشْرِكٖينَۚ﴿٧٩﴾</vt:lpstr>
      <vt:lpstr>فَاَقِمْ وَجْهَكَ لِلدّٖينِ حَنٖيفاًؕ فِطْرَتَ اللّٰهِ الَّتٖي فَطَرَ النَّاسَ عَلَيْهَاؕ لَا تَبْدٖيلَ   لِخَلْقِ اللّٰهِؕ ذٰلِكَ الدّٖينُ الْقَيِّمُ وَلٰكِنَّ اَكْثَرَ النَّاسِ لَا يَعْلَمُونَ﴿٣٠﴾</vt:lpstr>
      <vt:lpstr>اَوْ خَلْقاً مِمَّا يَكْبُرُ فٖي صُدُورِكُمْۚ فَسَيَقُولُونَ مَنْ يُعٖيدُنَاؕ قُلِ   الَّذٖي فَطَرَكُمْ اَوَّلَ مَرَّةٍۚ فَسَيُنْغِضُونَ اِلَيْكَ رُؤُ۫سَهُمْ وَيَقُولُونَ   مَتٰى هُوَؕ قُلْ عَسٰٓى اَنْ يَكُونَ قَرٖيباً﴿٥١﴾</vt:lpstr>
      <vt:lpstr>قَالُوا لَنْ نُؤْثِرَكَ عَلٰى مَا جَٓاءَنَا مِنَ الْبَيِّنَاتِ وَالَّذٖي فَطَرَنَا فَاقْضِ مَٓا   اَنْتَ قَاضٍؕ اِنَّمَا تَقْضٖي هٰذِهِ الْحَيٰوةَ الدُّنْيَاؕ﴿٧٢﴾</vt:lpstr>
      <vt:lpstr>يَا قَوْمِ لَٓا اَسْـَٔلُكُمْ عَلَيْهِ اَجْراًؕ اِنْ اَجْرِيَ اِلَّا عَلَى الَّذٖي   فَطَرَنٖيؕ اَفَلَا تَعْقِلُونَ﴿٥١﴾</vt:lpstr>
      <vt:lpstr>وَمَا لِيَ لَٓا اَعْبُدُ الَّذٖي فَطَرَنٖي وَاِلَيْهِ تُرْجَعُونَ﴿٢٢﴾</vt:lpstr>
      <vt:lpstr>وَاِذْ قَالَ اِبْرٰهٖيمُ لِاَبٖيهِ وَقَوْمِهٖٓ اِنَّنٖي بَرَٓاءٌ مِمَّا تَعْبُدُونَۙ﴿٢٦﴾  اِلَّا الَّذٖي فَطَرَنٖي فَاِنَّهُ سَيَهْدٖينِ﴿٢٧﴾</vt:lpstr>
      <vt:lpstr>قَالَ بَلْ رَبُّكُمْ رَبُّ السَّمٰوَاتِ وَالْاَرْضِ الَّذٖي فَطَرَهُنَّ  ؗ وَاَنَا۬ عَلٰى ذٰلِكُمْ مِنَ الشَّاهِدٖينَ﴿٥٦﴾</vt:lpstr>
      <vt:lpstr>YARIK, ÇATLAK.</vt:lpstr>
      <vt:lpstr>اَلَّذٖي خَلَقَ سَبْعَ سَمٰوَاتٍ طِبَاقاًؕ مَا تَرٰى فٖي خَلْقِ الرَّحْمٰنِ   مِنْ تَفَاوُتٍؕ فَارْجِعِ الْبَصَرَۙ هَلْ تَرٰى مِنْ فُطُورٍ﴿٣﴾</vt:lpstr>
      <vt:lpstr>FITRAT, YARATILIŞ, YARATMA </vt:lpstr>
      <vt:lpstr>فَاَقِمْ وَجْهَكَ لِلدّٖينِ حَنٖيفاًؕ فِطْرَتَ اللّٰهِ الَّتٖي فَطَرَ النَّاسَ عَلَيْهَاؕ لَا تَبْدٖيلَ   لِخَلْقِ اللّٰهِؕ ذٰلِكَ الدّٖينُ الْقَيِّمُ وَلٰكِنَّ اَكْثَرَ النَّاسِ لَا يَعْلَمُونَ﴿٣٠﴾</vt:lpstr>
      <vt:lpstr>YARILMAK , ÇATLAMAK, PARÇALANMAK</vt:lpstr>
      <vt:lpstr>اِذَا السَّمَٓاءُ انْفَطَرَتْۙ﴿١﴾</vt:lpstr>
      <vt:lpstr>لسَّمَٓاءُ مُنْفَطِرٌ بِهٖؕ كَانَ وَعْدُهُ مَفْعُولاً﴿١٨﴾</vt:lpstr>
      <vt:lpstr>PARÇALANMAK, ÇATLAMAK</vt:lpstr>
      <vt:lpstr>تَكَادُ السَّمٰوَاتُ يَتَفَطَّرْنَ مِنْهُ وَتَنْشَقُّ الْاَرْضُ وَتَخِرُّ الْجِبَالُ هَدًّاۙ﴿٩٠﴾</vt:lpstr>
      <vt:lpstr>تَكَادُ السَّمٰوَاتُ يَتَفَطَّرْنَ مِنْ فَوْقِهِنَّ وَالْمَلٰٓئِكَةُ يُسَبِّحُونَ بِحَمْدِ رَبِّهِمْ   وَيَسْتَغْفِرُونَ لِمَنْ فِي الْاَرْضِؕ اَلَٓا اِنَّ اللّٰهَ هُوَ الْغَفُورُ الرَّحٖيمُ﴿٥﴾</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فَالِقُ الْاِصْبَاحِۚ وَجَعَلَ الَّيْلَ سَكَنًا وَالشَّمْسَ وَالْقَمَرَ حُسْبَانًاۜ ذٰلِكَ   تَقْدٖيرُ الْعَزٖيزِ الْعَلٖيمِ﴿٩٦﴾</dc:title>
  <dc:creator>User</dc:creator>
  <cp:lastModifiedBy>User</cp:lastModifiedBy>
  <cp:revision>22</cp:revision>
  <dcterms:created xsi:type="dcterms:W3CDTF">2026-01-04T19:11:56Z</dcterms:created>
  <dcterms:modified xsi:type="dcterms:W3CDTF">2026-01-17T14:34:20Z</dcterms:modified>
</cp:coreProperties>
</file>