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5" r:id="rId5"/>
    <p:sldId id="259" r:id="rId6"/>
    <p:sldId id="260" r:id="rId7"/>
    <p:sldId id="261" r:id="rId8"/>
    <p:sldId id="262" r:id="rId9"/>
    <p:sldId id="263" r:id="rId10"/>
    <p:sldId id="264"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708"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545D3BAB-8F78-4536-AB49-4BD237CA1CF5}"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C08523C-3E8A-4042-8CBB-811AFE5385AB}" type="slidenum">
              <a:rPr lang="tr-TR" smtClean="0"/>
              <a:t>‹#›</a:t>
            </a:fld>
            <a:endParaRPr lang="tr-TR"/>
          </a:p>
        </p:txBody>
      </p:sp>
    </p:spTree>
    <p:extLst>
      <p:ext uri="{BB962C8B-B14F-4D97-AF65-F5344CB8AC3E}">
        <p14:creationId xmlns:p14="http://schemas.microsoft.com/office/powerpoint/2010/main" val="2871319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45D3BAB-8F78-4536-AB49-4BD237CA1CF5}"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C08523C-3E8A-4042-8CBB-811AFE5385AB}" type="slidenum">
              <a:rPr lang="tr-TR" smtClean="0"/>
              <a:t>‹#›</a:t>
            </a:fld>
            <a:endParaRPr lang="tr-TR"/>
          </a:p>
        </p:txBody>
      </p:sp>
    </p:spTree>
    <p:extLst>
      <p:ext uri="{BB962C8B-B14F-4D97-AF65-F5344CB8AC3E}">
        <p14:creationId xmlns:p14="http://schemas.microsoft.com/office/powerpoint/2010/main" val="906954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545D3BAB-8F78-4536-AB49-4BD237CA1CF5}"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C08523C-3E8A-4042-8CBB-811AFE5385AB}" type="slidenum">
              <a:rPr lang="tr-TR" smtClean="0"/>
              <a:t>‹#›</a:t>
            </a:fld>
            <a:endParaRPr lang="tr-TR"/>
          </a:p>
        </p:txBody>
      </p:sp>
    </p:spTree>
    <p:extLst>
      <p:ext uri="{BB962C8B-B14F-4D97-AF65-F5344CB8AC3E}">
        <p14:creationId xmlns:p14="http://schemas.microsoft.com/office/powerpoint/2010/main" val="380044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545D3BAB-8F78-4536-AB49-4BD237CA1CF5}" type="datetimeFigureOut">
              <a:rPr lang="tr-TR" smtClean="0"/>
              <a:t>17.01.2026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C08523C-3E8A-4042-8CBB-811AFE5385AB}" type="slidenum">
              <a:rPr lang="tr-TR" smtClean="0"/>
              <a:t>‹#›</a:t>
            </a:fld>
            <a:endParaRPr lang="tr-TR"/>
          </a:p>
        </p:txBody>
      </p:sp>
    </p:spTree>
    <p:extLst>
      <p:ext uri="{BB962C8B-B14F-4D97-AF65-F5344CB8AC3E}">
        <p14:creationId xmlns:p14="http://schemas.microsoft.com/office/powerpoint/2010/main" val="2748549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545D3BAB-8F78-4536-AB49-4BD237CA1CF5}" type="datetimeFigureOut">
              <a:rPr lang="tr-TR" smtClean="0"/>
              <a:t>17.01.2026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AC08523C-3E8A-4042-8CBB-811AFE5385AB}" type="slidenum">
              <a:rPr lang="tr-TR" smtClean="0"/>
              <a:t>‹#›</a:t>
            </a:fld>
            <a:endParaRPr lang="tr-TR"/>
          </a:p>
        </p:txBody>
      </p:sp>
    </p:spTree>
    <p:extLst>
      <p:ext uri="{BB962C8B-B14F-4D97-AF65-F5344CB8AC3E}">
        <p14:creationId xmlns:p14="http://schemas.microsoft.com/office/powerpoint/2010/main" val="1149053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545D3BAB-8F78-4536-AB49-4BD237CA1CF5}" type="datetimeFigureOut">
              <a:rPr lang="tr-TR" smtClean="0"/>
              <a:t>17.01.2026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C08523C-3E8A-4042-8CBB-811AFE5385AB}" type="slidenum">
              <a:rPr lang="tr-TR" smtClean="0"/>
              <a:t>‹#›</a:t>
            </a:fld>
            <a:endParaRPr lang="tr-TR"/>
          </a:p>
        </p:txBody>
      </p:sp>
    </p:spTree>
    <p:extLst>
      <p:ext uri="{BB962C8B-B14F-4D97-AF65-F5344CB8AC3E}">
        <p14:creationId xmlns:p14="http://schemas.microsoft.com/office/powerpoint/2010/main" val="1261902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545D3BAB-8F78-4536-AB49-4BD237CA1CF5}" type="datetimeFigureOut">
              <a:rPr lang="tr-TR" smtClean="0"/>
              <a:t>17.01.2026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AC08523C-3E8A-4042-8CBB-811AFE5385AB}" type="slidenum">
              <a:rPr lang="tr-TR" smtClean="0"/>
              <a:t>‹#›</a:t>
            </a:fld>
            <a:endParaRPr lang="tr-TR"/>
          </a:p>
        </p:txBody>
      </p:sp>
    </p:spTree>
    <p:extLst>
      <p:ext uri="{BB962C8B-B14F-4D97-AF65-F5344CB8AC3E}">
        <p14:creationId xmlns:p14="http://schemas.microsoft.com/office/powerpoint/2010/main" val="2129950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545D3BAB-8F78-4536-AB49-4BD237CA1CF5}" type="datetimeFigureOut">
              <a:rPr lang="tr-TR" smtClean="0"/>
              <a:t>17.01.2026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C08523C-3E8A-4042-8CBB-811AFE5385AB}" type="slidenum">
              <a:rPr lang="tr-TR" smtClean="0"/>
              <a:t>‹#›</a:t>
            </a:fld>
            <a:endParaRPr lang="tr-TR"/>
          </a:p>
        </p:txBody>
      </p:sp>
    </p:spTree>
    <p:extLst>
      <p:ext uri="{BB962C8B-B14F-4D97-AF65-F5344CB8AC3E}">
        <p14:creationId xmlns:p14="http://schemas.microsoft.com/office/powerpoint/2010/main" val="3815210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545D3BAB-8F78-4536-AB49-4BD237CA1CF5}" type="datetimeFigureOut">
              <a:rPr lang="tr-TR" smtClean="0"/>
              <a:t>17.01.2026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C08523C-3E8A-4042-8CBB-811AFE5385AB}" type="slidenum">
              <a:rPr lang="tr-TR" smtClean="0"/>
              <a:t>‹#›</a:t>
            </a:fld>
            <a:endParaRPr lang="tr-TR"/>
          </a:p>
        </p:txBody>
      </p:sp>
    </p:spTree>
    <p:extLst>
      <p:ext uri="{BB962C8B-B14F-4D97-AF65-F5344CB8AC3E}">
        <p14:creationId xmlns:p14="http://schemas.microsoft.com/office/powerpoint/2010/main" val="1703268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45D3BAB-8F78-4536-AB49-4BD237CA1CF5}"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C08523C-3E8A-4042-8CBB-811AFE5385AB}" type="slidenum">
              <a:rPr lang="tr-TR" smtClean="0"/>
              <a:t>‹#›</a:t>
            </a:fld>
            <a:endParaRPr lang="tr-TR"/>
          </a:p>
        </p:txBody>
      </p:sp>
    </p:spTree>
    <p:extLst>
      <p:ext uri="{BB962C8B-B14F-4D97-AF65-F5344CB8AC3E}">
        <p14:creationId xmlns:p14="http://schemas.microsoft.com/office/powerpoint/2010/main" val="3659699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45D3BAB-8F78-4536-AB49-4BD237CA1CF5}"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C08523C-3E8A-4042-8CBB-811AFE5385AB}" type="slidenum">
              <a:rPr lang="tr-TR" smtClean="0"/>
              <a:t>‹#›</a:t>
            </a:fld>
            <a:endParaRPr lang="tr-TR"/>
          </a:p>
        </p:txBody>
      </p:sp>
    </p:spTree>
    <p:extLst>
      <p:ext uri="{BB962C8B-B14F-4D97-AF65-F5344CB8AC3E}">
        <p14:creationId xmlns:p14="http://schemas.microsoft.com/office/powerpoint/2010/main" val="3636928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5D3BAB-8F78-4536-AB49-4BD237CA1CF5}" type="datetimeFigureOut">
              <a:rPr lang="tr-TR" smtClean="0"/>
              <a:t>17.01.2026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8523C-3E8A-4042-8CBB-811AFE5385AB}" type="slidenum">
              <a:rPr lang="tr-TR" smtClean="0"/>
              <a:t>‹#›</a:t>
            </a:fld>
            <a:endParaRPr lang="tr-TR"/>
          </a:p>
        </p:txBody>
      </p:sp>
    </p:spTree>
    <p:extLst>
      <p:ext uri="{BB962C8B-B14F-4D97-AF65-F5344CB8AC3E}">
        <p14:creationId xmlns:p14="http://schemas.microsoft.com/office/powerpoint/2010/main" val="6579690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0"/>
            <a:ext cx="12192000" cy="1681315"/>
          </a:xfrm>
        </p:spPr>
        <p:txBody>
          <a:bodyPr>
            <a:normAutofit/>
          </a:bodyPr>
          <a:lstStyle/>
          <a:p>
            <a:pPr algn="ctr"/>
            <a:r>
              <a:rPr lang="tr-TR" sz="8000" dirty="0">
                <a:solidFill>
                  <a:srgbClr val="FF0000"/>
                </a:solidFill>
              </a:rPr>
              <a:t>EL - FÂTIR (</a:t>
            </a:r>
            <a:r>
              <a:rPr lang="ar-AE" sz="8000" dirty="0">
                <a:solidFill>
                  <a:srgbClr val="FF0000"/>
                </a:solidFill>
              </a:rPr>
              <a:t>فَطَر</a:t>
            </a:r>
            <a:r>
              <a:rPr lang="tr-TR" sz="8000" dirty="0">
                <a:solidFill>
                  <a:srgbClr val="FF0000"/>
                </a:solidFill>
              </a:rPr>
              <a:t> )</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2261418"/>
            <a:ext cx="12192000" cy="4286865"/>
          </a:xfrm>
        </p:spPr>
        <p:txBody>
          <a:bodyPr>
            <a:normAutofit/>
          </a:bodyPr>
          <a:lstStyle/>
          <a:p>
            <a:pPr algn="ctr"/>
            <a:r>
              <a:rPr lang="tr-TR" sz="4400" dirty="0"/>
              <a:t>KAÎNATI VAR EDEN</a:t>
            </a:r>
          </a:p>
          <a:p>
            <a:pPr marL="0" indent="0" algn="ctr">
              <a:buNone/>
            </a:pPr>
            <a:endParaRPr lang="tr-TR" sz="4400" dirty="0"/>
          </a:p>
          <a:p>
            <a:pPr algn="ctr"/>
            <a:r>
              <a:rPr lang="tr-TR" sz="4400" dirty="0"/>
              <a:t>YOKLUK ÇEKİRDEĞİNİ YARIP VARLIĞI ÇIKARAN </a:t>
            </a:r>
          </a:p>
          <a:p>
            <a:pPr marL="0" indent="0" algn="ctr">
              <a:buNone/>
            </a:pPr>
            <a:endParaRPr lang="tr-TR" sz="4400" dirty="0"/>
          </a:p>
          <a:p>
            <a:pPr algn="ctr"/>
            <a:r>
              <a:rPr lang="tr-TR" sz="4400" dirty="0"/>
              <a:t>YARATTIĞI VARLIK TÜRLERİNE FITRAT VEREN </a:t>
            </a:r>
          </a:p>
        </p:txBody>
      </p:sp>
    </p:spTree>
    <p:extLst>
      <p:ext uri="{BB962C8B-B14F-4D97-AF65-F5344CB8AC3E}">
        <p14:creationId xmlns:p14="http://schemas.microsoft.com/office/powerpoint/2010/main" val="23322282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1"/>
            <a:ext cx="12192000" cy="1005820"/>
          </a:xfrm>
        </p:spPr>
        <p:txBody>
          <a:bodyPr>
            <a:noAutofit/>
          </a:bodyPr>
          <a:lstStyle/>
          <a:p>
            <a:pPr rtl="1"/>
            <a:r>
              <a:rPr lang="ar-AE" sz="4400" b="0" i="0" dirty="0">
                <a:effectLst/>
                <a:latin typeface="Elif1"/>
              </a:rPr>
              <a:t>اَوَلَمْ يَرَوْا كَيْفَ يُبْدِئُ اللّٰهُ الْخَلْقَ ثُمَّ يُعٖيدُهُؕ اِنَّ ذٰلِكَ عَلَى اللّٰهِ يَسٖيرٌ</a:t>
            </a:r>
            <a:r>
              <a:rPr lang="ar-AE" sz="4400" b="1" i="0" u="none" strike="noStrike" dirty="0">
                <a:effectLst/>
                <a:latin typeface="Elif1"/>
              </a:rPr>
              <a:t>﴿١٩﴾</a:t>
            </a:r>
            <a:endParaRPr lang="tr-TR" sz="1000" dirty="0"/>
          </a:p>
        </p:txBody>
      </p:sp>
      <p:sp>
        <p:nvSpPr>
          <p:cNvPr id="3" name="Alt Başlık 2"/>
          <p:cNvSpPr>
            <a:spLocks noGrp="1"/>
          </p:cNvSpPr>
          <p:nvPr>
            <p:ph type="subTitle" idx="1"/>
          </p:nvPr>
        </p:nvSpPr>
        <p:spPr>
          <a:xfrm>
            <a:off x="0" y="4041058"/>
            <a:ext cx="12192000" cy="2374301"/>
          </a:xfrm>
        </p:spPr>
        <p:txBody>
          <a:bodyPr>
            <a:normAutofit/>
          </a:bodyPr>
          <a:lstStyle/>
          <a:p>
            <a:r>
              <a:rPr lang="tr-TR" sz="4000" b="1" i="1" u="none" strike="noStrike" dirty="0">
                <a:effectLst/>
                <a:latin typeface="Helvetica Neue"/>
              </a:rPr>
              <a:t>﴾19﴿</a:t>
            </a:r>
            <a:r>
              <a:rPr lang="tr-TR" sz="4000" b="1" i="1" dirty="0">
                <a:effectLst/>
                <a:latin typeface="Helvetica Neue"/>
              </a:rPr>
              <a:t>Peki onlar, Allah’ın yaratmayı nasıl başlattığını, sonra onu </a:t>
            </a:r>
            <a:r>
              <a:rPr lang="tr-TR" sz="4000" b="1" i="1" dirty="0" err="1">
                <a:effectLst/>
                <a:latin typeface="Helvetica Neue"/>
              </a:rPr>
              <a:t>ardarda</a:t>
            </a:r>
            <a:r>
              <a:rPr lang="tr-TR" sz="4000" b="1" i="1" dirty="0">
                <a:effectLst/>
                <a:latin typeface="Helvetica Neue"/>
              </a:rPr>
              <a:t> sürdürdüğünü görmezler mi? Kuşkusuz bu, Allah için kolaydır.</a:t>
            </a:r>
            <a:endParaRPr lang="tr-TR" sz="7200" dirty="0"/>
          </a:p>
        </p:txBody>
      </p:sp>
      <p:sp>
        <p:nvSpPr>
          <p:cNvPr id="4" name="Metin kutusu 3"/>
          <p:cNvSpPr txBox="1"/>
          <p:nvPr/>
        </p:nvSpPr>
        <p:spPr>
          <a:xfrm>
            <a:off x="8898194" y="0"/>
            <a:ext cx="3293806" cy="769441"/>
          </a:xfrm>
          <a:prstGeom prst="rect">
            <a:avLst/>
          </a:prstGeom>
          <a:noFill/>
        </p:spPr>
        <p:txBody>
          <a:bodyPr wrap="square" rtlCol="0">
            <a:spAutoFit/>
          </a:bodyPr>
          <a:lstStyle/>
          <a:p>
            <a:r>
              <a:rPr lang="tr-TR" sz="2200" b="1" dirty="0" err="1">
                <a:solidFill>
                  <a:srgbClr val="00B0F0"/>
                </a:solidFill>
              </a:rPr>
              <a:t>Ankebût</a:t>
            </a:r>
            <a:r>
              <a:rPr lang="tr-TR" sz="2200" b="1" dirty="0">
                <a:solidFill>
                  <a:srgbClr val="00B0F0"/>
                </a:solidFill>
              </a:rPr>
              <a:t> Suresi 29 . sure</a:t>
            </a:r>
          </a:p>
          <a:p>
            <a:r>
              <a:rPr lang="tr-TR" sz="2200" b="1" dirty="0">
                <a:solidFill>
                  <a:srgbClr val="00B0F0"/>
                </a:solidFill>
              </a:rPr>
              <a:t>19 . Ayet </a:t>
            </a:r>
            <a:endParaRPr lang="tr-TR" sz="2200" dirty="0">
              <a:solidFill>
                <a:srgbClr val="00B0F0"/>
              </a:solidFill>
            </a:endParaRPr>
          </a:p>
        </p:txBody>
      </p:sp>
    </p:spTree>
    <p:extLst>
      <p:ext uri="{BB962C8B-B14F-4D97-AF65-F5344CB8AC3E}">
        <p14:creationId xmlns:p14="http://schemas.microsoft.com/office/powerpoint/2010/main" val="19034355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782568"/>
          </a:xfrm>
        </p:spPr>
        <p:txBody>
          <a:bodyPr>
            <a:noAutofit/>
          </a:bodyPr>
          <a:lstStyle/>
          <a:p>
            <a:pPr rtl="1"/>
            <a:r>
              <a:rPr lang="ar-AE" sz="4800" b="0" i="0" dirty="0">
                <a:effectLst/>
                <a:latin typeface="Elif1"/>
              </a:rPr>
              <a:t>اَوَلَمْ يَرَ الَّذٖينَ كَفَرُٓوا اَنَّ السَّمٰوَاتِ وَالْاَرْضَ كَانَتَا رَتْقاً فَفَتَقْنَاهُمَاؕ</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وَجَعَلْنَا مِنَ الْمَٓاءِ كُلَّ شَيْءٍ حَيٍّؕ اَفَلَا يُؤْمِنُونَ</a:t>
            </a:r>
            <a:r>
              <a:rPr lang="ar-AE" sz="4800" b="1" i="0" u="none" strike="noStrike" dirty="0">
                <a:effectLst/>
                <a:latin typeface="Elif1"/>
              </a:rPr>
              <a:t>﴿٣٠﴾</a:t>
            </a:r>
            <a:endParaRPr lang="tr-TR" sz="4000" dirty="0"/>
          </a:p>
        </p:txBody>
      </p:sp>
      <p:sp>
        <p:nvSpPr>
          <p:cNvPr id="3" name="Alt Başlık 2"/>
          <p:cNvSpPr>
            <a:spLocks noGrp="1"/>
          </p:cNvSpPr>
          <p:nvPr>
            <p:ph type="subTitle" idx="1"/>
          </p:nvPr>
        </p:nvSpPr>
        <p:spPr>
          <a:xfrm>
            <a:off x="0" y="4286864"/>
            <a:ext cx="12192000" cy="2330245"/>
          </a:xfrm>
        </p:spPr>
        <p:txBody>
          <a:bodyPr>
            <a:normAutofit/>
          </a:bodyPr>
          <a:lstStyle/>
          <a:p>
            <a:r>
              <a:rPr lang="tr-TR" sz="4000" b="1" i="1" u="none" strike="noStrike" dirty="0">
                <a:effectLst/>
                <a:latin typeface="Helvetica Neue"/>
              </a:rPr>
              <a:t>﴾30﴿</a:t>
            </a:r>
            <a:r>
              <a:rPr lang="tr-TR" sz="4000" b="1" i="1" dirty="0">
                <a:effectLst/>
                <a:latin typeface="Helvetica Neue"/>
              </a:rPr>
              <a:t>İnkâr edenler, gökler ve yer bitişik iken onları ayırdığımızı ve her canlıyı sudan yarattığımızı görmezler mi? Hâlâ inanmayacaklar mı?</a:t>
            </a:r>
            <a:endParaRPr lang="tr-TR" sz="6000" dirty="0"/>
          </a:p>
        </p:txBody>
      </p:sp>
      <p:sp>
        <p:nvSpPr>
          <p:cNvPr id="4" name="Metin kutusu 3"/>
          <p:cNvSpPr txBox="1"/>
          <p:nvPr/>
        </p:nvSpPr>
        <p:spPr>
          <a:xfrm>
            <a:off x="9271819" y="0"/>
            <a:ext cx="2920182" cy="769441"/>
          </a:xfrm>
          <a:prstGeom prst="rect">
            <a:avLst/>
          </a:prstGeom>
          <a:noFill/>
        </p:spPr>
        <p:txBody>
          <a:bodyPr wrap="square" rtlCol="0">
            <a:spAutoFit/>
          </a:bodyPr>
          <a:lstStyle/>
          <a:p>
            <a:r>
              <a:rPr lang="tr-TR" sz="2200" b="1" dirty="0" err="1">
                <a:solidFill>
                  <a:srgbClr val="00B0F0"/>
                </a:solidFill>
              </a:rPr>
              <a:t>Enbiyâ</a:t>
            </a:r>
            <a:r>
              <a:rPr lang="tr-TR" sz="2200" b="1" dirty="0">
                <a:solidFill>
                  <a:srgbClr val="00B0F0"/>
                </a:solidFill>
              </a:rPr>
              <a:t> Suresi 21.sure</a:t>
            </a:r>
          </a:p>
          <a:p>
            <a:r>
              <a:rPr lang="tr-TR" sz="2200" b="1" dirty="0">
                <a:solidFill>
                  <a:srgbClr val="00B0F0"/>
                </a:solidFill>
              </a:rPr>
              <a:t>30 . Ayet </a:t>
            </a:r>
            <a:endParaRPr lang="tr-TR" sz="2200" dirty="0">
              <a:solidFill>
                <a:srgbClr val="00B0F0"/>
              </a:solidFill>
            </a:endParaRPr>
          </a:p>
        </p:txBody>
      </p:sp>
    </p:spTree>
    <p:extLst>
      <p:ext uri="{BB962C8B-B14F-4D97-AF65-F5344CB8AC3E}">
        <p14:creationId xmlns:p14="http://schemas.microsoft.com/office/powerpoint/2010/main" val="41940832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238864"/>
          </a:xfrm>
        </p:spPr>
        <p:txBody>
          <a:bodyPr>
            <a:normAutofit/>
          </a:bodyPr>
          <a:lstStyle/>
          <a:p>
            <a:pPr algn="ctr"/>
            <a:r>
              <a:rPr lang="tr-TR" sz="6000" dirty="0">
                <a:solidFill>
                  <a:srgbClr val="FF0000"/>
                </a:solidFill>
              </a:rPr>
              <a:t>FÂTIR (</a:t>
            </a:r>
            <a:r>
              <a:rPr lang="ar-AE" sz="6000" dirty="0">
                <a:solidFill>
                  <a:srgbClr val="FF0000"/>
                </a:solidFill>
              </a:rPr>
              <a:t>فَطَر</a:t>
            </a:r>
            <a:r>
              <a:rPr lang="tr-TR" sz="6000" dirty="0">
                <a:solidFill>
                  <a:srgbClr val="FF0000"/>
                </a:solidFill>
              </a:rPr>
              <a:t> )</a:t>
            </a:r>
            <a:endParaRPr lang="tr-TR" sz="6000" b="1" dirty="0">
              <a:solidFill>
                <a:srgbClr val="FF0000"/>
              </a:solidFill>
            </a:endParaRP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376516"/>
            <a:ext cx="12192000" cy="5481483"/>
          </a:xfrm>
        </p:spPr>
        <p:txBody>
          <a:bodyPr>
            <a:normAutofit lnSpcReduction="10000"/>
          </a:bodyPr>
          <a:lstStyle/>
          <a:p>
            <a:pPr algn="just"/>
            <a:r>
              <a:rPr lang="tr-TR" sz="4000" dirty="0"/>
              <a:t>Evrenin başlangıcında her şeyin bir arada </a:t>
            </a:r>
            <a:r>
              <a:rPr lang="tr-TR" sz="4000" dirty="0" smtClean="0"/>
              <a:t>olduğu </a:t>
            </a:r>
          </a:p>
          <a:p>
            <a:pPr marL="0" indent="0" algn="just">
              <a:buNone/>
            </a:pPr>
            <a:r>
              <a:rPr lang="tr-TR" sz="4000" dirty="0" smtClean="0"/>
              <a:t>‘er-</a:t>
            </a:r>
            <a:r>
              <a:rPr lang="tr-TR" sz="4000" dirty="0" err="1" smtClean="0"/>
              <a:t>Ratk</a:t>
            </a:r>
            <a:r>
              <a:rPr lang="tr-TR" sz="4000" dirty="0"/>
              <a:t>’( </a:t>
            </a:r>
            <a:r>
              <a:rPr lang="ar-AE" sz="4000" b="0" i="0" dirty="0">
                <a:solidFill>
                  <a:srgbClr val="FF0000"/>
                </a:solidFill>
                <a:effectLst/>
                <a:latin typeface="Elif1"/>
              </a:rPr>
              <a:t>رَتْقاً</a:t>
            </a:r>
            <a:r>
              <a:rPr lang="tr-TR" sz="4000" b="0" i="0" dirty="0">
                <a:effectLst/>
                <a:latin typeface="Elif1"/>
              </a:rPr>
              <a:t> )bir dönem ve sonra ayrışma ‘el-</a:t>
            </a:r>
            <a:r>
              <a:rPr lang="tr-TR" sz="4000" b="0" i="0" dirty="0" err="1">
                <a:effectLst/>
                <a:latin typeface="Elif1"/>
              </a:rPr>
              <a:t>Fetk</a:t>
            </a:r>
            <a:r>
              <a:rPr lang="tr-TR" sz="4000" b="0" i="0" dirty="0">
                <a:effectLst/>
                <a:latin typeface="Elif1"/>
              </a:rPr>
              <a:t>’ (</a:t>
            </a:r>
            <a:r>
              <a:rPr lang="ar-AE" sz="4000" b="0" i="0" dirty="0" smtClean="0">
                <a:solidFill>
                  <a:srgbClr val="FF0000"/>
                </a:solidFill>
                <a:effectLst/>
                <a:latin typeface="Elif1"/>
              </a:rPr>
              <a:t>فَفَتَقْنَا</a:t>
            </a:r>
            <a:r>
              <a:rPr lang="tr-TR" sz="4000" b="0" i="0" dirty="0" smtClean="0">
                <a:effectLst/>
                <a:latin typeface="Elif1"/>
              </a:rPr>
              <a:t>) </a:t>
            </a:r>
            <a:r>
              <a:rPr lang="tr-TR" sz="4000" dirty="0" smtClean="0">
                <a:latin typeface="Elif1"/>
              </a:rPr>
              <a:t>yaşandığı </a:t>
            </a:r>
            <a:r>
              <a:rPr lang="tr-TR" sz="4000" dirty="0">
                <a:latin typeface="Elif1"/>
              </a:rPr>
              <a:t>gibi, bunun yanında Güneş sistemimiz ve Dünya’nın hammaddesinin bir arada olduğu </a:t>
            </a:r>
            <a:r>
              <a:rPr lang="tr-TR" sz="4000" dirty="0"/>
              <a:t>‘er-</a:t>
            </a:r>
            <a:r>
              <a:rPr lang="tr-TR" sz="4000" dirty="0" err="1"/>
              <a:t>Ratk</a:t>
            </a:r>
            <a:r>
              <a:rPr lang="tr-TR" sz="4000" dirty="0"/>
              <a:t>’(</a:t>
            </a:r>
            <a:r>
              <a:rPr lang="ar-AE" sz="4000" b="0" i="0" dirty="0">
                <a:solidFill>
                  <a:srgbClr val="FF0000"/>
                </a:solidFill>
                <a:effectLst/>
                <a:latin typeface="Elif1"/>
              </a:rPr>
              <a:t>رَتْقاً</a:t>
            </a:r>
            <a:r>
              <a:rPr lang="tr-TR" sz="4000" b="0" i="0" dirty="0">
                <a:effectLst/>
                <a:latin typeface="Elif1"/>
              </a:rPr>
              <a:t> ) ve sonra (4,5 milyar yıl kadar önce) Güneşimizin, diğer gezegenlerin ve Dünyamızın ortaya çıktığı bir ayrışmanın ‘el-</a:t>
            </a:r>
            <a:r>
              <a:rPr lang="tr-TR" sz="4000" b="0" i="0" dirty="0" err="1">
                <a:effectLst/>
                <a:latin typeface="Elif1"/>
              </a:rPr>
              <a:t>Fetk</a:t>
            </a:r>
            <a:r>
              <a:rPr lang="tr-TR" sz="4000" b="0" i="0" dirty="0">
                <a:effectLst/>
                <a:latin typeface="Elif1"/>
              </a:rPr>
              <a:t>’ (</a:t>
            </a:r>
            <a:r>
              <a:rPr lang="ar-AE" sz="4000" b="0" i="0" dirty="0">
                <a:solidFill>
                  <a:srgbClr val="FF0000"/>
                </a:solidFill>
                <a:effectLst/>
                <a:latin typeface="Elif1"/>
              </a:rPr>
              <a:t>فَفَتَقْنَا</a:t>
            </a:r>
            <a:r>
              <a:rPr lang="tr-TR" sz="4000" b="0" i="0" dirty="0">
                <a:effectLst/>
                <a:latin typeface="Elif1"/>
              </a:rPr>
              <a:t> ) yaşandığı bir aşama da mevcuttur. Ayetin bu iki durumdan birine de her iki duruma da işaret ettiği düşünülebilir. </a:t>
            </a:r>
            <a:endParaRPr lang="tr-TR" sz="4000" dirty="0"/>
          </a:p>
        </p:txBody>
      </p:sp>
    </p:spTree>
    <p:extLst>
      <p:ext uri="{BB962C8B-B14F-4D97-AF65-F5344CB8AC3E}">
        <p14:creationId xmlns:p14="http://schemas.microsoft.com/office/powerpoint/2010/main" val="16627069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0"/>
            <a:ext cx="12192000" cy="1681315"/>
          </a:xfrm>
        </p:spPr>
        <p:txBody>
          <a:bodyPr>
            <a:normAutofit/>
          </a:bodyPr>
          <a:lstStyle/>
          <a:p>
            <a:pPr algn="ctr"/>
            <a:r>
              <a:rPr lang="tr-TR" sz="8000" dirty="0">
                <a:solidFill>
                  <a:srgbClr val="FF0000"/>
                </a:solidFill>
              </a:rPr>
              <a:t>EL - FÂTIR (</a:t>
            </a:r>
            <a:r>
              <a:rPr lang="ar-AE" sz="8000" dirty="0">
                <a:solidFill>
                  <a:srgbClr val="FF0000"/>
                </a:solidFill>
              </a:rPr>
              <a:t>فَطَر</a:t>
            </a:r>
            <a:r>
              <a:rPr lang="tr-TR" sz="8000" dirty="0">
                <a:solidFill>
                  <a:srgbClr val="FF0000"/>
                </a:solidFill>
              </a:rPr>
              <a:t> )</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681316"/>
            <a:ext cx="12192000" cy="5176684"/>
          </a:xfrm>
        </p:spPr>
        <p:txBody>
          <a:bodyPr>
            <a:normAutofit/>
          </a:bodyPr>
          <a:lstStyle/>
          <a:p>
            <a:pPr algn="ctr"/>
            <a:r>
              <a:rPr lang="tr-TR" sz="5400" dirty="0"/>
              <a:t>YARMAK</a:t>
            </a:r>
          </a:p>
          <a:p>
            <a:pPr algn="ctr"/>
            <a:r>
              <a:rPr lang="tr-TR" sz="5400" dirty="0"/>
              <a:t>PARÇALAMAK</a:t>
            </a:r>
          </a:p>
          <a:p>
            <a:pPr algn="ctr"/>
            <a:r>
              <a:rPr lang="tr-TR" sz="5400" dirty="0"/>
              <a:t>BİR ŞEYİ İKİ PARÇAYA AYIRMAK</a:t>
            </a:r>
          </a:p>
          <a:p>
            <a:pPr algn="ctr"/>
            <a:r>
              <a:rPr lang="tr-TR" sz="5400" dirty="0"/>
              <a:t>BİRİNİ DİĞERİNDEN AYIRMAK</a:t>
            </a:r>
          </a:p>
          <a:p>
            <a:pPr algn="ctr"/>
            <a:r>
              <a:rPr lang="tr-TR" sz="5400" dirty="0"/>
              <a:t>BERABER İKEN BİRBİRİNDEN AYIRMAK</a:t>
            </a:r>
          </a:p>
          <a:p>
            <a:pPr marL="0" indent="0" algn="r">
              <a:buNone/>
            </a:pPr>
            <a:r>
              <a:rPr lang="tr-TR" sz="4000" dirty="0"/>
              <a:t>PROF. DR. ORHAN KARMIŞ</a:t>
            </a:r>
          </a:p>
        </p:txBody>
      </p:sp>
    </p:spTree>
    <p:extLst>
      <p:ext uri="{BB962C8B-B14F-4D97-AF65-F5344CB8AC3E}">
        <p14:creationId xmlns:p14="http://schemas.microsoft.com/office/powerpoint/2010/main" val="147159227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189702"/>
          </a:xfrm>
        </p:spPr>
        <p:txBody>
          <a:bodyPr>
            <a:normAutofit/>
          </a:bodyPr>
          <a:lstStyle/>
          <a:p>
            <a:pPr algn="ctr"/>
            <a:r>
              <a:rPr lang="tr-TR" sz="6000" dirty="0">
                <a:solidFill>
                  <a:srgbClr val="FF0000"/>
                </a:solidFill>
              </a:rPr>
              <a:t>FÂTIR (</a:t>
            </a:r>
            <a:r>
              <a:rPr lang="ar-AE" sz="6000" dirty="0">
                <a:solidFill>
                  <a:srgbClr val="FF0000"/>
                </a:solidFill>
              </a:rPr>
              <a:t>فَطَر</a:t>
            </a:r>
            <a:r>
              <a:rPr lang="tr-TR" sz="6000" dirty="0">
                <a:solidFill>
                  <a:srgbClr val="FF0000"/>
                </a:solidFill>
              </a:rPr>
              <a:t> )</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189704"/>
            <a:ext cx="12192000" cy="5668296"/>
          </a:xfrm>
        </p:spPr>
        <p:txBody>
          <a:bodyPr>
            <a:normAutofit/>
          </a:bodyPr>
          <a:lstStyle/>
          <a:p>
            <a:pPr algn="just"/>
            <a:r>
              <a:rPr lang="tr-TR" sz="4400" dirty="0"/>
              <a:t>Bir şeyi yarmak, bir işi ilk defa icat etmek; orucu bozmak, açmak anlamlarındaki ‘f-t-r’ kökünden türeyen, </a:t>
            </a:r>
            <a:r>
              <a:rPr lang="tr-TR" sz="4400" dirty="0" err="1"/>
              <a:t>fâtır</a:t>
            </a:r>
            <a:r>
              <a:rPr lang="tr-TR" sz="4400" dirty="0">
                <a:solidFill>
                  <a:srgbClr val="FF0000"/>
                </a:solidFill>
              </a:rPr>
              <a:t> (</a:t>
            </a:r>
            <a:r>
              <a:rPr lang="ar-AE" sz="4400" dirty="0">
                <a:solidFill>
                  <a:srgbClr val="FF0000"/>
                </a:solidFill>
              </a:rPr>
              <a:t>فَطَر</a:t>
            </a:r>
            <a:r>
              <a:rPr lang="tr-TR" sz="4400" dirty="0">
                <a:solidFill>
                  <a:srgbClr val="FF0000"/>
                </a:solidFill>
              </a:rPr>
              <a:t> )</a:t>
            </a:r>
            <a:r>
              <a:rPr lang="tr-TR" sz="4400" dirty="0"/>
              <a:t> kelimesi, Allah’ın sıfatı olarak, yaratan, icat eden, yokken var eden demektir. Kur’an’da isim olarak 6 ayette geçmiştir. Hepsi de gökleri ve yeri yaratmasıyla ilgilidir. Ayetlerin hepsinde bu kelime ‘</a:t>
            </a:r>
            <a:r>
              <a:rPr lang="tr-TR" sz="4400" dirty="0" err="1"/>
              <a:t>fatıru’s-semavati</a:t>
            </a:r>
            <a:r>
              <a:rPr lang="tr-TR" sz="4400" dirty="0"/>
              <a:t> </a:t>
            </a:r>
            <a:r>
              <a:rPr lang="tr-TR" sz="4400" dirty="0" err="1"/>
              <a:t>ve’l</a:t>
            </a:r>
            <a:r>
              <a:rPr lang="tr-TR" sz="4400" dirty="0"/>
              <a:t> </a:t>
            </a:r>
            <a:r>
              <a:rPr lang="tr-TR" sz="4400" dirty="0" err="1"/>
              <a:t>ard</a:t>
            </a:r>
            <a:r>
              <a:rPr lang="tr-TR" sz="4400" dirty="0"/>
              <a:t>’ (</a:t>
            </a:r>
            <a:r>
              <a:rPr lang="ar-AE" sz="4400" dirty="0">
                <a:solidFill>
                  <a:srgbClr val="FF0000"/>
                </a:solidFill>
              </a:rPr>
              <a:t>فَطَرَ السَّمٰوَاتِ وَالْاَرْضَ</a:t>
            </a:r>
            <a:r>
              <a:rPr lang="tr-TR" sz="4400" dirty="0"/>
              <a:t>) şeklinde geçmiştir.  </a:t>
            </a:r>
          </a:p>
          <a:p>
            <a:pPr marL="0" indent="0" algn="r">
              <a:buNone/>
            </a:pPr>
            <a:r>
              <a:rPr lang="tr-TR" sz="1600" dirty="0"/>
              <a:t>(Dini kavramlar sözlüğü. Diyanet yayınları)</a:t>
            </a:r>
            <a:endParaRPr lang="tr-TR" dirty="0"/>
          </a:p>
        </p:txBody>
      </p:sp>
    </p:spTree>
    <p:extLst>
      <p:ext uri="{BB962C8B-B14F-4D97-AF65-F5344CB8AC3E}">
        <p14:creationId xmlns:p14="http://schemas.microsoft.com/office/powerpoint/2010/main" val="25806235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189702"/>
          </a:xfrm>
        </p:spPr>
        <p:txBody>
          <a:bodyPr>
            <a:normAutofit/>
          </a:bodyPr>
          <a:lstStyle/>
          <a:p>
            <a:pPr algn="ctr"/>
            <a:r>
              <a:rPr lang="tr-TR" sz="6000" dirty="0">
                <a:solidFill>
                  <a:srgbClr val="FF0000"/>
                </a:solidFill>
              </a:rPr>
              <a:t>FÂTIR (</a:t>
            </a:r>
            <a:r>
              <a:rPr lang="ar-AE" sz="6000" dirty="0">
                <a:solidFill>
                  <a:srgbClr val="FF0000"/>
                </a:solidFill>
              </a:rPr>
              <a:t>فَطَر</a:t>
            </a:r>
            <a:r>
              <a:rPr lang="tr-TR" sz="6000" dirty="0">
                <a:solidFill>
                  <a:srgbClr val="FF0000"/>
                </a:solidFill>
              </a:rPr>
              <a:t> )</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189704"/>
            <a:ext cx="12192000" cy="5668296"/>
          </a:xfrm>
        </p:spPr>
        <p:txBody>
          <a:bodyPr>
            <a:normAutofit fontScale="77500" lnSpcReduction="20000"/>
          </a:bodyPr>
          <a:lstStyle/>
          <a:p>
            <a:pPr algn="just"/>
            <a:r>
              <a:rPr lang="tr-TR" sz="4400" dirty="0"/>
              <a:t>İbn-i Abbas (</a:t>
            </a:r>
            <a:r>
              <a:rPr lang="tr-TR" sz="4400" dirty="0" err="1"/>
              <a:t>r.a</a:t>
            </a:r>
            <a:r>
              <a:rPr lang="tr-TR" sz="4400" dirty="0"/>
              <a:t>.)’</a:t>
            </a:r>
            <a:r>
              <a:rPr lang="tr-TR" sz="4400" dirty="0" err="1"/>
              <a:t>ın</a:t>
            </a:r>
            <a:r>
              <a:rPr lang="tr-TR" sz="4400" dirty="0"/>
              <a:t> şöyle dediği rivayet edilmiştir. </a:t>
            </a:r>
          </a:p>
          <a:p>
            <a:pPr algn="just"/>
            <a:r>
              <a:rPr lang="tr-TR" sz="4400" dirty="0"/>
              <a:t>Bir kuyu hakkında davalaşan iki bedevi benim yanıma gelinceye kadar ben bu kelimenin manasını anlayamamıştım. Onlardan biri ‘onu önce ben açmaya başlamıştım’  manasında kullanarak, Kuyu hiç yokken ben açtım suyu ilk önce ben çıkardım.</a:t>
            </a:r>
          </a:p>
          <a:p>
            <a:pPr marL="0" indent="0" algn="just">
              <a:buNone/>
            </a:pPr>
            <a:r>
              <a:rPr lang="tr-TR" sz="4400" dirty="0"/>
              <a:t> </a:t>
            </a:r>
          </a:p>
          <a:p>
            <a:pPr algn="just"/>
            <a:r>
              <a:rPr lang="tr-TR" sz="4400" dirty="0"/>
              <a:t> İbn-i </a:t>
            </a:r>
            <a:r>
              <a:rPr lang="tr-TR" sz="4400" dirty="0" err="1"/>
              <a:t>Enbari</a:t>
            </a:r>
            <a:r>
              <a:rPr lang="tr-TR" sz="4400" dirty="0"/>
              <a:t> (</a:t>
            </a:r>
            <a:r>
              <a:rPr lang="tr-TR" sz="4400" dirty="0" err="1"/>
              <a:t>r.a</a:t>
            </a:r>
            <a:r>
              <a:rPr lang="tr-TR" sz="4400" dirty="0"/>
              <a:t>.) ise </a:t>
            </a:r>
            <a:r>
              <a:rPr lang="tr-TR" sz="2400" dirty="0">
                <a:solidFill>
                  <a:srgbClr val="FF0000"/>
                </a:solidFill>
              </a:rPr>
              <a:t>FÂTIR (</a:t>
            </a:r>
            <a:r>
              <a:rPr lang="ar-AE" sz="2400" dirty="0">
                <a:solidFill>
                  <a:srgbClr val="FF0000"/>
                </a:solidFill>
              </a:rPr>
              <a:t>فَطَر</a:t>
            </a:r>
            <a:r>
              <a:rPr lang="tr-TR" sz="2400" dirty="0">
                <a:solidFill>
                  <a:srgbClr val="FF0000"/>
                </a:solidFill>
              </a:rPr>
              <a:t> )</a:t>
            </a:r>
            <a:r>
              <a:rPr lang="tr-TR" sz="2400" dirty="0"/>
              <a:t> </a:t>
            </a:r>
            <a:r>
              <a:rPr lang="tr-TR" sz="4400" dirty="0"/>
              <a:t>kelimesi için;</a:t>
            </a:r>
          </a:p>
          <a:p>
            <a:pPr algn="just"/>
            <a:r>
              <a:rPr lang="tr-TR" sz="4400" dirty="0"/>
              <a:t>Asıl manasının bir şeyi başlarken o şeyi yarmak ve çatlatmak olduğunu söylemiştir. </a:t>
            </a:r>
          </a:p>
          <a:p>
            <a:pPr algn="just"/>
            <a:r>
              <a:rPr lang="tr-TR" sz="4400" dirty="0"/>
              <a:t>Buna göre Allah ‘Göklerin ve yerin </a:t>
            </a:r>
            <a:r>
              <a:rPr lang="tr-TR" sz="4400" dirty="0" err="1"/>
              <a:t>fatırı</a:t>
            </a:r>
            <a:r>
              <a:rPr lang="tr-TR" sz="4400" dirty="0"/>
              <a:t>’ vasfını zikri etmek ile kendisinin onların yaratıcısı ve nesneleri birbirine birleştirirken yarıp parçalama ve telif etme (bir araya getirme) yolu ile onun mucidi var edicisi olduğu manasını kast etmiştir. </a:t>
            </a:r>
          </a:p>
        </p:txBody>
      </p:sp>
    </p:spTree>
    <p:extLst>
      <p:ext uri="{BB962C8B-B14F-4D97-AF65-F5344CB8AC3E}">
        <p14:creationId xmlns:p14="http://schemas.microsoft.com/office/powerpoint/2010/main" val="42242682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189702"/>
          </a:xfrm>
        </p:spPr>
        <p:txBody>
          <a:bodyPr>
            <a:normAutofit/>
          </a:bodyPr>
          <a:lstStyle/>
          <a:p>
            <a:pPr algn="ctr"/>
            <a:r>
              <a:rPr lang="tr-TR" sz="6000" dirty="0">
                <a:solidFill>
                  <a:srgbClr val="FF0000"/>
                </a:solidFill>
              </a:rPr>
              <a:t>FÂTIR (</a:t>
            </a:r>
            <a:r>
              <a:rPr lang="ar-AE" sz="6000" dirty="0">
                <a:solidFill>
                  <a:srgbClr val="FF0000"/>
                </a:solidFill>
              </a:rPr>
              <a:t>فَطَر</a:t>
            </a:r>
            <a:r>
              <a:rPr lang="tr-TR" sz="6000" dirty="0">
                <a:solidFill>
                  <a:srgbClr val="FF0000"/>
                </a:solidFill>
              </a:rPr>
              <a:t> )</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455174"/>
            <a:ext cx="12192000" cy="5402826"/>
          </a:xfrm>
        </p:spPr>
        <p:txBody>
          <a:bodyPr>
            <a:normAutofit/>
          </a:bodyPr>
          <a:lstStyle/>
          <a:p>
            <a:pPr algn="just"/>
            <a:r>
              <a:rPr lang="tr-TR" sz="4800" dirty="0"/>
              <a:t>Ebu Ubeyde (</a:t>
            </a:r>
            <a:r>
              <a:rPr lang="tr-TR" sz="4800" dirty="0" err="1"/>
              <a:t>r.a</a:t>
            </a:r>
            <a:r>
              <a:rPr lang="tr-TR" sz="4800" dirty="0"/>
              <a:t>.) </a:t>
            </a:r>
            <a:r>
              <a:rPr lang="tr-TR" sz="4800" dirty="0">
                <a:solidFill>
                  <a:srgbClr val="FF0000"/>
                </a:solidFill>
              </a:rPr>
              <a:t>FÂTIR (</a:t>
            </a:r>
            <a:r>
              <a:rPr lang="ar-AE" sz="4800" dirty="0">
                <a:solidFill>
                  <a:srgbClr val="FF0000"/>
                </a:solidFill>
              </a:rPr>
              <a:t>فَطَر</a:t>
            </a:r>
            <a:r>
              <a:rPr lang="tr-TR" sz="4800" dirty="0">
                <a:solidFill>
                  <a:srgbClr val="FF0000"/>
                </a:solidFill>
              </a:rPr>
              <a:t> ) </a:t>
            </a:r>
            <a:r>
              <a:rPr lang="tr-TR" sz="4800" dirty="0"/>
              <a:t>kelimesine </a:t>
            </a:r>
          </a:p>
          <a:p>
            <a:pPr marL="0" indent="0" algn="just">
              <a:buNone/>
            </a:pPr>
            <a:r>
              <a:rPr lang="tr-TR" sz="4800" u="sng" dirty="0" err="1"/>
              <a:t>Hâlık</a:t>
            </a:r>
            <a:r>
              <a:rPr lang="tr-TR" sz="4800" u="sng" dirty="0"/>
              <a:t> (yaratıcı)</a:t>
            </a:r>
          </a:p>
          <a:p>
            <a:pPr marL="0" indent="0" algn="just">
              <a:buNone/>
            </a:pPr>
            <a:endParaRPr lang="tr-TR" sz="4800" dirty="0"/>
          </a:p>
          <a:p>
            <a:pPr algn="just"/>
            <a:r>
              <a:rPr lang="tr-TR" sz="4800" dirty="0"/>
              <a:t>İbn-i Kuteybe (</a:t>
            </a:r>
            <a:r>
              <a:rPr lang="tr-TR" sz="4800" dirty="0" err="1"/>
              <a:t>r.a</a:t>
            </a:r>
            <a:r>
              <a:rPr lang="tr-TR" sz="4800" dirty="0"/>
              <a:t>.) ise </a:t>
            </a:r>
            <a:r>
              <a:rPr lang="tr-TR" sz="4800" dirty="0">
                <a:solidFill>
                  <a:srgbClr val="FF0000"/>
                </a:solidFill>
              </a:rPr>
              <a:t>FÂTIR (</a:t>
            </a:r>
            <a:r>
              <a:rPr lang="ar-AE" sz="4800" dirty="0">
                <a:solidFill>
                  <a:srgbClr val="FF0000"/>
                </a:solidFill>
              </a:rPr>
              <a:t>فَطَر</a:t>
            </a:r>
            <a:r>
              <a:rPr lang="tr-TR" sz="4800" dirty="0">
                <a:solidFill>
                  <a:srgbClr val="FF0000"/>
                </a:solidFill>
              </a:rPr>
              <a:t> ) </a:t>
            </a:r>
            <a:r>
              <a:rPr lang="tr-TR" sz="4800" dirty="0"/>
              <a:t>kelimesine</a:t>
            </a:r>
          </a:p>
          <a:p>
            <a:pPr marL="0" indent="0" algn="just">
              <a:buNone/>
            </a:pPr>
            <a:r>
              <a:rPr lang="tr-TR" sz="4800" u="sng" dirty="0" err="1"/>
              <a:t>Mubdei</a:t>
            </a:r>
            <a:r>
              <a:rPr lang="tr-TR" sz="4800" u="sng" dirty="0"/>
              <a:t> (ilk başlayan)</a:t>
            </a:r>
            <a:r>
              <a:rPr lang="tr-TR" sz="4800" dirty="0"/>
              <a:t> manalarını vermiştir. </a:t>
            </a:r>
          </a:p>
          <a:p>
            <a:pPr marL="0" indent="0" algn="just">
              <a:buNone/>
            </a:pPr>
            <a:endParaRPr lang="tr-TR" sz="4800" dirty="0"/>
          </a:p>
        </p:txBody>
      </p:sp>
    </p:spTree>
    <p:extLst>
      <p:ext uri="{BB962C8B-B14F-4D97-AF65-F5344CB8AC3E}">
        <p14:creationId xmlns:p14="http://schemas.microsoft.com/office/powerpoint/2010/main" val="21317890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0"/>
            <a:ext cx="12192000" cy="1681315"/>
          </a:xfrm>
        </p:spPr>
        <p:txBody>
          <a:bodyPr>
            <a:normAutofit fontScale="90000"/>
          </a:bodyPr>
          <a:lstStyle/>
          <a:p>
            <a:pPr algn="ctr"/>
            <a:r>
              <a:rPr lang="tr-TR" sz="6000" dirty="0">
                <a:solidFill>
                  <a:srgbClr val="FF0000"/>
                </a:solidFill>
              </a:rPr>
              <a:t>FÂTIR (</a:t>
            </a:r>
            <a:r>
              <a:rPr lang="ar-AE" sz="6000" dirty="0">
                <a:solidFill>
                  <a:srgbClr val="FF0000"/>
                </a:solidFill>
              </a:rPr>
              <a:t>فَطَر</a:t>
            </a:r>
            <a:r>
              <a:rPr lang="tr-TR" sz="6000" dirty="0">
                <a:solidFill>
                  <a:srgbClr val="FF0000"/>
                </a:solidFill>
              </a:rPr>
              <a:t> )</a:t>
            </a:r>
            <a:br>
              <a:rPr lang="tr-TR" sz="6000" dirty="0">
                <a:solidFill>
                  <a:srgbClr val="FF0000"/>
                </a:solidFill>
              </a:rPr>
            </a:br>
            <a:r>
              <a:rPr lang="tr-TR" sz="6000" dirty="0">
                <a:solidFill>
                  <a:srgbClr val="FF0000"/>
                </a:solidFill>
              </a:rPr>
              <a:t>KAİNATI VAR EDEN</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602658"/>
            <a:ext cx="12192000" cy="5255342"/>
          </a:xfrm>
        </p:spPr>
        <p:txBody>
          <a:bodyPr>
            <a:normAutofit lnSpcReduction="10000"/>
          </a:bodyPr>
          <a:lstStyle/>
          <a:p>
            <a:pPr algn="just"/>
            <a:r>
              <a:rPr lang="tr-TR" sz="4400" dirty="0"/>
              <a:t>Yokluk çekirdeğini yarıp varlık ağacını çıkaran.</a:t>
            </a:r>
          </a:p>
          <a:p>
            <a:pPr algn="just"/>
            <a:r>
              <a:rPr lang="tr-TR" sz="4400" dirty="0"/>
              <a:t>Yarattığı varlığın fıtratını da yaratan </a:t>
            </a:r>
          </a:p>
          <a:p>
            <a:pPr algn="just"/>
            <a:r>
              <a:rPr lang="tr-TR" sz="4400" dirty="0"/>
              <a:t>Her yarattığına yaratılıştan gelen bir tabiat bahşeden </a:t>
            </a:r>
          </a:p>
          <a:p>
            <a:pPr algn="just"/>
            <a:r>
              <a:rPr lang="tr-TR" sz="4400" dirty="0"/>
              <a:t>Yarattıklarından her tür için, türün tüm üyelerini kapsayan ortak bir fıtrat halk eden demektir. </a:t>
            </a:r>
          </a:p>
          <a:p>
            <a:pPr algn="just"/>
            <a:r>
              <a:rPr lang="tr-TR" sz="4400" dirty="0"/>
              <a:t>Ayrıca yeniden inşa edip yeni ortam için yarıp parçalamak anlamına da gelir. </a:t>
            </a:r>
          </a:p>
        </p:txBody>
      </p:sp>
    </p:spTree>
    <p:extLst>
      <p:ext uri="{BB962C8B-B14F-4D97-AF65-F5344CB8AC3E}">
        <p14:creationId xmlns:p14="http://schemas.microsoft.com/office/powerpoint/2010/main" val="9470413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189702"/>
          </a:xfrm>
        </p:spPr>
        <p:txBody>
          <a:bodyPr>
            <a:normAutofit/>
          </a:bodyPr>
          <a:lstStyle/>
          <a:p>
            <a:pPr algn="ctr"/>
            <a:r>
              <a:rPr lang="tr-TR" sz="6000" dirty="0">
                <a:solidFill>
                  <a:srgbClr val="FF0000"/>
                </a:solidFill>
              </a:rPr>
              <a:t>FÂTIR (</a:t>
            </a:r>
            <a:r>
              <a:rPr lang="ar-AE" sz="6000" dirty="0">
                <a:solidFill>
                  <a:srgbClr val="FF0000"/>
                </a:solidFill>
              </a:rPr>
              <a:t>فَطَر</a:t>
            </a:r>
            <a:r>
              <a:rPr lang="tr-TR" sz="6000" dirty="0">
                <a:solidFill>
                  <a:srgbClr val="FF0000"/>
                </a:solidFill>
              </a:rPr>
              <a:t> )</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189704"/>
            <a:ext cx="12192000" cy="5668296"/>
          </a:xfrm>
        </p:spPr>
        <p:txBody>
          <a:bodyPr>
            <a:normAutofit fontScale="70000" lnSpcReduction="20000"/>
          </a:bodyPr>
          <a:lstStyle/>
          <a:p>
            <a:pPr algn="just"/>
            <a:r>
              <a:rPr lang="tr-TR" sz="4400" dirty="0"/>
              <a:t>Meyvenin çekirdeğini düşünürsek, çekirdek yarılır ve onun içinde yeni bir muhteşem ağaç çıkar. O çekirdek içinden çıkan ağacın her türlü özelliğini içinde barındırır. O çekirdek ağacın bütün programını içinde barındırır. Çiçeğini hangi mevsimde açacak, ne kadar büyüyecek, meyveleri nasıl ve ne şekilde olgunlaşacak, hangi topraktan daha iyi verim verecek, taşıdığı kimyasallar (magnezyum, potasyum, toprağın PH’ı) gibi  </a:t>
            </a:r>
          </a:p>
          <a:p>
            <a:pPr algn="just"/>
            <a:r>
              <a:rPr lang="tr-TR" sz="4400" dirty="0"/>
              <a:t>Mesela Kiraz, İncir hemen olur ve tüketilirken, Fındık, Ceviz gibi meyveler kışlık saklanır.</a:t>
            </a:r>
          </a:p>
          <a:p>
            <a:pPr algn="just"/>
            <a:r>
              <a:rPr lang="tr-TR" sz="4400" dirty="0"/>
              <a:t>Değişik iklimlerde değişik meyveler yetişir. </a:t>
            </a:r>
          </a:p>
          <a:p>
            <a:pPr algn="just"/>
            <a:r>
              <a:rPr lang="tr-TR" sz="4400" dirty="0"/>
              <a:t>Anlaşılacağı gibi çekirdeğin yarılıp yeni bir oluşum meydana gelirken bir fıtratla birlikte var oluyor.</a:t>
            </a:r>
          </a:p>
          <a:p>
            <a:pPr algn="just"/>
            <a:r>
              <a:rPr lang="tr-TR" sz="4400" dirty="0">
                <a:solidFill>
                  <a:srgbClr val="FF0000"/>
                </a:solidFill>
              </a:rPr>
              <a:t>FÂTIR (</a:t>
            </a:r>
            <a:r>
              <a:rPr lang="ar-AE" sz="4400" dirty="0">
                <a:solidFill>
                  <a:srgbClr val="FF0000"/>
                </a:solidFill>
              </a:rPr>
              <a:t>فَطَر</a:t>
            </a:r>
            <a:r>
              <a:rPr lang="tr-TR" sz="4400" dirty="0">
                <a:solidFill>
                  <a:srgbClr val="FF0000"/>
                </a:solidFill>
              </a:rPr>
              <a:t> )</a:t>
            </a:r>
            <a:r>
              <a:rPr lang="tr-TR" sz="4400" dirty="0"/>
              <a:t> yokluk çekirdeğini yarıp, varlık alemini yaratmaya başlamış ve var olan her şeyi bir fıtrat vermiştir. </a:t>
            </a:r>
          </a:p>
        </p:txBody>
      </p:sp>
    </p:spTree>
    <p:extLst>
      <p:ext uri="{BB962C8B-B14F-4D97-AF65-F5344CB8AC3E}">
        <p14:creationId xmlns:p14="http://schemas.microsoft.com/office/powerpoint/2010/main" val="35124372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648</Words>
  <Application>Microsoft Office PowerPoint</Application>
  <PresentationFormat>Geniş ekran</PresentationFormat>
  <Paragraphs>52</Paragraphs>
  <Slides>10</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10</vt:i4>
      </vt:variant>
    </vt:vector>
  </HeadingPairs>
  <TitlesOfParts>
    <vt:vector size="17" baseType="lpstr">
      <vt:lpstr>Arial</vt:lpstr>
      <vt:lpstr>Calibri</vt:lpstr>
      <vt:lpstr>Calibri Light</vt:lpstr>
      <vt:lpstr>Elif1</vt:lpstr>
      <vt:lpstr>Helvetica Neue</vt:lpstr>
      <vt:lpstr>Times New Roman</vt:lpstr>
      <vt:lpstr>Office Teması</vt:lpstr>
      <vt:lpstr>EL - FÂTIR (فَطَر )</vt:lpstr>
      <vt:lpstr>اَوَلَمْ يَرَوْا كَيْفَ يُبْدِئُ اللّٰهُ الْخَلْقَ ثُمَّ يُعٖيدُهُؕ اِنَّ ذٰلِكَ عَلَى اللّٰهِ يَسٖيرٌ﴿١٩﴾</vt:lpstr>
      <vt:lpstr>اَوَلَمْ يَرَ الَّذٖينَ كَفَرُٓوا اَنَّ السَّمٰوَاتِ وَالْاَرْضَ كَانَتَا رَتْقاً فَفَتَقْنَاهُمَاؕ   وَجَعَلْنَا مِنَ الْمَٓاءِ كُلَّ شَيْءٍ حَيٍّؕ اَفَلَا يُؤْمِنُونَ﴿٣٠﴾</vt:lpstr>
      <vt:lpstr>FÂTIR (فَطَر )</vt:lpstr>
      <vt:lpstr>EL - FÂTIR (فَطَر )</vt:lpstr>
      <vt:lpstr>FÂTIR (فَطَر )</vt:lpstr>
      <vt:lpstr>FÂTIR (فَطَر )</vt:lpstr>
      <vt:lpstr>FÂTIR (فَطَر )</vt:lpstr>
      <vt:lpstr>FÂTIR (فَطَر ) KAİNATI VAR EDEN</vt:lpstr>
      <vt:lpstr>FÂTIR (فَطَر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 FÂTIR (فَطَر )</dc:title>
  <dc:creator>User</dc:creator>
  <cp:lastModifiedBy>User</cp:lastModifiedBy>
  <cp:revision>5</cp:revision>
  <dcterms:created xsi:type="dcterms:W3CDTF">2026-01-17T13:44:08Z</dcterms:created>
  <dcterms:modified xsi:type="dcterms:W3CDTF">2026-01-17T14:34:44Z</dcterms:modified>
</cp:coreProperties>
</file>