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9038AF0A-34D7-44F4-B604-01E939B8EE14}" type="datetimeFigureOut">
              <a:rPr lang="tr-TR" smtClean="0"/>
              <a:t>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3651A3A-8290-49E1-A27B-1DE3D98309F4}" type="slidenum">
              <a:rPr lang="tr-TR" smtClean="0"/>
              <a:t>‹#›</a:t>
            </a:fld>
            <a:endParaRPr lang="tr-TR"/>
          </a:p>
        </p:txBody>
      </p:sp>
    </p:spTree>
    <p:extLst>
      <p:ext uri="{BB962C8B-B14F-4D97-AF65-F5344CB8AC3E}">
        <p14:creationId xmlns:p14="http://schemas.microsoft.com/office/powerpoint/2010/main" val="308741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038AF0A-34D7-44F4-B604-01E939B8EE14}" type="datetimeFigureOut">
              <a:rPr lang="tr-TR" smtClean="0"/>
              <a:t>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3651A3A-8290-49E1-A27B-1DE3D98309F4}" type="slidenum">
              <a:rPr lang="tr-TR" smtClean="0"/>
              <a:t>‹#›</a:t>
            </a:fld>
            <a:endParaRPr lang="tr-TR"/>
          </a:p>
        </p:txBody>
      </p:sp>
    </p:spTree>
    <p:extLst>
      <p:ext uri="{BB962C8B-B14F-4D97-AF65-F5344CB8AC3E}">
        <p14:creationId xmlns:p14="http://schemas.microsoft.com/office/powerpoint/2010/main" val="2601893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9038AF0A-34D7-44F4-B604-01E939B8EE14}" type="datetimeFigureOut">
              <a:rPr lang="tr-TR" smtClean="0"/>
              <a:t>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3651A3A-8290-49E1-A27B-1DE3D98309F4}" type="slidenum">
              <a:rPr lang="tr-TR" smtClean="0"/>
              <a:t>‹#›</a:t>
            </a:fld>
            <a:endParaRPr lang="tr-TR"/>
          </a:p>
        </p:txBody>
      </p:sp>
    </p:spTree>
    <p:extLst>
      <p:ext uri="{BB962C8B-B14F-4D97-AF65-F5344CB8AC3E}">
        <p14:creationId xmlns:p14="http://schemas.microsoft.com/office/powerpoint/2010/main" val="1004783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038AF0A-34D7-44F4-B604-01E939B8EE14}" type="datetimeFigureOut">
              <a:rPr lang="tr-TR" smtClean="0"/>
              <a:t>1.01.2026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3651A3A-8290-49E1-A27B-1DE3D98309F4}" type="slidenum">
              <a:rPr lang="tr-TR" smtClean="0"/>
              <a:t>‹#›</a:t>
            </a:fld>
            <a:endParaRPr lang="tr-TR"/>
          </a:p>
        </p:txBody>
      </p:sp>
    </p:spTree>
    <p:extLst>
      <p:ext uri="{BB962C8B-B14F-4D97-AF65-F5344CB8AC3E}">
        <p14:creationId xmlns:p14="http://schemas.microsoft.com/office/powerpoint/2010/main" val="959251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038AF0A-34D7-44F4-B604-01E939B8EE14}" type="datetimeFigureOut">
              <a:rPr lang="tr-TR" smtClean="0"/>
              <a:t>1.01.2026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3651A3A-8290-49E1-A27B-1DE3D98309F4}" type="slidenum">
              <a:rPr lang="tr-TR" smtClean="0"/>
              <a:t>‹#›</a:t>
            </a:fld>
            <a:endParaRPr lang="tr-TR"/>
          </a:p>
        </p:txBody>
      </p:sp>
    </p:spTree>
    <p:extLst>
      <p:ext uri="{BB962C8B-B14F-4D97-AF65-F5344CB8AC3E}">
        <p14:creationId xmlns:p14="http://schemas.microsoft.com/office/powerpoint/2010/main" val="461012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9038AF0A-34D7-44F4-B604-01E939B8EE14}" type="datetimeFigureOut">
              <a:rPr lang="tr-TR" smtClean="0"/>
              <a:t>1.01.2026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3651A3A-8290-49E1-A27B-1DE3D98309F4}" type="slidenum">
              <a:rPr lang="tr-TR" smtClean="0"/>
              <a:t>‹#›</a:t>
            </a:fld>
            <a:endParaRPr lang="tr-TR"/>
          </a:p>
        </p:txBody>
      </p:sp>
    </p:spTree>
    <p:extLst>
      <p:ext uri="{BB962C8B-B14F-4D97-AF65-F5344CB8AC3E}">
        <p14:creationId xmlns:p14="http://schemas.microsoft.com/office/powerpoint/2010/main" val="2829146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038AF0A-34D7-44F4-B604-01E939B8EE14}" type="datetimeFigureOut">
              <a:rPr lang="tr-TR" smtClean="0"/>
              <a:t>1.01.2026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3651A3A-8290-49E1-A27B-1DE3D98309F4}" type="slidenum">
              <a:rPr lang="tr-TR" smtClean="0"/>
              <a:t>‹#›</a:t>
            </a:fld>
            <a:endParaRPr lang="tr-TR"/>
          </a:p>
        </p:txBody>
      </p:sp>
    </p:spTree>
    <p:extLst>
      <p:ext uri="{BB962C8B-B14F-4D97-AF65-F5344CB8AC3E}">
        <p14:creationId xmlns:p14="http://schemas.microsoft.com/office/powerpoint/2010/main" val="129247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9038AF0A-34D7-44F4-B604-01E939B8EE14}" type="datetimeFigureOut">
              <a:rPr lang="tr-TR" smtClean="0"/>
              <a:t>1.01.2026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3651A3A-8290-49E1-A27B-1DE3D98309F4}" type="slidenum">
              <a:rPr lang="tr-TR" smtClean="0"/>
              <a:t>‹#›</a:t>
            </a:fld>
            <a:endParaRPr lang="tr-TR"/>
          </a:p>
        </p:txBody>
      </p:sp>
    </p:spTree>
    <p:extLst>
      <p:ext uri="{BB962C8B-B14F-4D97-AF65-F5344CB8AC3E}">
        <p14:creationId xmlns:p14="http://schemas.microsoft.com/office/powerpoint/2010/main" val="95300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9038AF0A-34D7-44F4-B604-01E939B8EE14}" type="datetimeFigureOut">
              <a:rPr lang="tr-TR" smtClean="0"/>
              <a:t>1.01.2026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3651A3A-8290-49E1-A27B-1DE3D98309F4}" type="slidenum">
              <a:rPr lang="tr-TR" smtClean="0"/>
              <a:t>‹#›</a:t>
            </a:fld>
            <a:endParaRPr lang="tr-TR"/>
          </a:p>
        </p:txBody>
      </p:sp>
    </p:spTree>
    <p:extLst>
      <p:ext uri="{BB962C8B-B14F-4D97-AF65-F5344CB8AC3E}">
        <p14:creationId xmlns:p14="http://schemas.microsoft.com/office/powerpoint/2010/main" val="148797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038AF0A-34D7-44F4-B604-01E939B8EE14}" type="datetimeFigureOut">
              <a:rPr lang="tr-TR" smtClean="0"/>
              <a:t>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3651A3A-8290-49E1-A27B-1DE3D98309F4}" type="slidenum">
              <a:rPr lang="tr-TR" smtClean="0"/>
              <a:t>‹#›</a:t>
            </a:fld>
            <a:endParaRPr lang="tr-TR"/>
          </a:p>
        </p:txBody>
      </p:sp>
    </p:spTree>
    <p:extLst>
      <p:ext uri="{BB962C8B-B14F-4D97-AF65-F5344CB8AC3E}">
        <p14:creationId xmlns:p14="http://schemas.microsoft.com/office/powerpoint/2010/main" val="2267158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038AF0A-34D7-44F4-B604-01E939B8EE14}" type="datetimeFigureOut">
              <a:rPr lang="tr-TR" smtClean="0"/>
              <a:t>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3651A3A-8290-49E1-A27B-1DE3D98309F4}" type="slidenum">
              <a:rPr lang="tr-TR" smtClean="0"/>
              <a:t>‹#›</a:t>
            </a:fld>
            <a:endParaRPr lang="tr-TR"/>
          </a:p>
        </p:txBody>
      </p:sp>
    </p:spTree>
    <p:extLst>
      <p:ext uri="{BB962C8B-B14F-4D97-AF65-F5344CB8AC3E}">
        <p14:creationId xmlns:p14="http://schemas.microsoft.com/office/powerpoint/2010/main" val="3278424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38AF0A-34D7-44F4-B604-01E939B8EE14}" type="datetimeFigureOut">
              <a:rPr lang="tr-TR" smtClean="0"/>
              <a:t>1.01.2026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651A3A-8290-49E1-A27B-1DE3D98309F4}" type="slidenum">
              <a:rPr lang="tr-TR" smtClean="0"/>
              <a:t>‹#›</a:t>
            </a:fld>
            <a:endParaRPr lang="tr-TR"/>
          </a:p>
        </p:txBody>
      </p:sp>
    </p:spTree>
    <p:extLst>
      <p:ext uri="{BB962C8B-B14F-4D97-AF65-F5344CB8AC3E}">
        <p14:creationId xmlns:p14="http://schemas.microsoft.com/office/powerpoint/2010/main" val="1794046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36553"/>
            <a:ext cx="12192000" cy="2509935"/>
          </a:xfrm>
        </p:spPr>
        <p:txBody>
          <a:bodyPr>
            <a:normAutofit/>
          </a:bodyPr>
          <a:lstStyle/>
          <a:p>
            <a:r>
              <a:rPr lang="tr-TR" sz="3600" b="1" i="1" u="none" strike="noStrike" dirty="0">
                <a:effectLst/>
                <a:latin typeface="Helvetica Neue"/>
              </a:rPr>
              <a:t>﴾129﴿</a:t>
            </a:r>
            <a:r>
              <a:rPr lang="tr-TR" sz="3600" b="1" i="1" dirty="0">
                <a:effectLst/>
                <a:latin typeface="Helvetica Neue"/>
              </a:rPr>
              <a:t>Soyumuzdan, onlara senin </a:t>
            </a:r>
            <a:r>
              <a:rPr lang="tr-TR" sz="3600" b="1" i="1" dirty="0" err="1">
                <a:effectLst/>
                <a:latin typeface="Helvetica Neue"/>
              </a:rPr>
              <a:t>âyetlerini</a:t>
            </a:r>
            <a:r>
              <a:rPr lang="tr-TR" sz="3600" b="1" i="1" dirty="0">
                <a:effectLst/>
                <a:latin typeface="Helvetica Neue"/>
              </a:rPr>
              <a:t> okuyacak, kitabı ve hikmeti öğretecek, onları arındıracak bir elçi çıkar rabbimiz! Çünkü yalnız sensin kudret ve hikmet sahibi.”</a:t>
            </a:r>
            <a:endParaRPr lang="tr-TR" sz="16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22058" y="0"/>
            <a:ext cx="2969941" cy="769441"/>
          </a:xfrm>
          <a:prstGeom prst="rect">
            <a:avLst/>
          </a:prstGeom>
          <a:noFill/>
        </p:spPr>
        <p:txBody>
          <a:bodyPr wrap="square" rtlCol="0">
            <a:spAutoFit/>
          </a:bodyPr>
          <a:lstStyle/>
          <a:p>
            <a:pPr algn="l"/>
            <a:r>
              <a:rPr lang="tr-TR" sz="2200" b="1" i="0" dirty="0">
                <a:solidFill>
                  <a:srgbClr val="00B0F0"/>
                </a:solidFill>
                <a:effectLst/>
                <a:latin typeface="inherit"/>
              </a:rPr>
              <a:t>Bakara </a:t>
            </a:r>
            <a:r>
              <a:rPr lang="tr-TR" sz="2200" b="1" i="0" dirty="0" smtClean="0">
                <a:solidFill>
                  <a:srgbClr val="00B0F0"/>
                </a:solidFill>
                <a:effectLst/>
                <a:latin typeface="inherit"/>
              </a:rPr>
              <a:t>Suresi-2.sure</a:t>
            </a:r>
          </a:p>
          <a:p>
            <a:pPr algn="l"/>
            <a:r>
              <a:rPr lang="tr-TR" sz="2200" b="1" dirty="0" smtClean="0">
                <a:solidFill>
                  <a:srgbClr val="00B0F0"/>
                </a:solidFill>
                <a:latin typeface="inherit"/>
              </a:rPr>
              <a:t>129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50275"/>
            <a:ext cx="12192000" cy="2797994"/>
          </a:xfrm>
        </p:spPr>
        <p:txBody>
          <a:bodyPr>
            <a:noAutofit/>
          </a:bodyPr>
          <a:lstStyle/>
          <a:p>
            <a:r>
              <a:rPr lang="ar-AE" sz="5400" b="0" i="0" dirty="0">
                <a:effectLst/>
                <a:latin typeface="Elif1"/>
              </a:rPr>
              <a:t>رَبَّنَا وَابْعَثْ فٖيهِمْ رَسُولًا مِنْهُمْ يَتْلُوا عَلَيْهِمْ اٰيَاتِكَ وَيُعَلِّمُهُمُ</a:t>
            </a:r>
            <a:r>
              <a:rPr lang="tr-TR" sz="5400" b="0" i="0" dirty="0">
                <a:effectLst/>
                <a:latin typeface="Elif1"/>
              </a:rPr>
              <a:t/>
            </a:r>
            <a:br>
              <a:rPr lang="tr-TR" sz="5400" b="0" i="0" dirty="0">
                <a:effectLst/>
                <a:latin typeface="Elif1"/>
              </a:rPr>
            </a:br>
            <a:r>
              <a:rPr lang="tr-TR" sz="5400" b="0" i="0" dirty="0">
                <a:effectLst/>
                <a:latin typeface="Elif1"/>
              </a:rPr>
              <a:t/>
            </a:r>
            <a:br>
              <a:rPr lang="tr-TR" sz="5400" b="0" i="0" dirty="0">
                <a:effectLst/>
                <a:latin typeface="Elif1"/>
              </a:rPr>
            </a:br>
            <a:r>
              <a:rPr lang="ar-AE" sz="5400" b="0" i="0" dirty="0">
                <a:effectLst/>
                <a:latin typeface="Elif1"/>
              </a:rPr>
              <a:t> الْكِتَابَ وَالْحِكْمَةَ وَيُزَكّٖيهِمْۜ اِنَّكَ اَنْتَ </a:t>
            </a:r>
            <a:r>
              <a:rPr lang="ar-AE" sz="5400" b="0" i="0" dirty="0">
                <a:solidFill>
                  <a:srgbClr val="FF0000"/>
                </a:solidFill>
                <a:effectLst/>
                <a:latin typeface="Elif1"/>
              </a:rPr>
              <a:t>الْعَزٖيز</a:t>
            </a:r>
            <a:r>
              <a:rPr lang="ar-AE" sz="5400" b="0" i="0" dirty="0">
                <a:effectLst/>
                <a:latin typeface="Elif1"/>
              </a:rPr>
              <a:t>ُ </a:t>
            </a:r>
            <a:r>
              <a:rPr lang="ar-AE" sz="5400" b="0" i="0" dirty="0">
                <a:solidFill>
                  <a:srgbClr val="FF0000"/>
                </a:solidFill>
                <a:effectLst/>
                <a:latin typeface="Elif1"/>
              </a:rPr>
              <a:t>الْحَكٖيمُ۟</a:t>
            </a:r>
            <a:r>
              <a:rPr lang="ar-AE" sz="5400" b="1" i="0" u="none" strike="noStrike" dirty="0">
                <a:effectLst/>
                <a:latin typeface="Elif1"/>
              </a:rPr>
              <a:t>﴿١٢٩﴾</a:t>
            </a:r>
            <a:endParaRPr lang="tr-TR" sz="333300" dirty="0"/>
          </a:p>
        </p:txBody>
      </p:sp>
    </p:spTree>
    <p:extLst>
      <p:ext uri="{BB962C8B-B14F-4D97-AF65-F5344CB8AC3E}">
        <p14:creationId xmlns:p14="http://schemas.microsoft.com/office/powerpoint/2010/main" val="289771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99000"/>
            <a:ext cx="12192000" cy="1969429"/>
          </a:xfrm>
        </p:spPr>
        <p:txBody>
          <a:bodyPr>
            <a:normAutofit/>
          </a:bodyPr>
          <a:lstStyle/>
          <a:p>
            <a:r>
              <a:rPr lang="tr-TR" sz="3600" b="1" i="1" dirty="0"/>
              <a:t>﴾209﴿Size açık seçik kanıtlar geldikten sonra yine de yalpalarsanız bilin ki Allah güç ve hikmet sahibidir.</a:t>
            </a:r>
            <a:endParaRPr lang="tr-TR" sz="13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2849" y="0"/>
            <a:ext cx="3059151" cy="769441"/>
          </a:xfrm>
          <a:prstGeom prst="rect">
            <a:avLst/>
          </a:prstGeom>
          <a:noFill/>
        </p:spPr>
        <p:txBody>
          <a:bodyPr wrap="square" rtlCol="0">
            <a:spAutoFit/>
          </a:bodyPr>
          <a:lstStyle/>
          <a:p>
            <a:pPr algn="l"/>
            <a:r>
              <a:rPr lang="tr-TR" sz="2200" b="1" i="0" dirty="0">
                <a:solidFill>
                  <a:srgbClr val="00B0F0"/>
                </a:solidFill>
                <a:effectLst/>
                <a:latin typeface="inherit"/>
              </a:rPr>
              <a:t>Bakara </a:t>
            </a:r>
            <a:r>
              <a:rPr lang="tr-TR" sz="2200" b="1" i="0" dirty="0" smtClean="0">
                <a:solidFill>
                  <a:srgbClr val="00B0F0"/>
                </a:solidFill>
                <a:effectLst/>
                <a:latin typeface="inherit"/>
              </a:rPr>
              <a:t>Suresi-2.sure</a:t>
            </a:r>
          </a:p>
          <a:p>
            <a:pPr algn="l"/>
            <a:r>
              <a:rPr lang="tr-TR" sz="2200" b="1" dirty="0" smtClean="0">
                <a:solidFill>
                  <a:srgbClr val="00B0F0"/>
                </a:solidFill>
                <a:latin typeface="inherit"/>
              </a:rPr>
              <a:t>209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08132"/>
            <a:ext cx="12192000" cy="1979673"/>
          </a:xfrm>
        </p:spPr>
        <p:txBody>
          <a:bodyPr>
            <a:noAutofit/>
          </a:bodyPr>
          <a:lstStyle/>
          <a:p>
            <a:r>
              <a:rPr lang="ar-AE" sz="4400" dirty="0"/>
              <a:t>فَاِنْ زَلَلْتُمْ مِنْ بَعْدِ مَا جَٓاءَتْكُمُ الْبَيِّنَاتُ فَاعْلَمُٓوا اَنَّ اللّٰهَ </a:t>
            </a:r>
            <a:r>
              <a:rPr lang="ar-AE" sz="4400" dirty="0">
                <a:solidFill>
                  <a:srgbClr val="FF0000"/>
                </a:solidFill>
              </a:rPr>
              <a:t>عَزٖيزٌ حَكٖيمٌ</a:t>
            </a:r>
            <a:r>
              <a:rPr lang="ar-AE" sz="4400" b="1" dirty="0"/>
              <a:t>﴿٢٠٩﴾</a:t>
            </a:r>
            <a:endParaRPr lang="tr-TR" sz="231500" dirty="0"/>
          </a:p>
        </p:txBody>
      </p:sp>
    </p:spTree>
    <p:extLst>
      <p:ext uri="{BB962C8B-B14F-4D97-AF65-F5344CB8AC3E}">
        <p14:creationId xmlns:p14="http://schemas.microsoft.com/office/powerpoint/2010/main" val="530815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4"/>
            <a:ext cx="12192000" cy="2732049"/>
          </a:xfrm>
        </p:spPr>
        <p:txBody>
          <a:bodyPr>
            <a:noAutofit/>
          </a:bodyPr>
          <a:lstStyle/>
          <a:p>
            <a:pPr rtl="1"/>
            <a:r>
              <a:rPr lang="ar-AE" sz="4800" dirty="0"/>
              <a:t>فِي الدُّنْيَا وَالْاٰخِرَةِؕ وَيَسْـَٔلُونَكَ عَنِ الْيَتَامٰىؕ قُلْ اِصْلَاحٌ </a:t>
            </a:r>
            <a:r>
              <a:rPr lang="ar-AE" sz="4800" dirty="0" smtClean="0"/>
              <a:t>لَهُمْ خَيْرٌؕ</a:t>
            </a:r>
            <a:r>
              <a:rPr lang="tr-TR" sz="4800" dirty="0" smtClean="0"/>
              <a:t/>
            </a:r>
            <a:br>
              <a:rPr lang="tr-TR" sz="4800" dirty="0" smtClean="0"/>
            </a:br>
            <a:r>
              <a:rPr lang="tr-TR" sz="4800" dirty="0"/>
              <a:t/>
            </a:r>
            <a:br>
              <a:rPr lang="tr-TR" sz="4800" dirty="0"/>
            </a:br>
            <a:r>
              <a:rPr lang="ar-AE" sz="4800" dirty="0" smtClean="0"/>
              <a:t> </a:t>
            </a:r>
            <a:r>
              <a:rPr lang="ar-AE" sz="4800" dirty="0"/>
              <a:t>وَاِنْ تُخَالِطُوهُمْ فَاِخْوَانُكُمْؕ وَاللّٰهُ يَعْلَمُ الْمُفْسِدَ </a:t>
            </a:r>
            <a:r>
              <a:rPr lang="ar-AE" sz="4800" dirty="0" smtClean="0"/>
              <a:t>مِنَ </a:t>
            </a:r>
            <a:r>
              <a:rPr lang="ar-AE" sz="4800" dirty="0"/>
              <a:t>الْمُصْلِحِؕ وَلَوْ </a:t>
            </a:r>
            <a:r>
              <a:rPr lang="ar-AE" sz="4800" dirty="0" smtClean="0"/>
              <a:t>شَٓاءَ</a:t>
            </a:r>
            <a:r>
              <a:rPr lang="tr-TR" sz="4800" dirty="0" smtClean="0"/>
              <a:t/>
            </a:r>
            <a:br>
              <a:rPr lang="tr-TR" sz="4800" dirty="0" smtClean="0"/>
            </a:br>
            <a:r>
              <a:rPr lang="tr-TR" sz="4800" dirty="0"/>
              <a:t/>
            </a:r>
            <a:br>
              <a:rPr lang="tr-TR" sz="4800" dirty="0"/>
            </a:br>
            <a:r>
              <a:rPr lang="ar-AE" sz="4800" dirty="0" smtClean="0"/>
              <a:t> </a:t>
            </a:r>
            <a:r>
              <a:rPr lang="ar-AE" sz="4800" dirty="0"/>
              <a:t>اللّٰهُ لَاَعْنَتَكُمْؕ اِنَّ اللّٰهَ </a:t>
            </a:r>
            <a:r>
              <a:rPr lang="ar-AE" sz="4800" dirty="0">
                <a:solidFill>
                  <a:srgbClr val="FF0000"/>
                </a:solidFill>
              </a:rPr>
              <a:t>عَزٖيزٌ</a:t>
            </a:r>
            <a:r>
              <a:rPr lang="ar-AE" sz="4800" dirty="0"/>
              <a:t> </a:t>
            </a:r>
            <a:r>
              <a:rPr lang="ar-AE" sz="4800" dirty="0">
                <a:solidFill>
                  <a:srgbClr val="FF0000"/>
                </a:solidFill>
              </a:rPr>
              <a:t>حَكٖيمٌ</a:t>
            </a:r>
            <a:r>
              <a:rPr lang="ar-AE" sz="4800" b="1" dirty="0"/>
              <a:t>﴿٢٢٠﴾</a:t>
            </a:r>
            <a:endParaRPr lang="ar-AE" sz="100" dirty="0"/>
          </a:p>
        </p:txBody>
      </p:sp>
      <p:sp>
        <p:nvSpPr>
          <p:cNvPr id="3" name="Alt Başlık 2"/>
          <p:cNvSpPr>
            <a:spLocks noGrp="1"/>
          </p:cNvSpPr>
          <p:nvPr>
            <p:ph type="subTitle" idx="1"/>
          </p:nvPr>
        </p:nvSpPr>
        <p:spPr>
          <a:xfrm>
            <a:off x="0" y="4676581"/>
            <a:ext cx="12192000" cy="2181419"/>
          </a:xfrm>
        </p:spPr>
        <p:txBody>
          <a:bodyPr>
            <a:noAutofit/>
          </a:bodyPr>
          <a:lstStyle/>
          <a:p>
            <a:r>
              <a:rPr lang="tr-TR" sz="2800" b="1" i="1" dirty="0"/>
              <a:t>﴾220﴿Dünya ve </a:t>
            </a:r>
            <a:r>
              <a:rPr lang="tr-TR" sz="2800" b="1" i="1" dirty="0" err="1"/>
              <a:t>âhiret</a:t>
            </a:r>
            <a:r>
              <a:rPr lang="tr-TR" sz="2800" b="1" i="1" dirty="0"/>
              <a:t> hakkında (düşünesiniz diye Allah size </a:t>
            </a:r>
            <a:r>
              <a:rPr lang="tr-TR" sz="2800" b="1" i="1" dirty="0" err="1"/>
              <a:t>âyetlerini</a:t>
            </a:r>
            <a:r>
              <a:rPr lang="tr-TR" sz="2800" b="1" i="1" dirty="0"/>
              <a:t> böyle açıklıyor). Sana yetimleri de soruyorlar. De ki: Onların durumlarını iyileştirmek hayırlı bir iştir. Onlarla içli dışlı olursanız zaten onlar sizin kardeşlerinizdir. Allah düzelten ile bozanı bilir. Allah dileseydi sizi güçlüğe düşürürdü. Hiç şüphe yok ki Allah izzet ve hikmet sahibidir.</a:t>
            </a:r>
            <a:endParaRPr lang="tr-TR" sz="4800" dirty="0"/>
          </a:p>
        </p:txBody>
      </p:sp>
      <p:sp>
        <p:nvSpPr>
          <p:cNvPr id="4" name="Metin kutusu 3"/>
          <p:cNvSpPr txBox="1"/>
          <p:nvPr/>
        </p:nvSpPr>
        <p:spPr>
          <a:xfrm>
            <a:off x="9601201" y="0"/>
            <a:ext cx="2590800" cy="769441"/>
          </a:xfrm>
          <a:prstGeom prst="rect">
            <a:avLst/>
          </a:prstGeom>
          <a:noFill/>
        </p:spPr>
        <p:txBody>
          <a:bodyPr wrap="square" rtlCol="0">
            <a:spAutoFit/>
          </a:bodyPr>
          <a:lstStyle/>
          <a:p>
            <a:r>
              <a:rPr lang="tr-TR" sz="2200" b="1" dirty="0" smtClean="0">
                <a:solidFill>
                  <a:srgbClr val="00B0F0"/>
                </a:solidFill>
              </a:rPr>
              <a:t>Bakara Suresi </a:t>
            </a:r>
            <a:r>
              <a:rPr lang="tr-TR" sz="2200" b="1" dirty="0">
                <a:solidFill>
                  <a:srgbClr val="00B0F0"/>
                </a:solidFill>
              </a:rPr>
              <a:t>2</a:t>
            </a:r>
            <a:r>
              <a:rPr lang="tr-TR" sz="2200" b="1" dirty="0" smtClean="0">
                <a:solidFill>
                  <a:srgbClr val="00B0F0"/>
                </a:solidFill>
              </a:rPr>
              <a:t>.Sure</a:t>
            </a:r>
          </a:p>
          <a:p>
            <a:r>
              <a:rPr lang="tr-TR" sz="2200" b="1" dirty="0" smtClean="0">
                <a:solidFill>
                  <a:srgbClr val="00B0F0"/>
                </a:solidFill>
              </a:rPr>
              <a:t>220 . Ayet </a:t>
            </a:r>
            <a:endParaRPr lang="tr-TR" sz="2200" dirty="0">
              <a:solidFill>
                <a:srgbClr val="00B0F0"/>
              </a:solidFill>
            </a:endParaRPr>
          </a:p>
        </p:txBody>
      </p:sp>
    </p:spTree>
    <p:extLst>
      <p:ext uri="{BB962C8B-B14F-4D97-AF65-F5344CB8AC3E}">
        <p14:creationId xmlns:p14="http://schemas.microsoft.com/office/powerpoint/2010/main" val="3009554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4"/>
            <a:ext cx="12192000" cy="3166948"/>
          </a:xfrm>
        </p:spPr>
        <p:txBody>
          <a:bodyPr>
            <a:noAutofit/>
          </a:bodyPr>
          <a:lstStyle/>
          <a:p>
            <a:pPr rtl="1"/>
            <a:r>
              <a:rPr lang="ar-AE" sz="4000" dirty="0"/>
              <a:t>وَالْمُطَلَّقَاتُ يَتَرَبَّصْنَ بِاَنْفُسِهِنَّ ثَلٰثَةَ قُرُٓوءٍۜ وَلَا يَحِلُّ لَهُنَّ اَنْ يَكْتُمْنَ مَا خَلَقَ اللّٰهُ </a:t>
            </a:r>
            <a:r>
              <a:rPr lang="tr-TR" sz="4000" dirty="0" smtClean="0"/>
              <a:t/>
            </a:r>
            <a:br>
              <a:rPr lang="tr-TR" sz="4000" dirty="0" smtClean="0"/>
            </a:br>
            <a:r>
              <a:rPr lang="tr-TR" sz="4000" dirty="0"/>
              <a:t/>
            </a:r>
            <a:br>
              <a:rPr lang="tr-TR" sz="4000" dirty="0"/>
            </a:br>
            <a:r>
              <a:rPr lang="ar-AE" sz="4000" dirty="0" smtClean="0"/>
              <a:t>فٖٓى </a:t>
            </a:r>
            <a:r>
              <a:rPr lang="ar-AE" sz="4000" dirty="0"/>
              <a:t>اَرْحَامِهِنَّ اِنْ كُنَّ يُؤْمِنَّ بِاللّٰهِ وَالْيَوْمِ الْاٰخِرِۜ وَبُعُولَتُهُنَّ اَحَقُّ بِرَدِّهِنَّ فٖى </a:t>
            </a:r>
            <a:r>
              <a:rPr lang="ar-AE" sz="4000" dirty="0" smtClean="0"/>
              <a:t>ذٰلِكَ</a:t>
            </a:r>
            <a:r>
              <a:rPr lang="tr-TR" sz="4000" dirty="0" smtClean="0"/>
              <a:t/>
            </a:r>
            <a:br>
              <a:rPr lang="tr-TR" sz="4000" dirty="0" smtClean="0"/>
            </a:br>
            <a:r>
              <a:rPr lang="tr-TR" sz="4000" dirty="0"/>
              <a:t/>
            </a:r>
            <a:br>
              <a:rPr lang="tr-TR" sz="4000" dirty="0"/>
            </a:br>
            <a:r>
              <a:rPr lang="ar-AE" sz="4000" dirty="0" smtClean="0"/>
              <a:t> </a:t>
            </a:r>
            <a:r>
              <a:rPr lang="ar-AE" sz="4000" dirty="0"/>
              <a:t>اِنْ اَرَادُٓوا اِصْلَاحًاۜ وَلَهُنَّ مِثْلُ الَّذٖى عَلَيْهِنَّ بِالْمَعْرُوفِۖ وَلِلرِّجَالِ عَلَيْهِنَّ </a:t>
            </a:r>
            <a:r>
              <a:rPr lang="ar-AE" sz="4000" dirty="0" smtClean="0"/>
              <a:t>دَرَجَةٌۜ</a:t>
            </a:r>
            <a:r>
              <a:rPr lang="tr-TR" sz="4000" dirty="0" smtClean="0"/>
              <a:t/>
            </a:r>
            <a:br>
              <a:rPr lang="tr-TR" sz="4000" dirty="0" smtClean="0"/>
            </a:br>
            <a:r>
              <a:rPr lang="tr-TR" sz="4000" dirty="0"/>
              <a:t/>
            </a:r>
            <a:br>
              <a:rPr lang="tr-TR" sz="4000" dirty="0"/>
            </a:br>
            <a:r>
              <a:rPr lang="ar-AE" sz="4000" dirty="0" smtClean="0"/>
              <a:t> </a:t>
            </a:r>
            <a:r>
              <a:rPr lang="ar-AE" sz="4000" dirty="0"/>
              <a:t>وَاللّٰهُ </a:t>
            </a:r>
            <a:r>
              <a:rPr lang="ar-AE" sz="4000" dirty="0">
                <a:solidFill>
                  <a:srgbClr val="FF0000"/>
                </a:solidFill>
              </a:rPr>
              <a:t>عَزٖيزٌ</a:t>
            </a:r>
            <a:r>
              <a:rPr lang="ar-AE" sz="4000" dirty="0"/>
              <a:t> </a:t>
            </a:r>
            <a:r>
              <a:rPr lang="ar-AE" sz="4000" dirty="0">
                <a:solidFill>
                  <a:srgbClr val="FF0000"/>
                </a:solidFill>
              </a:rPr>
              <a:t>حَكٖيمٌ۟</a:t>
            </a:r>
            <a:r>
              <a:rPr lang="ar-AE" sz="4000" b="1" dirty="0"/>
              <a:t>﴿٢٢٨﴾</a:t>
            </a:r>
            <a:endParaRPr lang="ar-AE" sz="100" dirty="0"/>
          </a:p>
        </p:txBody>
      </p:sp>
      <p:sp>
        <p:nvSpPr>
          <p:cNvPr id="3" name="Alt Başlık 2"/>
          <p:cNvSpPr>
            <a:spLocks noGrp="1"/>
          </p:cNvSpPr>
          <p:nvPr>
            <p:ph type="subTitle" idx="1"/>
          </p:nvPr>
        </p:nvSpPr>
        <p:spPr>
          <a:xfrm>
            <a:off x="0" y="4995746"/>
            <a:ext cx="12192000" cy="1862254"/>
          </a:xfrm>
        </p:spPr>
        <p:txBody>
          <a:bodyPr>
            <a:noAutofit/>
          </a:bodyPr>
          <a:lstStyle/>
          <a:p>
            <a:r>
              <a:rPr lang="tr-TR" sz="2200" b="1" i="1" dirty="0"/>
              <a:t>﴾228﴿Boşanan kadınlar kendi başlarına (evlenmeksizin) üç âdet süresince beklerler. Allah’a ve </a:t>
            </a:r>
            <a:r>
              <a:rPr lang="tr-TR" sz="2200" b="1" i="1" dirty="0" err="1"/>
              <a:t>âhiret</a:t>
            </a:r>
            <a:r>
              <a:rPr lang="tr-TR" sz="2200" b="1" i="1" dirty="0"/>
              <a:t> gününe iman ediyorlarsa, Allah’ın rahimlerinde yarattığını gizlemeleri onlara helâl olmaz. Eğer taraflar arayı düzeltmeyi istiyorlarsa kocaları, onları kendilerine geri çevirme hususunda başkalarından daha ziyade hak sahibidirler. Kadınların, </a:t>
            </a:r>
            <a:r>
              <a:rPr lang="tr-TR" sz="2200" b="1" i="1" dirty="0" err="1"/>
              <a:t>mâkul</a:t>
            </a:r>
            <a:r>
              <a:rPr lang="tr-TR" sz="2200" b="1" i="1" dirty="0"/>
              <a:t> ve </a:t>
            </a:r>
            <a:r>
              <a:rPr lang="tr-TR" sz="2200" b="1" i="1" dirty="0" err="1"/>
              <a:t>meşrû</a:t>
            </a:r>
            <a:r>
              <a:rPr lang="tr-TR" sz="2200" b="1" i="1" dirty="0"/>
              <a:t> ölçülerde ödevlerine denk hakları vardır; erkeklerin ise onların üzerinde bir dereceleri mevcuttur. Allah izzet ve hikmet sahibidir.</a:t>
            </a:r>
            <a:endParaRPr lang="tr-TR" sz="2200" dirty="0"/>
          </a:p>
        </p:txBody>
      </p:sp>
      <p:sp>
        <p:nvSpPr>
          <p:cNvPr id="4" name="Metin kutusu 3"/>
          <p:cNvSpPr txBox="1"/>
          <p:nvPr/>
        </p:nvSpPr>
        <p:spPr>
          <a:xfrm>
            <a:off x="9601201" y="0"/>
            <a:ext cx="2590800" cy="769441"/>
          </a:xfrm>
          <a:prstGeom prst="rect">
            <a:avLst/>
          </a:prstGeom>
          <a:noFill/>
        </p:spPr>
        <p:txBody>
          <a:bodyPr wrap="square" rtlCol="0">
            <a:spAutoFit/>
          </a:bodyPr>
          <a:lstStyle/>
          <a:p>
            <a:r>
              <a:rPr lang="tr-TR" sz="2200" b="1" dirty="0" smtClean="0">
                <a:solidFill>
                  <a:srgbClr val="00B0F0"/>
                </a:solidFill>
              </a:rPr>
              <a:t>Bakara Suresi </a:t>
            </a:r>
            <a:r>
              <a:rPr lang="tr-TR" sz="2200" b="1" dirty="0">
                <a:solidFill>
                  <a:srgbClr val="00B0F0"/>
                </a:solidFill>
              </a:rPr>
              <a:t>2</a:t>
            </a:r>
            <a:r>
              <a:rPr lang="tr-TR" sz="2200" b="1" dirty="0" smtClean="0">
                <a:solidFill>
                  <a:srgbClr val="00B0F0"/>
                </a:solidFill>
              </a:rPr>
              <a:t>.Sure</a:t>
            </a:r>
          </a:p>
          <a:p>
            <a:r>
              <a:rPr lang="tr-TR" sz="2200" b="1" dirty="0" smtClean="0">
                <a:solidFill>
                  <a:srgbClr val="00B0F0"/>
                </a:solidFill>
              </a:rPr>
              <a:t>228 . Ayet </a:t>
            </a:r>
            <a:endParaRPr lang="tr-TR" sz="2200" dirty="0">
              <a:solidFill>
                <a:srgbClr val="00B0F0"/>
              </a:solidFill>
            </a:endParaRPr>
          </a:p>
        </p:txBody>
      </p:sp>
    </p:spTree>
    <p:extLst>
      <p:ext uri="{BB962C8B-B14F-4D97-AF65-F5344CB8AC3E}">
        <p14:creationId xmlns:p14="http://schemas.microsoft.com/office/powerpoint/2010/main" val="2052737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4"/>
            <a:ext cx="12192000" cy="2609387"/>
          </a:xfrm>
        </p:spPr>
        <p:txBody>
          <a:bodyPr>
            <a:noAutofit/>
          </a:bodyPr>
          <a:lstStyle/>
          <a:p>
            <a:pPr rtl="1"/>
            <a:r>
              <a:rPr lang="ar-AE" sz="4400" dirty="0"/>
              <a:t>وَالَّذٖينَ يُتَوَفَّوْنَ مِنْكُمْ وَيَذَرُونَ اَزْوَاجًاۚ وَصِيَّةً لِاَزْوَاجِهِمْ مَتَاعًا </a:t>
            </a:r>
            <a:r>
              <a:rPr lang="ar-AE" sz="4400" dirty="0" smtClean="0"/>
              <a:t>اِلَى</a:t>
            </a:r>
            <a:r>
              <a:rPr lang="tr-TR" sz="4400" dirty="0" smtClean="0"/>
              <a:t/>
            </a:r>
            <a:br>
              <a:rPr lang="tr-TR" sz="4400" dirty="0" smtClean="0"/>
            </a:br>
            <a:r>
              <a:rPr lang="tr-TR" sz="4400" dirty="0"/>
              <a:t/>
            </a:r>
            <a:br>
              <a:rPr lang="tr-TR" sz="4400" dirty="0"/>
            </a:br>
            <a:r>
              <a:rPr lang="ar-AE" sz="4400" dirty="0" smtClean="0"/>
              <a:t> </a:t>
            </a:r>
            <a:r>
              <a:rPr lang="ar-AE" sz="4400" dirty="0"/>
              <a:t>الْحَوْلِ غَيْرَ اِخْرَاجٍۚ فَاِنْ خَرَجْنَ فَلَا جُنَاحَ عَلَيْكُمْ فٖى مَا فَعَلْنَ فٖٓى </a:t>
            </a:r>
            <a:r>
              <a:rPr lang="tr-TR" sz="4400" dirty="0" smtClean="0"/>
              <a:t/>
            </a:r>
            <a:br>
              <a:rPr lang="tr-TR" sz="4400" dirty="0" smtClean="0"/>
            </a:br>
            <a:r>
              <a:rPr lang="tr-TR" sz="4400" dirty="0"/>
              <a:t/>
            </a:r>
            <a:br>
              <a:rPr lang="tr-TR" sz="4400" dirty="0"/>
            </a:br>
            <a:r>
              <a:rPr lang="ar-AE" sz="4400" dirty="0" smtClean="0"/>
              <a:t>اَنْفُسِهِنَّ </a:t>
            </a:r>
            <a:r>
              <a:rPr lang="ar-AE" sz="4400" dirty="0"/>
              <a:t>مِنْ مَعْرُوفٍۜ وَاللّٰهُ</a:t>
            </a:r>
            <a:r>
              <a:rPr lang="ar-AE" sz="4400" dirty="0">
                <a:solidFill>
                  <a:srgbClr val="FF0000"/>
                </a:solidFill>
              </a:rPr>
              <a:t> عَزٖيزٌ حَكٖيمٌ</a:t>
            </a:r>
            <a:r>
              <a:rPr lang="ar-AE" sz="4400" b="1" dirty="0"/>
              <a:t>﴿٢٤٠﴾</a:t>
            </a:r>
            <a:endParaRPr lang="ar-AE" sz="300" dirty="0"/>
          </a:p>
        </p:txBody>
      </p:sp>
      <p:sp>
        <p:nvSpPr>
          <p:cNvPr id="3" name="Alt Başlık 2"/>
          <p:cNvSpPr>
            <a:spLocks noGrp="1"/>
          </p:cNvSpPr>
          <p:nvPr>
            <p:ph type="subTitle" idx="1"/>
          </p:nvPr>
        </p:nvSpPr>
        <p:spPr>
          <a:xfrm>
            <a:off x="0" y="4995746"/>
            <a:ext cx="12192000" cy="1862254"/>
          </a:xfrm>
        </p:spPr>
        <p:txBody>
          <a:bodyPr>
            <a:noAutofit/>
          </a:bodyPr>
          <a:lstStyle/>
          <a:p>
            <a:r>
              <a:rPr lang="tr-TR" sz="2800" b="1" i="1" dirty="0"/>
              <a:t>﴾240﴿İçinizden vefat edip de geride eşler bırakanlar, bir yıla kadar evlerinden çıkarılmaksızın eşlerinin geçimliğini vasiyet etsinler. Onlar çıkar giderlerse kendiliklerinden yaptıkları uygun şeylerde sizin için bir vebal yoktur. Allah izzet ve hikmet sahibidir.</a:t>
            </a:r>
            <a:endParaRPr lang="tr-TR" dirty="0"/>
          </a:p>
        </p:txBody>
      </p:sp>
      <p:sp>
        <p:nvSpPr>
          <p:cNvPr id="4" name="Metin kutusu 3"/>
          <p:cNvSpPr txBox="1"/>
          <p:nvPr/>
        </p:nvSpPr>
        <p:spPr>
          <a:xfrm>
            <a:off x="9601201" y="0"/>
            <a:ext cx="2590800" cy="769441"/>
          </a:xfrm>
          <a:prstGeom prst="rect">
            <a:avLst/>
          </a:prstGeom>
          <a:noFill/>
        </p:spPr>
        <p:txBody>
          <a:bodyPr wrap="square" rtlCol="0">
            <a:spAutoFit/>
          </a:bodyPr>
          <a:lstStyle/>
          <a:p>
            <a:r>
              <a:rPr lang="tr-TR" sz="2200" b="1" dirty="0" smtClean="0">
                <a:solidFill>
                  <a:srgbClr val="00B0F0"/>
                </a:solidFill>
              </a:rPr>
              <a:t>Bakara Suresi </a:t>
            </a:r>
            <a:r>
              <a:rPr lang="tr-TR" sz="2200" b="1" dirty="0">
                <a:solidFill>
                  <a:srgbClr val="00B0F0"/>
                </a:solidFill>
              </a:rPr>
              <a:t>2</a:t>
            </a:r>
            <a:r>
              <a:rPr lang="tr-TR" sz="2200" b="1" dirty="0" smtClean="0">
                <a:solidFill>
                  <a:srgbClr val="00B0F0"/>
                </a:solidFill>
              </a:rPr>
              <a:t>.Sure</a:t>
            </a:r>
          </a:p>
          <a:p>
            <a:r>
              <a:rPr lang="tr-TR" sz="2200" b="1" dirty="0" smtClean="0">
                <a:solidFill>
                  <a:srgbClr val="00B0F0"/>
                </a:solidFill>
              </a:rPr>
              <a:t>240 . Ayet </a:t>
            </a:r>
            <a:endParaRPr lang="tr-TR" sz="2200" dirty="0">
              <a:solidFill>
                <a:srgbClr val="00B0F0"/>
              </a:solidFill>
            </a:endParaRPr>
          </a:p>
        </p:txBody>
      </p:sp>
    </p:spTree>
    <p:extLst>
      <p:ext uri="{BB962C8B-B14F-4D97-AF65-F5344CB8AC3E}">
        <p14:creationId xmlns:p14="http://schemas.microsoft.com/office/powerpoint/2010/main" val="703702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28117"/>
            <a:ext cx="12192000" cy="1895707"/>
          </a:xfrm>
        </p:spPr>
        <p:txBody>
          <a:bodyPr>
            <a:noAutofit/>
          </a:bodyPr>
          <a:lstStyle/>
          <a:p>
            <a:r>
              <a:rPr lang="tr-TR" sz="3600" b="1" i="1" dirty="0"/>
              <a:t>﴾6﴿Sizi rahimlerde dilediği gibi şekillendiren O’dur. Mutlak güç ve hikmet sahibi olan Allah’tan başka ilâh yoktur.</a:t>
            </a:r>
            <a:endParaRPr lang="tr-TR" sz="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7951" y="-30779"/>
            <a:ext cx="3494049" cy="1107996"/>
          </a:xfrm>
          <a:prstGeom prst="rect">
            <a:avLst/>
          </a:prstGeom>
          <a:noFill/>
        </p:spPr>
        <p:txBody>
          <a:bodyPr wrap="square" rtlCol="0">
            <a:spAutoFit/>
          </a:bodyPr>
          <a:lstStyle/>
          <a:p>
            <a:r>
              <a:rPr lang="tr-TR" sz="2200" b="1" i="0" dirty="0" err="1">
                <a:solidFill>
                  <a:srgbClr val="00B0F0"/>
                </a:solidFill>
                <a:effectLst/>
                <a:latin typeface="Helvetica Neue"/>
              </a:rPr>
              <a:t>Âl</a:t>
            </a:r>
            <a:r>
              <a:rPr lang="tr-TR" sz="2200" b="1" i="0" dirty="0">
                <a:solidFill>
                  <a:srgbClr val="00B0F0"/>
                </a:solidFill>
                <a:effectLst/>
                <a:latin typeface="Helvetica Neue"/>
              </a:rPr>
              <a:t>-i İmrân Suresi </a:t>
            </a:r>
            <a:r>
              <a:rPr lang="tr-TR" sz="2200" b="1" i="0" dirty="0">
                <a:solidFill>
                  <a:srgbClr val="00B0F0"/>
                </a:solidFill>
                <a:effectLst/>
                <a:latin typeface="inherit"/>
              </a:rPr>
              <a:t>- </a:t>
            </a:r>
            <a:r>
              <a:rPr lang="tr-TR" sz="2200" b="1" i="0" dirty="0" smtClean="0">
                <a:solidFill>
                  <a:srgbClr val="00B0F0"/>
                </a:solidFill>
                <a:effectLst/>
                <a:latin typeface="inherit"/>
              </a:rPr>
              <a:t>3.sure</a:t>
            </a:r>
          </a:p>
          <a:p>
            <a:r>
              <a:rPr lang="tr-TR" sz="2200" b="1" dirty="0" smtClean="0">
                <a:solidFill>
                  <a:srgbClr val="00B0F0"/>
                </a:solidFill>
                <a:latin typeface="inherit"/>
              </a:rPr>
              <a:t>6 . Ayet </a:t>
            </a:r>
            <a:endParaRPr lang="tr-TR" sz="2200" dirty="0">
              <a:solidFill>
                <a:srgbClr val="00B0F0"/>
              </a:solidFill>
            </a:endParaRPr>
          </a:p>
          <a:p>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4295"/>
            <a:ext cx="12192000" cy="1413150"/>
          </a:xfrm>
        </p:spPr>
        <p:txBody>
          <a:bodyPr>
            <a:noAutofit/>
          </a:bodyPr>
          <a:lstStyle/>
          <a:p>
            <a:r>
              <a:rPr lang="ar-AE" sz="4000" dirty="0"/>
              <a:t>هُوَ الَّذٖي يُصَوِّرُكُمْ فِي الْاَرْحَامِ كَيْفَ يَشَٓاءُؕ لَٓا اِلٰهَ اِلَّا هُوَ </a:t>
            </a:r>
            <a:r>
              <a:rPr lang="ar-AE" sz="4000" dirty="0">
                <a:solidFill>
                  <a:srgbClr val="FF0000"/>
                </a:solidFill>
              </a:rPr>
              <a:t>الْعَزٖيزُ الْحَكٖيمُ</a:t>
            </a:r>
            <a:r>
              <a:rPr lang="ar-AE" sz="4000" b="1" dirty="0"/>
              <a:t>﴿٦﴾</a:t>
            </a:r>
            <a:endParaRPr lang="tr-TR" sz="134000" dirty="0"/>
          </a:p>
        </p:txBody>
      </p:sp>
    </p:spTree>
    <p:extLst>
      <p:ext uri="{BB962C8B-B14F-4D97-AF65-F5344CB8AC3E}">
        <p14:creationId xmlns:p14="http://schemas.microsoft.com/office/powerpoint/2010/main" val="1466395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28117"/>
            <a:ext cx="12192000" cy="1895707"/>
          </a:xfrm>
        </p:spPr>
        <p:txBody>
          <a:bodyPr>
            <a:noAutofit/>
          </a:bodyPr>
          <a:lstStyle/>
          <a:p>
            <a:r>
              <a:rPr lang="tr-TR" sz="3200" b="1" i="1" dirty="0"/>
              <a:t>﴾18﴿Allah, hak ve adaleti ayakta tutarak, kendinden başka tanrı olmadığını bildirdi; melekler ve ilim sahipleri de bunu ikrar ettiler. (Evet) O’ndan başka tanrı yoktur; O mutlak güç ve hikmet sahibidir.</a:t>
            </a:r>
            <a:endParaRPr lang="tr-TR" sz="4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7951" y="-30779"/>
            <a:ext cx="3494049" cy="1107996"/>
          </a:xfrm>
          <a:prstGeom prst="rect">
            <a:avLst/>
          </a:prstGeom>
          <a:noFill/>
        </p:spPr>
        <p:txBody>
          <a:bodyPr wrap="square" rtlCol="0">
            <a:spAutoFit/>
          </a:bodyPr>
          <a:lstStyle/>
          <a:p>
            <a:r>
              <a:rPr lang="tr-TR" sz="2200" b="1" i="0" dirty="0" err="1">
                <a:solidFill>
                  <a:srgbClr val="00B0F0"/>
                </a:solidFill>
                <a:effectLst/>
                <a:latin typeface="Helvetica Neue"/>
              </a:rPr>
              <a:t>Âl</a:t>
            </a:r>
            <a:r>
              <a:rPr lang="tr-TR" sz="2200" b="1" i="0" dirty="0">
                <a:solidFill>
                  <a:srgbClr val="00B0F0"/>
                </a:solidFill>
                <a:effectLst/>
                <a:latin typeface="Helvetica Neue"/>
              </a:rPr>
              <a:t>-i İmrân Suresi </a:t>
            </a:r>
            <a:r>
              <a:rPr lang="tr-TR" sz="2200" b="1" i="0" dirty="0">
                <a:solidFill>
                  <a:srgbClr val="00B0F0"/>
                </a:solidFill>
                <a:effectLst/>
                <a:latin typeface="inherit"/>
              </a:rPr>
              <a:t>- </a:t>
            </a:r>
            <a:r>
              <a:rPr lang="tr-TR" sz="2200" b="1" i="0" dirty="0" smtClean="0">
                <a:solidFill>
                  <a:srgbClr val="00B0F0"/>
                </a:solidFill>
                <a:effectLst/>
                <a:latin typeface="inherit"/>
              </a:rPr>
              <a:t>3.sure</a:t>
            </a:r>
          </a:p>
          <a:p>
            <a:r>
              <a:rPr lang="tr-TR" sz="2200" b="1" dirty="0" smtClean="0">
                <a:solidFill>
                  <a:srgbClr val="00B0F0"/>
                </a:solidFill>
                <a:latin typeface="inherit"/>
              </a:rPr>
              <a:t>18 . Ayet </a:t>
            </a:r>
            <a:endParaRPr lang="tr-TR" sz="2200" dirty="0">
              <a:solidFill>
                <a:srgbClr val="00B0F0"/>
              </a:solidFill>
            </a:endParaRPr>
          </a:p>
          <a:p>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4295"/>
            <a:ext cx="12192000" cy="2059920"/>
          </a:xfrm>
        </p:spPr>
        <p:txBody>
          <a:bodyPr>
            <a:noAutofit/>
          </a:bodyPr>
          <a:lstStyle/>
          <a:p>
            <a:r>
              <a:rPr lang="ar-AE" sz="4400" dirty="0"/>
              <a:t>شَهِدَ اللّٰهُ اَنَّهُ لَٓا اِلٰهَ اِلَّا هُوَۙ وَالْمَلٰٓئِكَةُ وَاُو۬لُوا الْعِلْمِ قَٓائِمًا بِالْقِسْطِۜ لَٓا اِلٰهَ </a:t>
            </a:r>
            <a:r>
              <a:rPr lang="ar-AE" sz="4400" dirty="0" smtClean="0"/>
              <a:t>اِلَّا</a:t>
            </a:r>
            <a:r>
              <a:rPr lang="tr-TR" sz="4400" dirty="0" smtClean="0"/>
              <a:t/>
            </a:r>
            <a:br>
              <a:rPr lang="tr-TR" sz="4400" dirty="0" smtClean="0"/>
            </a:br>
            <a:r>
              <a:rPr lang="tr-TR" sz="4400" dirty="0"/>
              <a:t/>
            </a:r>
            <a:br>
              <a:rPr lang="tr-TR" sz="4400" dirty="0"/>
            </a:br>
            <a:r>
              <a:rPr lang="ar-AE" sz="4400" dirty="0" smtClean="0"/>
              <a:t> </a:t>
            </a:r>
            <a:r>
              <a:rPr lang="ar-AE" sz="4400" dirty="0"/>
              <a:t>هُوَ </a:t>
            </a:r>
            <a:r>
              <a:rPr lang="ar-AE" sz="4400" dirty="0">
                <a:solidFill>
                  <a:srgbClr val="FF0000"/>
                </a:solidFill>
              </a:rPr>
              <a:t>الْعَزٖيزُ</a:t>
            </a:r>
            <a:r>
              <a:rPr lang="ar-AE" sz="4400" dirty="0"/>
              <a:t> </a:t>
            </a:r>
            <a:r>
              <a:rPr lang="ar-AE" sz="4400" dirty="0">
                <a:solidFill>
                  <a:srgbClr val="FF0000"/>
                </a:solidFill>
              </a:rPr>
              <a:t>الْحَكٖيمُۜ</a:t>
            </a:r>
            <a:r>
              <a:rPr lang="ar-AE" sz="4400" b="1" dirty="0"/>
              <a:t>﴿١٨﴾</a:t>
            </a:r>
            <a:endParaRPr lang="tr-TR" sz="77600" dirty="0"/>
          </a:p>
        </p:txBody>
      </p:sp>
    </p:spTree>
    <p:extLst>
      <p:ext uri="{BB962C8B-B14F-4D97-AF65-F5344CB8AC3E}">
        <p14:creationId xmlns:p14="http://schemas.microsoft.com/office/powerpoint/2010/main" val="2063743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28117"/>
            <a:ext cx="12192000" cy="1895707"/>
          </a:xfrm>
        </p:spPr>
        <p:txBody>
          <a:bodyPr>
            <a:noAutofit/>
          </a:bodyPr>
          <a:lstStyle/>
          <a:p>
            <a:r>
              <a:rPr lang="tr-TR" sz="3200" b="1" i="1" dirty="0"/>
              <a:t>﴾62﴿İşte bunlar gerçek haberlerdir. Allah’tan başka hiçbir ilâh yoktur. Muhakkak ki Allah, evet O, mutlak güç ve hikmet sahibidir.</a:t>
            </a:r>
            <a:endParaRPr lang="tr-TR" sz="6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7951" y="-30779"/>
            <a:ext cx="3494049" cy="1107996"/>
          </a:xfrm>
          <a:prstGeom prst="rect">
            <a:avLst/>
          </a:prstGeom>
          <a:noFill/>
        </p:spPr>
        <p:txBody>
          <a:bodyPr wrap="square" rtlCol="0">
            <a:spAutoFit/>
          </a:bodyPr>
          <a:lstStyle/>
          <a:p>
            <a:r>
              <a:rPr lang="tr-TR" sz="2200" b="1" i="0" dirty="0" err="1">
                <a:solidFill>
                  <a:srgbClr val="00B0F0"/>
                </a:solidFill>
                <a:effectLst/>
                <a:latin typeface="Helvetica Neue"/>
              </a:rPr>
              <a:t>Âl</a:t>
            </a:r>
            <a:r>
              <a:rPr lang="tr-TR" sz="2200" b="1" i="0" dirty="0">
                <a:solidFill>
                  <a:srgbClr val="00B0F0"/>
                </a:solidFill>
                <a:effectLst/>
                <a:latin typeface="Helvetica Neue"/>
              </a:rPr>
              <a:t>-i İmrân Suresi </a:t>
            </a:r>
            <a:r>
              <a:rPr lang="tr-TR" sz="2200" b="1" i="0" dirty="0">
                <a:solidFill>
                  <a:srgbClr val="00B0F0"/>
                </a:solidFill>
                <a:effectLst/>
                <a:latin typeface="inherit"/>
              </a:rPr>
              <a:t>- </a:t>
            </a:r>
            <a:r>
              <a:rPr lang="tr-TR" sz="2200" b="1" i="0" dirty="0" smtClean="0">
                <a:solidFill>
                  <a:srgbClr val="00B0F0"/>
                </a:solidFill>
                <a:effectLst/>
                <a:latin typeface="inherit"/>
              </a:rPr>
              <a:t>3.sure</a:t>
            </a:r>
          </a:p>
          <a:p>
            <a:r>
              <a:rPr lang="tr-TR" sz="2200" b="1" dirty="0" smtClean="0">
                <a:solidFill>
                  <a:srgbClr val="00B0F0"/>
                </a:solidFill>
                <a:latin typeface="inherit"/>
              </a:rPr>
              <a:t>62 . Ayet </a:t>
            </a:r>
            <a:endParaRPr lang="tr-TR" sz="2200" dirty="0">
              <a:solidFill>
                <a:srgbClr val="00B0F0"/>
              </a:solidFill>
            </a:endParaRPr>
          </a:p>
          <a:p>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4295"/>
            <a:ext cx="12192000" cy="2260642"/>
          </a:xfrm>
        </p:spPr>
        <p:txBody>
          <a:bodyPr>
            <a:noAutofit/>
          </a:bodyPr>
          <a:lstStyle/>
          <a:p>
            <a:r>
              <a:rPr lang="ar-AE" sz="4800" dirty="0"/>
              <a:t>اِنَّ هٰذَا لَهُوَ الْقَصَصُ الْحَقُّۚ وَمَا مِنْ اِلٰهٍ اِلَّا اللّٰهُؕ وَاِنَّ اللّٰهَ لَهُوَ </a:t>
            </a:r>
            <a:r>
              <a:rPr lang="ar-AE" sz="4800" dirty="0" smtClean="0">
                <a:solidFill>
                  <a:srgbClr val="FF0000"/>
                </a:solidFill>
              </a:rPr>
              <a:t>الْعَزٖيزُ</a:t>
            </a:r>
            <a:r>
              <a:rPr lang="tr-TR" sz="4800" dirty="0" smtClean="0"/>
              <a:t/>
            </a:r>
            <a:br>
              <a:rPr lang="tr-TR" sz="4800" dirty="0" smtClean="0"/>
            </a:br>
            <a:r>
              <a:rPr lang="tr-TR" sz="4800" dirty="0"/>
              <a:t/>
            </a:r>
            <a:br>
              <a:rPr lang="tr-TR" sz="4800" dirty="0"/>
            </a:br>
            <a:r>
              <a:rPr lang="ar-AE" sz="4800" dirty="0" smtClean="0"/>
              <a:t> </a:t>
            </a:r>
            <a:r>
              <a:rPr lang="ar-AE" sz="4800" dirty="0">
                <a:solidFill>
                  <a:srgbClr val="FF0000"/>
                </a:solidFill>
              </a:rPr>
              <a:t>الْحَكٖيمُ</a:t>
            </a:r>
            <a:r>
              <a:rPr lang="ar-AE" sz="4800" b="1" dirty="0"/>
              <a:t>﴿٦٢﴾</a:t>
            </a:r>
            <a:endParaRPr lang="tr-TR" sz="53900" dirty="0"/>
          </a:p>
        </p:txBody>
      </p:sp>
    </p:spTree>
    <p:extLst>
      <p:ext uri="{BB962C8B-B14F-4D97-AF65-F5344CB8AC3E}">
        <p14:creationId xmlns:p14="http://schemas.microsoft.com/office/powerpoint/2010/main" val="764681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28117"/>
            <a:ext cx="12192000" cy="1895707"/>
          </a:xfrm>
        </p:spPr>
        <p:txBody>
          <a:bodyPr>
            <a:noAutofit/>
          </a:bodyPr>
          <a:lstStyle/>
          <a:p>
            <a:r>
              <a:rPr lang="tr-TR" sz="3200" b="1" i="1" dirty="0"/>
              <a:t>﴾126﴿Allah bunu, sırf size bir müjde olsun ve bununla kalpleriniz yatışsın diye yapmıştır. Zafer, yalnız güçlü ve hikmet sahibi Allah katından gelir.</a:t>
            </a:r>
            <a:endParaRPr lang="tr-TR" sz="72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7951" y="-30779"/>
            <a:ext cx="3494049" cy="1107996"/>
          </a:xfrm>
          <a:prstGeom prst="rect">
            <a:avLst/>
          </a:prstGeom>
          <a:noFill/>
        </p:spPr>
        <p:txBody>
          <a:bodyPr wrap="square" rtlCol="0">
            <a:spAutoFit/>
          </a:bodyPr>
          <a:lstStyle/>
          <a:p>
            <a:r>
              <a:rPr lang="tr-TR" sz="2200" b="1" i="0" dirty="0" err="1">
                <a:solidFill>
                  <a:srgbClr val="00B0F0"/>
                </a:solidFill>
                <a:effectLst/>
                <a:latin typeface="Helvetica Neue"/>
              </a:rPr>
              <a:t>Âl</a:t>
            </a:r>
            <a:r>
              <a:rPr lang="tr-TR" sz="2200" b="1" i="0" dirty="0">
                <a:solidFill>
                  <a:srgbClr val="00B0F0"/>
                </a:solidFill>
                <a:effectLst/>
                <a:latin typeface="Helvetica Neue"/>
              </a:rPr>
              <a:t>-i İmrân Suresi </a:t>
            </a:r>
            <a:r>
              <a:rPr lang="tr-TR" sz="2200" b="1" i="0" dirty="0">
                <a:solidFill>
                  <a:srgbClr val="00B0F0"/>
                </a:solidFill>
                <a:effectLst/>
                <a:latin typeface="inherit"/>
              </a:rPr>
              <a:t>- </a:t>
            </a:r>
            <a:r>
              <a:rPr lang="tr-TR" sz="2200" b="1" i="0" dirty="0" smtClean="0">
                <a:solidFill>
                  <a:srgbClr val="00B0F0"/>
                </a:solidFill>
                <a:effectLst/>
                <a:latin typeface="inherit"/>
              </a:rPr>
              <a:t>3.sure</a:t>
            </a:r>
          </a:p>
          <a:p>
            <a:r>
              <a:rPr lang="tr-TR" sz="2200" b="1" dirty="0" smtClean="0">
                <a:solidFill>
                  <a:srgbClr val="00B0F0"/>
                </a:solidFill>
                <a:latin typeface="inherit"/>
              </a:rPr>
              <a:t>126 . Ayet </a:t>
            </a:r>
            <a:endParaRPr lang="tr-TR" sz="2200" dirty="0">
              <a:solidFill>
                <a:srgbClr val="00B0F0"/>
              </a:solidFill>
            </a:endParaRPr>
          </a:p>
          <a:p>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4295"/>
            <a:ext cx="12192000" cy="2260642"/>
          </a:xfrm>
        </p:spPr>
        <p:txBody>
          <a:bodyPr>
            <a:noAutofit/>
          </a:bodyPr>
          <a:lstStyle/>
          <a:p>
            <a:r>
              <a:rPr lang="ar-AE" sz="4800" dirty="0"/>
              <a:t>وَمَا جَعَلَهُ اللّٰهُ اِلَّا بُشْرٰى لَكُمْ وَلِتَطْمَئِنَّ قُلُوبُكُمْ بِهٖؕ وَمَا النَّصْرُ </a:t>
            </a:r>
            <a:r>
              <a:rPr lang="ar-AE" sz="4800" dirty="0" smtClean="0"/>
              <a:t>اِلَّا</a:t>
            </a:r>
            <a:r>
              <a:rPr lang="tr-TR" sz="4800" dirty="0" smtClean="0"/>
              <a:t/>
            </a:r>
            <a:br>
              <a:rPr lang="tr-TR" sz="4800" dirty="0" smtClean="0"/>
            </a:br>
            <a:r>
              <a:rPr lang="tr-TR" sz="4800" dirty="0"/>
              <a:t/>
            </a:r>
            <a:br>
              <a:rPr lang="tr-TR" sz="4800" dirty="0"/>
            </a:br>
            <a:r>
              <a:rPr lang="ar-AE" sz="4800" dirty="0" smtClean="0"/>
              <a:t> </a:t>
            </a:r>
            <a:r>
              <a:rPr lang="ar-AE" sz="4800" dirty="0"/>
              <a:t>مِنْ عِنْدِ اللّٰهِ </a:t>
            </a:r>
            <a:r>
              <a:rPr lang="ar-AE" sz="4800" dirty="0">
                <a:solidFill>
                  <a:srgbClr val="FF0000"/>
                </a:solidFill>
              </a:rPr>
              <a:t>الْعَزٖيزِ الْحَكٖيمِۙ</a:t>
            </a:r>
            <a:r>
              <a:rPr lang="ar-AE" sz="4800" b="1" dirty="0"/>
              <a:t>﴿١٢٦﴾</a:t>
            </a:r>
            <a:endParaRPr lang="tr-TR" sz="37400" dirty="0"/>
          </a:p>
        </p:txBody>
      </p:sp>
    </p:spTree>
    <p:extLst>
      <p:ext uri="{BB962C8B-B14F-4D97-AF65-F5344CB8AC3E}">
        <p14:creationId xmlns:p14="http://schemas.microsoft.com/office/powerpoint/2010/main" val="1706194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72000"/>
            <a:ext cx="12192000" cy="2062976"/>
          </a:xfrm>
        </p:spPr>
        <p:txBody>
          <a:bodyPr>
            <a:normAutofit/>
          </a:bodyPr>
          <a:lstStyle/>
          <a:p>
            <a:r>
              <a:rPr lang="tr-TR" sz="3200" b="1" i="1" dirty="0"/>
              <a:t>﴾56﴿Şüphe yok ki, </a:t>
            </a:r>
            <a:r>
              <a:rPr lang="tr-TR" sz="3200" b="1" i="1" dirty="0" err="1"/>
              <a:t>âyetlerimizi</a:t>
            </a:r>
            <a:r>
              <a:rPr lang="tr-TR" sz="3200" b="1" i="1" dirty="0"/>
              <a:t> inkâr edenleri gün gelecek bir ateşe sokacağız; onların derileri pişip acı duymaz hale geldikçe, derilerini başka deriler ile değiştiririz ki acıyı duysunlar. Allah daima üstündür ve hikmet sahibidir.</a:t>
            </a:r>
            <a:endParaRPr lang="tr-TR" sz="277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11268" y="0"/>
            <a:ext cx="2880731" cy="769441"/>
          </a:xfrm>
          <a:prstGeom prst="rect">
            <a:avLst/>
          </a:prstGeom>
          <a:noFill/>
        </p:spPr>
        <p:txBody>
          <a:bodyPr wrap="square" rtlCol="0">
            <a:spAutoFit/>
          </a:bodyPr>
          <a:lstStyle/>
          <a:p>
            <a:r>
              <a:rPr lang="tr-TR" sz="2200" b="1" i="0" dirty="0">
                <a:solidFill>
                  <a:srgbClr val="00B0F0"/>
                </a:solidFill>
                <a:effectLst/>
                <a:latin typeface="Helvetica Neue"/>
              </a:rPr>
              <a:t>Nisâ Suresi </a:t>
            </a:r>
            <a:r>
              <a:rPr lang="tr-TR" sz="2200" b="1" i="0" dirty="0">
                <a:solidFill>
                  <a:srgbClr val="00B0F0"/>
                </a:solidFill>
                <a:effectLst/>
                <a:latin typeface="inherit"/>
              </a:rPr>
              <a:t>- </a:t>
            </a:r>
            <a:r>
              <a:rPr lang="tr-TR" sz="2200" b="1" i="0" dirty="0" smtClean="0">
                <a:solidFill>
                  <a:srgbClr val="00B0F0"/>
                </a:solidFill>
                <a:effectLst/>
                <a:latin typeface="inherit"/>
              </a:rPr>
              <a:t>4.Sure</a:t>
            </a:r>
          </a:p>
          <a:p>
            <a:r>
              <a:rPr lang="tr-TR" sz="2200" b="1" dirty="0" smtClean="0">
                <a:solidFill>
                  <a:srgbClr val="00B0F0"/>
                </a:solidFill>
                <a:latin typeface="inherit"/>
              </a:rPr>
              <a:t>56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2"/>
            <a:ext cx="12192000" cy="2117552"/>
          </a:xfrm>
        </p:spPr>
        <p:txBody>
          <a:bodyPr>
            <a:noAutofit/>
          </a:bodyPr>
          <a:lstStyle/>
          <a:p>
            <a:r>
              <a:rPr lang="ar-AE" sz="4400" dirty="0"/>
              <a:t>اِنَّ الَّذٖينَ كَفَرُوا بِاٰيَاتِنَا سَوْفَ نُصْلٖيهِمْ نَارًاۜ كُلَّمَا نَضِجَتْ جُلُودُهُمْ </a:t>
            </a:r>
            <a:r>
              <a:rPr lang="ar-AE" sz="4400" dirty="0" smtClean="0"/>
              <a:t>بَدَّلْنَاهُمْ</a:t>
            </a:r>
            <a:r>
              <a:rPr lang="tr-TR" sz="4400" dirty="0" smtClean="0"/>
              <a:t/>
            </a:r>
            <a:br>
              <a:rPr lang="tr-TR" sz="4400" dirty="0" smtClean="0"/>
            </a:br>
            <a:r>
              <a:rPr lang="tr-TR" sz="4400" dirty="0"/>
              <a:t/>
            </a:r>
            <a:br>
              <a:rPr lang="tr-TR" sz="4400" dirty="0"/>
            </a:br>
            <a:r>
              <a:rPr lang="ar-AE" sz="4400" dirty="0" smtClean="0"/>
              <a:t> </a:t>
            </a:r>
            <a:r>
              <a:rPr lang="ar-AE" sz="4400" dirty="0"/>
              <a:t>جُلُودًا غَيْرَهَا لِيَذُوقُوا الْعَذَابَۜ اِنَّ اللّٰهَ كَانَ </a:t>
            </a:r>
            <a:r>
              <a:rPr lang="ar-AE" sz="4400" dirty="0">
                <a:solidFill>
                  <a:srgbClr val="FF0000"/>
                </a:solidFill>
              </a:rPr>
              <a:t>عَزٖيزًا حَكٖيمًا</a:t>
            </a:r>
            <a:r>
              <a:rPr lang="ar-AE" sz="4400" b="1" dirty="0"/>
              <a:t>﴿٥٦﴾</a:t>
            </a:r>
            <a:endParaRPr lang="tr-TR" sz="1200" dirty="0"/>
          </a:p>
        </p:txBody>
      </p:sp>
    </p:spTree>
    <p:extLst>
      <p:ext uri="{BB962C8B-B14F-4D97-AF65-F5344CB8AC3E}">
        <p14:creationId xmlns:p14="http://schemas.microsoft.com/office/powerpoint/2010/main" val="271166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04732"/>
            <a:ext cx="12192000" cy="2230244"/>
          </a:xfrm>
        </p:spPr>
        <p:txBody>
          <a:bodyPr>
            <a:normAutofit/>
          </a:bodyPr>
          <a:lstStyle/>
          <a:p>
            <a:r>
              <a:rPr lang="tr-TR" sz="3600" b="1" i="1" dirty="0"/>
              <a:t>﴾158﴿Bilâkis Allah onu kendine kaldırmıştır. Allah izzet ve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66662" y="0"/>
            <a:ext cx="2925337" cy="769441"/>
          </a:xfrm>
          <a:prstGeom prst="rect">
            <a:avLst/>
          </a:prstGeom>
          <a:noFill/>
        </p:spPr>
        <p:txBody>
          <a:bodyPr wrap="square" rtlCol="0">
            <a:spAutoFit/>
          </a:bodyPr>
          <a:lstStyle/>
          <a:p>
            <a:r>
              <a:rPr lang="tr-TR" sz="2200" b="1" i="0" dirty="0">
                <a:solidFill>
                  <a:srgbClr val="00B0F0"/>
                </a:solidFill>
                <a:effectLst/>
                <a:latin typeface="Helvetica Neue"/>
              </a:rPr>
              <a:t>Nisâ Suresi </a:t>
            </a:r>
            <a:r>
              <a:rPr lang="tr-TR" sz="2200" b="1" i="0" dirty="0">
                <a:solidFill>
                  <a:srgbClr val="00B0F0"/>
                </a:solidFill>
                <a:effectLst/>
                <a:latin typeface="inherit"/>
              </a:rPr>
              <a:t>- </a:t>
            </a:r>
            <a:r>
              <a:rPr lang="tr-TR" sz="2200" b="1" i="0" dirty="0" smtClean="0">
                <a:solidFill>
                  <a:srgbClr val="00B0F0"/>
                </a:solidFill>
                <a:effectLst/>
                <a:latin typeface="inherit"/>
              </a:rPr>
              <a:t>4.Sure</a:t>
            </a:r>
          </a:p>
          <a:p>
            <a:r>
              <a:rPr lang="tr-TR" sz="2200" b="1" dirty="0" smtClean="0">
                <a:solidFill>
                  <a:srgbClr val="00B0F0"/>
                </a:solidFill>
                <a:latin typeface="inherit"/>
              </a:rPr>
              <a:t>158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2"/>
            <a:ext cx="12192000" cy="1470780"/>
          </a:xfrm>
        </p:spPr>
        <p:txBody>
          <a:bodyPr>
            <a:noAutofit/>
          </a:bodyPr>
          <a:lstStyle/>
          <a:p>
            <a:r>
              <a:rPr lang="ar-AE" dirty="0"/>
              <a:t>بَلْ رَفَعَهُ اللّٰهُ اِلَيْهِۜ وَكَانَ اللّٰهُ </a:t>
            </a:r>
            <a:r>
              <a:rPr lang="ar-AE" dirty="0">
                <a:solidFill>
                  <a:srgbClr val="FF0000"/>
                </a:solidFill>
              </a:rPr>
              <a:t>عَزٖيزًا حَكٖيمًا</a:t>
            </a:r>
            <a:r>
              <a:rPr lang="ar-AE" b="1" dirty="0"/>
              <a:t>﴿١٥٨﴾</a:t>
            </a:r>
            <a:endParaRPr lang="tr-TR" sz="100" dirty="0"/>
          </a:p>
        </p:txBody>
      </p:sp>
    </p:spTree>
    <p:extLst>
      <p:ext uri="{BB962C8B-B14F-4D97-AF65-F5344CB8AC3E}">
        <p14:creationId xmlns:p14="http://schemas.microsoft.com/office/powerpoint/2010/main" val="1265412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04732"/>
            <a:ext cx="12192000" cy="2230244"/>
          </a:xfrm>
        </p:spPr>
        <p:txBody>
          <a:bodyPr>
            <a:normAutofit/>
          </a:bodyPr>
          <a:lstStyle/>
          <a:p>
            <a:r>
              <a:rPr lang="tr-TR" sz="3600" b="1" i="1" dirty="0"/>
              <a:t>﴾165﴿Müjdeleyen ve uyaran peygamberler gönderdik ki, insanların peygamberlerden sonra Allah’a karşı tutunacak bir delilleri olmasın! Allah izzet ve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66662" y="0"/>
            <a:ext cx="2925337" cy="769441"/>
          </a:xfrm>
          <a:prstGeom prst="rect">
            <a:avLst/>
          </a:prstGeom>
          <a:noFill/>
        </p:spPr>
        <p:txBody>
          <a:bodyPr wrap="square" rtlCol="0">
            <a:spAutoFit/>
          </a:bodyPr>
          <a:lstStyle/>
          <a:p>
            <a:r>
              <a:rPr lang="tr-TR" sz="2200" b="1" i="0" dirty="0">
                <a:solidFill>
                  <a:srgbClr val="00B0F0"/>
                </a:solidFill>
                <a:effectLst/>
                <a:latin typeface="Helvetica Neue"/>
              </a:rPr>
              <a:t>Nisâ Suresi </a:t>
            </a:r>
            <a:r>
              <a:rPr lang="tr-TR" sz="2200" b="1" i="0" dirty="0">
                <a:solidFill>
                  <a:srgbClr val="00B0F0"/>
                </a:solidFill>
                <a:effectLst/>
                <a:latin typeface="inherit"/>
              </a:rPr>
              <a:t>- </a:t>
            </a:r>
            <a:r>
              <a:rPr lang="tr-TR" sz="2200" b="1" i="0" dirty="0" smtClean="0">
                <a:solidFill>
                  <a:srgbClr val="00B0F0"/>
                </a:solidFill>
                <a:effectLst/>
                <a:latin typeface="inherit"/>
              </a:rPr>
              <a:t>4.Sure</a:t>
            </a:r>
          </a:p>
          <a:p>
            <a:r>
              <a:rPr lang="tr-TR" sz="2200" b="1" dirty="0" smtClean="0">
                <a:solidFill>
                  <a:srgbClr val="00B0F0"/>
                </a:solidFill>
                <a:latin typeface="inherit"/>
              </a:rPr>
              <a:t>165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1"/>
            <a:ext cx="12192000" cy="1972585"/>
          </a:xfrm>
        </p:spPr>
        <p:txBody>
          <a:bodyPr>
            <a:noAutofit/>
          </a:bodyPr>
          <a:lstStyle/>
          <a:p>
            <a:r>
              <a:rPr lang="ar-AE" sz="4400" dirty="0"/>
              <a:t>رُسُلًا مُبَشِّرٖينَ وَمُنْذِرٖينَ لِئَلَّا يَكُونَ لِلنَّاسِ عَلَى اللّٰهِ حُجَّةٌ بَعْدَ </a:t>
            </a:r>
            <a:r>
              <a:rPr lang="ar-AE" sz="4400" dirty="0" smtClean="0"/>
              <a:t>الرُّسُلِۜ</a:t>
            </a:r>
            <a:r>
              <a:rPr lang="tr-TR" sz="4400" dirty="0" smtClean="0"/>
              <a:t/>
            </a:r>
            <a:br>
              <a:rPr lang="tr-TR" sz="4400" dirty="0" smtClean="0"/>
            </a:br>
            <a:r>
              <a:rPr lang="tr-TR" sz="4400" dirty="0"/>
              <a:t/>
            </a:r>
            <a:br>
              <a:rPr lang="tr-TR" sz="4400" dirty="0"/>
            </a:br>
            <a:r>
              <a:rPr lang="ar-AE" sz="4400" dirty="0" smtClean="0"/>
              <a:t> </a:t>
            </a:r>
            <a:r>
              <a:rPr lang="ar-AE" sz="4400" dirty="0"/>
              <a:t>وَكَانَ اللّٰهُ </a:t>
            </a:r>
            <a:r>
              <a:rPr lang="ar-AE" sz="4400" dirty="0">
                <a:solidFill>
                  <a:srgbClr val="FF0000"/>
                </a:solidFill>
              </a:rPr>
              <a:t>عَزٖيزًا حَكٖيمًا</a:t>
            </a:r>
            <a:r>
              <a:rPr lang="ar-AE" sz="4400" b="1" dirty="0"/>
              <a:t>﴿١٦٥﴾</a:t>
            </a:r>
            <a:endParaRPr lang="tr-TR" sz="100" dirty="0"/>
          </a:p>
        </p:txBody>
      </p:sp>
    </p:spTree>
    <p:extLst>
      <p:ext uri="{BB962C8B-B14F-4D97-AF65-F5344CB8AC3E}">
        <p14:creationId xmlns:p14="http://schemas.microsoft.com/office/powerpoint/2010/main" val="332272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200540"/>
          </a:xfrm>
        </p:spPr>
        <p:txBody>
          <a:bodyPr>
            <a:normAutofit/>
          </a:bodyPr>
          <a:lstStyle/>
          <a:p>
            <a:r>
              <a:rPr lang="tr-TR" sz="3200" b="1" i="1" dirty="0"/>
              <a:t>﴾38﴿Hırsızlık eden erkek ve hırsızlık eden kadının yaptıklarına karşılık bir ceza, Allah’tan bir ibret olarak ellerini kesin. Allah güçlüdür,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99395" y="0"/>
            <a:ext cx="3092605" cy="769441"/>
          </a:xfrm>
          <a:prstGeom prst="rect">
            <a:avLst/>
          </a:prstGeom>
          <a:noFill/>
        </p:spPr>
        <p:txBody>
          <a:bodyPr wrap="square" rtlCol="0">
            <a:spAutoFit/>
          </a:bodyPr>
          <a:lstStyle/>
          <a:p>
            <a:r>
              <a:rPr lang="tr-TR" sz="2200" b="1" i="0" dirty="0">
                <a:solidFill>
                  <a:srgbClr val="00B0F0"/>
                </a:solidFill>
                <a:effectLst/>
                <a:latin typeface="Helvetica Neue"/>
              </a:rPr>
              <a:t>Mâide Suresi </a:t>
            </a:r>
            <a:r>
              <a:rPr lang="tr-TR" sz="2200" b="1" i="0" dirty="0">
                <a:solidFill>
                  <a:srgbClr val="00B0F0"/>
                </a:solidFill>
                <a:effectLst/>
                <a:latin typeface="inherit"/>
              </a:rPr>
              <a:t>- 5.Sure </a:t>
            </a:r>
            <a:endParaRPr lang="tr-TR" sz="2200" b="1" i="0" dirty="0" smtClean="0">
              <a:solidFill>
                <a:srgbClr val="00B0F0"/>
              </a:solidFill>
              <a:effectLst/>
              <a:latin typeface="inherit"/>
            </a:endParaRPr>
          </a:p>
          <a:p>
            <a:r>
              <a:rPr lang="tr-TR" sz="2200" b="1" dirty="0" smtClean="0">
                <a:solidFill>
                  <a:srgbClr val="00B0F0"/>
                </a:solidFill>
                <a:latin typeface="inherit"/>
              </a:rPr>
              <a:t>38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719943"/>
            <a:ext cx="12192000" cy="1748085"/>
          </a:xfrm>
        </p:spPr>
        <p:txBody>
          <a:bodyPr>
            <a:noAutofit/>
          </a:bodyPr>
          <a:lstStyle/>
          <a:p>
            <a:r>
              <a:rPr lang="ar-AE" sz="4800" dirty="0"/>
              <a:t>وَالسَّارِقُ وَالسَّارِقَةُ فَاقْطَعُٓوا اَيْدِيَهُمَا جَزَٓاءً بِمَا كَسَبَا نَكَالًا مِنَ </a:t>
            </a:r>
            <a:r>
              <a:rPr lang="ar-AE" sz="4800" dirty="0" smtClean="0"/>
              <a:t>اللّٰهِۜ</a:t>
            </a:r>
            <a:r>
              <a:rPr lang="tr-TR" sz="4800" dirty="0" smtClean="0"/>
              <a:t/>
            </a:r>
            <a:br>
              <a:rPr lang="tr-TR" sz="4800" dirty="0" smtClean="0"/>
            </a:br>
            <a:r>
              <a:rPr lang="tr-TR" sz="4800" dirty="0"/>
              <a:t/>
            </a:r>
            <a:br>
              <a:rPr lang="tr-TR" sz="4800" dirty="0"/>
            </a:br>
            <a:r>
              <a:rPr lang="ar-AE" sz="4800" dirty="0" smtClean="0"/>
              <a:t> </a:t>
            </a:r>
            <a:r>
              <a:rPr lang="ar-AE" sz="4800" dirty="0"/>
              <a:t>وَاللّٰهُ</a:t>
            </a:r>
            <a:r>
              <a:rPr lang="ar-AE" sz="4800" dirty="0">
                <a:solidFill>
                  <a:srgbClr val="FF0000"/>
                </a:solidFill>
              </a:rPr>
              <a:t> عَزٖيزٌ حَكٖيمٌ</a:t>
            </a:r>
            <a:r>
              <a:rPr lang="ar-AE" sz="4800" b="1" dirty="0"/>
              <a:t>﴿٣٨﴾</a:t>
            </a:r>
            <a:endParaRPr lang="tr-TR" sz="277800" dirty="0"/>
          </a:p>
        </p:txBody>
      </p:sp>
    </p:spTree>
    <p:extLst>
      <p:ext uri="{BB962C8B-B14F-4D97-AF65-F5344CB8AC3E}">
        <p14:creationId xmlns:p14="http://schemas.microsoft.com/office/powerpoint/2010/main" val="4204935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12494"/>
            <a:ext cx="12192000" cy="2345506"/>
          </a:xfrm>
        </p:spPr>
        <p:txBody>
          <a:bodyPr>
            <a:normAutofit/>
          </a:bodyPr>
          <a:lstStyle/>
          <a:p>
            <a:r>
              <a:rPr lang="tr-TR" sz="3200" b="1" i="1" dirty="0"/>
              <a:t>﴾118﴿Şayet onlara azap edersen, şüphesiz onlar senin kullarındır. Eğer onları affedersen, hiç kuşku yok sen hem izzet hem hikmet sahibisin.”</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32127" y="0"/>
            <a:ext cx="3259874" cy="769441"/>
          </a:xfrm>
          <a:prstGeom prst="rect">
            <a:avLst/>
          </a:prstGeom>
          <a:noFill/>
        </p:spPr>
        <p:txBody>
          <a:bodyPr wrap="square" rtlCol="0">
            <a:spAutoFit/>
          </a:bodyPr>
          <a:lstStyle/>
          <a:p>
            <a:r>
              <a:rPr lang="tr-TR" sz="2200" b="1" i="0" dirty="0">
                <a:solidFill>
                  <a:srgbClr val="00B0F0"/>
                </a:solidFill>
                <a:effectLst/>
                <a:latin typeface="Helvetica Neue"/>
              </a:rPr>
              <a:t>Mâide Suresi </a:t>
            </a:r>
            <a:r>
              <a:rPr lang="tr-TR" sz="2200" b="1" i="0" dirty="0" smtClean="0">
                <a:solidFill>
                  <a:srgbClr val="00B0F0"/>
                </a:solidFill>
                <a:effectLst/>
                <a:latin typeface="inherit"/>
              </a:rPr>
              <a:t>– 5 . Sure</a:t>
            </a:r>
          </a:p>
          <a:p>
            <a:r>
              <a:rPr lang="tr-TR" sz="2200" b="1" dirty="0" smtClean="0">
                <a:solidFill>
                  <a:srgbClr val="00B0F0"/>
                </a:solidFill>
                <a:latin typeface="inherit"/>
              </a:rPr>
              <a:t>118 . Ayet </a:t>
            </a:r>
            <a:endParaRPr lang="tr-TR" sz="2200" b="1" i="0" dirty="0" smtClean="0">
              <a:solidFill>
                <a:srgbClr val="00B0F0"/>
              </a:solidFill>
              <a:effectLst/>
              <a:latin typeface="inherit"/>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159728"/>
            <a:ext cx="12192000" cy="1628077"/>
          </a:xfrm>
        </p:spPr>
        <p:txBody>
          <a:bodyPr>
            <a:noAutofit/>
          </a:bodyPr>
          <a:lstStyle/>
          <a:p>
            <a:r>
              <a:rPr lang="ar-AE" sz="4400" dirty="0"/>
              <a:t>اِنْ تُعَذِّبْهُمْ فَاِنَّهُمْ عِبَادُكَۚ وَاِنْ تَغْفِرْ لَهُمْ فَاِنَّكَ اَنْتَ</a:t>
            </a:r>
            <a:r>
              <a:rPr lang="ar-AE" sz="4400" dirty="0">
                <a:solidFill>
                  <a:srgbClr val="FF0000"/>
                </a:solidFill>
              </a:rPr>
              <a:t> الْعَزٖيزُ الْحَكٖيمُ</a:t>
            </a:r>
            <a:r>
              <a:rPr lang="ar-AE" sz="4400" b="1" dirty="0"/>
              <a:t>﴿١١٨﴾</a:t>
            </a:r>
            <a:endParaRPr lang="tr-TR" sz="77600" dirty="0"/>
          </a:p>
        </p:txBody>
      </p:sp>
    </p:spTree>
    <p:extLst>
      <p:ext uri="{BB962C8B-B14F-4D97-AF65-F5344CB8AC3E}">
        <p14:creationId xmlns:p14="http://schemas.microsoft.com/office/powerpoint/2010/main" val="2993554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946507"/>
          </a:xfrm>
        </p:spPr>
        <p:txBody>
          <a:bodyPr>
            <a:normAutofit/>
          </a:bodyPr>
          <a:lstStyle/>
          <a:p>
            <a:r>
              <a:rPr lang="tr-TR" sz="3600" b="1" i="1" dirty="0"/>
              <a:t>﴾10﴿Bunu yalnızca müjde olsun ve kalpleriniz bununla yatışsın diye yaptı. Zaten yardım ancak Allah tarafındandır. Allah, kuşkusuz izzet ve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66662" y="0"/>
            <a:ext cx="2925337" cy="769441"/>
          </a:xfrm>
          <a:prstGeom prst="rect">
            <a:avLst/>
          </a:prstGeom>
          <a:noFill/>
        </p:spPr>
        <p:txBody>
          <a:bodyPr wrap="square" rtlCol="0">
            <a:spAutoFit/>
          </a:bodyPr>
          <a:lstStyle/>
          <a:p>
            <a:r>
              <a:rPr lang="tr-TR" sz="2200" b="1" i="0" dirty="0" err="1">
                <a:solidFill>
                  <a:srgbClr val="00B0F0"/>
                </a:solidFill>
                <a:effectLst/>
                <a:latin typeface="Helvetica Neue"/>
              </a:rPr>
              <a:t>Enfâl</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8.Sure</a:t>
            </a:r>
          </a:p>
          <a:p>
            <a:r>
              <a:rPr lang="tr-TR" sz="2200" b="1" dirty="0" smtClean="0">
                <a:solidFill>
                  <a:srgbClr val="00B0F0"/>
                </a:solidFill>
                <a:latin typeface="inherit"/>
              </a:rPr>
              <a:t>10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30244"/>
            <a:ext cx="12192000" cy="2193180"/>
          </a:xfrm>
        </p:spPr>
        <p:txBody>
          <a:bodyPr>
            <a:noAutofit/>
          </a:bodyPr>
          <a:lstStyle/>
          <a:p>
            <a:pPr rtl="1"/>
            <a:r>
              <a:rPr lang="ar-AE" sz="4400" dirty="0"/>
              <a:t>وَمَا جَعَلَهُ اللّٰهُ اِلَّا بُشْرٰى وَلِتَطْمَئِنَّ بِهٖ قُلُوبُكُمْۚ وَمَا النَّصْرُ اِلَّا مِنْ عِنْدِ اللّٰهِؕ </a:t>
            </a:r>
            <a:r>
              <a:rPr lang="tr-TR" sz="4400" dirty="0" smtClean="0"/>
              <a:t/>
            </a:r>
            <a:br>
              <a:rPr lang="tr-TR" sz="4400" dirty="0" smtClean="0"/>
            </a:br>
            <a:r>
              <a:rPr lang="tr-TR" sz="4400" dirty="0"/>
              <a:t/>
            </a:r>
            <a:br>
              <a:rPr lang="tr-TR" sz="4400" dirty="0"/>
            </a:br>
            <a:r>
              <a:rPr lang="ar-AE" sz="4400" dirty="0" smtClean="0"/>
              <a:t>اِنَّ </a:t>
            </a:r>
            <a:r>
              <a:rPr lang="ar-AE" sz="4400" dirty="0"/>
              <a:t>اللّٰهَ </a:t>
            </a:r>
            <a:r>
              <a:rPr lang="ar-AE" sz="4400" dirty="0">
                <a:solidFill>
                  <a:srgbClr val="FF0000"/>
                </a:solidFill>
              </a:rPr>
              <a:t>عَزٖيز</a:t>
            </a:r>
            <a:r>
              <a:rPr lang="ar-AE" sz="4400" dirty="0"/>
              <a:t>ٌ </a:t>
            </a:r>
            <a:r>
              <a:rPr lang="ar-AE" sz="4400" dirty="0">
                <a:solidFill>
                  <a:srgbClr val="FF0000"/>
                </a:solidFill>
              </a:rPr>
              <a:t>حَكٖيمٌ</a:t>
            </a:r>
            <a:r>
              <a:rPr lang="ar-AE" sz="4400" dirty="0"/>
              <a:t>ࣖ</a:t>
            </a:r>
            <a:r>
              <a:rPr lang="ar-AE" sz="4400" b="1" dirty="0"/>
              <a:t>﴿١٠﴾</a:t>
            </a:r>
            <a:endParaRPr lang="ar-AE" sz="2800" b="0" i="0" dirty="0">
              <a:effectLst/>
              <a:latin typeface="Elif1"/>
            </a:endParaRPr>
          </a:p>
        </p:txBody>
      </p:sp>
    </p:spTree>
    <p:extLst>
      <p:ext uri="{BB962C8B-B14F-4D97-AF65-F5344CB8AC3E}">
        <p14:creationId xmlns:p14="http://schemas.microsoft.com/office/powerpoint/2010/main" val="1547451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002263"/>
          </a:xfrm>
        </p:spPr>
        <p:txBody>
          <a:bodyPr>
            <a:normAutofit/>
          </a:bodyPr>
          <a:lstStyle/>
          <a:p>
            <a:r>
              <a:rPr lang="tr-TR" sz="3200" b="1" i="1" dirty="0"/>
              <a:t>﴾49﴿O sırada münafıklar ve kalpleri çürük olanlar, “Bunları dinleri aldattı” diyorlardı. Oysa her kim Allah’a güvenir ve dayanırsa bilir ki O izzet ve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66662" y="0"/>
            <a:ext cx="2925337" cy="769441"/>
          </a:xfrm>
          <a:prstGeom prst="rect">
            <a:avLst/>
          </a:prstGeom>
          <a:noFill/>
        </p:spPr>
        <p:txBody>
          <a:bodyPr wrap="square" rtlCol="0">
            <a:spAutoFit/>
          </a:bodyPr>
          <a:lstStyle/>
          <a:p>
            <a:r>
              <a:rPr lang="tr-TR" sz="2200" b="1" i="0" dirty="0" err="1">
                <a:solidFill>
                  <a:srgbClr val="00B0F0"/>
                </a:solidFill>
                <a:effectLst/>
                <a:latin typeface="Helvetica Neue"/>
              </a:rPr>
              <a:t>Enfâl</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8.Sure</a:t>
            </a:r>
          </a:p>
          <a:p>
            <a:r>
              <a:rPr lang="tr-TR" sz="2200" b="1" dirty="0" smtClean="0">
                <a:solidFill>
                  <a:srgbClr val="00B0F0"/>
                </a:solidFill>
                <a:latin typeface="inherit"/>
              </a:rPr>
              <a:t>49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30244"/>
            <a:ext cx="12192000" cy="1970156"/>
          </a:xfrm>
        </p:spPr>
        <p:txBody>
          <a:bodyPr>
            <a:noAutofit/>
          </a:bodyPr>
          <a:lstStyle/>
          <a:p>
            <a:pPr rtl="1"/>
            <a:r>
              <a:rPr lang="ar-AE" sz="4400" dirty="0"/>
              <a:t>اِذْ يَقُولُ الْمُنَافِقُونَ وَالَّذٖينَ فٖي قُلُوبِهِمْ مَرَضٌ غَرَّ هٰٓؤُ۬لَٓاءِ دٖينُهُمْؕ وَمَنْ </a:t>
            </a:r>
            <a:r>
              <a:rPr lang="tr-TR" sz="4400" dirty="0" smtClean="0"/>
              <a:t/>
            </a:r>
            <a:br>
              <a:rPr lang="tr-TR" sz="4400" dirty="0" smtClean="0"/>
            </a:br>
            <a:r>
              <a:rPr lang="tr-TR" sz="4400" dirty="0"/>
              <a:t/>
            </a:r>
            <a:br>
              <a:rPr lang="tr-TR" sz="4400" dirty="0"/>
            </a:br>
            <a:r>
              <a:rPr lang="ar-AE" sz="4400" dirty="0" smtClean="0"/>
              <a:t>يَتَوَكَّلْ </a:t>
            </a:r>
            <a:r>
              <a:rPr lang="ar-AE" sz="4400" dirty="0"/>
              <a:t>عَلَى اللّٰهِ فَاِنَّ اللّٰهَ </a:t>
            </a:r>
            <a:r>
              <a:rPr lang="ar-AE" sz="4400" dirty="0">
                <a:solidFill>
                  <a:srgbClr val="FF0000"/>
                </a:solidFill>
              </a:rPr>
              <a:t>عَزٖيزٌ حَكٖيمٌ</a:t>
            </a:r>
            <a:r>
              <a:rPr lang="ar-AE" sz="4400" b="1" dirty="0"/>
              <a:t>﴿٤٩﴾</a:t>
            </a:r>
            <a:endParaRPr lang="ar-AE" sz="2800" b="0" i="0" dirty="0">
              <a:effectLst/>
              <a:latin typeface="Elif1"/>
            </a:endParaRPr>
          </a:p>
        </p:txBody>
      </p:sp>
    </p:spTree>
    <p:extLst>
      <p:ext uri="{BB962C8B-B14F-4D97-AF65-F5344CB8AC3E}">
        <p14:creationId xmlns:p14="http://schemas.microsoft.com/office/powerpoint/2010/main" val="2599834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002263"/>
          </a:xfrm>
        </p:spPr>
        <p:txBody>
          <a:bodyPr>
            <a:normAutofit/>
          </a:bodyPr>
          <a:lstStyle/>
          <a:p>
            <a:r>
              <a:rPr lang="tr-TR" sz="3200" b="1" i="1" dirty="0"/>
              <a:t>﴾63﴿Müminlerin gönüllerini birleştiren de O’dur. Dünyanın bütün servetini harcasaydın onların gönüllerini birleştiremezdin, fakat Allah onların aralarını düzeltti. O izzet ve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66662" y="0"/>
            <a:ext cx="2925337" cy="769441"/>
          </a:xfrm>
          <a:prstGeom prst="rect">
            <a:avLst/>
          </a:prstGeom>
          <a:noFill/>
        </p:spPr>
        <p:txBody>
          <a:bodyPr wrap="square" rtlCol="0">
            <a:spAutoFit/>
          </a:bodyPr>
          <a:lstStyle/>
          <a:p>
            <a:r>
              <a:rPr lang="tr-TR" sz="2200" b="1" i="0" dirty="0" err="1">
                <a:solidFill>
                  <a:srgbClr val="00B0F0"/>
                </a:solidFill>
                <a:effectLst/>
                <a:latin typeface="Helvetica Neue"/>
              </a:rPr>
              <a:t>Enfâl</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8.Sure</a:t>
            </a:r>
          </a:p>
          <a:p>
            <a:r>
              <a:rPr lang="tr-TR" sz="2200" b="1" dirty="0" smtClean="0">
                <a:solidFill>
                  <a:srgbClr val="00B0F0"/>
                </a:solidFill>
                <a:latin typeface="inherit"/>
              </a:rPr>
              <a:t>63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30243"/>
            <a:ext cx="12192000" cy="2070517"/>
          </a:xfrm>
        </p:spPr>
        <p:txBody>
          <a:bodyPr>
            <a:noAutofit/>
          </a:bodyPr>
          <a:lstStyle/>
          <a:p>
            <a:pPr rtl="1"/>
            <a:r>
              <a:rPr lang="ar-AE" sz="4800" dirty="0"/>
              <a:t>وَاَلَّفَ بَيْنَ قُلُوبِهِمْؕ لَوْ اَنْفَقْتَ مَا فِي الْاَرْضِ جَمٖيعاً مَٓا اَلَّفْتَ بَيْنَ </a:t>
            </a:r>
            <a:r>
              <a:rPr lang="tr-TR" sz="4800" dirty="0" smtClean="0"/>
              <a:t/>
            </a:r>
            <a:br>
              <a:rPr lang="tr-TR" sz="4800" dirty="0" smtClean="0"/>
            </a:br>
            <a:r>
              <a:rPr lang="tr-TR" sz="4800" dirty="0"/>
              <a:t/>
            </a:r>
            <a:br>
              <a:rPr lang="tr-TR" sz="4800" dirty="0"/>
            </a:br>
            <a:r>
              <a:rPr lang="ar-AE" sz="4800" dirty="0" smtClean="0"/>
              <a:t>قُلُوبِهِمْ </a:t>
            </a:r>
            <a:r>
              <a:rPr lang="ar-AE" sz="4800" dirty="0"/>
              <a:t>وَلٰكِنَّ اللّٰهَ اَلَّفَ بَيْنَهُمْؕ اِنَّهُ </a:t>
            </a:r>
            <a:r>
              <a:rPr lang="ar-AE" sz="4800" dirty="0">
                <a:solidFill>
                  <a:srgbClr val="FF0000"/>
                </a:solidFill>
              </a:rPr>
              <a:t>عَزٖيزٌ</a:t>
            </a:r>
            <a:r>
              <a:rPr lang="ar-AE" sz="4800" dirty="0"/>
              <a:t> </a:t>
            </a:r>
            <a:r>
              <a:rPr lang="ar-AE" sz="4800" dirty="0">
                <a:solidFill>
                  <a:srgbClr val="FF0000"/>
                </a:solidFill>
              </a:rPr>
              <a:t>حَكٖيمٌ</a:t>
            </a:r>
            <a:r>
              <a:rPr lang="ar-AE" sz="4800" b="1" dirty="0"/>
              <a:t>﴿٦٣﴾</a:t>
            </a:r>
            <a:endParaRPr lang="ar-AE" sz="2000" b="0" i="0" dirty="0">
              <a:effectLst/>
              <a:latin typeface="Elif1"/>
            </a:endParaRPr>
          </a:p>
        </p:txBody>
      </p:sp>
    </p:spTree>
    <p:extLst>
      <p:ext uri="{BB962C8B-B14F-4D97-AF65-F5344CB8AC3E}">
        <p14:creationId xmlns:p14="http://schemas.microsoft.com/office/powerpoint/2010/main" val="1840489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002263"/>
          </a:xfrm>
        </p:spPr>
        <p:txBody>
          <a:bodyPr>
            <a:normAutofit/>
          </a:bodyPr>
          <a:lstStyle/>
          <a:p>
            <a:r>
              <a:rPr lang="tr-TR" sz="3200" b="1" i="1" dirty="0"/>
              <a:t>﴾67﴿O yerde gerekli temizliği yapıp hâkimiyetini kuruncaya kadar bir peygamberin esirlerinin olması uygun değildir. Siz geçici dünya varlığını istiyorsunuz, oysa Allah </a:t>
            </a:r>
            <a:r>
              <a:rPr lang="tr-TR" sz="3200" b="1" i="1" dirty="0" err="1"/>
              <a:t>âhireti</a:t>
            </a:r>
            <a:r>
              <a:rPr lang="tr-TR" sz="3200" b="1" i="1" dirty="0"/>
              <a:t> istiyor; Allah izzet ve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66662" y="0"/>
            <a:ext cx="2925337" cy="769441"/>
          </a:xfrm>
          <a:prstGeom prst="rect">
            <a:avLst/>
          </a:prstGeom>
          <a:noFill/>
        </p:spPr>
        <p:txBody>
          <a:bodyPr wrap="square" rtlCol="0">
            <a:spAutoFit/>
          </a:bodyPr>
          <a:lstStyle/>
          <a:p>
            <a:r>
              <a:rPr lang="tr-TR" sz="2200" b="1" i="0" dirty="0" err="1">
                <a:solidFill>
                  <a:srgbClr val="00B0F0"/>
                </a:solidFill>
                <a:effectLst/>
                <a:latin typeface="Helvetica Neue"/>
              </a:rPr>
              <a:t>Enfâl</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8.Sure</a:t>
            </a:r>
          </a:p>
          <a:p>
            <a:r>
              <a:rPr lang="tr-TR" sz="2200" b="1" dirty="0" smtClean="0">
                <a:solidFill>
                  <a:srgbClr val="00B0F0"/>
                </a:solidFill>
                <a:latin typeface="inherit"/>
              </a:rPr>
              <a:t>67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30244"/>
            <a:ext cx="12192000" cy="2081668"/>
          </a:xfrm>
        </p:spPr>
        <p:txBody>
          <a:bodyPr>
            <a:noAutofit/>
          </a:bodyPr>
          <a:lstStyle/>
          <a:p>
            <a:pPr rtl="1"/>
            <a:r>
              <a:rPr lang="ar-AE" sz="4800" dirty="0"/>
              <a:t>مَا كَانَ لِنَبِيٍّ اَنْ يَكُونَ لَـهُٓ اَسْرٰى حَتّٰى يُثْخِنَ فِي الْاَرْضِؕ </a:t>
            </a:r>
            <a:r>
              <a:rPr lang="ar-AE" sz="4800" dirty="0" smtClean="0"/>
              <a:t>تُرٖيدُونَ</a:t>
            </a:r>
            <a:r>
              <a:rPr lang="tr-TR" sz="4800" dirty="0" smtClean="0"/>
              <a:t/>
            </a:r>
            <a:br>
              <a:rPr lang="tr-TR" sz="4800" dirty="0" smtClean="0"/>
            </a:br>
            <a:r>
              <a:rPr lang="tr-TR" sz="4800" dirty="0"/>
              <a:t/>
            </a:r>
            <a:br>
              <a:rPr lang="tr-TR" sz="4800" dirty="0"/>
            </a:br>
            <a:r>
              <a:rPr lang="ar-AE" sz="4800" dirty="0" smtClean="0"/>
              <a:t> </a:t>
            </a:r>
            <a:r>
              <a:rPr lang="ar-AE" sz="4800" dirty="0"/>
              <a:t>عَرَضَ الدُّنْيَاࣗ وَاللّٰهُ يُرٖيدُ الْاٰخِرَةَؕ وَاللّٰهُ </a:t>
            </a:r>
            <a:r>
              <a:rPr lang="ar-AE" sz="4800" dirty="0">
                <a:solidFill>
                  <a:srgbClr val="FF0000"/>
                </a:solidFill>
              </a:rPr>
              <a:t>عَزٖيزٌ حَكٖيمٌ</a:t>
            </a:r>
            <a:r>
              <a:rPr lang="ar-AE" sz="4800" b="1" dirty="0"/>
              <a:t>﴿٦٧﴾</a:t>
            </a:r>
            <a:endParaRPr lang="ar-AE" sz="2000" b="0" i="0" dirty="0">
              <a:effectLst/>
              <a:latin typeface="Elif1"/>
            </a:endParaRPr>
          </a:p>
        </p:txBody>
      </p:sp>
    </p:spTree>
    <p:extLst>
      <p:ext uri="{BB962C8B-B14F-4D97-AF65-F5344CB8AC3E}">
        <p14:creationId xmlns:p14="http://schemas.microsoft.com/office/powerpoint/2010/main" val="3493785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199"/>
            <a:ext cx="12192000" cy="2236439"/>
          </a:xfrm>
        </p:spPr>
        <p:txBody>
          <a:bodyPr>
            <a:noAutofit/>
          </a:bodyPr>
          <a:lstStyle/>
          <a:p>
            <a:r>
              <a:rPr lang="tr-TR" sz="2700" b="1" i="1" dirty="0"/>
              <a:t>﴾40﴿Siz peygambere yardımcı olmasanız da önemli değil. Nitekim inkârcılar onu, iki kişiden biri olarak yurdundan çıkardıklarında Allah ona yardım etmişti: Hani onlar mağaradaydılar; arkadaşına “Tasalanma! Allah bizimle beraberdir” diyordu. Derken Allah ona kendi katından bir güven duygusu indirdi, sizin göremediğiniz askerlerle onu destekledi ve inkârcıların sözünü değersiz hale getirdi. Allah’ın sözü ise en yücedir. Çünkü Allah mutlak galiptir, hikmet sahibidir.</a:t>
            </a:r>
            <a:endParaRPr lang="tr-TR" sz="2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21698" y="0"/>
            <a:ext cx="3070302" cy="769441"/>
          </a:xfrm>
          <a:prstGeom prst="rect">
            <a:avLst/>
          </a:prstGeom>
          <a:noFill/>
        </p:spPr>
        <p:txBody>
          <a:bodyPr wrap="square" rtlCol="0">
            <a:spAutoFit/>
          </a:bodyPr>
          <a:lstStyle/>
          <a:p>
            <a:r>
              <a:rPr lang="tr-TR" sz="2200" b="1" i="0" dirty="0" err="1">
                <a:solidFill>
                  <a:srgbClr val="00B0F0"/>
                </a:solidFill>
                <a:effectLst/>
                <a:latin typeface="Helvetica Neue"/>
              </a:rPr>
              <a:t>Tevbe</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9.Sure</a:t>
            </a:r>
          </a:p>
          <a:p>
            <a:r>
              <a:rPr lang="tr-TR" sz="2200" b="1" dirty="0" smtClean="0">
                <a:solidFill>
                  <a:srgbClr val="00B0F0"/>
                </a:solidFill>
                <a:latin typeface="inherit"/>
              </a:rPr>
              <a:t>40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51390"/>
            <a:ext cx="12192000" cy="1950454"/>
          </a:xfrm>
        </p:spPr>
        <p:txBody>
          <a:bodyPr>
            <a:noAutofit/>
          </a:bodyPr>
          <a:lstStyle/>
          <a:p>
            <a:pPr rtl="1"/>
            <a:r>
              <a:rPr lang="ar-AE" sz="3600" dirty="0"/>
              <a:t>اِلَّا تَنْصُرُوهُ فَقَدْ نَصَرَهُ اللّٰهُ اِذْ اَخْرَجَهُ الَّذٖينَ كَفَرُوا ثَانِيَ اثْنَيْنِ اِذْ هُمَا فِي الْغَارِ اِذْ </a:t>
            </a:r>
            <a:r>
              <a:rPr lang="ar-AE" sz="3600" dirty="0" smtClean="0"/>
              <a:t>يَقُولُ</a:t>
            </a:r>
            <a:r>
              <a:rPr lang="tr-TR" sz="3600" dirty="0" smtClean="0"/>
              <a:t/>
            </a:r>
            <a:br>
              <a:rPr lang="tr-TR" sz="3600" dirty="0" smtClean="0"/>
            </a:br>
            <a:r>
              <a:rPr lang="tr-TR" sz="3600" dirty="0"/>
              <a:t/>
            </a:r>
            <a:br>
              <a:rPr lang="tr-TR" sz="3600" dirty="0"/>
            </a:br>
            <a:r>
              <a:rPr lang="ar-AE" sz="3600" dirty="0" smtClean="0"/>
              <a:t> </a:t>
            </a:r>
            <a:r>
              <a:rPr lang="ar-AE" sz="3600" dirty="0"/>
              <a:t>لِصَاحِبِهٖ لَا تَحْزَنْ اِنَّ اللّٰهَ مَعَنَاۚ فَاَنْزَلَ اللّٰهُ سَكٖينَتَهُ عَلَيْهِ وَاَيَّدَهُ بِجُنُودٍ لَمْ تَرَوْهَا وَجَعَلَ </a:t>
            </a:r>
            <a:r>
              <a:rPr lang="tr-TR" sz="3600" dirty="0" smtClean="0"/>
              <a:t/>
            </a:r>
            <a:br>
              <a:rPr lang="tr-TR" sz="3600" dirty="0" smtClean="0"/>
            </a:br>
            <a:r>
              <a:rPr lang="tr-TR" sz="3600" dirty="0"/>
              <a:t/>
            </a:r>
            <a:br>
              <a:rPr lang="tr-TR" sz="3600" dirty="0"/>
            </a:br>
            <a:r>
              <a:rPr lang="ar-AE" sz="3600" dirty="0" smtClean="0"/>
              <a:t>كَلِمَةَ </a:t>
            </a:r>
            <a:r>
              <a:rPr lang="ar-AE" sz="3600" dirty="0"/>
              <a:t>الَّذٖينَ كَفَرُوا السُّفْلٰىؕ وَكَلِمَةُ اللّٰهِ هِيَ الْعُلْيَاؕ وَاللّٰهُ </a:t>
            </a:r>
            <a:r>
              <a:rPr lang="ar-AE" sz="3600" dirty="0">
                <a:solidFill>
                  <a:srgbClr val="FF0000"/>
                </a:solidFill>
              </a:rPr>
              <a:t>عَزٖيزٌ حَكٖيمٌ</a:t>
            </a:r>
            <a:r>
              <a:rPr lang="ar-AE" sz="3600" b="1" dirty="0"/>
              <a:t>﴿٤٠﴾</a:t>
            </a:r>
            <a:endParaRPr lang="ar-AE" sz="700" b="0" i="0" dirty="0">
              <a:effectLst/>
              <a:latin typeface="Elif1"/>
            </a:endParaRPr>
          </a:p>
        </p:txBody>
      </p:sp>
    </p:spTree>
    <p:extLst>
      <p:ext uri="{BB962C8B-B14F-4D97-AF65-F5344CB8AC3E}">
        <p14:creationId xmlns:p14="http://schemas.microsoft.com/office/powerpoint/2010/main" val="3926048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225288"/>
          </a:xfrm>
        </p:spPr>
        <p:txBody>
          <a:bodyPr>
            <a:normAutofit/>
          </a:bodyPr>
          <a:lstStyle/>
          <a:p>
            <a:r>
              <a:rPr lang="tr-TR" sz="3200" b="1" i="1" dirty="0"/>
              <a:t>﴾71﴿Müminlerin erkekleri de kadınları da birbirlerinin </a:t>
            </a:r>
            <a:r>
              <a:rPr lang="tr-TR" sz="3200" b="1" i="1" dirty="0" err="1"/>
              <a:t>velîleridir</a:t>
            </a:r>
            <a:r>
              <a:rPr lang="tr-TR" sz="3200" b="1" i="1" dirty="0"/>
              <a:t>; iyiliği teşvik eder, kötülükten alıkoyarlar, namazı kılarlar, zekâtı verirler, Allah ve resulüne itaat ederler. İşte onları Allah merhametiyle kuşatacaktır. Kuşkusuz Allah mutlak güç ve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77093" y="0"/>
            <a:ext cx="3114906" cy="769441"/>
          </a:xfrm>
          <a:prstGeom prst="rect">
            <a:avLst/>
          </a:prstGeom>
          <a:noFill/>
        </p:spPr>
        <p:txBody>
          <a:bodyPr wrap="square" rtlCol="0">
            <a:spAutoFit/>
          </a:bodyPr>
          <a:lstStyle/>
          <a:p>
            <a:r>
              <a:rPr lang="tr-TR" sz="2200" b="1" i="0" dirty="0" err="1">
                <a:solidFill>
                  <a:srgbClr val="00B0F0"/>
                </a:solidFill>
                <a:effectLst/>
                <a:latin typeface="Helvetica Neue"/>
              </a:rPr>
              <a:t>Tevbe</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9.Sure</a:t>
            </a:r>
          </a:p>
          <a:p>
            <a:r>
              <a:rPr lang="tr-TR" sz="2200" b="1" dirty="0" smtClean="0">
                <a:solidFill>
                  <a:srgbClr val="00B0F0"/>
                </a:solidFill>
                <a:latin typeface="inherit"/>
              </a:rPr>
              <a:t>71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41557"/>
            <a:ext cx="12192000" cy="2227915"/>
          </a:xfrm>
        </p:spPr>
        <p:txBody>
          <a:bodyPr>
            <a:noAutofit/>
          </a:bodyPr>
          <a:lstStyle/>
          <a:p>
            <a:pPr rtl="1"/>
            <a:r>
              <a:rPr lang="ar-AE" sz="4000" dirty="0"/>
              <a:t>وَالْمُؤْمِنُونَ وَالْمُؤْمِنَاتُ بَعْضُهُمْ اَوْلِيَٓاءُ بَعْضٍۘ يَأْمُرُونَ بِالْمَعْرُوفِ وَيَنْهَوْنَ </a:t>
            </a:r>
            <a:r>
              <a:rPr lang="ar-AE" sz="4000" dirty="0" smtClean="0"/>
              <a:t>عَنِ</a:t>
            </a:r>
            <a:r>
              <a:rPr lang="tr-TR" sz="4000" dirty="0" smtClean="0"/>
              <a:t/>
            </a:r>
            <a:br>
              <a:rPr lang="tr-TR" sz="4000" dirty="0" smtClean="0"/>
            </a:br>
            <a:r>
              <a:rPr lang="tr-TR" sz="4000" dirty="0"/>
              <a:t/>
            </a:r>
            <a:br>
              <a:rPr lang="tr-TR" sz="4000" dirty="0"/>
            </a:br>
            <a:r>
              <a:rPr lang="ar-AE" sz="4000" dirty="0" smtClean="0"/>
              <a:t> </a:t>
            </a:r>
            <a:r>
              <a:rPr lang="ar-AE" sz="4000" dirty="0"/>
              <a:t>الْمُنْكَرِ وَيُقٖيمُونَ الصَّلٰوةَ وَيُؤْتُونَ الزَّكٰوةَ وَيُطٖيعُونَ اللّٰهَ وَرَسُولَهُؕ اُو۬لٰٓئِكَ </a:t>
            </a:r>
            <a:r>
              <a:rPr lang="tr-TR" sz="4000" dirty="0" smtClean="0"/>
              <a:t/>
            </a:r>
            <a:br>
              <a:rPr lang="tr-TR" sz="4000" dirty="0" smtClean="0"/>
            </a:br>
            <a:r>
              <a:rPr lang="tr-TR" sz="4000" dirty="0"/>
              <a:t/>
            </a:r>
            <a:br>
              <a:rPr lang="tr-TR" sz="4000" dirty="0"/>
            </a:br>
            <a:r>
              <a:rPr lang="ar-AE" sz="4000" dirty="0" smtClean="0"/>
              <a:t>سَيَرْحَمُهُمُ </a:t>
            </a:r>
            <a:r>
              <a:rPr lang="ar-AE" sz="4000" dirty="0"/>
              <a:t>اللّٰهُؕ اِنَّ اللّٰهَ </a:t>
            </a:r>
            <a:r>
              <a:rPr lang="ar-AE" sz="4000" dirty="0">
                <a:solidFill>
                  <a:srgbClr val="FF0000"/>
                </a:solidFill>
              </a:rPr>
              <a:t>عَزِيزٌ حَكٖيمٌ</a:t>
            </a:r>
            <a:r>
              <a:rPr lang="ar-AE" sz="4000" b="1" dirty="0"/>
              <a:t>﴿٧١﴾</a:t>
            </a:r>
            <a:endParaRPr lang="ar-AE" sz="1200" b="0" i="0" dirty="0">
              <a:effectLst/>
              <a:latin typeface="Elif1"/>
            </a:endParaRPr>
          </a:p>
        </p:txBody>
      </p:sp>
    </p:spTree>
    <p:extLst>
      <p:ext uri="{BB962C8B-B14F-4D97-AF65-F5344CB8AC3E}">
        <p14:creationId xmlns:p14="http://schemas.microsoft.com/office/powerpoint/2010/main" val="107401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92859"/>
            <a:ext cx="12192000" cy="2129882"/>
          </a:xfrm>
        </p:spPr>
        <p:txBody>
          <a:bodyPr>
            <a:normAutofit/>
          </a:bodyPr>
          <a:lstStyle/>
          <a:p>
            <a:r>
              <a:rPr lang="tr-TR" sz="3200" b="1" i="1" dirty="0"/>
              <a:t>﴾4﴿İstisnasız her peygamberi kendi kavminin diliyle gönderdik ki onlara açık açık anlatsın; bundan sonra Allah dilediğini sapkınlık içerisinde bırakır, dilediğini de doğru yola iletir. O, güçlüdür,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7951" y="0"/>
            <a:ext cx="3494049" cy="769441"/>
          </a:xfrm>
          <a:prstGeom prst="rect">
            <a:avLst/>
          </a:prstGeom>
          <a:noFill/>
        </p:spPr>
        <p:txBody>
          <a:bodyPr wrap="square" rtlCol="0">
            <a:spAutoFit/>
          </a:bodyPr>
          <a:lstStyle/>
          <a:p>
            <a:r>
              <a:rPr lang="tr-TR" sz="2200" b="1" i="0" dirty="0" err="1">
                <a:solidFill>
                  <a:srgbClr val="00B0F0"/>
                </a:solidFill>
                <a:effectLst/>
                <a:latin typeface="Helvetica Neue"/>
              </a:rPr>
              <a:t>İbrâhîm</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14.Sure</a:t>
            </a:r>
          </a:p>
          <a:p>
            <a:r>
              <a:rPr lang="tr-TR" sz="2200" b="1" dirty="0" smtClean="0">
                <a:solidFill>
                  <a:srgbClr val="00B0F0"/>
                </a:solidFill>
                <a:latin typeface="inherit"/>
              </a:rPr>
              <a:t>4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572634"/>
            <a:ext cx="12192000" cy="1572009"/>
          </a:xfrm>
        </p:spPr>
        <p:txBody>
          <a:bodyPr>
            <a:noAutofit/>
          </a:bodyPr>
          <a:lstStyle/>
          <a:p>
            <a:pPr rtl="1"/>
            <a:r>
              <a:rPr lang="ar-AE" sz="3600" dirty="0">
                <a:latin typeface="Elif1"/>
              </a:rPr>
              <a:t>وَمَٓا اَرْسَلْنَا مِنْ رَسُولٍ اِلَّا بِلِسَانِ قَوْمِهٖ لِيُبَيِّنَ لَهُمْؕ فَيُضِلُّ اللّٰهُ مَنْ يَشَٓاءُ وَيَهْدٖي مَنْ </a:t>
            </a:r>
            <a:r>
              <a:rPr lang="ar-AE" sz="3600" dirty="0" smtClean="0">
                <a:latin typeface="Elif1"/>
              </a:rPr>
              <a:t>يَشَٓاءُؕ</a:t>
            </a:r>
            <a:r>
              <a:rPr lang="tr-TR" sz="3600" dirty="0" smtClean="0">
                <a:latin typeface="Elif1"/>
              </a:rPr>
              <a:t/>
            </a:r>
            <a:br>
              <a:rPr lang="tr-TR" sz="3600" dirty="0" smtClean="0">
                <a:latin typeface="Elif1"/>
              </a:rPr>
            </a:br>
            <a:r>
              <a:rPr lang="tr-TR" sz="3600" dirty="0">
                <a:latin typeface="Elif1"/>
              </a:rPr>
              <a:t/>
            </a:r>
            <a:br>
              <a:rPr lang="tr-TR" sz="3600" dirty="0">
                <a:latin typeface="Elif1"/>
              </a:rPr>
            </a:br>
            <a:r>
              <a:rPr lang="ar-AE" sz="3600" dirty="0" smtClean="0">
                <a:latin typeface="Elif1"/>
              </a:rPr>
              <a:t> </a:t>
            </a:r>
            <a:r>
              <a:rPr lang="ar-AE" sz="3600" dirty="0">
                <a:latin typeface="Elif1"/>
              </a:rPr>
              <a:t>وَهُوَ </a:t>
            </a:r>
            <a:r>
              <a:rPr lang="ar-AE" sz="3600" dirty="0">
                <a:solidFill>
                  <a:srgbClr val="FF0000"/>
                </a:solidFill>
                <a:latin typeface="Elif1"/>
              </a:rPr>
              <a:t>الْعَزٖيزُ الْحَكٖيمُ</a:t>
            </a:r>
            <a:r>
              <a:rPr lang="ar-AE" sz="3600" b="1" dirty="0">
                <a:latin typeface="Elif1"/>
              </a:rPr>
              <a:t>﴿٤﴾</a:t>
            </a:r>
            <a:endParaRPr lang="ar-AE" sz="3600" b="0" i="0" dirty="0">
              <a:effectLst/>
              <a:latin typeface="Elif1"/>
            </a:endParaRPr>
          </a:p>
        </p:txBody>
      </p:sp>
    </p:spTree>
    <p:extLst>
      <p:ext uri="{BB962C8B-B14F-4D97-AF65-F5344CB8AC3E}">
        <p14:creationId xmlns:p14="http://schemas.microsoft.com/office/powerpoint/2010/main" val="4211519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654718"/>
          </a:xfrm>
        </p:spPr>
        <p:txBody>
          <a:bodyPr>
            <a:noAutofit/>
          </a:bodyPr>
          <a:lstStyle/>
          <a:p>
            <a:r>
              <a:rPr lang="ar-AE" sz="4800" dirty="0"/>
              <a:t>لِلَّذٖينَ لَا يُؤْمِنُونَ بِالْاٰخِرَةِ مَثَلُ السَّوْءِۚ وَلِلّٰهِ الْمَثَلُ الْاَعْلٰىؕ </a:t>
            </a:r>
            <a:r>
              <a:rPr lang="ar-AE" sz="4800" dirty="0" smtClean="0"/>
              <a:t>وَهُوَ</a:t>
            </a:r>
            <a:r>
              <a:rPr lang="tr-TR" sz="4800" dirty="0" smtClean="0"/>
              <a:t/>
            </a:r>
            <a:br>
              <a:rPr lang="tr-TR" sz="4800" dirty="0" smtClean="0"/>
            </a:br>
            <a:r>
              <a:rPr lang="tr-TR" sz="4800" dirty="0"/>
              <a:t/>
            </a:r>
            <a:br>
              <a:rPr lang="tr-TR" sz="4800" dirty="0"/>
            </a:br>
            <a:r>
              <a:rPr lang="ar-AE" sz="4800" dirty="0" smtClean="0">
                <a:solidFill>
                  <a:srgbClr val="FF0000"/>
                </a:solidFill>
              </a:rPr>
              <a:t> </a:t>
            </a:r>
            <a:r>
              <a:rPr lang="ar-AE" sz="4800" dirty="0">
                <a:solidFill>
                  <a:srgbClr val="FF0000"/>
                </a:solidFill>
              </a:rPr>
              <a:t>الْعَزٖيزُ الْحَكٖيمُ</a:t>
            </a:r>
            <a:r>
              <a:rPr lang="ar-AE" sz="4800" dirty="0"/>
              <a:t>ࣖ</a:t>
            </a:r>
            <a:r>
              <a:rPr lang="ar-AE" sz="4800" b="1" dirty="0"/>
              <a:t>﴿٦٠﴾</a:t>
            </a:r>
            <a:endParaRPr lang="tr-TR" sz="3200" dirty="0"/>
          </a:p>
        </p:txBody>
      </p:sp>
      <p:sp>
        <p:nvSpPr>
          <p:cNvPr id="3" name="Alt Başlık 2"/>
          <p:cNvSpPr>
            <a:spLocks noGrp="1"/>
          </p:cNvSpPr>
          <p:nvPr>
            <p:ph type="subTitle" idx="1"/>
          </p:nvPr>
        </p:nvSpPr>
        <p:spPr>
          <a:xfrm>
            <a:off x="0" y="4625782"/>
            <a:ext cx="12192000" cy="1655762"/>
          </a:xfrm>
        </p:spPr>
        <p:txBody>
          <a:bodyPr>
            <a:normAutofit/>
          </a:bodyPr>
          <a:lstStyle/>
          <a:p>
            <a:r>
              <a:rPr lang="tr-TR" sz="4000" b="1" i="1" dirty="0"/>
              <a:t>﴾60﴿Âhirete inanmayanlar kötü sıfatlarla anılır; Allah’a ise en yüce sıfatlar yaraşır. O </a:t>
            </a:r>
            <a:r>
              <a:rPr lang="tr-TR" sz="4000" b="1" i="1" dirty="0" err="1"/>
              <a:t>azîzdir</a:t>
            </a:r>
            <a:r>
              <a:rPr lang="tr-TR" sz="4000" b="1" i="1" dirty="0"/>
              <a:t>, hakîmdir.</a:t>
            </a:r>
            <a:endParaRPr lang="tr-TR" sz="4800" dirty="0"/>
          </a:p>
        </p:txBody>
      </p:sp>
      <p:sp>
        <p:nvSpPr>
          <p:cNvPr id="4" name="Metin kutusu 3"/>
          <p:cNvSpPr txBox="1"/>
          <p:nvPr/>
        </p:nvSpPr>
        <p:spPr>
          <a:xfrm>
            <a:off x="9746166" y="14497"/>
            <a:ext cx="2445834" cy="769441"/>
          </a:xfrm>
          <a:prstGeom prst="rect">
            <a:avLst/>
          </a:prstGeom>
          <a:noFill/>
        </p:spPr>
        <p:txBody>
          <a:bodyPr wrap="square" rtlCol="0">
            <a:spAutoFit/>
          </a:bodyPr>
          <a:lstStyle/>
          <a:p>
            <a:r>
              <a:rPr lang="tr-TR" sz="2200" b="1" dirty="0" err="1" smtClean="0">
                <a:solidFill>
                  <a:srgbClr val="00B0F0"/>
                </a:solidFill>
              </a:rPr>
              <a:t>Nahl</a:t>
            </a:r>
            <a:r>
              <a:rPr lang="tr-TR" sz="2200" b="1" dirty="0" smtClean="0">
                <a:solidFill>
                  <a:srgbClr val="00B0F0"/>
                </a:solidFill>
              </a:rPr>
              <a:t> Suresi 16.sure</a:t>
            </a:r>
          </a:p>
          <a:p>
            <a:r>
              <a:rPr lang="tr-TR" sz="2200" b="1" dirty="0" smtClean="0">
                <a:solidFill>
                  <a:srgbClr val="00B0F0"/>
                </a:solidFill>
              </a:rPr>
              <a:t>60 . Ayet </a:t>
            </a:r>
            <a:endParaRPr lang="tr-TR" sz="2200" dirty="0">
              <a:solidFill>
                <a:srgbClr val="00B0F0"/>
              </a:solidFill>
            </a:endParaRPr>
          </a:p>
        </p:txBody>
      </p:sp>
    </p:spTree>
    <p:extLst>
      <p:ext uri="{BB962C8B-B14F-4D97-AF65-F5344CB8AC3E}">
        <p14:creationId xmlns:p14="http://schemas.microsoft.com/office/powerpoint/2010/main" val="3989598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يَا مُوسٰٓى اِنَّـهُٓ اَنَا اللّٰهُ </a:t>
            </a:r>
            <a:r>
              <a:rPr lang="ar-AE" dirty="0">
                <a:solidFill>
                  <a:srgbClr val="FF0000"/>
                </a:solidFill>
              </a:rPr>
              <a:t>الْعَزٖيزُ</a:t>
            </a:r>
            <a:r>
              <a:rPr lang="ar-AE" dirty="0"/>
              <a:t> </a:t>
            </a:r>
            <a:r>
              <a:rPr lang="ar-AE" dirty="0">
                <a:solidFill>
                  <a:srgbClr val="FF0000"/>
                </a:solidFill>
              </a:rPr>
              <a:t>الْحَكٖيمُۙ</a:t>
            </a:r>
            <a:r>
              <a:rPr lang="ar-AE" b="1" dirty="0"/>
              <a:t>﴿٩﴾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﴾9﴿“Ey Mûsâ! Şüphesiz ben mutlak galip ve hikmet sahibi olan </a:t>
            </a:r>
            <a:r>
              <a:rPr lang="tr-TR" sz="3200" b="1" i="1" dirty="0" err="1"/>
              <a:t>Allahım</a:t>
            </a:r>
            <a:r>
              <a:rPr lang="tr-TR" sz="3200" b="1" i="1" dirty="0"/>
              <a:t>!</a:t>
            </a:r>
            <a:endParaRPr lang="tr-TR" sz="2800" dirty="0"/>
          </a:p>
        </p:txBody>
      </p:sp>
      <p:sp>
        <p:nvSpPr>
          <p:cNvPr id="4" name="Metin kutusu 3"/>
          <p:cNvSpPr txBox="1"/>
          <p:nvPr/>
        </p:nvSpPr>
        <p:spPr>
          <a:xfrm>
            <a:off x="9445083" y="0"/>
            <a:ext cx="2746917" cy="769441"/>
          </a:xfrm>
          <a:prstGeom prst="rect">
            <a:avLst/>
          </a:prstGeom>
          <a:noFill/>
        </p:spPr>
        <p:txBody>
          <a:bodyPr wrap="square" rtlCol="0">
            <a:spAutoFit/>
          </a:bodyPr>
          <a:lstStyle/>
          <a:p>
            <a:r>
              <a:rPr lang="tr-TR" sz="2200" b="1" dirty="0" err="1" smtClean="0">
                <a:solidFill>
                  <a:srgbClr val="00B0F0"/>
                </a:solidFill>
              </a:rPr>
              <a:t>Neml</a:t>
            </a:r>
            <a:r>
              <a:rPr lang="tr-TR" sz="2200" b="1" dirty="0" smtClean="0">
                <a:solidFill>
                  <a:srgbClr val="00B0F0"/>
                </a:solidFill>
              </a:rPr>
              <a:t> Suresi 27 . sure</a:t>
            </a:r>
          </a:p>
          <a:p>
            <a:r>
              <a:rPr lang="tr-TR" sz="2200" b="1" dirty="0" smtClean="0">
                <a:solidFill>
                  <a:srgbClr val="00B0F0"/>
                </a:solidFill>
              </a:rPr>
              <a:t>9 . Ayet </a:t>
            </a:r>
            <a:endParaRPr lang="tr-TR" sz="2200" dirty="0">
              <a:solidFill>
                <a:srgbClr val="00B0F0"/>
              </a:solidFill>
            </a:endParaRPr>
          </a:p>
        </p:txBody>
      </p:sp>
    </p:spTree>
    <p:extLst>
      <p:ext uri="{BB962C8B-B14F-4D97-AF65-F5344CB8AC3E}">
        <p14:creationId xmlns:p14="http://schemas.microsoft.com/office/powerpoint/2010/main" val="754013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816249"/>
          </a:xfrm>
        </p:spPr>
        <p:txBody>
          <a:bodyPr>
            <a:noAutofit/>
          </a:bodyPr>
          <a:lstStyle/>
          <a:p>
            <a:pPr rtl="1"/>
            <a:r>
              <a:rPr lang="ar-AE" sz="4400" dirty="0"/>
              <a:t>فَاٰمَنَ لَهُ لُوطٌۘ وَقَالَ اِنّٖي مُهَاجِرٌ اِلٰى رَبّٖيؕ اِنَّهُ هُوَ </a:t>
            </a:r>
            <a:r>
              <a:rPr lang="ar-AE" sz="4400" dirty="0">
                <a:solidFill>
                  <a:srgbClr val="FF0000"/>
                </a:solidFill>
              </a:rPr>
              <a:t>الْعَزٖيزُ الْحَكٖيمُ</a:t>
            </a:r>
            <a:r>
              <a:rPr lang="ar-AE" sz="4400" b="1" dirty="0"/>
              <a:t>﴿٢٦﴾</a:t>
            </a:r>
            <a:endParaRPr lang="tr-TR" sz="3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﴾26﴿Bunun üzerine </a:t>
            </a:r>
            <a:r>
              <a:rPr lang="tr-TR" sz="3200" b="1" i="1" dirty="0" err="1"/>
              <a:t>Lût</a:t>
            </a:r>
            <a:r>
              <a:rPr lang="tr-TR" sz="3200" b="1" i="1" dirty="0"/>
              <a:t> ona iman etti. (</a:t>
            </a:r>
            <a:r>
              <a:rPr lang="tr-TR" sz="3200" b="1" i="1" dirty="0" err="1"/>
              <a:t>İbrâhim</a:t>
            </a:r>
            <a:r>
              <a:rPr lang="tr-TR" sz="3200" b="1" i="1" dirty="0"/>
              <a:t>) “Artık ben rabbime göç edeceğim. Şüphesiz O güçlüdür, hikmet sahibidir” dedi.</a:t>
            </a:r>
            <a:endParaRPr lang="tr-TR" sz="4000" dirty="0"/>
          </a:p>
        </p:txBody>
      </p:sp>
      <p:sp>
        <p:nvSpPr>
          <p:cNvPr id="4" name="Metin kutusu 3"/>
          <p:cNvSpPr txBox="1"/>
          <p:nvPr/>
        </p:nvSpPr>
        <p:spPr>
          <a:xfrm>
            <a:off x="9121698" y="0"/>
            <a:ext cx="3070302" cy="769441"/>
          </a:xfrm>
          <a:prstGeom prst="rect">
            <a:avLst/>
          </a:prstGeom>
          <a:noFill/>
        </p:spPr>
        <p:txBody>
          <a:bodyPr wrap="square" rtlCol="0">
            <a:spAutoFit/>
          </a:bodyPr>
          <a:lstStyle/>
          <a:p>
            <a:r>
              <a:rPr lang="tr-TR" sz="2200" b="1" dirty="0" err="1">
                <a:solidFill>
                  <a:srgbClr val="00B0F0"/>
                </a:solidFill>
              </a:rPr>
              <a:t>Ankebût</a:t>
            </a:r>
            <a:r>
              <a:rPr lang="tr-TR" sz="2200" b="1" dirty="0">
                <a:solidFill>
                  <a:srgbClr val="00B0F0"/>
                </a:solidFill>
              </a:rPr>
              <a:t> Suresi 29 . sure</a:t>
            </a:r>
          </a:p>
          <a:p>
            <a:r>
              <a:rPr lang="tr-TR" sz="2200" b="1" dirty="0" smtClean="0">
                <a:solidFill>
                  <a:srgbClr val="00B0F0"/>
                </a:solidFill>
              </a:rPr>
              <a:t>26 . </a:t>
            </a:r>
            <a:r>
              <a:rPr lang="tr-TR" sz="2200" b="1" dirty="0">
                <a:solidFill>
                  <a:srgbClr val="00B0F0"/>
                </a:solidFill>
              </a:rPr>
              <a:t>Ayet </a:t>
            </a:r>
            <a:endParaRPr lang="tr-TR" sz="2200" dirty="0">
              <a:solidFill>
                <a:srgbClr val="00B0F0"/>
              </a:solidFill>
            </a:endParaRPr>
          </a:p>
        </p:txBody>
      </p:sp>
    </p:spTree>
    <p:extLst>
      <p:ext uri="{BB962C8B-B14F-4D97-AF65-F5344CB8AC3E}">
        <p14:creationId xmlns:p14="http://schemas.microsoft.com/office/powerpoint/2010/main" val="191467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816249"/>
          </a:xfrm>
        </p:spPr>
        <p:txBody>
          <a:bodyPr>
            <a:noAutofit/>
          </a:bodyPr>
          <a:lstStyle/>
          <a:p>
            <a:pPr rtl="1"/>
            <a:r>
              <a:rPr lang="ar-AE" sz="4400" dirty="0"/>
              <a:t>اِنَّ اللّٰهَ يَعْلَمُ مَا يَدْعُونَ مِنْ دُونِهٖ مِنْ شَيْءٍؕ وَهُوَ </a:t>
            </a:r>
            <a:r>
              <a:rPr lang="ar-AE" sz="4400" dirty="0">
                <a:solidFill>
                  <a:srgbClr val="FF0000"/>
                </a:solidFill>
              </a:rPr>
              <a:t>الْعَزٖيزُ الْحَكٖيمُ</a:t>
            </a:r>
            <a:r>
              <a:rPr lang="ar-AE" sz="4400" b="1" dirty="0"/>
              <a:t>﴿٤٢﴾</a:t>
            </a:r>
            <a:endParaRPr lang="tr-TR" sz="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﴾42﴿Allah, onların kendisini bırakıp da ne türlü şeylere yalvarıp yakardıklarını şüphesiz bilmektedir. O, </a:t>
            </a:r>
            <a:r>
              <a:rPr lang="tr-TR" sz="3200" b="1" i="1" dirty="0" err="1"/>
              <a:t>azîzdir</a:t>
            </a:r>
            <a:r>
              <a:rPr lang="tr-TR" sz="3200" b="1" i="1" dirty="0"/>
              <a:t>, hakîmdir.</a:t>
            </a:r>
            <a:endParaRPr lang="tr-TR" sz="3200" dirty="0"/>
          </a:p>
        </p:txBody>
      </p:sp>
      <p:sp>
        <p:nvSpPr>
          <p:cNvPr id="4" name="Metin kutusu 3"/>
          <p:cNvSpPr txBox="1"/>
          <p:nvPr/>
        </p:nvSpPr>
        <p:spPr>
          <a:xfrm>
            <a:off x="9121699" y="0"/>
            <a:ext cx="3070302" cy="769441"/>
          </a:xfrm>
          <a:prstGeom prst="rect">
            <a:avLst/>
          </a:prstGeom>
          <a:noFill/>
        </p:spPr>
        <p:txBody>
          <a:bodyPr wrap="square" rtlCol="0">
            <a:spAutoFit/>
          </a:bodyPr>
          <a:lstStyle/>
          <a:p>
            <a:r>
              <a:rPr lang="tr-TR" sz="2200" b="1" dirty="0" err="1">
                <a:solidFill>
                  <a:srgbClr val="00B0F0"/>
                </a:solidFill>
              </a:rPr>
              <a:t>Ankebût</a:t>
            </a:r>
            <a:r>
              <a:rPr lang="tr-TR" sz="2200" b="1" dirty="0">
                <a:solidFill>
                  <a:srgbClr val="00B0F0"/>
                </a:solidFill>
              </a:rPr>
              <a:t> Suresi 29 . sure</a:t>
            </a:r>
          </a:p>
          <a:p>
            <a:r>
              <a:rPr lang="tr-TR" sz="2200" b="1" dirty="0" smtClean="0">
                <a:solidFill>
                  <a:srgbClr val="00B0F0"/>
                </a:solidFill>
              </a:rPr>
              <a:t>42 . </a:t>
            </a:r>
            <a:r>
              <a:rPr lang="tr-TR" sz="2200" b="1" dirty="0">
                <a:solidFill>
                  <a:srgbClr val="00B0F0"/>
                </a:solidFill>
              </a:rPr>
              <a:t>Ayet </a:t>
            </a:r>
            <a:endParaRPr lang="tr-TR" sz="2200" dirty="0">
              <a:solidFill>
                <a:srgbClr val="00B0F0"/>
              </a:solidFill>
            </a:endParaRPr>
          </a:p>
        </p:txBody>
      </p:sp>
    </p:spTree>
    <p:extLst>
      <p:ext uri="{BB962C8B-B14F-4D97-AF65-F5344CB8AC3E}">
        <p14:creationId xmlns:p14="http://schemas.microsoft.com/office/powerpoint/2010/main" val="1761786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19137"/>
          </a:xfrm>
        </p:spPr>
        <p:txBody>
          <a:bodyPr>
            <a:noAutofit/>
          </a:bodyPr>
          <a:lstStyle/>
          <a:p>
            <a:pPr rtl="1"/>
            <a:r>
              <a:rPr lang="ar-AE" sz="4800" dirty="0"/>
              <a:t>وَهُوَ الَّذٖي يَبْدَؤُا الْخَلْقَ ثُمَّ يُعٖيدُهُ وَهُوَ اَهْوَنُ عَلَيْهِؕ وَلَهُ الْمَثَلُ </a:t>
            </a:r>
            <a:r>
              <a:rPr lang="ar-AE" sz="4800" dirty="0" smtClean="0"/>
              <a:t>الْاَعْلٰى</a:t>
            </a:r>
            <a:r>
              <a:rPr lang="tr-TR" sz="4800" dirty="0" smtClean="0"/>
              <a:t/>
            </a:r>
            <a:br>
              <a:rPr lang="tr-TR" sz="4800" dirty="0" smtClean="0"/>
            </a:br>
            <a:r>
              <a:rPr lang="tr-TR" sz="4800" dirty="0"/>
              <a:t/>
            </a:r>
            <a:br>
              <a:rPr lang="tr-TR" sz="4800" dirty="0"/>
            </a:br>
            <a:r>
              <a:rPr lang="ar-AE" sz="4800" dirty="0" smtClean="0"/>
              <a:t> </a:t>
            </a:r>
            <a:r>
              <a:rPr lang="ar-AE" sz="4800" dirty="0"/>
              <a:t>فِي السَّمٰوَاتِ وَالْاَرْضِۚ وَهُوَ </a:t>
            </a:r>
            <a:r>
              <a:rPr lang="ar-AE" sz="4800" dirty="0">
                <a:solidFill>
                  <a:srgbClr val="FF0000"/>
                </a:solidFill>
              </a:rPr>
              <a:t>الْعَزٖيزُ الْحَكٖيمُ</a:t>
            </a:r>
            <a:r>
              <a:rPr lang="ar-AE" sz="4800" dirty="0"/>
              <a:t>ࣖ</a:t>
            </a:r>
            <a:r>
              <a:rPr lang="ar-AE" sz="4800" b="1" dirty="0"/>
              <a:t>﴿٢٧﴾</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﴾27﴿Varlığı ilkin yaratan, sonra bunu tekrar eden O’dur ve bu O’nun için pek kolaydır. Göklerde ve yerde en yüce sıfat O’nundur. O mutlak galiptir, hikmet sahibidir.</a:t>
            </a:r>
            <a:endParaRPr lang="tr-TR" sz="3600" dirty="0"/>
          </a:p>
        </p:txBody>
      </p:sp>
      <p:sp>
        <p:nvSpPr>
          <p:cNvPr id="4" name="Metin kutusu 3"/>
          <p:cNvSpPr txBox="1"/>
          <p:nvPr/>
        </p:nvSpPr>
        <p:spPr>
          <a:xfrm>
            <a:off x="9556595" y="0"/>
            <a:ext cx="2635405" cy="769441"/>
          </a:xfrm>
          <a:prstGeom prst="rect">
            <a:avLst/>
          </a:prstGeom>
          <a:noFill/>
        </p:spPr>
        <p:txBody>
          <a:bodyPr wrap="square" rtlCol="0">
            <a:spAutoFit/>
          </a:bodyPr>
          <a:lstStyle/>
          <a:p>
            <a:r>
              <a:rPr lang="tr-TR" sz="2200" b="1" dirty="0">
                <a:solidFill>
                  <a:srgbClr val="00B0F0"/>
                </a:solidFill>
              </a:rPr>
              <a:t>Rum Suresi 30 . sure</a:t>
            </a:r>
          </a:p>
          <a:p>
            <a:r>
              <a:rPr lang="tr-TR" sz="2200" b="1" dirty="0" smtClean="0">
                <a:solidFill>
                  <a:srgbClr val="00B0F0"/>
                </a:solidFill>
              </a:rPr>
              <a:t>27 </a:t>
            </a:r>
            <a:r>
              <a:rPr lang="tr-TR" sz="2200" b="1" dirty="0">
                <a:solidFill>
                  <a:srgbClr val="00B0F0"/>
                </a:solidFill>
              </a:rPr>
              <a:t>. Ayet </a:t>
            </a:r>
            <a:endParaRPr lang="tr-TR" sz="2200" dirty="0">
              <a:solidFill>
                <a:srgbClr val="00B0F0"/>
              </a:solidFill>
            </a:endParaRPr>
          </a:p>
        </p:txBody>
      </p:sp>
    </p:spTree>
    <p:extLst>
      <p:ext uri="{BB962C8B-B14F-4D97-AF65-F5344CB8AC3E}">
        <p14:creationId xmlns:p14="http://schemas.microsoft.com/office/powerpoint/2010/main" val="169392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b="0" i="0" dirty="0">
                <a:effectLst/>
                <a:latin typeface="Elif1"/>
              </a:rPr>
              <a:t>خَالِدٖينَ فٖيهَاؕ وَعْدَ اللّٰهِ حَقاًّؕ وَهُوَ </a:t>
            </a:r>
            <a:r>
              <a:rPr lang="ar-AE" b="0" i="0" dirty="0">
                <a:solidFill>
                  <a:srgbClr val="FF0000"/>
                </a:solidFill>
                <a:effectLst/>
                <a:latin typeface="Elif1"/>
              </a:rPr>
              <a:t>الْعَزٖيزُ الْحَكٖيمُ</a:t>
            </a:r>
            <a:r>
              <a:rPr lang="ar-AE" b="1" i="0" u="none" strike="noStrike" dirty="0">
                <a:effectLst/>
                <a:latin typeface="Elif1"/>
              </a:rPr>
              <a:t>﴿٩﴾</a:t>
            </a:r>
            <a:endParaRPr lang="tr-TR" dirty="0"/>
          </a:p>
        </p:txBody>
      </p:sp>
      <p:sp>
        <p:nvSpPr>
          <p:cNvPr id="3" name="Alt Başlık 2"/>
          <p:cNvSpPr>
            <a:spLocks noGrp="1"/>
          </p:cNvSpPr>
          <p:nvPr>
            <p:ph type="subTitle" idx="1"/>
          </p:nvPr>
        </p:nvSpPr>
        <p:spPr>
          <a:xfrm>
            <a:off x="0" y="4759597"/>
            <a:ext cx="12192000" cy="1655762"/>
          </a:xfrm>
        </p:spPr>
        <p:txBody>
          <a:bodyPr>
            <a:normAutofit/>
          </a:bodyPr>
          <a:lstStyle/>
          <a:p>
            <a:r>
              <a:rPr lang="tr-TR" sz="2800" b="1" i="1" u="none" strike="noStrike" dirty="0">
                <a:effectLst/>
                <a:latin typeface="Helvetica Neue"/>
              </a:rPr>
              <a:t>﴾9﴿</a:t>
            </a:r>
            <a:r>
              <a:rPr lang="tr-TR" sz="2800" b="1" i="1" dirty="0">
                <a:effectLst/>
                <a:latin typeface="Helvetica Neue"/>
              </a:rPr>
              <a:t>İman edip dünya ve </a:t>
            </a:r>
            <a:r>
              <a:rPr lang="tr-TR" sz="2800" b="1" i="1" dirty="0" err="1">
                <a:effectLst/>
                <a:latin typeface="Helvetica Neue"/>
              </a:rPr>
              <a:t>âhiret</a:t>
            </a:r>
            <a:r>
              <a:rPr lang="tr-TR" sz="2800" b="1" i="1" dirty="0">
                <a:effectLst/>
                <a:latin typeface="Helvetica Neue"/>
              </a:rPr>
              <a:t> için yararlı işler yapanlara gelince, onları da nimetlerle dolu, içinde ebedî kalacakları cennetler bekliyor. Bunu Allah gerçek olarak </a:t>
            </a:r>
            <a:r>
              <a:rPr lang="tr-TR" sz="2800" b="1" i="1" dirty="0" err="1">
                <a:effectLst/>
                <a:latin typeface="Helvetica Neue"/>
              </a:rPr>
              <a:t>vaad</a:t>
            </a:r>
            <a:r>
              <a:rPr lang="tr-TR" sz="2800" b="1" i="1" dirty="0">
                <a:effectLst/>
                <a:latin typeface="Helvetica Neue"/>
              </a:rPr>
              <a:t> etmiştir. O </a:t>
            </a:r>
            <a:r>
              <a:rPr lang="tr-TR" sz="2800" b="1" i="1" dirty="0" err="1">
                <a:effectLst/>
                <a:latin typeface="Helvetica Neue"/>
              </a:rPr>
              <a:t>azîzdir</a:t>
            </a:r>
            <a:r>
              <a:rPr lang="tr-TR" sz="2800" b="1" i="1" dirty="0">
                <a:effectLst/>
                <a:latin typeface="Helvetica Neue"/>
              </a:rPr>
              <a:t>, hakîmdir.</a:t>
            </a:r>
            <a:endParaRPr lang="tr-TR" sz="3200" dirty="0"/>
          </a:p>
        </p:txBody>
      </p:sp>
      <p:sp>
        <p:nvSpPr>
          <p:cNvPr id="4" name="Metin kutusu 3"/>
          <p:cNvSpPr txBox="1"/>
          <p:nvPr/>
        </p:nvSpPr>
        <p:spPr>
          <a:xfrm>
            <a:off x="9193161" y="0"/>
            <a:ext cx="2998839" cy="769441"/>
          </a:xfrm>
          <a:prstGeom prst="rect">
            <a:avLst/>
          </a:prstGeom>
          <a:noFill/>
        </p:spPr>
        <p:txBody>
          <a:bodyPr wrap="square" rtlCol="0">
            <a:spAutoFit/>
          </a:bodyPr>
          <a:lstStyle/>
          <a:p>
            <a:r>
              <a:rPr lang="tr-TR" sz="2200" b="1" dirty="0">
                <a:solidFill>
                  <a:srgbClr val="00B0F0"/>
                </a:solidFill>
              </a:rPr>
              <a:t>Lokman Suresi 31 . sure</a:t>
            </a:r>
          </a:p>
          <a:p>
            <a:r>
              <a:rPr lang="tr-TR" sz="2200" b="1" dirty="0">
                <a:solidFill>
                  <a:srgbClr val="00B0F0"/>
                </a:solidFill>
              </a:rPr>
              <a:t>9 . Ayet </a:t>
            </a:r>
            <a:endParaRPr lang="tr-TR" sz="2200" dirty="0">
              <a:solidFill>
                <a:srgbClr val="00B0F0"/>
              </a:solidFill>
            </a:endParaRPr>
          </a:p>
        </p:txBody>
      </p:sp>
    </p:spTree>
    <p:extLst>
      <p:ext uri="{BB962C8B-B14F-4D97-AF65-F5344CB8AC3E}">
        <p14:creationId xmlns:p14="http://schemas.microsoft.com/office/powerpoint/2010/main" val="3123141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797557"/>
          </a:xfrm>
        </p:spPr>
        <p:txBody>
          <a:bodyPr>
            <a:noAutofit/>
          </a:bodyPr>
          <a:lstStyle/>
          <a:p>
            <a:pPr rtl="1"/>
            <a:r>
              <a:rPr lang="ar-AE" sz="4800" dirty="0"/>
              <a:t>وَلَوْ اَنَّ مَا فِي الْاَرْضِ مِنْ شَجَرَةٍ اَقْلَامٌ وَالْبَحْرُ يَمُدُّهُ مِنْ بَعْدِهٖ </a:t>
            </a:r>
            <a:r>
              <a:rPr lang="tr-TR" sz="4800" dirty="0" smtClean="0"/>
              <a:t/>
            </a:r>
            <a:br>
              <a:rPr lang="tr-TR" sz="4800" dirty="0" smtClean="0"/>
            </a:br>
            <a:r>
              <a:rPr lang="tr-TR" sz="4800" dirty="0"/>
              <a:t/>
            </a:r>
            <a:br>
              <a:rPr lang="tr-TR" sz="4800" dirty="0"/>
            </a:br>
            <a:r>
              <a:rPr lang="ar-AE" sz="4800" dirty="0" smtClean="0"/>
              <a:t>سَبْعَةُ </a:t>
            </a:r>
            <a:r>
              <a:rPr lang="ar-AE" sz="4800" dirty="0"/>
              <a:t>اَبْحُرٍ مَا نَفِدَتْ كَلِمَاتُ اللّٰهِؕ اِنَّ اللّٰهَ </a:t>
            </a:r>
            <a:r>
              <a:rPr lang="ar-AE" sz="4800" dirty="0">
                <a:solidFill>
                  <a:srgbClr val="FF0000"/>
                </a:solidFill>
              </a:rPr>
              <a:t>عَزٖيزٌ حَكٖيمٌ</a:t>
            </a:r>
            <a:r>
              <a:rPr lang="ar-AE" sz="4800" b="1" dirty="0"/>
              <a:t>﴿٢٧﴾</a:t>
            </a:r>
            <a:endParaRPr lang="tr-TR" sz="20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﴾27﴿Yeryüzündeki bütün ağaçlar kalem olsaydı, deniz de -ardından ona yedisi daha eklenmek üzere- mürekkep olsaydı yine de Allah’ın sözleri tükenmezdi; Allah </a:t>
            </a:r>
            <a:r>
              <a:rPr lang="tr-TR" sz="3200" b="1" i="1" dirty="0" err="1"/>
              <a:t>azîzdir</a:t>
            </a:r>
            <a:r>
              <a:rPr lang="tr-TR" sz="3200" b="1" i="1" dirty="0"/>
              <a:t>, hakîmdir.</a:t>
            </a:r>
            <a:endParaRPr lang="tr-TR" dirty="0"/>
          </a:p>
        </p:txBody>
      </p:sp>
      <p:sp>
        <p:nvSpPr>
          <p:cNvPr id="4" name="Metin kutusu 3"/>
          <p:cNvSpPr txBox="1"/>
          <p:nvPr/>
        </p:nvSpPr>
        <p:spPr>
          <a:xfrm>
            <a:off x="9193161" y="0"/>
            <a:ext cx="2998839" cy="769441"/>
          </a:xfrm>
          <a:prstGeom prst="rect">
            <a:avLst/>
          </a:prstGeom>
          <a:noFill/>
        </p:spPr>
        <p:txBody>
          <a:bodyPr wrap="square" rtlCol="0">
            <a:spAutoFit/>
          </a:bodyPr>
          <a:lstStyle/>
          <a:p>
            <a:r>
              <a:rPr lang="tr-TR" sz="2200" b="1" dirty="0">
                <a:solidFill>
                  <a:srgbClr val="00B0F0"/>
                </a:solidFill>
              </a:rPr>
              <a:t>Lokman Suresi 31 . sure</a:t>
            </a:r>
          </a:p>
          <a:p>
            <a:r>
              <a:rPr lang="tr-TR" sz="2200" b="1" dirty="0" smtClean="0">
                <a:solidFill>
                  <a:srgbClr val="00B0F0"/>
                </a:solidFill>
              </a:rPr>
              <a:t>27 </a:t>
            </a:r>
            <a:r>
              <a:rPr lang="tr-TR" sz="2200" b="1" dirty="0">
                <a:solidFill>
                  <a:srgbClr val="00B0F0"/>
                </a:solidFill>
              </a:rPr>
              <a:t>. Ayet </a:t>
            </a:r>
            <a:endParaRPr lang="tr-TR" sz="2200" dirty="0">
              <a:solidFill>
                <a:srgbClr val="00B0F0"/>
              </a:solidFill>
            </a:endParaRPr>
          </a:p>
        </p:txBody>
      </p:sp>
    </p:spTree>
    <p:extLst>
      <p:ext uri="{BB962C8B-B14F-4D97-AF65-F5344CB8AC3E}">
        <p14:creationId xmlns:p14="http://schemas.microsoft.com/office/powerpoint/2010/main" val="24545392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6397"/>
            <a:ext cx="12192000" cy="1028122"/>
          </a:xfrm>
        </p:spPr>
        <p:txBody>
          <a:bodyPr>
            <a:noAutofit/>
          </a:bodyPr>
          <a:lstStyle/>
          <a:p>
            <a:pPr rtl="1"/>
            <a:r>
              <a:rPr lang="ar-AE" sz="4400" dirty="0"/>
              <a:t>قُلْ اَرُونِيَ الَّذٖينَ اَلْحَقْتُمْ بِهٖ شُرَكَٓاءَ كَلَّاؕ بَلْ هُوَ اللّٰهُ </a:t>
            </a:r>
            <a:r>
              <a:rPr lang="ar-AE" sz="4400" dirty="0">
                <a:solidFill>
                  <a:srgbClr val="FF0000"/>
                </a:solidFill>
              </a:rPr>
              <a:t>الْعَزٖيزُ</a:t>
            </a:r>
            <a:r>
              <a:rPr lang="ar-AE" sz="4400" dirty="0"/>
              <a:t> </a:t>
            </a:r>
            <a:r>
              <a:rPr lang="ar-AE" sz="4400" dirty="0">
                <a:solidFill>
                  <a:srgbClr val="FF0000"/>
                </a:solidFill>
              </a:rPr>
              <a:t>الْحَكٖيمُ</a:t>
            </a:r>
            <a:r>
              <a:rPr lang="ar-AE" sz="4400" b="1" dirty="0"/>
              <a:t>﴿٢٧﴾</a:t>
            </a:r>
            <a:endParaRPr lang="tr-TR" sz="14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﴾27﴿De ki: “Ortak diye O’nun yanına kattıklarınızı bana gösterin bakalım! Hayır asla (gösteremezsiniz)! Bilâkis yegâne galip ve her şeyi hikmetle yöneten yalnız o ­Allah’tır.”</a:t>
            </a:r>
            <a:endParaRPr lang="tr-TR" sz="4800" dirty="0"/>
          </a:p>
        </p:txBody>
      </p:sp>
      <p:sp>
        <p:nvSpPr>
          <p:cNvPr id="4" name="Metin kutusu 3"/>
          <p:cNvSpPr txBox="1"/>
          <p:nvPr/>
        </p:nvSpPr>
        <p:spPr>
          <a:xfrm>
            <a:off x="9445083" y="0"/>
            <a:ext cx="2746917" cy="769441"/>
          </a:xfrm>
          <a:prstGeom prst="rect">
            <a:avLst/>
          </a:prstGeom>
          <a:noFill/>
        </p:spPr>
        <p:txBody>
          <a:bodyPr wrap="square" rtlCol="0">
            <a:spAutoFit/>
          </a:bodyPr>
          <a:lstStyle/>
          <a:p>
            <a:r>
              <a:rPr lang="tr-TR" sz="2200" b="1" dirty="0" err="1">
                <a:solidFill>
                  <a:srgbClr val="00B0F0"/>
                </a:solidFill>
              </a:rPr>
              <a:t>Sebe</a:t>
            </a:r>
            <a:r>
              <a:rPr lang="tr-TR" sz="2200" b="1" dirty="0" smtClean="0">
                <a:solidFill>
                  <a:srgbClr val="00B0F0"/>
                </a:solidFill>
              </a:rPr>
              <a:t>' Suresi 34 . sure</a:t>
            </a:r>
          </a:p>
          <a:p>
            <a:r>
              <a:rPr lang="tr-TR" sz="2200" b="1" dirty="0" smtClean="0">
                <a:solidFill>
                  <a:srgbClr val="00B0F0"/>
                </a:solidFill>
              </a:rPr>
              <a:t>27 . Ayet </a:t>
            </a:r>
            <a:endParaRPr lang="tr-TR" sz="2200" dirty="0">
              <a:solidFill>
                <a:srgbClr val="00B0F0"/>
              </a:solidFill>
            </a:endParaRPr>
          </a:p>
        </p:txBody>
      </p:sp>
    </p:spTree>
    <p:extLst>
      <p:ext uri="{BB962C8B-B14F-4D97-AF65-F5344CB8AC3E}">
        <p14:creationId xmlns:p14="http://schemas.microsoft.com/office/powerpoint/2010/main" val="3519670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30288"/>
          </a:xfrm>
        </p:spPr>
        <p:txBody>
          <a:bodyPr>
            <a:noAutofit/>
          </a:bodyPr>
          <a:lstStyle/>
          <a:p>
            <a:pPr rtl="1"/>
            <a:r>
              <a:rPr lang="ar-AE" sz="4800" dirty="0"/>
              <a:t>مَا يَفْتَحِ اللّٰهُ لِلنَّاسِ مِنْ رَحْمَةٍ فَلَا مُمْسِكَ لَهَاۚ وَمَا يُمْسِكْۙ فَلَا </a:t>
            </a:r>
            <a:r>
              <a:rPr lang="ar-AE" sz="4800" dirty="0" smtClean="0"/>
              <a:t>مُرْسِلَ</a:t>
            </a:r>
            <a:r>
              <a:rPr lang="tr-TR" sz="4800" dirty="0" smtClean="0"/>
              <a:t/>
            </a:r>
            <a:br>
              <a:rPr lang="tr-TR" sz="4800" dirty="0" smtClean="0"/>
            </a:br>
            <a:r>
              <a:rPr lang="tr-TR" sz="4800" dirty="0"/>
              <a:t/>
            </a:r>
            <a:br>
              <a:rPr lang="tr-TR" sz="4800" dirty="0"/>
            </a:br>
            <a:r>
              <a:rPr lang="ar-AE" sz="4800" dirty="0" smtClean="0"/>
              <a:t> </a:t>
            </a:r>
            <a:r>
              <a:rPr lang="ar-AE" sz="4800" dirty="0"/>
              <a:t>لَهُ مِنْ بَعْدِهٖؕ وَهُوَ </a:t>
            </a:r>
            <a:r>
              <a:rPr lang="ar-AE" sz="4800" dirty="0">
                <a:solidFill>
                  <a:srgbClr val="FF0000"/>
                </a:solidFill>
              </a:rPr>
              <a:t>الْعَزٖيزُ</a:t>
            </a:r>
            <a:r>
              <a:rPr lang="ar-AE" sz="4800" dirty="0"/>
              <a:t> </a:t>
            </a:r>
            <a:r>
              <a:rPr lang="ar-AE" sz="4800" dirty="0">
                <a:solidFill>
                  <a:srgbClr val="FF0000"/>
                </a:solidFill>
              </a:rPr>
              <a:t>الْحَكٖيمُ</a:t>
            </a:r>
            <a:r>
              <a:rPr lang="ar-AE" sz="4800" b="1" dirty="0"/>
              <a:t>﴿٢﴾</a:t>
            </a:r>
            <a:endParaRPr lang="tr-TR" sz="1800" dirty="0"/>
          </a:p>
        </p:txBody>
      </p:sp>
      <p:sp>
        <p:nvSpPr>
          <p:cNvPr id="3" name="Alt Başlık 2"/>
          <p:cNvSpPr>
            <a:spLocks noGrp="1"/>
          </p:cNvSpPr>
          <p:nvPr>
            <p:ph type="subTitle" idx="1"/>
          </p:nvPr>
        </p:nvSpPr>
        <p:spPr>
          <a:xfrm>
            <a:off x="0" y="4759596"/>
            <a:ext cx="12192000" cy="2098403"/>
          </a:xfrm>
        </p:spPr>
        <p:txBody>
          <a:bodyPr>
            <a:normAutofit/>
          </a:bodyPr>
          <a:lstStyle/>
          <a:p>
            <a:r>
              <a:rPr lang="tr-TR" sz="3600" b="1" i="1" dirty="0"/>
              <a:t>﴾2﴿Allah’ın insanlar için açtığı rahmeti kısabilecek yoktur, O’nun kıstığını da O’ndan başkası açamaz. O mutlak izzet ve derin hikmet sahibidir.</a:t>
            </a:r>
          </a:p>
        </p:txBody>
      </p:sp>
      <p:sp>
        <p:nvSpPr>
          <p:cNvPr id="4" name="Metin kutusu 3"/>
          <p:cNvSpPr txBox="1"/>
          <p:nvPr/>
        </p:nvSpPr>
        <p:spPr>
          <a:xfrm>
            <a:off x="9606708" y="0"/>
            <a:ext cx="2585292" cy="769441"/>
          </a:xfrm>
          <a:prstGeom prst="rect">
            <a:avLst/>
          </a:prstGeom>
          <a:noFill/>
        </p:spPr>
        <p:txBody>
          <a:bodyPr wrap="square" rtlCol="0">
            <a:spAutoFit/>
          </a:bodyPr>
          <a:lstStyle/>
          <a:p>
            <a:r>
              <a:rPr lang="tr-TR" sz="2200" b="1" dirty="0" err="1">
                <a:solidFill>
                  <a:srgbClr val="00B0F0"/>
                </a:solidFill>
              </a:rPr>
              <a:t>Fâtır</a:t>
            </a:r>
            <a:r>
              <a:rPr lang="tr-TR" sz="2200" b="1" dirty="0">
                <a:solidFill>
                  <a:srgbClr val="00B0F0"/>
                </a:solidFill>
              </a:rPr>
              <a:t> Suresi 35 . sure</a:t>
            </a:r>
          </a:p>
          <a:p>
            <a:r>
              <a:rPr lang="tr-TR" sz="2200" b="1" dirty="0" smtClean="0">
                <a:solidFill>
                  <a:srgbClr val="00B0F0"/>
                </a:solidFill>
              </a:rPr>
              <a:t>2 </a:t>
            </a:r>
            <a:r>
              <a:rPr lang="tr-TR" sz="2200" b="1" dirty="0">
                <a:solidFill>
                  <a:srgbClr val="00B0F0"/>
                </a:solidFill>
              </a:rPr>
              <a:t>. Ayet </a:t>
            </a:r>
            <a:endParaRPr lang="tr-TR" sz="2200" dirty="0">
              <a:solidFill>
                <a:srgbClr val="00B0F0"/>
              </a:solidFill>
            </a:endParaRPr>
          </a:p>
        </p:txBody>
      </p:sp>
    </p:spTree>
    <p:extLst>
      <p:ext uri="{BB962C8B-B14F-4D97-AF65-F5344CB8AC3E}">
        <p14:creationId xmlns:p14="http://schemas.microsoft.com/office/powerpoint/2010/main" val="644315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204332"/>
            <a:ext cx="12192000" cy="1416205"/>
          </a:xfrm>
        </p:spPr>
        <p:txBody>
          <a:bodyPr>
            <a:noAutofit/>
          </a:bodyPr>
          <a:lstStyle/>
          <a:p>
            <a:pPr rtl="1"/>
            <a:r>
              <a:rPr lang="ar-AE" dirty="0"/>
              <a:t>تَنْزٖيلُ الْكِتَابِ مِنَ اللّٰهِ </a:t>
            </a:r>
            <a:r>
              <a:rPr lang="ar-AE" dirty="0">
                <a:solidFill>
                  <a:srgbClr val="FF0000"/>
                </a:solidFill>
              </a:rPr>
              <a:t>الْعَزٖيزِ الْحَكٖيمِ</a:t>
            </a:r>
            <a:r>
              <a:rPr lang="ar-AE" b="1" dirty="0"/>
              <a:t>﴿١﴾</a:t>
            </a:r>
            <a:endParaRPr lang="tr-TR" sz="1800" dirty="0"/>
          </a:p>
        </p:txBody>
      </p:sp>
      <p:sp>
        <p:nvSpPr>
          <p:cNvPr id="3" name="Alt Başlık 2"/>
          <p:cNvSpPr>
            <a:spLocks noGrp="1"/>
          </p:cNvSpPr>
          <p:nvPr>
            <p:ph type="subTitle" idx="1"/>
          </p:nvPr>
        </p:nvSpPr>
        <p:spPr>
          <a:xfrm>
            <a:off x="0" y="4536572"/>
            <a:ext cx="12192000" cy="1655762"/>
          </a:xfrm>
        </p:spPr>
        <p:txBody>
          <a:bodyPr>
            <a:normAutofit/>
          </a:bodyPr>
          <a:lstStyle/>
          <a:p>
            <a:r>
              <a:rPr lang="tr-TR" sz="3600" b="1" i="1" dirty="0"/>
              <a:t>﴾1﴿Kitabın indirilişi, </a:t>
            </a:r>
            <a:r>
              <a:rPr lang="tr-TR" sz="3600" b="1" i="1" dirty="0" err="1"/>
              <a:t>azîz</a:t>
            </a:r>
            <a:r>
              <a:rPr lang="tr-TR" sz="3600" b="1" i="1" dirty="0"/>
              <a:t> ve hakîm olan Allah’ın katındandır.</a:t>
            </a:r>
            <a:endParaRPr lang="tr-TR" sz="2800" b="1" i="1" dirty="0"/>
          </a:p>
        </p:txBody>
      </p:sp>
      <p:sp>
        <p:nvSpPr>
          <p:cNvPr id="4" name="Metin kutusu 3"/>
          <p:cNvSpPr txBox="1"/>
          <p:nvPr/>
        </p:nvSpPr>
        <p:spPr>
          <a:xfrm>
            <a:off x="9445083" y="0"/>
            <a:ext cx="2746917" cy="769441"/>
          </a:xfrm>
          <a:prstGeom prst="rect">
            <a:avLst/>
          </a:prstGeom>
          <a:noFill/>
        </p:spPr>
        <p:txBody>
          <a:bodyPr wrap="square" rtlCol="0">
            <a:spAutoFit/>
          </a:bodyPr>
          <a:lstStyle/>
          <a:p>
            <a:r>
              <a:rPr lang="tr-TR" sz="2200" b="1" dirty="0" err="1" smtClean="0">
                <a:solidFill>
                  <a:srgbClr val="00B0F0"/>
                </a:solidFill>
              </a:rPr>
              <a:t>Zümer</a:t>
            </a:r>
            <a:r>
              <a:rPr lang="tr-TR" sz="2200" b="1" dirty="0" smtClean="0">
                <a:solidFill>
                  <a:srgbClr val="00B0F0"/>
                </a:solidFill>
              </a:rPr>
              <a:t> Suresi 39 . sure</a:t>
            </a:r>
          </a:p>
          <a:p>
            <a:r>
              <a:rPr lang="tr-TR" sz="2200" b="1" dirty="0" smtClean="0">
                <a:solidFill>
                  <a:srgbClr val="00B0F0"/>
                </a:solidFill>
              </a:rPr>
              <a:t>1 . Ayet </a:t>
            </a:r>
            <a:endParaRPr lang="tr-TR" sz="2200" dirty="0">
              <a:solidFill>
                <a:srgbClr val="00B0F0"/>
              </a:solidFill>
            </a:endParaRPr>
          </a:p>
        </p:txBody>
      </p:sp>
    </p:spTree>
    <p:extLst>
      <p:ext uri="{BB962C8B-B14F-4D97-AF65-F5344CB8AC3E}">
        <p14:creationId xmlns:p14="http://schemas.microsoft.com/office/powerpoint/2010/main" val="3196043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رَبَّنَا وَاَدْخِلْهُمْ جَنَّاتِ عَدْنٍۨ الَّتٖي وَعَدْتَهُمْ وَمَنْ صَلَحَ مِنْ اٰبَٓائِهِمْ وَاَزْوَاجِهِمْ وَذُرِّيَّاتِهِمْؕ </a:t>
            </a:r>
            <a:r>
              <a:rPr lang="ar-AE" sz="3600" dirty="0" smtClean="0"/>
              <a:t>اِنَّكَ</a:t>
            </a:r>
            <a:r>
              <a:rPr lang="tr-TR" sz="3600" dirty="0" smtClean="0"/>
              <a:t/>
            </a:r>
            <a:br>
              <a:rPr lang="tr-TR" sz="3600" dirty="0" smtClean="0"/>
            </a:br>
            <a:r>
              <a:rPr lang="tr-TR" sz="3600" dirty="0"/>
              <a:t/>
            </a:r>
            <a:br>
              <a:rPr lang="tr-TR" sz="3600" dirty="0"/>
            </a:br>
            <a:r>
              <a:rPr lang="ar-AE" sz="3600" dirty="0" smtClean="0"/>
              <a:t> </a:t>
            </a:r>
            <a:r>
              <a:rPr lang="ar-AE" sz="3600" dirty="0"/>
              <a:t>اَنْتَ </a:t>
            </a:r>
            <a:r>
              <a:rPr lang="ar-AE" sz="3600" dirty="0">
                <a:solidFill>
                  <a:srgbClr val="FF0000"/>
                </a:solidFill>
              </a:rPr>
              <a:t>الْعَزٖيزُ الْحَكٖيمُۚ</a:t>
            </a:r>
            <a:r>
              <a:rPr lang="ar-AE" sz="3600" b="1" dirty="0"/>
              <a:t>﴿٨﴾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﴾8﴿“Rabbimiz! Onları ve atalarından, eşlerinden ve nesillerinden olup da iyi yolda bulunanları kendilerine </a:t>
            </a:r>
            <a:r>
              <a:rPr lang="tr-TR" sz="3200" b="1" i="1" dirty="0" err="1"/>
              <a:t>vaad</a:t>
            </a:r>
            <a:r>
              <a:rPr lang="tr-TR" sz="3200" b="1" i="1" dirty="0"/>
              <a:t> ettiğin </a:t>
            </a:r>
            <a:r>
              <a:rPr lang="tr-TR" sz="3200" b="1" i="1" dirty="0" err="1"/>
              <a:t>adn</a:t>
            </a:r>
            <a:r>
              <a:rPr lang="tr-TR" sz="3200" b="1" i="1" dirty="0"/>
              <a:t> cennetlerine kabul buyur. Kuşkusuz sen sınırsız izzet ve hikmet sahibisin.”</a:t>
            </a:r>
          </a:p>
        </p:txBody>
      </p:sp>
      <p:sp>
        <p:nvSpPr>
          <p:cNvPr id="4" name="Metin kutusu 3"/>
          <p:cNvSpPr txBox="1"/>
          <p:nvPr/>
        </p:nvSpPr>
        <p:spPr>
          <a:xfrm>
            <a:off x="9288966" y="0"/>
            <a:ext cx="2903035" cy="769441"/>
          </a:xfrm>
          <a:prstGeom prst="rect">
            <a:avLst/>
          </a:prstGeom>
          <a:noFill/>
        </p:spPr>
        <p:txBody>
          <a:bodyPr wrap="square" rtlCol="0">
            <a:spAutoFit/>
          </a:bodyPr>
          <a:lstStyle/>
          <a:p>
            <a:r>
              <a:rPr lang="tr-TR" sz="2200" b="1" dirty="0" err="1" smtClean="0">
                <a:solidFill>
                  <a:srgbClr val="00B0F0"/>
                </a:solidFill>
              </a:rPr>
              <a:t>Mü'min</a:t>
            </a:r>
            <a:r>
              <a:rPr lang="tr-TR" sz="2200" b="1" dirty="0" smtClean="0">
                <a:solidFill>
                  <a:srgbClr val="00B0F0"/>
                </a:solidFill>
              </a:rPr>
              <a:t> Suresi 40 . sure</a:t>
            </a:r>
          </a:p>
          <a:p>
            <a:r>
              <a:rPr lang="tr-TR" sz="2200" b="1" dirty="0" smtClean="0">
                <a:solidFill>
                  <a:srgbClr val="00B0F0"/>
                </a:solidFill>
              </a:rPr>
              <a:t>8 . Ayet </a:t>
            </a:r>
            <a:endParaRPr lang="tr-TR" sz="2200" dirty="0">
              <a:solidFill>
                <a:srgbClr val="00B0F0"/>
              </a:solidFill>
            </a:endParaRPr>
          </a:p>
        </p:txBody>
      </p:sp>
    </p:spTree>
    <p:extLst>
      <p:ext uri="{BB962C8B-B14F-4D97-AF65-F5344CB8AC3E}">
        <p14:creationId xmlns:p14="http://schemas.microsoft.com/office/powerpoint/2010/main" val="785572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4800" dirty="0"/>
              <a:t>كَذٰلِكَ يُوحٖٓي اِلَيْكَ وَاِلَى الَّذٖينَ مِنْ قَبْلِكَۙ اللّٰهُ </a:t>
            </a:r>
            <a:r>
              <a:rPr lang="ar-AE" sz="4800" dirty="0">
                <a:solidFill>
                  <a:srgbClr val="FF0000"/>
                </a:solidFill>
              </a:rPr>
              <a:t>الْعَزٖيزُ</a:t>
            </a:r>
            <a:r>
              <a:rPr lang="ar-AE" sz="4800" dirty="0"/>
              <a:t> </a:t>
            </a:r>
            <a:r>
              <a:rPr lang="ar-AE" sz="4800" dirty="0">
                <a:solidFill>
                  <a:srgbClr val="FF0000"/>
                </a:solidFill>
              </a:rPr>
              <a:t>الْحَكٖيمُ</a:t>
            </a:r>
            <a:r>
              <a:rPr lang="ar-AE" sz="4800" b="1" dirty="0"/>
              <a:t>﴿٣﴾</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﴾3﴿Aziz ve derin hikmet sahibi olan Allah sana ve senden öncekilere işte böyle vahiy gönderiyor.</a:t>
            </a:r>
          </a:p>
        </p:txBody>
      </p:sp>
      <p:sp>
        <p:nvSpPr>
          <p:cNvPr id="4" name="Metin kutusu 3"/>
          <p:cNvSpPr txBox="1"/>
          <p:nvPr/>
        </p:nvSpPr>
        <p:spPr>
          <a:xfrm>
            <a:off x="9612351" y="0"/>
            <a:ext cx="2579649" cy="769441"/>
          </a:xfrm>
          <a:prstGeom prst="rect">
            <a:avLst/>
          </a:prstGeom>
          <a:noFill/>
        </p:spPr>
        <p:txBody>
          <a:bodyPr wrap="square" rtlCol="0">
            <a:spAutoFit/>
          </a:bodyPr>
          <a:lstStyle/>
          <a:p>
            <a:r>
              <a:rPr lang="tr-TR" sz="2200" b="1" dirty="0" err="1" smtClean="0">
                <a:solidFill>
                  <a:srgbClr val="00B0F0"/>
                </a:solidFill>
              </a:rPr>
              <a:t>Şûrâ</a:t>
            </a:r>
            <a:r>
              <a:rPr lang="tr-TR" sz="2200" b="1" dirty="0" smtClean="0">
                <a:solidFill>
                  <a:srgbClr val="00B0F0"/>
                </a:solidFill>
              </a:rPr>
              <a:t> Suresi 42 . sure</a:t>
            </a:r>
          </a:p>
          <a:p>
            <a:r>
              <a:rPr lang="tr-TR" sz="2200" b="1" dirty="0" smtClean="0">
                <a:solidFill>
                  <a:srgbClr val="00B0F0"/>
                </a:solidFill>
              </a:rPr>
              <a:t>3 . Ayet </a:t>
            </a:r>
            <a:endParaRPr lang="tr-TR" sz="2200" dirty="0">
              <a:solidFill>
                <a:srgbClr val="00B0F0"/>
              </a:solidFill>
            </a:endParaRPr>
          </a:p>
        </p:txBody>
      </p:sp>
    </p:spTree>
    <p:extLst>
      <p:ext uri="{BB962C8B-B14F-4D97-AF65-F5344CB8AC3E}">
        <p14:creationId xmlns:p14="http://schemas.microsoft.com/office/powerpoint/2010/main" val="38407172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تَنْزٖيلُ الْكِتَابِ مِنَ اللّٰهِ </a:t>
            </a:r>
            <a:r>
              <a:rPr lang="ar-AE" dirty="0">
                <a:solidFill>
                  <a:srgbClr val="FF0000"/>
                </a:solidFill>
              </a:rPr>
              <a:t>الْعَزٖيزِ الْحَكٖيمِ</a:t>
            </a:r>
            <a:r>
              <a:rPr lang="ar-AE" b="1" dirty="0"/>
              <a:t>﴿٢﴾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﴾2﴿Kitabın indirilmesi izzet ve hikmet sahibi Allah’tandır.</a:t>
            </a:r>
          </a:p>
        </p:txBody>
      </p:sp>
      <p:sp>
        <p:nvSpPr>
          <p:cNvPr id="4" name="Metin kutusu 3"/>
          <p:cNvSpPr txBox="1"/>
          <p:nvPr/>
        </p:nvSpPr>
        <p:spPr>
          <a:xfrm>
            <a:off x="9445083" y="0"/>
            <a:ext cx="2746917" cy="769441"/>
          </a:xfrm>
          <a:prstGeom prst="rect">
            <a:avLst/>
          </a:prstGeom>
          <a:noFill/>
        </p:spPr>
        <p:txBody>
          <a:bodyPr wrap="square" rtlCol="0">
            <a:spAutoFit/>
          </a:bodyPr>
          <a:lstStyle/>
          <a:p>
            <a:r>
              <a:rPr lang="tr-TR" sz="2200" b="1" dirty="0" err="1" smtClean="0">
                <a:solidFill>
                  <a:srgbClr val="00B0F0"/>
                </a:solidFill>
              </a:rPr>
              <a:t>Câsiye</a:t>
            </a:r>
            <a:r>
              <a:rPr lang="tr-TR" sz="2200" b="1" dirty="0" smtClean="0">
                <a:solidFill>
                  <a:srgbClr val="00B0F0"/>
                </a:solidFill>
              </a:rPr>
              <a:t> Suresi 45 . sure</a:t>
            </a:r>
          </a:p>
          <a:p>
            <a:r>
              <a:rPr lang="tr-TR" sz="2200" b="1" dirty="0" smtClean="0">
                <a:solidFill>
                  <a:srgbClr val="00B0F0"/>
                </a:solidFill>
              </a:rPr>
              <a:t>2 . Ayet </a:t>
            </a:r>
            <a:endParaRPr lang="tr-TR" sz="2200" dirty="0">
              <a:solidFill>
                <a:srgbClr val="00B0F0"/>
              </a:solidFill>
            </a:endParaRPr>
          </a:p>
        </p:txBody>
      </p:sp>
    </p:spTree>
    <p:extLst>
      <p:ext uri="{BB962C8B-B14F-4D97-AF65-F5344CB8AC3E}">
        <p14:creationId xmlns:p14="http://schemas.microsoft.com/office/powerpoint/2010/main" val="3999667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4800" dirty="0"/>
              <a:t>وَلَهُ الْكِبْرِيَٓاءُ فِي السَّمٰوَاتِ وَالْاَرْضِۖ وَهُوَ </a:t>
            </a:r>
            <a:r>
              <a:rPr lang="ar-AE" sz="4800" dirty="0">
                <a:solidFill>
                  <a:srgbClr val="FF0000"/>
                </a:solidFill>
              </a:rPr>
              <a:t>الْعَزٖيزُ الْحَكٖيمُ</a:t>
            </a:r>
            <a:r>
              <a:rPr lang="ar-AE" sz="4800" b="1" dirty="0"/>
              <a:t>﴿٣٧﴾</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﴾37﴿Göklerde ve yerde ululuk O’na aittir. O sonsuz güç, sınırsız hikmet sahibidir.</a:t>
            </a:r>
            <a:endParaRPr lang="tr-TR" sz="4800" b="1" i="1" dirty="0"/>
          </a:p>
        </p:txBody>
      </p:sp>
      <p:sp>
        <p:nvSpPr>
          <p:cNvPr id="4" name="Metin kutusu 3"/>
          <p:cNvSpPr txBox="1"/>
          <p:nvPr/>
        </p:nvSpPr>
        <p:spPr>
          <a:xfrm>
            <a:off x="9445083" y="0"/>
            <a:ext cx="2746917" cy="769441"/>
          </a:xfrm>
          <a:prstGeom prst="rect">
            <a:avLst/>
          </a:prstGeom>
          <a:noFill/>
        </p:spPr>
        <p:txBody>
          <a:bodyPr wrap="square" rtlCol="0">
            <a:spAutoFit/>
          </a:bodyPr>
          <a:lstStyle/>
          <a:p>
            <a:r>
              <a:rPr lang="tr-TR" sz="2200" b="1" dirty="0" err="1" smtClean="0">
                <a:solidFill>
                  <a:srgbClr val="00B0F0"/>
                </a:solidFill>
              </a:rPr>
              <a:t>Câsiye</a:t>
            </a:r>
            <a:r>
              <a:rPr lang="tr-TR" sz="2200" b="1" dirty="0" smtClean="0">
                <a:solidFill>
                  <a:srgbClr val="00B0F0"/>
                </a:solidFill>
              </a:rPr>
              <a:t> Suresi 45 . sure</a:t>
            </a:r>
          </a:p>
          <a:p>
            <a:r>
              <a:rPr lang="tr-TR" sz="2200" b="1" dirty="0" smtClean="0">
                <a:solidFill>
                  <a:srgbClr val="00B0F0"/>
                </a:solidFill>
              </a:rPr>
              <a:t>37 . Ayet </a:t>
            </a:r>
            <a:endParaRPr lang="tr-TR" sz="2200" dirty="0">
              <a:solidFill>
                <a:srgbClr val="00B0F0"/>
              </a:solidFill>
            </a:endParaRPr>
          </a:p>
        </p:txBody>
      </p:sp>
    </p:spTree>
    <p:extLst>
      <p:ext uri="{BB962C8B-B14F-4D97-AF65-F5344CB8AC3E}">
        <p14:creationId xmlns:p14="http://schemas.microsoft.com/office/powerpoint/2010/main" val="1321803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تَنْزٖيلُ الْكِتَابِ مِنَ اللّٰهِ </a:t>
            </a:r>
            <a:r>
              <a:rPr lang="ar-AE" dirty="0">
                <a:solidFill>
                  <a:srgbClr val="FF0000"/>
                </a:solidFill>
              </a:rPr>
              <a:t>الْعَزٖيزِ الْحَكٖيمِ</a:t>
            </a:r>
            <a:r>
              <a:rPr lang="ar-AE" b="1" dirty="0"/>
              <a:t>﴿٢﴾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4000" b="1" i="1" dirty="0"/>
              <a:t>﴾2﴿Kitabın indirilmesi, izzet ve hikmet sahibi Allah’tandır.</a:t>
            </a:r>
          </a:p>
        </p:txBody>
      </p:sp>
      <p:sp>
        <p:nvSpPr>
          <p:cNvPr id="4" name="Metin kutusu 3"/>
          <p:cNvSpPr txBox="1"/>
          <p:nvPr/>
        </p:nvSpPr>
        <p:spPr>
          <a:xfrm>
            <a:off x="9445083" y="0"/>
            <a:ext cx="2746917" cy="769441"/>
          </a:xfrm>
          <a:prstGeom prst="rect">
            <a:avLst/>
          </a:prstGeom>
          <a:noFill/>
        </p:spPr>
        <p:txBody>
          <a:bodyPr wrap="square" rtlCol="0">
            <a:spAutoFit/>
          </a:bodyPr>
          <a:lstStyle/>
          <a:p>
            <a:r>
              <a:rPr lang="tr-TR" sz="2200" b="1" dirty="0" err="1" smtClean="0">
                <a:solidFill>
                  <a:srgbClr val="00B0F0"/>
                </a:solidFill>
              </a:rPr>
              <a:t>Ahkâf</a:t>
            </a:r>
            <a:r>
              <a:rPr lang="tr-TR" sz="2200" b="1" dirty="0" smtClean="0">
                <a:solidFill>
                  <a:srgbClr val="00B0F0"/>
                </a:solidFill>
              </a:rPr>
              <a:t> Suresi 46 . sure</a:t>
            </a:r>
          </a:p>
          <a:p>
            <a:r>
              <a:rPr lang="tr-TR" sz="2200" b="1" dirty="0" smtClean="0">
                <a:solidFill>
                  <a:srgbClr val="00B0F0"/>
                </a:solidFill>
              </a:rPr>
              <a:t>2 . Ayet </a:t>
            </a:r>
            <a:endParaRPr lang="tr-TR" sz="2200" dirty="0">
              <a:solidFill>
                <a:srgbClr val="00B0F0"/>
              </a:solidFill>
            </a:endParaRPr>
          </a:p>
        </p:txBody>
      </p:sp>
    </p:spTree>
    <p:extLst>
      <p:ext uri="{BB962C8B-B14F-4D97-AF65-F5344CB8AC3E}">
        <p14:creationId xmlns:p14="http://schemas.microsoft.com/office/powerpoint/2010/main" val="27276749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51889"/>
            <a:ext cx="12192000" cy="1204331"/>
          </a:xfrm>
        </p:spPr>
        <p:txBody>
          <a:bodyPr>
            <a:noAutofit/>
          </a:bodyPr>
          <a:lstStyle/>
          <a:p>
            <a:pPr rtl="1"/>
            <a:r>
              <a:rPr lang="ar-AE" sz="5400" dirty="0"/>
              <a:t>وَلِلّٰهِ جُنُودُ السَّمٰوَاتِ وَالْاَرْضِؕ وَكَانَ اللّٰهُ </a:t>
            </a:r>
            <a:r>
              <a:rPr lang="ar-AE" sz="5400" dirty="0">
                <a:solidFill>
                  <a:srgbClr val="FF0000"/>
                </a:solidFill>
              </a:rPr>
              <a:t>عَزٖيزاً حَكٖيما</a:t>
            </a:r>
            <a:r>
              <a:rPr lang="ar-AE" sz="5400" dirty="0"/>
              <a:t>ً</a:t>
            </a:r>
            <a:r>
              <a:rPr lang="ar-AE" sz="5400" b="1" dirty="0"/>
              <a:t>﴿٧﴾</a:t>
            </a:r>
            <a:endParaRPr lang="tr-TR" sz="2400" dirty="0"/>
          </a:p>
        </p:txBody>
      </p:sp>
      <p:sp>
        <p:nvSpPr>
          <p:cNvPr id="3" name="Alt Başlık 2"/>
          <p:cNvSpPr>
            <a:spLocks noGrp="1"/>
          </p:cNvSpPr>
          <p:nvPr>
            <p:ph type="subTitle" idx="1"/>
          </p:nvPr>
        </p:nvSpPr>
        <p:spPr>
          <a:xfrm>
            <a:off x="0" y="4759597"/>
            <a:ext cx="12192000" cy="1655762"/>
          </a:xfrm>
        </p:spPr>
        <p:txBody>
          <a:bodyPr>
            <a:normAutofit/>
          </a:bodyPr>
          <a:lstStyle/>
          <a:p>
            <a:r>
              <a:rPr lang="tr-TR" sz="4000" b="1" i="1" dirty="0"/>
              <a:t>﴾7﴿Göklerin ve yerin askerleri yalnızca Allah’a aittir; O sonsuz güç ve hikmet sahibidir.</a:t>
            </a:r>
          </a:p>
        </p:txBody>
      </p:sp>
      <p:sp>
        <p:nvSpPr>
          <p:cNvPr id="4" name="Metin kutusu 3"/>
          <p:cNvSpPr txBox="1"/>
          <p:nvPr/>
        </p:nvSpPr>
        <p:spPr>
          <a:xfrm>
            <a:off x="9523141" y="0"/>
            <a:ext cx="2668860" cy="769441"/>
          </a:xfrm>
          <a:prstGeom prst="rect">
            <a:avLst/>
          </a:prstGeom>
          <a:noFill/>
        </p:spPr>
        <p:txBody>
          <a:bodyPr wrap="square" rtlCol="0">
            <a:spAutoFit/>
          </a:bodyPr>
          <a:lstStyle/>
          <a:p>
            <a:r>
              <a:rPr lang="tr-TR" sz="2200" b="1" dirty="0">
                <a:solidFill>
                  <a:srgbClr val="00B0F0"/>
                </a:solidFill>
              </a:rPr>
              <a:t>Fetih  Suresi 48 . sure</a:t>
            </a:r>
          </a:p>
          <a:p>
            <a:r>
              <a:rPr lang="tr-TR" sz="2200" b="1" dirty="0" smtClean="0">
                <a:solidFill>
                  <a:srgbClr val="00B0F0"/>
                </a:solidFill>
              </a:rPr>
              <a:t>7 </a:t>
            </a:r>
            <a:r>
              <a:rPr lang="tr-TR" sz="2200" b="1" dirty="0">
                <a:solidFill>
                  <a:srgbClr val="00B0F0"/>
                </a:solidFill>
              </a:rPr>
              <a:t>. Ayet </a:t>
            </a:r>
            <a:endParaRPr lang="tr-TR" sz="2200" dirty="0">
              <a:solidFill>
                <a:srgbClr val="00B0F0"/>
              </a:solidFill>
            </a:endParaRPr>
          </a:p>
        </p:txBody>
      </p:sp>
    </p:spTree>
    <p:extLst>
      <p:ext uri="{BB962C8B-B14F-4D97-AF65-F5344CB8AC3E}">
        <p14:creationId xmlns:p14="http://schemas.microsoft.com/office/powerpoint/2010/main" val="813757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96493"/>
            <a:ext cx="12192000" cy="2362912"/>
          </a:xfrm>
        </p:spPr>
        <p:txBody>
          <a:bodyPr>
            <a:noAutofit/>
          </a:bodyPr>
          <a:lstStyle/>
          <a:p>
            <a:pPr rtl="1"/>
            <a:r>
              <a:rPr lang="ar-AE" sz="4800" dirty="0"/>
              <a:t>لَقَدْ رَضِيَ اللّٰهُ عَنِ الْمُؤْمِنٖينَ اِذْ يُبَايِعُونَكَ تَحْتَ الشَّجَرَةِ فَعَلِمَ مَا </a:t>
            </a:r>
            <a:r>
              <a:rPr lang="ar-AE" sz="4800" dirty="0" smtClean="0"/>
              <a:t>فٖي</a:t>
            </a:r>
            <a:r>
              <a:rPr lang="tr-TR" sz="4800" dirty="0" smtClean="0"/>
              <a:t/>
            </a:r>
            <a:br>
              <a:rPr lang="tr-TR" sz="4800" dirty="0" smtClean="0"/>
            </a:br>
            <a:r>
              <a:rPr lang="tr-TR" sz="4800" dirty="0"/>
              <a:t/>
            </a:r>
            <a:br>
              <a:rPr lang="tr-TR" sz="4800" dirty="0"/>
            </a:br>
            <a:r>
              <a:rPr lang="ar-AE" sz="4800" dirty="0" smtClean="0"/>
              <a:t> </a:t>
            </a:r>
            <a:r>
              <a:rPr lang="ar-AE" sz="4800" dirty="0"/>
              <a:t>قُلُوبِهِمْ فَاَنْزَلَ السَّكٖينَةَ عَلَيْهِمْ وَاَثَابَهُمْ فَتْحاً قَرٖيباًۙ</a:t>
            </a:r>
            <a:r>
              <a:rPr lang="ar-AE" sz="4800" b="1" dirty="0"/>
              <a:t>﴿١٨</a:t>
            </a:r>
            <a:r>
              <a:rPr lang="ar-AE" sz="4800" b="1" dirty="0" smtClean="0"/>
              <a:t>﴾</a:t>
            </a:r>
            <a:r>
              <a:rPr lang="tr-TR" sz="4800" b="1" dirty="0" smtClean="0"/>
              <a:t/>
            </a:r>
            <a:br>
              <a:rPr lang="tr-TR" sz="4800" b="1" dirty="0" smtClean="0"/>
            </a:br>
            <a:r>
              <a:rPr lang="ar-AE" sz="4800" dirty="0"/>
              <a:t/>
            </a:r>
            <a:br>
              <a:rPr lang="ar-AE" sz="4800" dirty="0"/>
            </a:br>
            <a:r>
              <a:rPr lang="ar-AE" sz="4800" dirty="0"/>
              <a:t>وَمَغَانِمَ كَثٖيرَةً يَأْخُذُونَهَاؕ وَكَانَ اللّٰهُ </a:t>
            </a:r>
            <a:r>
              <a:rPr lang="ar-AE" sz="4800" dirty="0">
                <a:solidFill>
                  <a:srgbClr val="FF0000"/>
                </a:solidFill>
              </a:rPr>
              <a:t>عَزٖيزاً حَكٖيماً</a:t>
            </a:r>
            <a:r>
              <a:rPr lang="ar-AE" sz="4800" b="1" dirty="0"/>
              <a:t>﴿١٩﴾</a:t>
            </a:r>
            <a:endParaRPr lang="ar-AE" sz="4800" dirty="0"/>
          </a:p>
        </p:txBody>
      </p:sp>
      <p:sp>
        <p:nvSpPr>
          <p:cNvPr id="3" name="Alt Başlık 2"/>
          <p:cNvSpPr>
            <a:spLocks noGrp="1"/>
          </p:cNvSpPr>
          <p:nvPr>
            <p:ph type="subTitle" idx="1"/>
          </p:nvPr>
        </p:nvSpPr>
        <p:spPr>
          <a:xfrm>
            <a:off x="0" y="4759597"/>
            <a:ext cx="12192000" cy="1655762"/>
          </a:xfrm>
        </p:spPr>
        <p:txBody>
          <a:bodyPr>
            <a:noAutofit/>
          </a:bodyPr>
          <a:lstStyle/>
          <a:p>
            <a:r>
              <a:rPr lang="tr-TR" sz="2800" b="1" i="1" dirty="0"/>
              <a:t>﴾18-19﴿O ağacın altında sana bağlılık sözü verdikleri sırada o müminlerden Allah razı olmuştur; gönüllerinde olanı bilmiş, onlara huzur ve güven vermiş, pek yakın bir fetihle ve elde edecekleri birçok ganimetle de kendilerini ödüllendirmiştir. Allah, izzet ve hikmet sahibidir.</a:t>
            </a:r>
          </a:p>
        </p:txBody>
      </p:sp>
      <p:sp>
        <p:nvSpPr>
          <p:cNvPr id="4" name="Metin kutusu 3"/>
          <p:cNvSpPr txBox="1"/>
          <p:nvPr/>
        </p:nvSpPr>
        <p:spPr>
          <a:xfrm>
            <a:off x="9523141" y="0"/>
            <a:ext cx="2668860" cy="769441"/>
          </a:xfrm>
          <a:prstGeom prst="rect">
            <a:avLst/>
          </a:prstGeom>
          <a:noFill/>
        </p:spPr>
        <p:txBody>
          <a:bodyPr wrap="square" rtlCol="0">
            <a:spAutoFit/>
          </a:bodyPr>
          <a:lstStyle/>
          <a:p>
            <a:r>
              <a:rPr lang="tr-TR" sz="2200" b="1" dirty="0">
                <a:solidFill>
                  <a:srgbClr val="00B0F0"/>
                </a:solidFill>
              </a:rPr>
              <a:t>Fetih  Suresi 48 . sure</a:t>
            </a:r>
          </a:p>
          <a:p>
            <a:r>
              <a:rPr lang="tr-TR" sz="2200" b="1" dirty="0" smtClean="0">
                <a:solidFill>
                  <a:srgbClr val="00B0F0"/>
                </a:solidFill>
              </a:rPr>
              <a:t>19 . </a:t>
            </a:r>
            <a:r>
              <a:rPr lang="tr-TR" sz="2200" b="1" dirty="0">
                <a:solidFill>
                  <a:srgbClr val="00B0F0"/>
                </a:solidFill>
              </a:rPr>
              <a:t>Ayet </a:t>
            </a:r>
            <a:endParaRPr lang="tr-TR" sz="2200" dirty="0">
              <a:solidFill>
                <a:srgbClr val="00B0F0"/>
              </a:solidFill>
            </a:endParaRPr>
          </a:p>
        </p:txBody>
      </p:sp>
    </p:spTree>
    <p:extLst>
      <p:ext uri="{BB962C8B-B14F-4D97-AF65-F5344CB8AC3E}">
        <p14:creationId xmlns:p14="http://schemas.microsoft.com/office/powerpoint/2010/main" val="3637343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277284"/>
            <a:ext cx="12192000" cy="1845057"/>
          </a:xfrm>
        </p:spPr>
        <p:txBody>
          <a:bodyPr>
            <a:noAutofit/>
          </a:bodyPr>
          <a:lstStyle/>
          <a:p>
            <a:pPr rtl="1"/>
            <a:r>
              <a:rPr lang="ar-AE" sz="5400" dirty="0"/>
              <a:t>سَبَّحَ لِلّٰهِ مَا فِي السَّمٰوَاتِ وَالْاَرْضِۚ وَهُوَ </a:t>
            </a:r>
            <a:r>
              <a:rPr lang="ar-AE" sz="5400" dirty="0">
                <a:solidFill>
                  <a:srgbClr val="FF0000"/>
                </a:solidFill>
              </a:rPr>
              <a:t>الْعَزٖيزُ</a:t>
            </a:r>
            <a:r>
              <a:rPr lang="ar-AE" sz="5400" dirty="0"/>
              <a:t> </a:t>
            </a:r>
            <a:r>
              <a:rPr lang="ar-AE" sz="5400" dirty="0">
                <a:solidFill>
                  <a:srgbClr val="FF0000"/>
                </a:solidFill>
              </a:rPr>
              <a:t>الْحَكٖيمُ</a:t>
            </a:r>
            <a:r>
              <a:rPr lang="ar-AE" sz="5400" b="1" dirty="0"/>
              <a:t>﴿١﴾</a:t>
            </a:r>
            <a:endParaRPr lang="ar-AE" sz="20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﴾1﴿Göklerde ve yerde bulunanlar Allah’ı </a:t>
            </a:r>
            <a:r>
              <a:rPr lang="tr-TR" sz="3600" b="1" i="1" dirty="0" err="1"/>
              <a:t>tesbih</a:t>
            </a:r>
            <a:r>
              <a:rPr lang="tr-TR" sz="3600" b="1" i="1" dirty="0"/>
              <a:t> etmektedir. O üstündür, her yaptığında hikmet vardır.</a:t>
            </a:r>
            <a:endParaRPr lang="tr-TR" sz="4000" b="1" i="1" dirty="0"/>
          </a:p>
        </p:txBody>
      </p:sp>
      <p:sp>
        <p:nvSpPr>
          <p:cNvPr id="4" name="Metin kutusu 3"/>
          <p:cNvSpPr txBox="1"/>
          <p:nvPr/>
        </p:nvSpPr>
        <p:spPr>
          <a:xfrm>
            <a:off x="9500839" y="8704"/>
            <a:ext cx="2691161" cy="769441"/>
          </a:xfrm>
          <a:prstGeom prst="rect">
            <a:avLst/>
          </a:prstGeom>
          <a:noFill/>
        </p:spPr>
        <p:txBody>
          <a:bodyPr wrap="square" rtlCol="0">
            <a:spAutoFit/>
          </a:bodyPr>
          <a:lstStyle/>
          <a:p>
            <a:r>
              <a:rPr lang="tr-TR" sz="2200" b="1" dirty="0" err="1" smtClean="0">
                <a:solidFill>
                  <a:srgbClr val="00B0F0"/>
                </a:solidFill>
              </a:rPr>
              <a:t>Hadîd</a:t>
            </a:r>
            <a:r>
              <a:rPr lang="tr-TR" sz="2200" b="1" dirty="0" smtClean="0">
                <a:solidFill>
                  <a:srgbClr val="00B0F0"/>
                </a:solidFill>
              </a:rPr>
              <a:t> Suresi 57 . sure</a:t>
            </a:r>
          </a:p>
          <a:p>
            <a:r>
              <a:rPr lang="tr-TR" sz="2200" b="1" dirty="0" smtClean="0">
                <a:solidFill>
                  <a:srgbClr val="00B0F0"/>
                </a:solidFill>
              </a:rPr>
              <a:t>1 . Ayet </a:t>
            </a:r>
            <a:endParaRPr lang="tr-TR" sz="2200" dirty="0">
              <a:solidFill>
                <a:srgbClr val="00B0F0"/>
              </a:solidFill>
            </a:endParaRPr>
          </a:p>
        </p:txBody>
      </p:sp>
    </p:spTree>
    <p:extLst>
      <p:ext uri="{BB962C8B-B14F-4D97-AF65-F5344CB8AC3E}">
        <p14:creationId xmlns:p14="http://schemas.microsoft.com/office/powerpoint/2010/main" val="2945233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12543"/>
            <a:ext cx="12192000" cy="1204331"/>
          </a:xfrm>
        </p:spPr>
        <p:txBody>
          <a:bodyPr>
            <a:noAutofit/>
          </a:bodyPr>
          <a:lstStyle/>
          <a:p>
            <a:pPr rtl="1"/>
            <a:r>
              <a:rPr lang="ar-AE" sz="4800" dirty="0"/>
              <a:t>سَبَّحَ لِلّٰهِ مَا فِي السَّمٰوَاتِ وَمَا فِي الْاَرْضِۚ وَهُوَ </a:t>
            </a:r>
            <a:r>
              <a:rPr lang="ar-AE" sz="4800" dirty="0">
                <a:solidFill>
                  <a:srgbClr val="FF0000"/>
                </a:solidFill>
              </a:rPr>
              <a:t>الْعَزٖيزُ الْحَكٖيمُ</a:t>
            </a:r>
            <a:r>
              <a:rPr lang="ar-AE" sz="4800" b="1" dirty="0"/>
              <a:t>﴿١﴾</a:t>
            </a:r>
            <a:endParaRPr lang="ar-AE"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﴾1﴿Göklerde bulunanlar da yerde bulunanlar da Allah’ı </a:t>
            </a:r>
            <a:r>
              <a:rPr lang="tr-TR" sz="3600" b="1" i="1" dirty="0" err="1"/>
              <a:t>tesbih</a:t>
            </a:r>
            <a:r>
              <a:rPr lang="tr-TR" sz="3600" b="1" i="1" dirty="0"/>
              <a:t> etmektedir. O üstündür, hikmet sahibidir.</a:t>
            </a:r>
            <a:endParaRPr lang="tr-TR" sz="3200" b="1" i="1" dirty="0"/>
          </a:p>
        </p:txBody>
      </p:sp>
      <p:sp>
        <p:nvSpPr>
          <p:cNvPr id="4" name="Metin kutusu 3"/>
          <p:cNvSpPr txBox="1"/>
          <p:nvPr/>
        </p:nvSpPr>
        <p:spPr>
          <a:xfrm>
            <a:off x="9623502" y="8704"/>
            <a:ext cx="2568498" cy="769441"/>
          </a:xfrm>
          <a:prstGeom prst="rect">
            <a:avLst/>
          </a:prstGeom>
          <a:noFill/>
        </p:spPr>
        <p:txBody>
          <a:bodyPr wrap="square" rtlCol="0">
            <a:spAutoFit/>
          </a:bodyPr>
          <a:lstStyle/>
          <a:p>
            <a:r>
              <a:rPr lang="tr-TR" sz="2200" b="1" dirty="0" err="1" smtClean="0">
                <a:solidFill>
                  <a:srgbClr val="00B0F0"/>
                </a:solidFill>
              </a:rPr>
              <a:t>Haşr</a:t>
            </a:r>
            <a:r>
              <a:rPr lang="tr-TR" sz="2200" b="1" dirty="0" smtClean="0">
                <a:solidFill>
                  <a:srgbClr val="00B0F0"/>
                </a:solidFill>
              </a:rPr>
              <a:t> Suresi 59 . sure</a:t>
            </a:r>
          </a:p>
          <a:p>
            <a:r>
              <a:rPr lang="tr-TR" sz="2200" b="1" dirty="0" smtClean="0">
                <a:solidFill>
                  <a:srgbClr val="00B0F0"/>
                </a:solidFill>
              </a:rPr>
              <a:t>1 . Ayet </a:t>
            </a:r>
            <a:endParaRPr lang="tr-TR" sz="2200" dirty="0">
              <a:solidFill>
                <a:srgbClr val="00B0F0"/>
              </a:solidFill>
            </a:endParaRPr>
          </a:p>
        </p:txBody>
      </p:sp>
    </p:spTree>
    <p:extLst>
      <p:ext uri="{BB962C8B-B14F-4D97-AF65-F5344CB8AC3E}">
        <p14:creationId xmlns:p14="http://schemas.microsoft.com/office/powerpoint/2010/main" val="12078336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12543"/>
            <a:ext cx="12192000" cy="1744696"/>
          </a:xfrm>
        </p:spPr>
        <p:txBody>
          <a:bodyPr>
            <a:noAutofit/>
          </a:bodyPr>
          <a:lstStyle/>
          <a:p>
            <a:pPr rtl="1"/>
            <a:r>
              <a:rPr lang="ar-AE" sz="4800" dirty="0"/>
              <a:t>هُوَ اللّٰهُ الْخَالِقُ الْبَارِئُ الْمُصَوِّرُ لَهُ الْاَسْمَٓاءُ الْحُسْنٰىؕ يُسَبِّـحُ لَهُ مَا </a:t>
            </a:r>
            <a:r>
              <a:rPr lang="tr-TR" sz="4800" dirty="0" smtClean="0"/>
              <a:t/>
            </a:r>
            <a:br>
              <a:rPr lang="tr-TR" sz="4800" dirty="0" smtClean="0"/>
            </a:br>
            <a:r>
              <a:rPr lang="tr-TR" sz="4800" dirty="0"/>
              <a:t/>
            </a:r>
            <a:br>
              <a:rPr lang="tr-TR" sz="4800" dirty="0"/>
            </a:br>
            <a:r>
              <a:rPr lang="ar-AE" sz="4800" dirty="0" smtClean="0"/>
              <a:t>فِي </a:t>
            </a:r>
            <a:r>
              <a:rPr lang="ar-AE" sz="4800" dirty="0"/>
              <a:t>السَّمٰوَاتِ وَالْاَرْضِۚ وَهُوَ </a:t>
            </a:r>
            <a:r>
              <a:rPr lang="ar-AE" sz="4800" dirty="0">
                <a:solidFill>
                  <a:srgbClr val="FF0000"/>
                </a:solidFill>
              </a:rPr>
              <a:t>الْعَزٖيزُ</a:t>
            </a:r>
            <a:r>
              <a:rPr lang="ar-AE" sz="4800" dirty="0"/>
              <a:t> </a:t>
            </a:r>
            <a:r>
              <a:rPr lang="ar-AE" sz="4800" dirty="0">
                <a:solidFill>
                  <a:srgbClr val="FF0000"/>
                </a:solidFill>
              </a:rPr>
              <a:t>الْحَكٖيمُ</a:t>
            </a:r>
            <a:r>
              <a:rPr lang="ar-AE" sz="4800" b="1" dirty="0"/>
              <a:t>﴿٢٤﴾</a:t>
            </a:r>
            <a:endParaRPr lang="ar-AE" sz="20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﴾24﴿O, takdir ettiği gibi yaratan, canlıları örneği olmadan var eden, biçim ve özellik veren Allah’tır. En güzel isimler O’nundur. Göklerdekiler ve yerdekiler hep O’nu </a:t>
            </a:r>
            <a:r>
              <a:rPr lang="tr-TR" sz="3200" b="1" i="1" dirty="0" err="1"/>
              <a:t>tesbih</a:t>
            </a:r>
            <a:r>
              <a:rPr lang="tr-TR" sz="3200" b="1" i="1" dirty="0"/>
              <a:t> ederler. O üstündür, hikmet sahibidir.</a:t>
            </a:r>
            <a:endParaRPr lang="tr-TR" sz="4000" b="1" i="1" dirty="0"/>
          </a:p>
        </p:txBody>
      </p:sp>
      <p:sp>
        <p:nvSpPr>
          <p:cNvPr id="4" name="Metin kutusu 3"/>
          <p:cNvSpPr txBox="1"/>
          <p:nvPr/>
        </p:nvSpPr>
        <p:spPr>
          <a:xfrm>
            <a:off x="9623502" y="8704"/>
            <a:ext cx="2568498" cy="769441"/>
          </a:xfrm>
          <a:prstGeom prst="rect">
            <a:avLst/>
          </a:prstGeom>
          <a:noFill/>
        </p:spPr>
        <p:txBody>
          <a:bodyPr wrap="square" rtlCol="0">
            <a:spAutoFit/>
          </a:bodyPr>
          <a:lstStyle/>
          <a:p>
            <a:r>
              <a:rPr lang="tr-TR" sz="2200" b="1" dirty="0" err="1" smtClean="0">
                <a:solidFill>
                  <a:srgbClr val="00B0F0"/>
                </a:solidFill>
              </a:rPr>
              <a:t>Haşr</a:t>
            </a:r>
            <a:r>
              <a:rPr lang="tr-TR" sz="2200" b="1" dirty="0" smtClean="0">
                <a:solidFill>
                  <a:srgbClr val="00B0F0"/>
                </a:solidFill>
              </a:rPr>
              <a:t> Suresi 59 . sure</a:t>
            </a:r>
          </a:p>
          <a:p>
            <a:r>
              <a:rPr lang="tr-TR" sz="2200" b="1" dirty="0" smtClean="0">
                <a:solidFill>
                  <a:srgbClr val="00B0F0"/>
                </a:solidFill>
              </a:rPr>
              <a:t>24 . Ayet </a:t>
            </a:r>
            <a:endParaRPr lang="tr-TR" sz="2200" dirty="0">
              <a:solidFill>
                <a:srgbClr val="00B0F0"/>
              </a:solidFill>
            </a:endParaRPr>
          </a:p>
        </p:txBody>
      </p:sp>
    </p:spTree>
    <p:extLst>
      <p:ext uri="{BB962C8B-B14F-4D97-AF65-F5344CB8AC3E}">
        <p14:creationId xmlns:p14="http://schemas.microsoft.com/office/powerpoint/2010/main" val="37854902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9"/>
            <a:ext cx="12192000" cy="718784"/>
          </a:xfrm>
        </p:spPr>
        <p:txBody>
          <a:bodyPr>
            <a:noAutofit/>
          </a:bodyPr>
          <a:lstStyle/>
          <a:p>
            <a:pPr rtl="1"/>
            <a:r>
              <a:rPr lang="ar-AE" sz="4000" dirty="0"/>
              <a:t>رَبَّنَا لَا تَجْعَلْنَا فِتْنَةً لِلَّذٖينَ كَفَرُوا وَاغْفِرْ لَنَا رَبَّنَاۚ اِنَّكَ اَنْتَ </a:t>
            </a:r>
            <a:r>
              <a:rPr lang="ar-AE" sz="4000" dirty="0">
                <a:solidFill>
                  <a:srgbClr val="FF0000"/>
                </a:solidFill>
              </a:rPr>
              <a:t>الْعَزٖيزُ</a:t>
            </a:r>
            <a:r>
              <a:rPr lang="ar-AE" sz="4000" dirty="0"/>
              <a:t> </a:t>
            </a:r>
            <a:r>
              <a:rPr lang="ar-AE" sz="4000" dirty="0">
                <a:solidFill>
                  <a:srgbClr val="FF0000"/>
                </a:solidFill>
              </a:rPr>
              <a:t>الْحَكٖيمُ</a:t>
            </a:r>
            <a:r>
              <a:rPr lang="ar-AE" sz="4000" b="1" dirty="0"/>
              <a:t>﴿٥﴾</a:t>
            </a:r>
            <a:endParaRPr lang="ar-AE" sz="40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﴾5﴿Rabbimiz! Bizi, inkâr edenler için bir sınama konusu yapma. Bizi bağışla ey rabbimiz! Çünkü kudret ve hikmet sahibi olan sensin.</a:t>
            </a:r>
          </a:p>
        </p:txBody>
      </p:sp>
      <p:sp>
        <p:nvSpPr>
          <p:cNvPr id="4" name="Metin kutusu 3"/>
          <p:cNvSpPr txBox="1"/>
          <p:nvPr/>
        </p:nvSpPr>
        <p:spPr>
          <a:xfrm>
            <a:off x="8787161" y="8704"/>
            <a:ext cx="3404839" cy="769441"/>
          </a:xfrm>
          <a:prstGeom prst="rect">
            <a:avLst/>
          </a:prstGeom>
          <a:noFill/>
        </p:spPr>
        <p:txBody>
          <a:bodyPr wrap="square" rtlCol="0">
            <a:spAutoFit/>
          </a:bodyPr>
          <a:lstStyle/>
          <a:p>
            <a:r>
              <a:rPr lang="tr-TR" sz="2200" b="1" dirty="0" err="1" smtClean="0">
                <a:solidFill>
                  <a:srgbClr val="00B0F0"/>
                </a:solidFill>
              </a:rPr>
              <a:t>Mümtehine</a:t>
            </a:r>
            <a:r>
              <a:rPr lang="tr-TR" sz="2200" b="1" dirty="0" smtClean="0">
                <a:solidFill>
                  <a:srgbClr val="00B0F0"/>
                </a:solidFill>
              </a:rPr>
              <a:t> Suresi 60 . sure</a:t>
            </a:r>
          </a:p>
          <a:p>
            <a:r>
              <a:rPr lang="tr-TR" sz="2200" b="1" dirty="0" smtClean="0">
                <a:solidFill>
                  <a:srgbClr val="00B0F0"/>
                </a:solidFill>
              </a:rPr>
              <a:t>5 . Ayet </a:t>
            </a:r>
            <a:endParaRPr lang="tr-TR" sz="2200" dirty="0">
              <a:solidFill>
                <a:srgbClr val="00B0F0"/>
              </a:solidFill>
            </a:endParaRPr>
          </a:p>
        </p:txBody>
      </p:sp>
    </p:spTree>
    <p:extLst>
      <p:ext uri="{BB962C8B-B14F-4D97-AF65-F5344CB8AC3E}">
        <p14:creationId xmlns:p14="http://schemas.microsoft.com/office/powerpoint/2010/main" val="8266689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12543"/>
            <a:ext cx="12192000" cy="1204331"/>
          </a:xfrm>
        </p:spPr>
        <p:txBody>
          <a:bodyPr>
            <a:noAutofit/>
          </a:bodyPr>
          <a:lstStyle/>
          <a:p>
            <a:pPr rtl="1"/>
            <a:r>
              <a:rPr lang="ar-AE" sz="4800" dirty="0"/>
              <a:t>سَبَّحَ لِلّٰهِ مَا فِي السَّمٰوَاتِ وَمَا فِي الْاَرْضِۚ وَهُوَ </a:t>
            </a:r>
            <a:r>
              <a:rPr lang="ar-AE" sz="4800" dirty="0">
                <a:solidFill>
                  <a:srgbClr val="FF0000"/>
                </a:solidFill>
              </a:rPr>
              <a:t>الْعَزٖيز</a:t>
            </a:r>
            <a:r>
              <a:rPr lang="ar-AE" sz="4800" dirty="0"/>
              <a:t>ُ </a:t>
            </a:r>
            <a:r>
              <a:rPr lang="ar-AE" sz="4800" dirty="0">
                <a:solidFill>
                  <a:srgbClr val="FF0000"/>
                </a:solidFill>
              </a:rPr>
              <a:t>الْحَكٖيمُ</a:t>
            </a:r>
            <a:r>
              <a:rPr lang="ar-AE" sz="4800" b="1" dirty="0"/>
              <a:t>﴿١﴾</a:t>
            </a:r>
            <a:endParaRPr lang="ar-AE" sz="2000" dirty="0"/>
          </a:p>
        </p:txBody>
      </p:sp>
      <p:sp>
        <p:nvSpPr>
          <p:cNvPr id="3" name="Alt Başlık 2"/>
          <p:cNvSpPr>
            <a:spLocks noGrp="1"/>
          </p:cNvSpPr>
          <p:nvPr>
            <p:ph type="subTitle" idx="1"/>
          </p:nvPr>
        </p:nvSpPr>
        <p:spPr>
          <a:xfrm>
            <a:off x="0" y="4759597"/>
            <a:ext cx="12192000" cy="1655762"/>
          </a:xfrm>
        </p:spPr>
        <p:txBody>
          <a:bodyPr>
            <a:normAutofit/>
          </a:bodyPr>
          <a:lstStyle/>
          <a:p>
            <a:r>
              <a:rPr lang="tr-TR" sz="4000" b="1" i="1" dirty="0"/>
              <a:t>﴾1﴿Göklerde bulunanlar da yerde bulunanlar da Allah’ı </a:t>
            </a:r>
            <a:r>
              <a:rPr lang="tr-TR" sz="4000" b="1" i="1" dirty="0" err="1"/>
              <a:t>tesbih</a:t>
            </a:r>
            <a:r>
              <a:rPr lang="tr-TR" sz="4000" b="1" i="1" dirty="0"/>
              <a:t> etmektedir. O </a:t>
            </a:r>
            <a:r>
              <a:rPr lang="tr-TR" sz="4000" b="1" i="1" dirty="0" err="1"/>
              <a:t>azîzdir</a:t>
            </a:r>
            <a:r>
              <a:rPr lang="tr-TR" sz="4000" b="1" i="1" dirty="0"/>
              <a:t>, hakîmdir.</a:t>
            </a:r>
            <a:endParaRPr lang="tr-TR" sz="4800" b="1" i="1" dirty="0"/>
          </a:p>
        </p:txBody>
      </p:sp>
      <p:sp>
        <p:nvSpPr>
          <p:cNvPr id="4" name="Metin kutusu 3"/>
          <p:cNvSpPr txBox="1"/>
          <p:nvPr/>
        </p:nvSpPr>
        <p:spPr>
          <a:xfrm>
            <a:off x="9701560" y="0"/>
            <a:ext cx="2490439" cy="769441"/>
          </a:xfrm>
          <a:prstGeom prst="rect">
            <a:avLst/>
          </a:prstGeom>
          <a:noFill/>
        </p:spPr>
        <p:txBody>
          <a:bodyPr wrap="square" rtlCol="0">
            <a:spAutoFit/>
          </a:bodyPr>
          <a:lstStyle/>
          <a:p>
            <a:r>
              <a:rPr lang="tr-TR" sz="2200" b="1" dirty="0" err="1" smtClean="0">
                <a:solidFill>
                  <a:srgbClr val="00B0F0"/>
                </a:solidFill>
              </a:rPr>
              <a:t>Saff</a:t>
            </a:r>
            <a:r>
              <a:rPr lang="tr-TR" sz="2200" b="1" dirty="0" smtClean="0">
                <a:solidFill>
                  <a:srgbClr val="00B0F0"/>
                </a:solidFill>
              </a:rPr>
              <a:t> Suresi 61 . sure</a:t>
            </a:r>
          </a:p>
          <a:p>
            <a:r>
              <a:rPr lang="tr-TR" sz="2200" b="1" dirty="0" smtClean="0">
                <a:solidFill>
                  <a:srgbClr val="00B0F0"/>
                </a:solidFill>
              </a:rPr>
              <a:t>1 . Ayet </a:t>
            </a:r>
            <a:endParaRPr lang="tr-TR" sz="2200" dirty="0">
              <a:solidFill>
                <a:srgbClr val="00B0F0"/>
              </a:solidFill>
            </a:endParaRPr>
          </a:p>
        </p:txBody>
      </p:sp>
    </p:spTree>
    <p:extLst>
      <p:ext uri="{BB962C8B-B14F-4D97-AF65-F5344CB8AC3E}">
        <p14:creationId xmlns:p14="http://schemas.microsoft.com/office/powerpoint/2010/main" val="34728746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497103"/>
          </a:xfrm>
        </p:spPr>
        <p:txBody>
          <a:bodyPr>
            <a:noAutofit/>
          </a:bodyPr>
          <a:lstStyle/>
          <a:p>
            <a:pPr rtl="1"/>
            <a:r>
              <a:rPr lang="ar-AE" sz="4000" dirty="0"/>
              <a:t>يُسَبِّـحُ لِلّٰهِ مَا فِي السَّمٰوَاتِ وَمَا فِي الْاَرْضِ الْمَلِكِ الْقُدُّوسِ </a:t>
            </a:r>
            <a:r>
              <a:rPr lang="ar-AE" sz="4000" dirty="0">
                <a:solidFill>
                  <a:srgbClr val="FF0000"/>
                </a:solidFill>
              </a:rPr>
              <a:t>الْعَزٖيز</a:t>
            </a:r>
            <a:r>
              <a:rPr lang="ar-AE" sz="4000" dirty="0"/>
              <a:t>ِ </a:t>
            </a:r>
            <a:r>
              <a:rPr lang="ar-AE" sz="4000" dirty="0">
                <a:solidFill>
                  <a:srgbClr val="FF0000"/>
                </a:solidFill>
              </a:rPr>
              <a:t>الْحَكٖيمِ</a:t>
            </a:r>
            <a:r>
              <a:rPr lang="ar-AE" sz="4000" b="1" dirty="0"/>
              <a:t>﴿١﴾</a:t>
            </a:r>
            <a:endParaRPr lang="ar-AE" sz="1000" dirty="0"/>
          </a:p>
        </p:txBody>
      </p:sp>
      <p:sp>
        <p:nvSpPr>
          <p:cNvPr id="3" name="Alt Başlık 2"/>
          <p:cNvSpPr>
            <a:spLocks noGrp="1"/>
          </p:cNvSpPr>
          <p:nvPr>
            <p:ph type="subTitle" idx="1"/>
          </p:nvPr>
        </p:nvSpPr>
        <p:spPr>
          <a:xfrm>
            <a:off x="0" y="4648083"/>
            <a:ext cx="12192000" cy="2098403"/>
          </a:xfrm>
        </p:spPr>
        <p:txBody>
          <a:bodyPr>
            <a:normAutofit/>
          </a:bodyPr>
          <a:lstStyle/>
          <a:p>
            <a:r>
              <a:rPr lang="tr-TR" sz="3600" b="1" i="1" dirty="0"/>
              <a:t>﴾1﴿Göklerde bulunanlar da yerde bulunanlar da egemenliğin mutlak sahibi, her türlü eksiklikten uzak, üstün ve her işi hikmetli olan Allah’ı </a:t>
            </a:r>
            <a:r>
              <a:rPr lang="tr-TR" sz="3600" b="1" i="1" dirty="0" err="1"/>
              <a:t>tesbih</a:t>
            </a:r>
            <a:r>
              <a:rPr lang="tr-TR" sz="3600" b="1" i="1" dirty="0"/>
              <a:t> ediyor.</a:t>
            </a:r>
            <a:endParaRPr lang="tr-TR" sz="4000" b="1" i="1" dirty="0"/>
          </a:p>
        </p:txBody>
      </p:sp>
      <p:sp>
        <p:nvSpPr>
          <p:cNvPr id="4" name="Metin kutusu 3"/>
          <p:cNvSpPr txBox="1"/>
          <p:nvPr/>
        </p:nvSpPr>
        <p:spPr>
          <a:xfrm>
            <a:off x="9433932" y="8704"/>
            <a:ext cx="2758068" cy="769441"/>
          </a:xfrm>
          <a:prstGeom prst="rect">
            <a:avLst/>
          </a:prstGeom>
          <a:noFill/>
        </p:spPr>
        <p:txBody>
          <a:bodyPr wrap="square" rtlCol="0">
            <a:spAutoFit/>
          </a:bodyPr>
          <a:lstStyle/>
          <a:p>
            <a:r>
              <a:rPr lang="tr-TR" sz="2200" b="1" dirty="0" smtClean="0">
                <a:solidFill>
                  <a:srgbClr val="00B0F0"/>
                </a:solidFill>
              </a:rPr>
              <a:t>Cuma Suresi 62 . sure</a:t>
            </a:r>
          </a:p>
          <a:p>
            <a:r>
              <a:rPr lang="tr-TR" sz="2200" b="1" dirty="0" smtClean="0">
                <a:solidFill>
                  <a:srgbClr val="00B0F0"/>
                </a:solidFill>
              </a:rPr>
              <a:t>1 . Ayet </a:t>
            </a:r>
            <a:endParaRPr lang="tr-TR" sz="2200" dirty="0">
              <a:solidFill>
                <a:srgbClr val="00B0F0"/>
              </a:solidFill>
            </a:endParaRPr>
          </a:p>
        </p:txBody>
      </p:sp>
    </p:spTree>
    <p:extLst>
      <p:ext uri="{BB962C8B-B14F-4D97-AF65-F5344CB8AC3E}">
        <p14:creationId xmlns:p14="http://schemas.microsoft.com/office/powerpoint/2010/main" val="6919108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497103"/>
          </a:xfrm>
        </p:spPr>
        <p:txBody>
          <a:bodyPr>
            <a:noAutofit/>
          </a:bodyPr>
          <a:lstStyle/>
          <a:p>
            <a:pPr rtl="1"/>
            <a:r>
              <a:rPr lang="ar-AE" dirty="0"/>
              <a:t>وَاٰخَرٖينَ مِنْهُمْ لَمَّا يَلْحَقُوا بِهِمْؕ وَهُوَ </a:t>
            </a:r>
            <a:r>
              <a:rPr lang="ar-AE" dirty="0">
                <a:solidFill>
                  <a:srgbClr val="FF0000"/>
                </a:solidFill>
              </a:rPr>
              <a:t>الْعَزٖيزُ الْحَكٖيمُ</a:t>
            </a:r>
            <a:r>
              <a:rPr lang="ar-AE" b="1" dirty="0"/>
              <a:t>﴿٣﴾</a:t>
            </a:r>
            <a:endParaRPr lang="ar-AE" sz="1000" dirty="0"/>
          </a:p>
        </p:txBody>
      </p:sp>
      <p:sp>
        <p:nvSpPr>
          <p:cNvPr id="3" name="Alt Başlık 2"/>
          <p:cNvSpPr>
            <a:spLocks noGrp="1"/>
          </p:cNvSpPr>
          <p:nvPr>
            <p:ph type="subTitle" idx="1"/>
          </p:nvPr>
        </p:nvSpPr>
        <p:spPr>
          <a:xfrm>
            <a:off x="0" y="4648083"/>
            <a:ext cx="12192000" cy="2098403"/>
          </a:xfrm>
        </p:spPr>
        <p:txBody>
          <a:bodyPr>
            <a:normAutofit/>
          </a:bodyPr>
          <a:lstStyle/>
          <a:p>
            <a:r>
              <a:rPr lang="tr-TR" sz="3600" b="1" i="1" dirty="0"/>
              <a:t>﴾3﴿Henüz kendilerine katılmamış bulunan daha başkalarına da (elçi gönderilmiştir). O üstündür, her işi hikmetlidir.</a:t>
            </a:r>
            <a:endParaRPr lang="tr-TR" sz="5400" b="1" i="1" dirty="0"/>
          </a:p>
        </p:txBody>
      </p:sp>
      <p:sp>
        <p:nvSpPr>
          <p:cNvPr id="4" name="Metin kutusu 3"/>
          <p:cNvSpPr txBox="1"/>
          <p:nvPr/>
        </p:nvSpPr>
        <p:spPr>
          <a:xfrm>
            <a:off x="9433932" y="8704"/>
            <a:ext cx="2758068" cy="769441"/>
          </a:xfrm>
          <a:prstGeom prst="rect">
            <a:avLst/>
          </a:prstGeom>
          <a:noFill/>
        </p:spPr>
        <p:txBody>
          <a:bodyPr wrap="square" rtlCol="0">
            <a:spAutoFit/>
          </a:bodyPr>
          <a:lstStyle/>
          <a:p>
            <a:r>
              <a:rPr lang="tr-TR" sz="2200" b="1" dirty="0" smtClean="0">
                <a:solidFill>
                  <a:srgbClr val="00B0F0"/>
                </a:solidFill>
              </a:rPr>
              <a:t>Cuma Suresi 62 . sure</a:t>
            </a:r>
          </a:p>
          <a:p>
            <a:r>
              <a:rPr lang="tr-TR" sz="2200" b="1" dirty="0" smtClean="0">
                <a:solidFill>
                  <a:srgbClr val="00B0F0"/>
                </a:solidFill>
              </a:rPr>
              <a:t>3 . Ayet </a:t>
            </a:r>
            <a:endParaRPr lang="tr-TR" sz="2200" dirty="0">
              <a:solidFill>
                <a:srgbClr val="00B0F0"/>
              </a:solidFill>
            </a:endParaRPr>
          </a:p>
        </p:txBody>
      </p:sp>
    </p:spTree>
    <p:extLst>
      <p:ext uri="{BB962C8B-B14F-4D97-AF65-F5344CB8AC3E}">
        <p14:creationId xmlns:p14="http://schemas.microsoft.com/office/powerpoint/2010/main" val="17171637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56786"/>
            <a:ext cx="12192000" cy="1204331"/>
          </a:xfrm>
        </p:spPr>
        <p:txBody>
          <a:bodyPr>
            <a:noAutofit/>
          </a:bodyPr>
          <a:lstStyle/>
          <a:p>
            <a:pPr rtl="1"/>
            <a:r>
              <a:rPr lang="ar-AE" dirty="0"/>
              <a:t>عَالِمُ الْغَيْبِ وَالشَّهَادَةِ </a:t>
            </a:r>
            <a:r>
              <a:rPr lang="ar-AE" dirty="0">
                <a:solidFill>
                  <a:srgbClr val="FF0000"/>
                </a:solidFill>
              </a:rPr>
              <a:t>الْعَزٖيزُ</a:t>
            </a:r>
            <a:r>
              <a:rPr lang="ar-AE" dirty="0"/>
              <a:t> </a:t>
            </a:r>
            <a:r>
              <a:rPr lang="ar-AE" dirty="0">
                <a:solidFill>
                  <a:srgbClr val="FF0000"/>
                </a:solidFill>
              </a:rPr>
              <a:t>الْحَكٖيمُ</a:t>
            </a:r>
            <a:r>
              <a:rPr lang="ar-AE" b="1" dirty="0"/>
              <a:t>﴿١٨﴾</a:t>
            </a:r>
            <a:endParaRPr lang="ar-AE" sz="2000" dirty="0"/>
          </a:p>
        </p:txBody>
      </p:sp>
      <p:sp>
        <p:nvSpPr>
          <p:cNvPr id="3" name="Alt Başlık 2"/>
          <p:cNvSpPr>
            <a:spLocks noGrp="1"/>
          </p:cNvSpPr>
          <p:nvPr>
            <p:ph type="subTitle" idx="1"/>
          </p:nvPr>
        </p:nvSpPr>
        <p:spPr>
          <a:xfrm>
            <a:off x="0" y="4759597"/>
            <a:ext cx="12192000" cy="1806456"/>
          </a:xfrm>
        </p:spPr>
        <p:txBody>
          <a:bodyPr>
            <a:normAutofit/>
          </a:bodyPr>
          <a:lstStyle/>
          <a:p>
            <a:r>
              <a:rPr lang="tr-TR" sz="4000" b="1" i="1" dirty="0"/>
              <a:t>﴾18﴿Allah, akıl ve duyularla idrak edilemeyeni de edileni de bilir; O üstündür, hikmet sahibidir.</a:t>
            </a:r>
            <a:endParaRPr lang="tr-TR" sz="4800" b="1" i="1" dirty="0"/>
          </a:p>
        </p:txBody>
      </p:sp>
      <p:sp>
        <p:nvSpPr>
          <p:cNvPr id="4" name="Metin kutusu 3"/>
          <p:cNvSpPr txBox="1"/>
          <p:nvPr/>
        </p:nvSpPr>
        <p:spPr>
          <a:xfrm>
            <a:off x="9188605" y="8704"/>
            <a:ext cx="3003395" cy="769441"/>
          </a:xfrm>
          <a:prstGeom prst="rect">
            <a:avLst/>
          </a:prstGeom>
          <a:noFill/>
        </p:spPr>
        <p:txBody>
          <a:bodyPr wrap="square" rtlCol="0">
            <a:spAutoFit/>
          </a:bodyPr>
          <a:lstStyle/>
          <a:p>
            <a:r>
              <a:rPr lang="tr-TR" sz="2200" b="1" dirty="0" err="1" smtClean="0">
                <a:solidFill>
                  <a:srgbClr val="00B0F0"/>
                </a:solidFill>
              </a:rPr>
              <a:t>Tegâbün</a:t>
            </a:r>
            <a:r>
              <a:rPr lang="tr-TR" sz="2200" b="1" dirty="0" smtClean="0">
                <a:solidFill>
                  <a:srgbClr val="00B0F0"/>
                </a:solidFill>
              </a:rPr>
              <a:t> Suresi 64 . sure</a:t>
            </a:r>
          </a:p>
          <a:p>
            <a:r>
              <a:rPr lang="tr-TR" sz="2200" b="1" dirty="0" smtClean="0">
                <a:solidFill>
                  <a:srgbClr val="00B0F0"/>
                </a:solidFill>
              </a:rPr>
              <a:t>18 . Ayet </a:t>
            </a:r>
            <a:endParaRPr lang="tr-TR" sz="2200" dirty="0">
              <a:solidFill>
                <a:srgbClr val="00B0F0"/>
              </a:solidFill>
            </a:endParaRPr>
          </a:p>
        </p:txBody>
      </p:sp>
    </p:spTree>
    <p:extLst>
      <p:ext uri="{BB962C8B-B14F-4D97-AF65-F5344CB8AC3E}">
        <p14:creationId xmlns:p14="http://schemas.microsoft.com/office/powerpoint/2010/main" val="156423573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2132</Words>
  <Application>Microsoft Office PowerPoint</Application>
  <PresentationFormat>Geniş ekran</PresentationFormat>
  <Paragraphs>184</Paragraphs>
  <Slides>46</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46</vt:i4>
      </vt:variant>
    </vt:vector>
  </HeadingPairs>
  <TitlesOfParts>
    <vt:vector size="54" baseType="lpstr">
      <vt:lpstr>Arial</vt:lpstr>
      <vt:lpstr>Calibri</vt:lpstr>
      <vt:lpstr>Calibri Light</vt:lpstr>
      <vt:lpstr>Elif1</vt:lpstr>
      <vt:lpstr>Helvetica Neue</vt:lpstr>
      <vt:lpstr>inherit</vt:lpstr>
      <vt:lpstr>Times New Roman</vt:lpstr>
      <vt:lpstr>Office Teması</vt:lpstr>
      <vt:lpstr>رَبَّنَا وَابْعَثْ فٖيهِمْ رَسُولًا مِنْهُمْ يَتْلُوا عَلَيْهِمْ اٰيَاتِكَ وَيُعَلِّمُهُمُ   الْكِتَابَ وَالْحِكْمَةَ وَيُزَكّٖيهِمْۜ اِنَّكَ اَنْتَ الْعَزٖيزُ الْحَكٖيمُ۟﴿١٢٩﴾</vt:lpstr>
      <vt:lpstr>فَاِنْ زَلَلْتُمْ مِنْ بَعْدِ مَا جَٓاءَتْكُمُ الْبَيِّنَاتُ فَاعْلَمُٓوا اَنَّ اللّٰهَ عَزٖيزٌ حَكٖيمٌ﴿٢٠٩﴾</vt:lpstr>
      <vt:lpstr>فِي الدُّنْيَا وَالْاٰخِرَةِؕ وَيَسْـَٔلُونَكَ عَنِ الْيَتَامٰىؕ قُلْ اِصْلَاحٌ لَهُمْ خَيْرٌؕ   وَاِنْ تُخَالِطُوهُمْ فَاِخْوَانُكُمْؕ وَاللّٰهُ يَعْلَمُ الْمُفْسِدَ مِنَ الْمُصْلِحِؕ وَلَوْ شَٓاءَ   اللّٰهُ لَاَعْنَتَكُمْؕ اِنَّ اللّٰهَ عَزٖيزٌ حَكٖيمٌ﴿٢٢٠﴾</vt:lpstr>
      <vt:lpstr>وَالْمُطَلَّقَاتُ يَتَرَبَّصْنَ بِاَنْفُسِهِنَّ ثَلٰثَةَ قُرُٓوءٍۜ وَلَا يَحِلُّ لَهُنَّ اَنْ يَكْتُمْنَ مَا خَلَقَ اللّٰهُ   فٖٓى اَرْحَامِهِنَّ اِنْ كُنَّ يُؤْمِنَّ بِاللّٰهِ وَالْيَوْمِ الْاٰخِرِۜ وَبُعُولَتُهُنَّ اَحَقُّ بِرَدِّهِنَّ فٖى ذٰلِكَ   اِنْ اَرَادُٓوا اِصْلَاحًاۜ وَلَهُنَّ مِثْلُ الَّذٖى عَلَيْهِنَّ بِالْمَعْرُوفِۖ وَلِلرِّجَالِ عَلَيْهِنَّ دَرَجَةٌۜ   وَاللّٰهُ عَزٖيزٌ حَكٖيمٌ۟﴿٢٢٨﴾</vt:lpstr>
      <vt:lpstr>وَالَّذٖينَ يُتَوَفَّوْنَ مِنْكُمْ وَيَذَرُونَ اَزْوَاجًاۚ وَصِيَّةً لِاَزْوَاجِهِمْ مَتَاعًا اِلَى   الْحَوْلِ غَيْرَ اِخْرَاجٍۚ فَاِنْ خَرَجْنَ فَلَا جُنَاحَ عَلَيْكُمْ فٖى مَا فَعَلْنَ فٖٓى   اَنْفُسِهِنَّ مِنْ مَعْرُوفٍۜ وَاللّٰهُ عَزٖيزٌ حَكٖيمٌ﴿٢٤٠﴾</vt:lpstr>
      <vt:lpstr>هُوَ الَّذٖي يُصَوِّرُكُمْ فِي الْاَرْحَامِ كَيْفَ يَشَٓاءُؕ لَٓا اِلٰهَ اِلَّا هُوَ الْعَزٖيزُ الْحَكٖيمُ﴿٦﴾</vt:lpstr>
      <vt:lpstr>شَهِدَ اللّٰهُ اَنَّهُ لَٓا اِلٰهَ اِلَّا هُوَۙ وَالْمَلٰٓئِكَةُ وَاُو۬لُوا الْعِلْمِ قَٓائِمًا بِالْقِسْطِۜ لَٓا اِلٰهَ اِلَّا   هُوَ الْعَزٖيزُ الْحَكٖيمُۜ﴿١٨﴾</vt:lpstr>
      <vt:lpstr>اِنَّ هٰذَا لَهُوَ الْقَصَصُ الْحَقُّۚ وَمَا مِنْ اِلٰهٍ اِلَّا اللّٰهُؕ وَاِنَّ اللّٰهَ لَهُوَ الْعَزٖيزُ   الْحَكٖيمُ﴿٦٢﴾</vt:lpstr>
      <vt:lpstr>وَمَا جَعَلَهُ اللّٰهُ اِلَّا بُشْرٰى لَكُمْ وَلِتَطْمَئِنَّ قُلُوبُكُمْ بِهٖؕ وَمَا النَّصْرُ اِلَّا   مِنْ عِنْدِ اللّٰهِ الْعَزٖيزِ الْحَكٖيمِۙ﴿١٢٦﴾</vt:lpstr>
      <vt:lpstr>اِنَّ الَّذٖينَ كَفَرُوا بِاٰيَاتِنَا سَوْفَ نُصْلٖيهِمْ نَارًاۜ كُلَّمَا نَضِجَتْ جُلُودُهُمْ بَدَّلْنَاهُمْ   جُلُودًا غَيْرَهَا لِيَذُوقُوا الْعَذَابَۜ اِنَّ اللّٰهَ كَانَ عَزٖيزًا حَكٖيمًا﴿٥٦﴾</vt:lpstr>
      <vt:lpstr>بَلْ رَفَعَهُ اللّٰهُ اِلَيْهِۜ وَكَانَ اللّٰهُ عَزٖيزًا حَكٖيمًا﴿١٥٨﴾</vt:lpstr>
      <vt:lpstr>رُسُلًا مُبَشِّرٖينَ وَمُنْذِرٖينَ لِئَلَّا يَكُونَ لِلنَّاسِ عَلَى اللّٰهِ حُجَّةٌ بَعْدَ الرُّسُلِۜ   وَكَانَ اللّٰهُ عَزٖيزًا حَكٖيمًا﴿١٦٥﴾</vt:lpstr>
      <vt:lpstr>وَالسَّارِقُ وَالسَّارِقَةُ فَاقْطَعُٓوا اَيْدِيَهُمَا جَزَٓاءً بِمَا كَسَبَا نَكَالًا مِنَ اللّٰهِۜ   وَاللّٰهُ عَزٖيزٌ حَكٖيمٌ﴿٣٨﴾</vt:lpstr>
      <vt:lpstr>اِنْ تُعَذِّبْهُمْ فَاِنَّهُمْ عِبَادُكَۚ وَاِنْ تَغْفِرْ لَهُمْ فَاِنَّكَ اَنْتَ الْعَزٖيزُ الْحَكٖيمُ﴿١١٨﴾</vt:lpstr>
      <vt:lpstr>وَمَا جَعَلَهُ اللّٰهُ اِلَّا بُشْرٰى وَلِتَطْمَئِنَّ بِهٖ قُلُوبُكُمْۚ وَمَا النَّصْرُ اِلَّا مِنْ عِنْدِ اللّٰهِؕ   اِنَّ اللّٰهَ عَزٖيزٌ حَكٖيمٌࣖ﴿١٠﴾</vt:lpstr>
      <vt:lpstr>اِذْ يَقُولُ الْمُنَافِقُونَ وَالَّذٖينَ فٖي قُلُوبِهِمْ مَرَضٌ غَرَّ هٰٓؤُ۬لَٓاءِ دٖينُهُمْؕ وَمَنْ   يَتَوَكَّلْ عَلَى اللّٰهِ فَاِنَّ اللّٰهَ عَزٖيزٌ حَكٖيمٌ﴿٤٩﴾</vt:lpstr>
      <vt:lpstr>وَاَلَّفَ بَيْنَ قُلُوبِهِمْؕ لَوْ اَنْفَقْتَ مَا فِي الْاَرْضِ جَمٖيعاً مَٓا اَلَّفْتَ بَيْنَ   قُلُوبِهِمْ وَلٰكِنَّ اللّٰهَ اَلَّفَ بَيْنَهُمْؕ اِنَّهُ عَزٖيزٌ حَكٖيمٌ﴿٦٣﴾</vt:lpstr>
      <vt:lpstr>مَا كَانَ لِنَبِيٍّ اَنْ يَكُونَ لَـهُٓ اَسْرٰى حَتّٰى يُثْخِنَ فِي الْاَرْضِؕ تُرٖيدُونَ   عَرَضَ الدُّنْيَاࣗ وَاللّٰهُ يُرٖيدُ الْاٰخِرَةَؕ وَاللّٰهُ عَزٖيزٌ حَكٖيمٌ﴿٦٧﴾</vt:lpstr>
      <vt:lpstr>اِلَّا تَنْصُرُوهُ فَقَدْ نَصَرَهُ اللّٰهُ اِذْ اَخْرَجَهُ الَّذٖينَ كَفَرُوا ثَانِيَ اثْنَيْنِ اِذْ هُمَا فِي الْغَارِ اِذْ يَقُولُ   لِصَاحِبِهٖ لَا تَحْزَنْ اِنَّ اللّٰهَ مَعَنَاۚ فَاَنْزَلَ اللّٰهُ سَكٖينَتَهُ عَلَيْهِ وَاَيَّدَهُ بِجُنُودٍ لَمْ تَرَوْهَا وَجَعَلَ   كَلِمَةَ الَّذٖينَ كَفَرُوا السُّفْلٰىؕ وَكَلِمَةُ اللّٰهِ هِيَ الْعُلْيَاؕ وَاللّٰهُ عَزٖيزٌ حَكٖيمٌ﴿٤٠﴾</vt:lpstr>
      <vt:lpstr>وَالْمُؤْمِنُونَ وَالْمُؤْمِنَاتُ بَعْضُهُمْ اَوْلِيَٓاءُ بَعْضٍۘ يَأْمُرُونَ بِالْمَعْرُوفِ وَيَنْهَوْنَ عَنِ   الْمُنْكَرِ وَيُقٖيمُونَ الصَّلٰوةَ وَيُؤْتُونَ الزَّكٰوةَ وَيُطٖيعُونَ اللّٰهَ وَرَسُولَهُؕ اُو۬لٰٓئِكَ   سَيَرْحَمُهُمُ اللّٰهُؕ اِنَّ اللّٰهَ عَزِيزٌ حَكٖيمٌ﴿٧١﴾</vt:lpstr>
      <vt:lpstr>وَمَٓا اَرْسَلْنَا مِنْ رَسُولٍ اِلَّا بِلِسَانِ قَوْمِهٖ لِيُبَيِّنَ لَهُمْؕ فَيُضِلُّ اللّٰهُ مَنْ يَشَٓاءُ وَيَهْدٖي مَنْ يَشَٓاءُؕ   وَهُوَ الْعَزٖيزُ الْحَكٖيمُ﴿٤﴾</vt:lpstr>
      <vt:lpstr>لِلَّذٖينَ لَا يُؤْمِنُونَ بِالْاٰخِرَةِ مَثَلُ السَّوْءِۚ وَلِلّٰهِ الْمَثَلُ الْاَعْلٰىؕ وَهُوَ   الْعَزٖيزُ الْحَكٖيمُࣖ﴿٦٠﴾</vt:lpstr>
      <vt:lpstr>يَا مُوسٰٓى اِنَّـهُٓ اَنَا اللّٰهُ الْعَزٖيزُ الْحَكٖيمُۙ﴿٩﴾</vt:lpstr>
      <vt:lpstr>فَاٰمَنَ لَهُ لُوطٌۘ وَقَالَ اِنّٖي مُهَاجِرٌ اِلٰى رَبّٖيؕ اِنَّهُ هُوَ الْعَزٖيزُ الْحَكٖيمُ﴿٢٦﴾</vt:lpstr>
      <vt:lpstr>اِنَّ اللّٰهَ يَعْلَمُ مَا يَدْعُونَ مِنْ دُونِهٖ مِنْ شَيْءٍؕ وَهُوَ الْعَزٖيزُ الْحَكٖيمُ﴿٤٢﴾</vt:lpstr>
      <vt:lpstr>وَهُوَ الَّذٖي يَبْدَؤُا الْخَلْقَ ثُمَّ يُعٖيدُهُ وَهُوَ اَهْوَنُ عَلَيْهِؕ وَلَهُ الْمَثَلُ الْاَعْلٰى   فِي السَّمٰوَاتِ وَالْاَرْضِۚ وَهُوَ الْعَزٖيزُ الْحَكٖيمُࣖ﴿٢٧﴾</vt:lpstr>
      <vt:lpstr>خَالِدٖينَ فٖيهَاؕ وَعْدَ اللّٰهِ حَقاًّؕ وَهُوَ الْعَزٖيزُ الْحَكٖيمُ﴿٩﴾</vt:lpstr>
      <vt:lpstr>وَلَوْ اَنَّ مَا فِي الْاَرْضِ مِنْ شَجَرَةٍ اَقْلَامٌ وَالْبَحْرُ يَمُدُّهُ مِنْ بَعْدِهٖ   سَبْعَةُ اَبْحُرٍ مَا نَفِدَتْ كَلِمَاتُ اللّٰهِؕ اِنَّ اللّٰهَ عَزٖيزٌ حَكٖيمٌ﴿٢٧﴾</vt:lpstr>
      <vt:lpstr>قُلْ اَرُونِيَ الَّذٖينَ اَلْحَقْتُمْ بِهٖ شُرَكَٓاءَ كَلَّاؕ بَلْ هُوَ اللّٰهُ الْعَزٖيزُ الْحَكٖيمُ﴿٢٧﴾</vt:lpstr>
      <vt:lpstr>مَا يَفْتَحِ اللّٰهُ لِلنَّاسِ مِنْ رَحْمَةٍ فَلَا مُمْسِكَ لَهَاۚ وَمَا يُمْسِكْۙ فَلَا مُرْسِلَ   لَهُ مِنْ بَعْدِهٖؕ وَهُوَ الْعَزٖيزُ الْحَكٖيمُ﴿٢﴾</vt:lpstr>
      <vt:lpstr>تَنْزٖيلُ الْكِتَابِ مِنَ اللّٰهِ الْعَزٖيزِ الْحَكٖيمِ﴿١﴾</vt:lpstr>
      <vt:lpstr>رَبَّنَا وَاَدْخِلْهُمْ جَنَّاتِ عَدْنٍۨ الَّتٖي وَعَدْتَهُمْ وَمَنْ صَلَحَ مِنْ اٰبَٓائِهِمْ وَاَزْوَاجِهِمْ وَذُرِّيَّاتِهِمْؕ اِنَّكَ   اَنْتَ الْعَزٖيزُ الْحَكٖيمُۚ﴿٨﴾</vt:lpstr>
      <vt:lpstr>كَذٰلِكَ يُوحٖٓي اِلَيْكَ وَاِلَى الَّذٖينَ مِنْ قَبْلِكَۙ اللّٰهُ الْعَزٖيزُ الْحَكٖيمُ﴿٣﴾</vt:lpstr>
      <vt:lpstr>تَنْزٖيلُ الْكِتَابِ مِنَ اللّٰهِ الْعَزٖيزِ الْحَكٖيمِ﴿٢﴾</vt:lpstr>
      <vt:lpstr>وَلَهُ الْكِبْرِيَٓاءُ فِي السَّمٰوَاتِ وَالْاَرْضِۖ وَهُوَ الْعَزٖيزُ الْحَكٖيمُ﴿٣٧﴾</vt:lpstr>
      <vt:lpstr>تَنْزٖيلُ الْكِتَابِ مِنَ اللّٰهِ الْعَزٖيزِ الْحَكٖيمِ﴿٢﴾</vt:lpstr>
      <vt:lpstr>وَلِلّٰهِ جُنُودُ السَّمٰوَاتِ وَالْاَرْضِؕ وَكَانَ اللّٰهُ عَزٖيزاً حَكٖيماً﴿٧﴾</vt:lpstr>
      <vt:lpstr>لَقَدْ رَضِيَ اللّٰهُ عَنِ الْمُؤْمِنٖينَ اِذْ يُبَايِعُونَكَ تَحْتَ الشَّجَرَةِ فَعَلِمَ مَا فٖي   قُلُوبِهِمْ فَاَنْزَلَ السَّكٖينَةَ عَلَيْهِمْ وَاَثَابَهُمْ فَتْحاً قَرٖيباًۙ﴿١٨﴾  وَمَغَانِمَ كَثٖيرَةً يَأْخُذُونَهَاؕ وَكَانَ اللّٰهُ عَزٖيزاً حَكٖيماً﴿١٩﴾</vt:lpstr>
      <vt:lpstr>سَبَّحَ لِلّٰهِ مَا فِي السَّمٰوَاتِ وَالْاَرْضِۚ وَهُوَ الْعَزٖيزُ الْحَكٖيمُ﴿١﴾</vt:lpstr>
      <vt:lpstr>سَبَّحَ لِلّٰهِ مَا فِي السَّمٰوَاتِ وَمَا فِي الْاَرْضِۚ وَهُوَ الْعَزٖيزُ الْحَكٖيمُ﴿١﴾</vt:lpstr>
      <vt:lpstr>هُوَ اللّٰهُ الْخَالِقُ الْبَارِئُ الْمُصَوِّرُ لَهُ الْاَسْمَٓاءُ الْحُسْنٰىؕ يُسَبِّـحُ لَهُ مَا   فِي السَّمٰوَاتِ وَالْاَرْضِۚ وَهُوَ الْعَزٖيزُ الْحَكٖيمُ﴿٢٤﴾</vt:lpstr>
      <vt:lpstr>رَبَّنَا لَا تَجْعَلْنَا فِتْنَةً لِلَّذٖينَ كَفَرُوا وَاغْفِرْ لَنَا رَبَّنَاۚ اِنَّكَ اَنْتَ الْعَزٖيزُ الْحَكٖيمُ﴿٥﴾</vt:lpstr>
      <vt:lpstr>سَبَّحَ لِلّٰهِ مَا فِي السَّمٰوَاتِ وَمَا فِي الْاَرْضِۚ وَهُوَ الْعَزٖيزُ الْحَكٖيمُ﴿١﴾</vt:lpstr>
      <vt:lpstr>يُسَبِّـحُ لِلّٰهِ مَا فِي السَّمٰوَاتِ وَمَا فِي الْاَرْضِ الْمَلِكِ الْقُدُّوسِ الْعَزٖيزِ الْحَكٖيمِ﴿١﴾</vt:lpstr>
      <vt:lpstr>وَاٰخَرٖينَ مِنْهُمْ لَمَّا يَلْحَقُوا بِهِمْؕ وَهُوَ الْعَزٖيزُ الْحَكٖيمُ﴿٣﴾</vt:lpstr>
      <vt:lpstr>عَالِمُ الْغَيْبِ وَالشَّهَادَةِ الْعَزٖيزُ الْحَكٖيمُ﴿١٨﴾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رَبَّنَا وَابْعَثْ فٖيهِمْ رَسُولًا مِنْهُمْ يَتْلُوا عَلَيْهِمْ اٰيَاتِكَ وَيُعَلِّمُهُمُ   الْكِتَابَ وَالْحِكْمَةَ وَيُزَكّٖيهِمْۜ اِنَّكَ اَنْتَ الْعَزٖيزُ الْحَكٖيمُ۟﴿١٢٩﴾</dc:title>
  <dc:creator>User</dc:creator>
  <cp:lastModifiedBy>User</cp:lastModifiedBy>
  <cp:revision>3</cp:revision>
  <dcterms:created xsi:type="dcterms:W3CDTF">2026-01-01T19:28:21Z</dcterms:created>
  <dcterms:modified xsi:type="dcterms:W3CDTF">2026-01-01T19:43:55Z</dcterms:modified>
</cp:coreProperties>
</file>