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3" r:id="rId30"/>
    <p:sldId id="285" r:id="rId3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12BD1444-580E-417F-BC4D-2240E4986F7A}"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2905557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BD1444-580E-417F-BC4D-2240E4986F7A}"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2146741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12BD1444-580E-417F-BC4D-2240E4986F7A}"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3415628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2BD1444-580E-417F-BC4D-2240E4986F7A}" type="datetimeFigureOut">
              <a:rPr lang="tr-TR" smtClean="0"/>
              <a:t>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2474516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2BD1444-580E-417F-BC4D-2240E4986F7A}" type="datetimeFigureOut">
              <a:rPr lang="tr-TR" smtClean="0"/>
              <a:t>1.01.2026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2104324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2BD1444-580E-417F-BC4D-2240E4986F7A}" type="datetimeFigureOut">
              <a:rPr lang="tr-TR" smtClean="0"/>
              <a:t>1.01.2026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4079956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2BD1444-580E-417F-BC4D-2240E4986F7A}" type="datetimeFigureOut">
              <a:rPr lang="tr-TR" smtClean="0"/>
              <a:t>1.01.2026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3428621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2BD1444-580E-417F-BC4D-2240E4986F7A}" type="datetimeFigureOut">
              <a:rPr lang="tr-TR" smtClean="0"/>
              <a:t>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2884457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2BD1444-580E-417F-BC4D-2240E4986F7A}" type="datetimeFigureOut">
              <a:rPr lang="tr-TR" smtClean="0"/>
              <a:t>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131053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BD1444-580E-417F-BC4D-2240E4986F7A}"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238826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BD1444-580E-417F-BC4D-2240E4986F7A}"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7DF58D-4ACA-4B44-8268-73C70F69F5DE}" type="slidenum">
              <a:rPr lang="tr-TR" smtClean="0"/>
              <a:t>‹#›</a:t>
            </a:fld>
            <a:endParaRPr lang="tr-TR"/>
          </a:p>
        </p:txBody>
      </p:sp>
    </p:spTree>
    <p:extLst>
      <p:ext uri="{BB962C8B-B14F-4D97-AF65-F5344CB8AC3E}">
        <p14:creationId xmlns:p14="http://schemas.microsoft.com/office/powerpoint/2010/main" val="3918078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BD1444-580E-417F-BC4D-2240E4986F7A}" type="datetimeFigureOut">
              <a:rPr lang="tr-TR" smtClean="0"/>
              <a:t>1.01.2026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DF58D-4ACA-4B44-8268-73C70F69F5DE}" type="slidenum">
              <a:rPr lang="tr-TR" smtClean="0"/>
              <a:t>‹#›</a:t>
            </a:fld>
            <a:endParaRPr lang="tr-TR"/>
          </a:p>
        </p:txBody>
      </p:sp>
    </p:spTree>
    <p:extLst>
      <p:ext uri="{BB962C8B-B14F-4D97-AF65-F5344CB8AC3E}">
        <p14:creationId xmlns:p14="http://schemas.microsoft.com/office/powerpoint/2010/main" val="2228607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800" dirty="0"/>
              <a:t>قَالُوا سُبْحَانَكَ لَا عِلْمَ لَنَٓا اِلَّا مَا عَلَّمْتَنَاۜ اِنَّكَ اَنْتَ </a:t>
            </a:r>
            <a:r>
              <a:rPr lang="ar-AE" sz="4800" dirty="0">
                <a:solidFill>
                  <a:srgbClr val="FF0000"/>
                </a:solidFill>
              </a:rPr>
              <a:t>الْعَلٖيمُ</a:t>
            </a:r>
            <a:r>
              <a:rPr lang="ar-AE" sz="4800" dirty="0"/>
              <a:t> </a:t>
            </a:r>
            <a:r>
              <a:rPr lang="ar-AE" sz="4800" dirty="0">
                <a:solidFill>
                  <a:srgbClr val="FF0000"/>
                </a:solidFill>
              </a:rPr>
              <a:t>الْحَكٖيم</a:t>
            </a:r>
            <a:r>
              <a:rPr lang="ar-AE" sz="4800" dirty="0"/>
              <a:t>ُ</a:t>
            </a:r>
            <a:r>
              <a:rPr lang="ar-AE" sz="4800" b="1" dirty="0"/>
              <a:t>﴿٣٢﴾</a:t>
            </a:r>
            <a:endParaRPr lang="ar-AE" sz="1050" dirty="0"/>
          </a:p>
        </p:txBody>
      </p:sp>
      <p:sp>
        <p:nvSpPr>
          <p:cNvPr id="3" name="Alt Başlık 2"/>
          <p:cNvSpPr>
            <a:spLocks noGrp="1"/>
          </p:cNvSpPr>
          <p:nvPr>
            <p:ph type="subTitle" idx="1"/>
          </p:nvPr>
        </p:nvSpPr>
        <p:spPr>
          <a:xfrm>
            <a:off x="0" y="4676581"/>
            <a:ext cx="12192000" cy="1399903"/>
          </a:xfrm>
        </p:spPr>
        <p:txBody>
          <a:bodyPr>
            <a:noAutofit/>
          </a:bodyPr>
          <a:lstStyle/>
          <a:p>
            <a:r>
              <a:rPr lang="tr-TR" sz="3200" b="1" i="1" dirty="0"/>
              <a:t>﴾32﴿“Seni tenzih ederiz! Bize öğrettiğinden başka hiçbir bilgimiz yoktur. En kâmil ilim ve hikmet sahibi şüphesiz sensin” cevabını verdiler.</a:t>
            </a:r>
            <a:endParaRPr lang="tr-TR" sz="3200" dirty="0"/>
          </a:p>
        </p:txBody>
      </p:sp>
      <p:sp>
        <p:nvSpPr>
          <p:cNvPr id="4" name="Metin kutusu 3"/>
          <p:cNvSpPr txBox="1"/>
          <p:nvPr/>
        </p:nvSpPr>
        <p:spPr>
          <a:xfrm>
            <a:off x="9601201" y="0"/>
            <a:ext cx="2590800" cy="769441"/>
          </a:xfrm>
          <a:prstGeom prst="rect">
            <a:avLst/>
          </a:prstGeom>
          <a:noFill/>
        </p:spPr>
        <p:txBody>
          <a:bodyPr wrap="square" rtlCol="0">
            <a:spAutoFit/>
          </a:bodyPr>
          <a:lstStyle/>
          <a:p>
            <a:r>
              <a:rPr lang="tr-TR" sz="2200" b="1" dirty="0">
                <a:solidFill>
                  <a:srgbClr val="00B0F0"/>
                </a:solidFill>
              </a:rPr>
              <a:t>Bakara Suresi 2.Sure</a:t>
            </a:r>
          </a:p>
          <a:p>
            <a:r>
              <a:rPr lang="tr-TR" sz="2200" b="1" dirty="0">
                <a:solidFill>
                  <a:srgbClr val="00B0F0"/>
                </a:solidFill>
              </a:rPr>
              <a:t>32 . Ayet </a:t>
            </a:r>
            <a:endParaRPr lang="tr-TR" sz="2200" dirty="0">
              <a:solidFill>
                <a:srgbClr val="00B0F0"/>
              </a:solidFill>
            </a:endParaRPr>
          </a:p>
        </p:txBody>
      </p:sp>
    </p:spTree>
    <p:extLst>
      <p:ext uri="{BB962C8B-B14F-4D97-AF65-F5344CB8AC3E}">
        <p14:creationId xmlns:p14="http://schemas.microsoft.com/office/powerpoint/2010/main" val="3416030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72000"/>
            <a:ext cx="12192000" cy="2152185"/>
          </a:xfrm>
        </p:spPr>
        <p:txBody>
          <a:bodyPr>
            <a:normAutofit lnSpcReduction="10000"/>
          </a:bodyPr>
          <a:lstStyle/>
          <a:p>
            <a:r>
              <a:rPr lang="tr-TR" b="1" i="1" dirty="0">
                <a:latin typeface="Calibri" panose="020F0502020204030204" pitchFamily="34" charset="0"/>
                <a:cs typeface="Calibri" panose="020F0502020204030204" pitchFamily="34" charset="0"/>
              </a:rPr>
              <a:t>﴾11﴿Allah size, çocuklarınız hakkında, erkeğe iki kadın payı kadar (vermenizi) emreder. (Mirasçılar) ikiden fazla kadın iseler bıraktığının üçte ikisi onlarındır. Eğer yalnız bir kadınsa yarısı onundur. Ölenin çocuğu varsa, anne babasından her birinin mirastan altıda bir hissesi vardır. Eğer çocuğu yok da anne babası ona vâris olmuşlarsa annesinin hakkı üçte birdir. Ölenin kardeşleri varsa annesinin payı, vasiyetten ve borçtan sonra altıda birdir. Babalarınız ve oğullarınızdan hangisinin fayda bakımından size daha yakın olduğunu bilemezsiniz. Bunlar Allah tarafından konmuş paylardır; şüphesiz Allah ilim ve hikmet sahibidir.</a:t>
            </a:r>
            <a:endParaRPr lang="tr-TR" sz="134000" dirty="0">
              <a:latin typeface="Calibri" panose="020F0502020204030204" pitchFamily="34" charset="0"/>
              <a:cs typeface="Calibri" panose="020F0502020204030204" pitchFamily="34" charset="0"/>
            </a:endParaRPr>
          </a:p>
        </p:txBody>
      </p:sp>
      <p:sp>
        <p:nvSpPr>
          <p:cNvPr id="4" name="Metin kutusu 3">
            <a:extLst>
              <a:ext uri="{FF2B5EF4-FFF2-40B4-BE49-F238E27FC236}">
                <a16:creationId xmlns:a16="http://schemas.microsoft.com/office/drawing/2014/main" id="{E9520AB1-DC7E-6871-3C13-ED13BF7B165B}"/>
              </a:ext>
            </a:extLst>
          </p:cNvPr>
          <p:cNvSpPr txBox="1"/>
          <p:nvPr/>
        </p:nvSpPr>
        <p:spPr>
          <a:xfrm>
            <a:off x="9311268" y="0"/>
            <a:ext cx="2880732"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11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1"/>
            <a:ext cx="12192000" cy="2808928"/>
          </a:xfrm>
        </p:spPr>
        <p:txBody>
          <a:bodyPr>
            <a:noAutofit/>
          </a:bodyPr>
          <a:lstStyle/>
          <a:p>
            <a:r>
              <a:rPr lang="ar-AE" sz="3200" dirty="0"/>
              <a:t>يُوصٖيكُمُ اللّٰهُ فٖٓى اَوْلَادِكُمْ لِلذَّكَرِ مِثْلُ حَظِّ الْاُنْثَيَيْنِۚ فَاِنْ كُنَّ نِسَٓاءً فَوْقَ اثْنَتَيْنِ فَلَهُنَّ ثُلُثَا مَا تَرَكَۚ وَاِنْ </a:t>
            </a:r>
            <a:r>
              <a:rPr lang="tr-TR" sz="3200" dirty="0" smtClean="0"/>
              <a:t/>
            </a:r>
            <a:br>
              <a:rPr lang="tr-TR" sz="3200" dirty="0" smtClean="0"/>
            </a:br>
            <a:r>
              <a:rPr lang="tr-TR" sz="3200" dirty="0"/>
              <a:t/>
            </a:r>
            <a:br>
              <a:rPr lang="tr-TR" sz="3200" dirty="0"/>
            </a:br>
            <a:r>
              <a:rPr lang="ar-AE" sz="3200" dirty="0" smtClean="0"/>
              <a:t>كَانَتْ </a:t>
            </a:r>
            <a:r>
              <a:rPr lang="ar-AE" sz="3200" dirty="0"/>
              <a:t>وَاحِدَةً فَلَهَا النِّصْفُۜ وَلِاَبَوَيْهِ لِكُلِّ وَاحِدٍ مِنْهُمَا السُّدُسُ مِمَّا تَرَكَ اِنْ كَانَ لَهُ وَلَدٌۚ فَاِنْ لَمْ يَكُنْ لَهُ </a:t>
            </a:r>
            <a:r>
              <a:rPr lang="tr-TR" sz="3200" dirty="0" smtClean="0"/>
              <a:t/>
            </a:r>
            <a:br>
              <a:rPr lang="tr-TR" sz="3200" dirty="0" smtClean="0"/>
            </a:br>
            <a:r>
              <a:rPr lang="tr-TR" sz="3200" dirty="0"/>
              <a:t/>
            </a:r>
            <a:br>
              <a:rPr lang="tr-TR" sz="3200" dirty="0"/>
            </a:br>
            <a:r>
              <a:rPr lang="ar-AE" sz="3200" dirty="0" smtClean="0"/>
              <a:t>وَلَدٌ </a:t>
            </a:r>
            <a:r>
              <a:rPr lang="ar-AE" sz="3200" dirty="0"/>
              <a:t>وَوَرِثَهُٓ اَبَوَاهُ فَلِاُمِّهِ الثُّلُثُۚ فَاِنْ كَانَ لَهُٓ اِخْوَةٌ فَلِاُمِّهِ السُّدُسُ مِنْ بَعْدِ وَصِيَّةٍ يُوصٖى بِهَٓا اَوْ دَيْنٍۜ </a:t>
            </a:r>
            <a:r>
              <a:rPr lang="tr-TR" sz="3200" dirty="0" smtClean="0"/>
              <a:t/>
            </a:r>
            <a:br>
              <a:rPr lang="tr-TR" sz="3200" dirty="0" smtClean="0"/>
            </a:br>
            <a:r>
              <a:rPr lang="tr-TR" sz="3200" dirty="0"/>
              <a:t/>
            </a:r>
            <a:br>
              <a:rPr lang="tr-TR" sz="3200" dirty="0"/>
            </a:br>
            <a:r>
              <a:rPr lang="ar-AE" sz="3200" dirty="0" smtClean="0"/>
              <a:t>اٰبَٓاؤُ۬كُمْ </a:t>
            </a:r>
            <a:r>
              <a:rPr lang="ar-AE" sz="3200" dirty="0"/>
              <a:t>وَاَبْنَٓاؤُ۬كُمْۚ لَا تَدْرُونَ اَيُّهُمْ اَقْرَبُ لَكُمْ نَفْعًاۚ فَرٖيضَةً مِنَ اللّٰهِۜ اِنَّ اللّٰهَ كَانَ </a:t>
            </a:r>
            <a:r>
              <a:rPr lang="ar-AE" sz="3200" dirty="0">
                <a:solidFill>
                  <a:srgbClr val="FF0000"/>
                </a:solidFill>
              </a:rPr>
              <a:t>عَلٖيمًا</a:t>
            </a:r>
            <a:r>
              <a:rPr lang="ar-AE" sz="3200" dirty="0"/>
              <a:t> </a:t>
            </a:r>
            <a:r>
              <a:rPr lang="ar-AE" sz="3200" dirty="0">
                <a:solidFill>
                  <a:srgbClr val="FF0000"/>
                </a:solidFill>
              </a:rPr>
              <a:t>حَكٖيمًا</a:t>
            </a:r>
            <a:r>
              <a:rPr lang="ar-AE" sz="3200" b="1" dirty="0"/>
              <a:t>﴿١١﴾</a:t>
            </a:r>
            <a:endParaRPr lang="tr-TR" sz="2400" dirty="0"/>
          </a:p>
        </p:txBody>
      </p:sp>
    </p:spTree>
    <p:extLst>
      <p:ext uri="{BB962C8B-B14F-4D97-AF65-F5344CB8AC3E}">
        <p14:creationId xmlns:p14="http://schemas.microsoft.com/office/powerpoint/2010/main" val="348732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72000"/>
            <a:ext cx="12192000" cy="2062976"/>
          </a:xfrm>
        </p:spPr>
        <p:txBody>
          <a:bodyPr>
            <a:normAutofit/>
          </a:bodyPr>
          <a:lstStyle/>
          <a:p>
            <a:r>
              <a:rPr lang="tr-TR" sz="3200" b="1" i="1" dirty="0"/>
              <a:t>﴾17﴿Allah’ın kabul edeceği tövbe, ancak bilmeden kötülük edip de sonra tez elden pişmanlık getirenlerin tövbesidir; işte Allah bunların tövbesini kabul eder; Allah her şeyi bilendir, hikmet sahibidir.</a:t>
            </a:r>
            <a:endParaRPr lang="tr-TR" sz="193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11268" y="0"/>
            <a:ext cx="2880731"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17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1"/>
            <a:ext cx="12192000" cy="2184459"/>
          </a:xfrm>
        </p:spPr>
        <p:txBody>
          <a:bodyPr>
            <a:noAutofit/>
          </a:bodyPr>
          <a:lstStyle/>
          <a:p>
            <a:r>
              <a:rPr lang="ar-AE" sz="4800" dirty="0"/>
              <a:t>اِنَّمَا التَّوْبَةُ عَلَى اللّٰهِ لِلَّذٖينَ يَعْمَلُونَ السُّٓوءَ بِجَهَالَةٍ ثُمَّ يَتُوبُونَ </a:t>
            </a:r>
            <a:r>
              <a:rPr lang="ar-AE" sz="4800" dirty="0" smtClean="0"/>
              <a:t>مِنْ</a:t>
            </a:r>
            <a:r>
              <a:rPr lang="tr-TR" sz="4800" dirty="0" smtClean="0"/>
              <a:t/>
            </a:r>
            <a:br>
              <a:rPr lang="tr-TR" sz="4800" dirty="0" smtClean="0"/>
            </a:br>
            <a:r>
              <a:rPr lang="tr-TR" sz="4800" dirty="0"/>
              <a:t/>
            </a:r>
            <a:br>
              <a:rPr lang="tr-TR" sz="4800" dirty="0"/>
            </a:br>
            <a:r>
              <a:rPr lang="ar-AE" sz="4800" dirty="0" smtClean="0"/>
              <a:t> </a:t>
            </a:r>
            <a:r>
              <a:rPr lang="ar-AE" sz="4800" dirty="0"/>
              <a:t>قَرٖيبٍ فَاُو۬لٰٓئِكَ يَتُوبُ اللّٰهُ عَلَيْهِمْۜ وَكَانَ اللّٰهُ </a:t>
            </a:r>
            <a:r>
              <a:rPr lang="ar-AE" sz="4800" dirty="0">
                <a:solidFill>
                  <a:srgbClr val="FF0000"/>
                </a:solidFill>
              </a:rPr>
              <a:t>عَلٖيمًا</a:t>
            </a:r>
            <a:r>
              <a:rPr lang="ar-AE" sz="4800" dirty="0"/>
              <a:t> </a:t>
            </a:r>
            <a:r>
              <a:rPr lang="ar-AE" sz="4800" dirty="0">
                <a:solidFill>
                  <a:srgbClr val="FF0000"/>
                </a:solidFill>
              </a:rPr>
              <a:t>حَكٖيمًا</a:t>
            </a:r>
            <a:r>
              <a:rPr lang="ar-AE" sz="4800" b="1" dirty="0"/>
              <a:t>﴿١٧﴾</a:t>
            </a:r>
            <a:endParaRPr lang="tr-TR" sz="1800" dirty="0"/>
          </a:p>
        </p:txBody>
      </p:sp>
    </p:spTree>
    <p:extLst>
      <p:ext uri="{BB962C8B-B14F-4D97-AF65-F5344CB8AC3E}">
        <p14:creationId xmlns:p14="http://schemas.microsoft.com/office/powerpoint/2010/main" val="2725147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04732"/>
            <a:ext cx="12192000" cy="2319453"/>
          </a:xfrm>
        </p:spPr>
        <p:txBody>
          <a:bodyPr>
            <a:noAutofit/>
          </a:bodyPr>
          <a:lstStyle/>
          <a:p>
            <a:r>
              <a:rPr lang="tr-TR" sz="2800" b="1" i="1" dirty="0"/>
              <a:t>﴾24﴿Elinizin altında bulunan </a:t>
            </a:r>
            <a:r>
              <a:rPr lang="tr-TR" sz="2800" b="1" i="1" dirty="0" err="1"/>
              <a:t>câriyeler</a:t>
            </a:r>
            <a:r>
              <a:rPr lang="tr-TR" sz="2800" b="1" i="1" dirty="0"/>
              <a:t> müstesna, evli kadınlar da size haram kılındı; Allah’ın size emri budur. Bunlardan başkasını, iffetli yaşamak ve zina etmemek kaydıyla, mallarınızla (</a:t>
            </a:r>
            <a:r>
              <a:rPr lang="tr-TR" sz="2800" b="1" i="1" dirty="0" err="1"/>
              <a:t>mehir</a:t>
            </a:r>
            <a:r>
              <a:rPr lang="tr-TR" sz="2800" b="1" i="1" dirty="0"/>
              <a:t> vecibesini göz ardı etmeden) istemeniz size helâl kılındı. Onlardan karı-koca ilişkisi yaşadıklarınıza kararlaştırılmış olan </a:t>
            </a:r>
            <a:r>
              <a:rPr lang="tr-TR" sz="2800" b="1" i="1" dirty="0" err="1"/>
              <a:t>mehirlerini</a:t>
            </a:r>
            <a:r>
              <a:rPr lang="tr-TR" sz="2800" b="1" i="1" dirty="0"/>
              <a:t> verin. Mehir kesiminden sonra karşılıklı anlaşmanızda size günah yoktur. Şüphesiz Allah ilim ve hikmet sahibidir.</a:t>
            </a:r>
            <a:endParaRPr lang="tr-TR" sz="193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44722" y="0"/>
            <a:ext cx="2847278"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24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1"/>
            <a:ext cx="12192000" cy="2184459"/>
          </a:xfrm>
        </p:spPr>
        <p:txBody>
          <a:bodyPr>
            <a:noAutofit/>
          </a:bodyPr>
          <a:lstStyle/>
          <a:p>
            <a:r>
              <a:rPr lang="ar-AE" sz="3200" dirty="0"/>
              <a:t>وَالْمُحْصَنَاتُ مِنَ النِّسَٓاءِ اِلَّا مَا مَلَكَتْ اَيْمَانُكُمْۚ كِتَابَ اللّٰهِ عَلَيْكُمْؗ وَاُحِلَّ لَكُمْ مَا وَرَٓاءَ ذٰلِكُمْ اَنْ </a:t>
            </a:r>
            <a:r>
              <a:rPr lang="ar-AE" sz="3200" dirty="0" smtClean="0"/>
              <a:t>تَبْتَغُوا</a:t>
            </a:r>
            <a:r>
              <a:rPr lang="tr-TR" sz="3200" dirty="0" smtClean="0"/>
              <a:t/>
            </a:r>
            <a:br>
              <a:rPr lang="tr-TR" sz="3200" dirty="0" smtClean="0"/>
            </a:br>
            <a:r>
              <a:rPr lang="tr-TR" sz="3200" dirty="0"/>
              <a:t/>
            </a:r>
            <a:br>
              <a:rPr lang="tr-TR" sz="3200" dirty="0"/>
            </a:br>
            <a:r>
              <a:rPr lang="ar-AE" sz="3200" dirty="0" smtClean="0"/>
              <a:t> </a:t>
            </a:r>
            <a:r>
              <a:rPr lang="ar-AE" sz="3200" dirty="0"/>
              <a:t>بِاَمْوَالِكُمْ مُحْصِنٖينَ غَيْرَ مُسَافِحٖينَۜ فَمَا اسْتَمْتَعْتُمْ بِهٖ مِنْهُنَّ فَاٰتُوهُنَّ اُجُورَهُنَّ فَرٖيضَةًۜ وَلَا جُنَاحَ </a:t>
            </a:r>
            <a:r>
              <a:rPr lang="tr-TR" sz="3200" dirty="0" smtClean="0"/>
              <a:t/>
            </a:r>
            <a:br>
              <a:rPr lang="tr-TR" sz="3200" dirty="0" smtClean="0"/>
            </a:br>
            <a:r>
              <a:rPr lang="tr-TR" sz="3200" dirty="0"/>
              <a:t/>
            </a:r>
            <a:br>
              <a:rPr lang="tr-TR" sz="3200" dirty="0"/>
            </a:br>
            <a:r>
              <a:rPr lang="ar-AE" sz="3200" dirty="0" smtClean="0"/>
              <a:t>عَلَيْكُمْ </a:t>
            </a:r>
            <a:r>
              <a:rPr lang="ar-AE" sz="3200" dirty="0"/>
              <a:t>فٖيمَا تَرَاضَيْتُمْ بِهٖ مِنْ بَعْدِ الْفَرٖيضَةِۜ اِنَّ اللّٰهَ كَانَ </a:t>
            </a:r>
            <a:r>
              <a:rPr lang="ar-AE" sz="3200" dirty="0">
                <a:solidFill>
                  <a:srgbClr val="FF0000"/>
                </a:solidFill>
              </a:rPr>
              <a:t>عَلٖيمًا</a:t>
            </a:r>
            <a:r>
              <a:rPr lang="ar-AE" sz="3200" dirty="0"/>
              <a:t> </a:t>
            </a:r>
            <a:r>
              <a:rPr lang="ar-AE" sz="3200" dirty="0">
                <a:solidFill>
                  <a:srgbClr val="FF0000"/>
                </a:solidFill>
              </a:rPr>
              <a:t>حَكٖيمًا</a:t>
            </a:r>
            <a:r>
              <a:rPr lang="ar-AE" sz="3200" b="1" dirty="0"/>
              <a:t>﴿٢٤﴾</a:t>
            </a:r>
            <a:endParaRPr lang="tr-TR" sz="1000" dirty="0"/>
          </a:p>
        </p:txBody>
      </p:sp>
    </p:spTree>
    <p:extLst>
      <p:ext uri="{BB962C8B-B14F-4D97-AF65-F5344CB8AC3E}">
        <p14:creationId xmlns:p14="http://schemas.microsoft.com/office/powerpoint/2010/main" val="78264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2152185"/>
          </a:xfrm>
        </p:spPr>
        <p:txBody>
          <a:bodyPr>
            <a:noAutofit/>
          </a:bodyPr>
          <a:lstStyle/>
          <a:p>
            <a:pPr rtl="1"/>
            <a:r>
              <a:rPr lang="ar-AE" dirty="0"/>
              <a:t>يُرٖيدُ اللّٰهُ لِيُبَيِّنَ لَكُمْ وَيَهْدِيَكُمْ سُنَنَ الَّذٖينَ مِنْ قَبْلِكُمْ </a:t>
            </a:r>
            <a:r>
              <a:rPr lang="tr-TR" dirty="0" smtClean="0"/>
              <a:t/>
            </a:r>
            <a:br>
              <a:rPr lang="tr-TR" dirty="0" smtClean="0"/>
            </a:br>
            <a:r>
              <a:rPr lang="tr-TR" dirty="0"/>
              <a:t/>
            </a:r>
            <a:br>
              <a:rPr lang="tr-TR" dirty="0"/>
            </a:br>
            <a:r>
              <a:rPr lang="ar-AE" dirty="0" smtClean="0"/>
              <a:t>وَيَتُوبَ </a:t>
            </a:r>
            <a:r>
              <a:rPr lang="ar-AE" dirty="0"/>
              <a:t>عَلَيْكُمْؕ وَاللّٰهُ </a:t>
            </a:r>
            <a:r>
              <a:rPr lang="ar-AE" dirty="0">
                <a:solidFill>
                  <a:srgbClr val="FF0000"/>
                </a:solidFill>
              </a:rPr>
              <a:t>عَلٖيم</a:t>
            </a:r>
            <a:r>
              <a:rPr lang="ar-AE" dirty="0"/>
              <a:t>ٌ </a:t>
            </a:r>
            <a:r>
              <a:rPr lang="ar-AE" dirty="0">
                <a:solidFill>
                  <a:srgbClr val="FF0000"/>
                </a:solidFill>
              </a:rPr>
              <a:t>حَكٖيمٌ</a:t>
            </a:r>
            <a:r>
              <a:rPr lang="ar-AE" b="1" dirty="0"/>
              <a:t>﴿٢٦﴾</a:t>
            </a:r>
            <a:endParaRPr lang="ar-AE" sz="1400" dirty="0"/>
          </a:p>
        </p:txBody>
      </p:sp>
      <p:sp>
        <p:nvSpPr>
          <p:cNvPr id="3" name="Alt Başlık 2"/>
          <p:cNvSpPr>
            <a:spLocks noGrp="1"/>
          </p:cNvSpPr>
          <p:nvPr>
            <p:ph type="subTitle" idx="1"/>
          </p:nvPr>
        </p:nvSpPr>
        <p:spPr>
          <a:xfrm>
            <a:off x="0" y="4650059"/>
            <a:ext cx="12192000" cy="2096429"/>
          </a:xfrm>
        </p:spPr>
        <p:txBody>
          <a:bodyPr>
            <a:normAutofit/>
          </a:bodyPr>
          <a:lstStyle/>
          <a:p>
            <a:r>
              <a:rPr lang="tr-TR" sz="3200" b="1" i="1" dirty="0"/>
              <a:t>﴾26﴿Allah size bilmediklerinizi açıklamak ve sizi, sizden öncekilerin yollarına iletmek, günahlarınızı bağışlamak istiyor. Allah hakkıyla bilmektedir, hikmet sahibidir.</a:t>
            </a:r>
            <a:endParaRPr lang="tr-TR" sz="3200" dirty="0"/>
          </a:p>
        </p:txBody>
      </p:sp>
      <p:sp>
        <p:nvSpPr>
          <p:cNvPr id="4" name="Metin kutusu 3"/>
          <p:cNvSpPr txBox="1"/>
          <p:nvPr/>
        </p:nvSpPr>
        <p:spPr>
          <a:xfrm>
            <a:off x="9712712" y="0"/>
            <a:ext cx="2479288" cy="769441"/>
          </a:xfrm>
          <a:prstGeom prst="rect">
            <a:avLst/>
          </a:prstGeom>
          <a:noFill/>
        </p:spPr>
        <p:txBody>
          <a:bodyPr wrap="square" rtlCol="0">
            <a:spAutoFit/>
          </a:bodyPr>
          <a:lstStyle/>
          <a:p>
            <a:r>
              <a:rPr lang="tr-TR" sz="2200" b="1" dirty="0">
                <a:solidFill>
                  <a:srgbClr val="00B0F0"/>
                </a:solidFill>
              </a:rPr>
              <a:t>Nisâ Suresi - 4.Sure </a:t>
            </a:r>
          </a:p>
          <a:p>
            <a:r>
              <a:rPr lang="tr-TR" sz="2200" b="1" dirty="0" smtClean="0">
                <a:solidFill>
                  <a:srgbClr val="00B0F0"/>
                </a:solidFill>
              </a:rPr>
              <a:t>26 . Ayet </a:t>
            </a:r>
            <a:endParaRPr lang="tr-TR" sz="2200" dirty="0">
              <a:solidFill>
                <a:srgbClr val="00B0F0"/>
              </a:solidFill>
            </a:endParaRPr>
          </a:p>
        </p:txBody>
      </p:sp>
    </p:spTree>
    <p:extLst>
      <p:ext uri="{BB962C8B-B14F-4D97-AF65-F5344CB8AC3E}">
        <p14:creationId xmlns:p14="http://schemas.microsoft.com/office/powerpoint/2010/main" val="1475993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7395"/>
            <a:ext cx="12192000" cy="2241395"/>
          </a:xfrm>
        </p:spPr>
        <p:txBody>
          <a:bodyPr>
            <a:normAutofit fontScale="92500"/>
          </a:bodyPr>
          <a:lstStyle/>
          <a:p>
            <a:r>
              <a:rPr lang="tr-TR" b="1" i="1" dirty="0"/>
              <a:t>﴾92﴿Yanlışlıkla olması dışında, bir müminin bir mümini öldürmeye hakkı olamaz. Yanlışlıkla bir mümini öldüren kimsenin mümin bir köle </a:t>
            </a:r>
            <a:r>
              <a:rPr lang="tr-TR" b="1" i="1" dirty="0" err="1"/>
              <a:t>âzat</a:t>
            </a:r>
            <a:r>
              <a:rPr lang="tr-TR" b="1" i="1" dirty="0"/>
              <a:t> etmesi ve ölenin ailesine teslim edilecek bir diyet vermesi gereklidir; ancak ölünün ailesi diyeti bağışlarsa o başka. Öldürülen, mümin olmakla birlikte size düşman olan bir topluluktan ise mümin bir köle </a:t>
            </a:r>
            <a:r>
              <a:rPr lang="tr-TR" b="1" i="1" dirty="0" err="1"/>
              <a:t>âzat</a:t>
            </a:r>
            <a:r>
              <a:rPr lang="tr-TR" b="1" i="1" dirty="0"/>
              <a:t> etmek lâzımdır. Eğer kendileriyle aranızda antlaşma bulunan bir topluluktan ise ailesine teslim edilecek bir diyet vermek ve mümin bir köleyi </a:t>
            </a:r>
            <a:r>
              <a:rPr lang="tr-TR" b="1" i="1" dirty="0" err="1"/>
              <a:t>âzat</a:t>
            </a:r>
            <a:r>
              <a:rPr lang="tr-TR" b="1" i="1" dirty="0"/>
              <a:t> etmek gerekir. Bunları bulamayan kimsenin Allah tarafından tövbesinin kabulü için iki ay peş peşe oruç tutması lâzımdır. Allah her şeyi bilmektedir, hikmet sahibidir.</a:t>
            </a:r>
            <a:endParaRPr lang="tr-TR" sz="333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67024" y="0"/>
            <a:ext cx="2824976"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92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3020800"/>
          </a:xfrm>
        </p:spPr>
        <p:txBody>
          <a:bodyPr>
            <a:noAutofit/>
          </a:bodyPr>
          <a:lstStyle/>
          <a:p>
            <a:r>
              <a:rPr lang="ar-AE" sz="3600" dirty="0"/>
              <a:t>وَمَا كَانَ لِمُؤْمِنٍ اَنْ يَقْتُلَ مُؤْمِنًا اِلَّا خَطَـًٔاۚ وَمَنْ قَتَلَ مُؤْمِنًا خَطَـًٔا فَتَحْرٖيرُ رَقَبَةٍ مُؤْمِنَةٍ </a:t>
            </a:r>
            <a:r>
              <a:rPr lang="tr-TR" sz="3600" dirty="0" smtClean="0"/>
              <a:t/>
            </a:r>
            <a:br>
              <a:rPr lang="tr-TR" sz="3600" dirty="0" smtClean="0"/>
            </a:br>
            <a:r>
              <a:rPr lang="tr-TR" sz="3600" dirty="0"/>
              <a:t/>
            </a:r>
            <a:br>
              <a:rPr lang="tr-TR" sz="3600" dirty="0"/>
            </a:br>
            <a:r>
              <a:rPr lang="ar-AE" sz="3600" dirty="0" smtClean="0"/>
              <a:t>وَدِيَةٌ </a:t>
            </a:r>
            <a:r>
              <a:rPr lang="ar-AE" sz="3600" dirty="0"/>
              <a:t>مُسَلَّمَةٌ اِلٰٓى اَهْلِهٖٓ اِلَّٓا اَنْ يَصَّدَّقُواۜ فَاِنْ كَانَ مِنْ قَوْمٍ عَدُوٍّ لَكُمْ وَهُوَ مُؤْمِنٌ </a:t>
            </a:r>
            <a:r>
              <a:rPr lang="ar-AE" sz="3600" dirty="0" smtClean="0"/>
              <a:t>فَتَحْرٖيرُ</a:t>
            </a:r>
            <a:r>
              <a:rPr lang="tr-TR" sz="3600" dirty="0" smtClean="0"/>
              <a:t/>
            </a:r>
            <a:br>
              <a:rPr lang="tr-TR" sz="3600" dirty="0" smtClean="0"/>
            </a:br>
            <a:r>
              <a:rPr lang="tr-TR" sz="3600" dirty="0"/>
              <a:t/>
            </a:r>
            <a:br>
              <a:rPr lang="tr-TR" sz="3600" dirty="0"/>
            </a:br>
            <a:r>
              <a:rPr lang="ar-AE" sz="3600" dirty="0" smtClean="0"/>
              <a:t> </a:t>
            </a:r>
            <a:r>
              <a:rPr lang="ar-AE" sz="3600" dirty="0"/>
              <a:t>رَقَبَةٍ مُؤْمِنَةٍۜ وَاِنْ كَانَ مِنْ قَوْمٍ بَيْنَكُمْ وَبَيْنَهُمْ مٖيثَاقٌ فَدِيَةٌ مُسَلَّمَةٌ اِلٰٓى اَهْلِهٖ وَتَحْرٖيرُ رَقَبَةٍ </a:t>
            </a:r>
            <a:r>
              <a:rPr lang="tr-TR" sz="3600" dirty="0" smtClean="0"/>
              <a:t/>
            </a:r>
            <a:br>
              <a:rPr lang="tr-TR" sz="3600" dirty="0" smtClean="0"/>
            </a:br>
            <a:r>
              <a:rPr lang="tr-TR" sz="3600" dirty="0"/>
              <a:t/>
            </a:r>
            <a:br>
              <a:rPr lang="tr-TR" sz="3600" dirty="0"/>
            </a:br>
            <a:r>
              <a:rPr lang="ar-AE" sz="3600" dirty="0" smtClean="0"/>
              <a:t>مُؤْمِنَةٍۚ </a:t>
            </a:r>
            <a:r>
              <a:rPr lang="ar-AE" sz="3600" dirty="0"/>
              <a:t>فَمَنْ لَمْ يَجِدْ فَصِيَامُ شَهْرَيْنِ مُتَتَابِعَيْنِؗ تَوْبَةً مِنَ اللّٰهِۜ وَكَانَ اللّٰهُ </a:t>
            </a:r>
            <a:r>
              <a:rPr lang="ar-AE" sz="3600" dirty="0">
                <a:solidFill>
                  <a:srgbClr val="FF0000"/>
                </a:solidFill>
              </a:rPr>
              <a:t>عَلٖيمًا</a:t>
            </a:r>
            <a:r>
              <a:rPr lang="ar-AE" sz="3600" dirty="0"/>
              <a:t> </a:t>
            </a:r>
            <a:r>
              <a:rPr lang="ar-AE" sz="3600" dirty="0">
                <a:solidFill>
                  <a:srgbClr val="FF0000"/>
                </a:solidFill>
              </a:rPr>
              <a:t>حَكٖيمًا</a:t>
            </a:r>
            <a:r>
              <a:rPr lang="ar-AE" sz="3600" b="1" dirty="0"/>
              <a:t>﴿٩٢﴾</a:t>
            </a:r>
            <a:endParaRPr lang="tr-TR" sz="300" dirty="0"/>
          </a:p>
        </p:txBody>
      </p:sp>
    </p:spTree>
    <p:extLst>
      <p:ext uri="{BB962C8B-B14F-4D97-AF65-F5344CB8AC3E}">
        <p14:creationId xmlns:p14="http://schemas.microsoft.com/office/powerpoint/2010/main" val="353975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04732"/>
            <a:ext cx="12192000" cy="2286000"/>
          </a:xfrm>
        </p:spPr>
        <p:txBody>
          <a:bodyPr>
            <a:normAutofit/>
          </a:bodyPr>
          <a:lstStyle/>
          <a:p>
            <a:r>
              <a:rPr lang="tr-TR" sz="2800" b="1" i="1" dirty="0"/>
              <a:t>﴾104﴿Düşman topluluğunu takip hususunda gevşeklik göstermeyin. Siz acı çekiyorsanız şüphesiz onlar da sizin çektiğiniz gibi acı çekiyorlar. Üstelik siz Allah’tan, onların beklemedikleri şeyleri umup bekliyorsunuz! Allah her şeyi bilmektedir, hikmet sahibidir.</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44722" y="0"/>
            <a:ext cx="2847278"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104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1950284"/>
          </a:xfrm>
        </p:spPr>
        <p:txBody>
          <a:bodyPr>
            <a:noAutofit/>
          </a:bodyPr>
          <a:lstStyle/>
          <a:p>
            <a:r>
              <a:rPr lang="ar-AE" sz="4400" dirty="0"/>
              <a:t>وَلَا تَهِنُوا فِى ابْتِغَٓاءِ الْقَوْمِۜ اِنْ تَكُونُوا تَاْلَمُونَ فَاِنَّهُمْ يَاْلَمُونَ كَمَا تَاْلَمُونَۚ </a:t>
            </a:r>
            <a:r>
              <a:rPr lang="tr-TR" sz="4400" dirty="0" smtClean="0"/>
              <a:t/>
            </a:r>
            <a:br>
              <a:rPr lang="tr-TR" sz="4400" dirty="0" smtClean="0"/>
            </a:br>
            <a:r>
              <a:rPr lang="tr-TR" sz="4400" dirty="0"/>
              <a:t/>
            </a:r>
            <a:br>
              <a:rPr lang="tr-TR" sz="4400" dirty="0"/>
            </a:br>
            <a:r>
              <a:rPr lang="ar-AE" sz="4400" dirty="0" smtClean="0"/>
              <a:t>وَتَرْجُونَ </a:t>
            </a:r>
            <a:r>
              <a:rPr lang="ar-AE" sz="4400" dirty="0"/>
              <a:t>مِنَ اللّٰهِ مَا لَا يَرْجُونَۜ وَكَانَ اللّٰهُ </a:t>
            </a:r>
            <a:r>
              <a:rPr lang="ar-AE" sz="4400" dirty="0">
                <a:solidFill>
                  <a:srgbClr val="FF0000"/>
                </a:solidFill>
              </a:rPr>
              <a:t>عَلٖيمًا</a:t>
            </a:r>
            <a:r>
              <a:rPr lang="ar-AE" sz="4400" dirty="0"/>
              <a:t> </a:t>
            </a:r>
            <a:r>
              <a:rPr lang="ar-AE" sz="4400" dirty="0">
                <a:solidFill>
                  <a:srgbClr val="FF0000"/>
                </a:solidFill>
              </a:rPr>
              <a:t>حَكٖيمًا۟</a:t>
            </a:r>
            <a:r>
              <a:rPr lang="ar-AE" sz="4400" b="1" dirty="0"/>
              <a:t>﴿١٠٤﴾</a:t>
            </a:r>
            <a:endParaRPr lang="tr-TR" sz="100" dirty="0"/>
          </a:p>
        </p:txBody>
      </p:sp>
    </p:spTree>
    <p:extLst>
      <p:ext uri="{BB962C8B-B14F-4D97-AF65-F5344CB8AC3E}">
        <p14:creationId xmlns:p14="http://schemas.microsoft.com/office/powerpoint/2010/main" val="3028987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04732"/>
            <a:ext cx="12192000" cy="2230244"/>
          </a:xfrm>
        </p:spPr>
        <p:txBody>
          <a:bodyPr>
            <a:normAutofit/>
          </a:bodyPr>
          <a:lstStyle/>
          <a:p>
            <a:r>
              <a:rPr lang="tr-TR" sz="3200" b="1" i="1" dirty="0"/>
              <a:t>﴾111﴿Kim bir günah işlerse onu ancak kendi aleyhine işlemiş olur. Allah her şeyi bilmektedir, büyük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66662" y="0"/>
            <a:ext cx="2925337"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111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1470780"/>
          </a:xfrm>
        </p:spPr>
        <p:txBody>
          <a:bodyPr>
            <a:noAutofit/>
          </a:bodyPr>
          <a:lstStyle/>
          <a:p>
            <a:r>
              <a:rPr lang="ar-AE" sz="4400" dirty="0"/>
              <a:t>وَمَنْ يَكْسِبْ اِثْمًا فَاِنَّمَا يَكْسِبُهُ عَلٰى نَفْسِهٖۜ وَكَانَ اللّٰهُ </a:t>
            </a:r>
            <a:r>
              <a:rPr lang="ar-AE" sz="4400" dirty="0">
                <a:solidFill>
                  <a:srgbClr val="FF0000"/>
                </a:solidFill>
              </a:rPr>
              <a:t>عَلٖيمًا</a:t>
            </a:r>
            <a:r>
              <a:rPr lang="ar-AE" sz="4400" dirty="0"/>
              <a:t> </a:t>
            </a:r>
            <a:r>
              <a:rPr lang="ar-AE" sz="4400" dirty="0">
                <a:solidFill>
                  <a:srgbClr val="FF0000"/>
                </a:solidFill>
              </a:rPr>
              <a:t>حَكٖيمًا</a:t>
            </a:r>
            <a:r>
              <a:rPr lang="ar-AE" sz="4400" b="1" dirty="0"/>
              <a:t>﴿١١١﴾</a:t>
            </a:r>
            <a:endParaRPr lang="tr-TR" sz="100" dirty="0"/>
          </a:p>
        </p:txBody>
      </p:sp>
    </p:spTree>
    <p:extLst>
      <p:ext uri="{BB962C8B-B14F-4D97-AF65-F5344CB8AC3E}">
        <p14:creationId xmlns:p14="http://schemas.microsoft.com/office/powerpoint/2010/main" val="193275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143191"/>
            <a:ext cx="12192000" cy="1547541"/>
          </a:xfrm>
        </p:spPr>
        <p:txBody>
          <a:bodyPr>
            <a:normAutofit lnSpcReduction="10000"/>
          </a:bodyPr>
          <a:lstStyle/>
          <a:p>
            <a:r>
              <a:rPr lang="tr-TR" sz="2800" b="1" i="1" u="none" strike="noStrike" dirty="0">
                <a:effectLst/>
                <a:latin typeface="Helvetica Neue"/>
              </a:rPr>
              <a:t>﴾170﴿</a:t>
            </a:r>
            <a:r>
              <a:rPr lang="tr-TR" sz="2800" b="1" i="1" dirty="0">
                <a:effectLst/>
                <a:latin typeface="Helvetica Neue"/>
              </a:rPr>
              <a:t>Ey insanlar! Peygamber rabbinizden size gerçeği getirdi. Şu halde kendi iyiliğinize olarak iman edin. Eğer inkâr ederseniz bilin ki göklerde ve yerde ne varsa hepsi Allah’ındır. Allah sınırsız ilim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22058" y="0"/>
            <a:ext cx="2969941"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170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735212"/>
            <a:ext cx="12192000" cy="2166988"/>
          </a:xfrm>
        </p:spPr>
        <p:txBody>
          <a:bodyPr>
            <a:noAutofit/>
          </a:bodyPr>
          <a:lstStyle/>
          <a:p>
            <a:r>
              <a:rPr lang="ar-AE" sz="5400" b="0" i="0" dirty="0">
                <a:effectLst/>
                <a:latin typeface="Elif1"/>
              </a:rPr>
              <a:t>يَٓا اَيُّهَا النَّاسُ قَدْ جَٓاءَكُمُ الرَّسُولُ بِالْحَقِّ مِنْ رَبِّكُمْ فَاٰمِنُوا</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خَيْرًا لَكُمْۜ وَاِنْ تَكْفُرُوا فَاِنَّ لِلّٰهِ مَا فِى السَّمٰوَاتِ وَالْاَرْضِۜ</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وَكَانَ اللّٰهُ </a:t>
            </a:r>
            <a:r>
              <a:rPr lang="ar-AE" sz="5400" b="0" i="0" dirty="0">
                <a:solidFill>
                  <a:srgbClr val="FF0000"/>
                </a:solidFill>
                <a:effectLst/>
                <a:latin typeface="Elif1"/>
              </a:rPr>
              <a:t>عَلٖيمًا</a:t>
            </a:r>
            <a:r>
              <a:rPr lang="ar-AE" sz="5400" b="0" i="0" dirty="0">
                <a:effectLst/>
                <a:latin typeface="Elif1"/>
              </a:rPr>
              <a:t> </a:t>
            </a:r>
            <a:r>
              <a:rPr lang="ar-AE" sz="5400" b="0" i="0" dirty="0">
                <a:solidFill>
                  <a:srgbClr val="FF0000"/>
                </a:solidFill>
                <a:effectLst/>
                <a:latin typeface="Elif1"/>
              </a:rPr>
              <a:t>حَكٖيمًا</a:t>
            </a:r>
            <a:r>
              <a:rPr lang="ar-AE" sz="5400" b="1" i="0" u="none" strike="noStrike" dirty="0">
                <a:effectLst/>
                <a:latin typeface="Elif1"/>
              </a:rPr>
              <a:t>﴿١٧٠﴾</a:t>
            </a:r>
            <a:endParaRPr lang="tr-TR" sz="333300" dirty="0"/>
          </a:p>
        </p:txBody>
      </p:sp>
    </p:spTree>
    <p:extLst>
      <p:ext uri="{BB962C8B-B14F-4D97-AF65-F5344CB8AC3E}">
        <p14:creationId xmlns:p14="http://schemas.microsoft.com/office/powerpoint/2010/main" val="4008570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92320"/>
            <a:ext cx="12192000" cy="1818640"/>
          </a:xfrm>
        </p:spPr>
        <p:txBody>
          <a:bodyPr>
            <a:normAutofit/>
          </a:bodyPr>
          <a:lstStyle/>
          <a:p>
            <a:r>
              <a:rPr lang="tr-TR" sz="2800" b="1" i="1" u="none" strike="noStrike" dirty="0">
                <a:effectLst/>
                <a:latin typeface="Helvetica Neue"/>
              </a:rPr>
              <a:t>﴾83﴿</a:t>
            </a:r>
            <a:r>
              <a:rPr lang="tr-TR" sz="2800" b="1" i="1" dirty="0">
                <a:effectLst/>
                <a:latin typeface="Helvetica Neue"/>
              </a:rPr>
              <a:t>İşte bunlar, kavmine karşı İbrâhim’e verdiğimiz delillerimizdir. Biz dilediğimiz kimselerin derecelerini yükseltiriz. Şüphesiz ki senin rabbin hikmet sahibidir, her şeyi bilmektedir.</a:t>
            </a:r>
            <a:endParaRPr lang="tr-TR" sz="178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10185" y="0"/>
            <a:ext cx="3181815" cy="769441"/>
          </a:xfrm>
          <a:prstGeom prst="rect">
            <a:avLst/>
          </a:prstGeom>
          <a:noFill/>
        </p:spPr>
        <p:txBody>
          <a:bodyPr wrap="square" rtlCol="0">
            <a:spAutoFit/>
          </a:bodyPr>
          <a:lstStyle/>
          <a:p>
            <a:r>
              <a:rPr lang="tr-TR" sz="2200" b="1" i="0" dirty="0" err="1">
                <a:solidFill>
                  <a:srgbClr val="00B0F0"/>
                </a:solidFill>
                <a:effectLst/>
                <a:latin typeface="Helvetica Neue"/>
              </a:rPr>
              <a:t>En'âm</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6.Sure</a:t>
            </a:r>
          </a:p>
          <a:p>
            <a:r>
              <a:rPr lang="tr-TR" sz="2200" b="1" dirty="0" smtClean="0">
                <a:solidFill>
                  <a:srgbClr val="00B0F0"/>
                </a:solidFill>
                <a:latin typeface="inherit"/>
              </a:rPr>
              <a:t>83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83848"/>
          </a:xfrm>
        </p:spPr>
        <p:txBody>
          <a:bodyPr>
            <a:noAutofit/>
          </a:bodyPr>
          <a:lstStyle/>
          <a:p>
            <a:r>
              <a:rPr lang="ar-AE" b="0" i="0" dirty="0">
                <a:effectLst/>
                <a:latin typeface="Elif1"/>
              </a:rPr>
              <a:t>وَتِلْكَ حُجَّتُنَٓا اٰتَيْنَاهَٓا اِبْرٰهٖيمَ عَلٰى قَوْمِهٖؕ نَرْفَعُ دَرَجَاتٍ</a:t>
            </a:r>
            <a:r>
              <a:rPr lang="tr-TR" b="0" i="0" dirty="0">
                <a:effectLst/>
                <a:latin typeface="Elif1"/>
              </a:rPr>
              <a:t/>
            </a:r>
            <a:br>
              <a:rPr lang="tr-TR" b="0" i="0" dirty="0">
                <a:effectLst/>
                <a:latin typeface="Elif1"/>
              </a:rPr>
            </a:br>
            <a:r>
              <a:rPr lang="tr-TR" b="0" i="0" dirty="0">
                <a:effectLst/>
                <a:latin typeface="Elif1"/>
              </a:rPr>
              <a:t/>
            </a:r>
            <a:br>
              <a:rPr lang="tr-TR" b="0" i="0" dirty="0">
                <a:effectLst/>
                <a:latin typeface="Elif1"/>
              </a:rPr>
            </a:br>
            <a:r>
              <a:rPr lang="ar-AE" b="0" i="0" dirty="0">
                <a:effectLst/>
                <a:latin typeface="Elif1"/>
              </a:rPr>
              <a:t> مَنْ نَشَٓاءُؕ اِنَّ رَبَّكَ </a:t>
            </a:r>
            <a:r>
              <a:rPr lang="ar-AE" b="0" i="0" dirty="0">
                <a:solidFill>
                  <a:srgbClr val="FF0000"/>
                </a:solidFill>
                <a:effectLst/>
                <a:latin typeface="Elif1"/>
              </a:rPr>
              <a:t>حَكٖيمٌ</a:t>
            </a:r>
            <a:r>
              <a:rPr lang="ar-AE" b="0" i="0" dirty="0">
                <a:effectLst/>
                <a:latin typeface="Elif1"/>
              </a:rPr>
              <a:t> </a:t>
            </a:r>
            <a:r>
              <a:rPr lang="ar-AE" b="0" i="0" dirty="0">
                <a:solidFill>
                  <a:srgbClr val="FF0000"/>
                </a:solidFill>
                <a:effectLst/>
                <a:latin typeface="Elif1"/>
              </a:rPr>
              <a:t>عَلٖيمٌ</a:t>
            </a:r>
            <a:r>
              <a:rPr lang="ar-AE" b="1" i="0" u="none" strike="noStrike" dirty="0">
                <a:effectLst/>
                <a:latin typeface="Elif1"/>
              </a:rPr>
              <a:t>﴿٨٣﴾</a:t>
            </a:r>
            <a:endParaRPr lang="tr-TR" sz="333300" dirty="0"/>
          </a:p>
        </p:txBody>
      </p:sp>
    </p:spTree>
    <p:extLst>
      <p:ext uri="{BB962C8B-B14F-4D97-AF65-F5344CB8AC3E}">
        <p14:creationId xmlns:p14="http://schemas.microsoft.com/office/powerpoint/2010/main" val="1104740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389120"/>
            <a:ext cx="12192000" cy="2379670"/>
          </a:xfrm>
        </p:spPr>
        <p:txBody>
          <a:bodyPr>
            <a:noAutofit/>
          </a:bodyPr>
          <a:lstStyle/>
          <a:p>
            <a:r>
              <a:rPr lang="tr-TR" b="1" i="1" u="none" strike="noStrike" dirty="0">
                <a:effectLst/>
                <a:latin typeface="Helvetica Neue"/>
              </a:rPr>
              <a:t>﴾128﴿</a:t>
            </a:r>
            <a:r>
              <a:rPr lang="tr-TR" b="1" i="1" dirty="0">
                <a:effectLst/>
                <a:latin typeface="Helvetica Neue"/>
              </a:rPr>
              <a:t>Allah, onların hepsini bir araya topladığı gün, “Ey cinler (şeytanlar) topluluğu! Siz insanlarla çok uğraştınız” (der). Onların insanlar arasındaki dostları ise, “Ey rabbimiz! Biz birbirimizden yararlandık ve bize verdiğin sürenin sonuna ulaştık” derler. Allah buyurur ki: “Allah’ın dilediği hariç olmak üzere, içinde ebedî kalacağınız yer ateştir.” Şüphesiz rabbin hikmet ve ilim sahibidir.</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32488" y="0"/>
            <a:ext cx="3159512" cy="769441"/>
          </a:xfrm>
          <a:prstGeom prst="rect">
            <a:avLst/>
          </a:prstGeom>
          <a:noFill/>
        </p:spPr>
        <p:txBody>
          <a:bodyPr wrap="square" rtlCol="0">
            <a:spAutoFit/>
          </a:bodyPr>
          <a:lstStyle/>
          <a:p>
            <a:r>
              <a:rPr lang="tr-TR" sz="2200" b="1" i="0" dirty="0" err="1">
                <a:solidFill>
                  <a:srgbClr val="00B0F0"/>
                </a:solidFill>
                <a:effectLst/>
                <a:latin typeface="Helvetica Neue"/>
              </a:rPr>
              <a:t>En'âm</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6.Sure</a:t>
            </a:r>
          </a:p>
          <a:p>
            <a:r>
              <a:rPr lang="tr-TR" sz="2200" b="1" dirty="0" smtClean="0">
                <a:solidFill>
                  <a:srgbClr val="00B0F0"/>
                </a:solidFill>
                <a:latin typeface="inherit"/>
              </a:rPr>
              <a:t>128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40640" y="1948260"/>
            <a:ext cx="12192000" cy="1583848"/>
          </a:xfrm>
        </p:spPr>
        <p:txBody>
          <a:bodyPr>
            <a:noAutofit/>
          </a:bodyPr>
          <a:lstStyle/>
          <a:p>
            <a:r>
              <a:rPr lang="ar-AE" sz="3200" b="0" i="0" dirty="0">
                <a:effectLst/>
                <a:latin typeface="Elif1"/>
              </a:rPr>
              <a:t>وَيَوْمَ يَحْشُرُهُمْ جَمٖيعًاۚ يَا مَعْشَرَ الْجِنِّ قَدِ اسْتَكْثَرْتُمْ مِنَ الْاِنْسِۚ وَقَالَ اَوْلِيَٓاؤُ۬هُمْ مِنَ الْاِنْسِ رَبَّنَا اسْتَمْتَعَ</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بَعْضُنَا بِبَعْضٍ وَبَلَغْنَٓا اَجَلَنَا الَّذٖٓى اَجَّلْتَ لَنَاۜ قَالَ النَّارُ مَثْوٰيكُمْ خَالِدٖينَ فٖيهَٓا اِلَّا مَا شَٓاءَ اللّٰهُۜ اِنَّ رَبَّكَ</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a:t>
            </a:r>
            <a:r>
              <a:rPr lang="ar-AE" sz="3200" b="0" i="0" dirty="0">
                <a:solidFill>
                  <a:srgbClr val="FF0000"/>
                </a:solidFill>
                <a:effectLst/>
                <a:latin typeface="Elif1"/>
              </a:rPr>
              <a:t>حَكٖيمٌ</a:t>
            </a:r>
            <a:r>
              <a:rPr lang="ar-AE" sz="3200" b="0" i="0" dirty="0">
                <a:effectLst/>
                <a:latin typeface="Elif1"/>
              </a:rPr>
              <a:t> </a:t>
            </a:r>
            <a:r>
              <a:rPr lang="ar-AE" sz="3200" b="0" i="0" dirty="0">
                <a:solidFill>
                  <a:srgbClr val="FF0000"/>
                </a:solidFill>
                <a:effectLst/>
                <a:latin typeface="Elif1"/>
              </a:rPr>
              <a:t>عَلٖيمٌ</a:t>
            </a:r>
            <a:r>
              <a:rPr lang="ar-AE" sz="3200" b="1" i="0" u="none" strike="noStrike" dirty="0">
                <a:effectLst/>
                <a:latin typeface="Elif1"/>
              </a:rPr>
              <a:t>﴿١٢٨﴾</a:t>
            </a:r>
            <a:endParaRPr lang="tr-TR" sz="333300" dirty="0"/>
          </a:p>
        </p:txBody>
      </p:sp>
    </p:spTree>
    <p:extLst>
      <p:ext uri="{BB962C8B-B14F-4D97-AF65-F5344CB8AC3E}">
        <p14:creationId xmlns:p14="http://schemas.microsoft.com/office/powerpoint/2010/main" val="57308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3220"/>
            <a:ext cx="12192000" cy="2408663"/>
          </a:xfrm>
        </p:spPr>
        <p:txBody>
          <a:bodyPr>
            <a:normAutofit/>
          </a:bodyPr>
          <a:lstStyle/>
          <a:p>
            <a:r>
              <a:rPr lang="tr-TR" sz="2800" b="1" i="1" dirty="0"/>
              <a:t>﴾139﴿Dediler ki: “Şu hayvanların karınlarında olanlar yalnız erkeklerimize aittir, eşlerimize ise yasaklanmıştır.” Şayet (yavru) ölü doğarsa, o zaman (kadın-erkek) hepsi ona ortaktır. Allah bu değerlendirmelerinin cezasını verecektir. Şüphesiz ki O, hikmet sahibidir, hakkıyla bilendir.</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10546" y="0"/>
            <a:ext cx="3081454" cy="769441"/>
          </a:xfrm>
          <a:prstGeom prst="rect">
            <a:avLst/>
          </a:prstGeom>
          <a:noFill/>
        </p:spPr>
        <p:txBody>
          <a:bodyPr wrap="square" rtlCol="0">
            <a:spAutoFit/>
          </a:bodyPr>
          <a:lstStyle/>
          <a:p>
            <a:r>
              <a:rPr lang="tr-TR" sz="2200" b="1" i="0" dirty="0" err="1">
                <a:solidFill>
                  <a:srgbClr val="00B0F0"/>
                </a:solidFill>
                <a:effectLst/>
                <a:latin typeface="Helvetica Neue"/>
              </a:rPr>
              <a:t>En'âm</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6.Sure</a:t>
            </a:r>
          </a:p>
          <a:p>
            <a:r>
              <a:rPr lang="tr-TR" sz="2200" b="1" dirty="0" smtClean="0">
                <a:solidFill>
                  <a:srgbClr val="00B0F0"/>
                </a:solidFill>
                <a:latin typeface="inherit"/>
              </a:rPr>
              <a:t>139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895834"/>
          </a:xfrm>
        </p:spPr>
        <p:txBody>
          <a:bodyPr>
            <a:noAutofit/>
          </a:bodyPr>
          <a:lstStyle/>
          <a:p>
            <a:r>
              <a:rPr lang="ar-AE" sz="4400" dirty="0"/>
              <a:t>وَقَالُوا مَا فٖي بُطُونِ هٰذِهِ الْاَنْعَامِ خَالِصَةٌ لِذُكُورِنَا وَمُحَرَّمٌ عَلٰٓى اَزْوَاجِنَاۚ </a:t>
            </a:r>
            <a:r>
              <a:rPr lang="tr-TR" sz="4400" dirty="0" smtClean="0"/>
              <a:t/>
            </a:r>
            <a:br>
              <a:rPr lang="tr-TR" sz="4400" dirty="0" smtClean="0"/>
            </a:br>
            <a:r>
              <a:rPr lang="tr-TR" sz="4400" dirty="0"/>
              <a:t/>
            </a:r>
            <a:br>
              <a:rPr lang="tr-TR" sz="4400" dirty="0"/>
            </a:br>
            <a:r>
              <a:rPr lang="ar-AE" sz="4400" dirty="0" smtClean="0"/>
              <a:t>وَاِنْ </a:t>
            </a:r>
            <a:r>
              <a:rPr lang="ar-AE" sz="4400" dirty="0"/>
              <a:t>يَكُنْ مَيْتَةً فَهُمْ فٖيهِ شُرَكَٓاءُؕ سَيَجْزٖيهِمْ وَصْفَهُمْؕ اِنَّهُ </a:t>
            </a:r>
            <a:r>
              <a:rPr lang="ar-AE" sz="4400" dirty="0">
                <a:solidFill>
                  <a:srgbClr val="FF0000"/>
                </a:solidFill>
              </a:rPr>
              <a:t>حَكٖيمٌ</a:t>
            </a:r>
            <a:r>
              <a:rPr lang="ar-AE" sz="4400" dirty="0"/>
              <a:t> </a:t>
            </a:r>
            <a:r>
              <a:rPr lang="ar-AE" sz="4400" dirty="0">
                <a:solidFill>
                  <a:srgbClr val="FF0000"/>
                </a:solidFill>
              </a:rPr>
              <a:t>عَلٖيمٌ</a:t>
            </a:r>
            <a:r>
              <a:rPr lang="ar-AE" sz="4400" b="1" dirty="0"/>
              <a:t>﴿١٣٩﴾</a:t>
            </a:r>
            <a:endParaRPr lang="tr-TR" sz="2400" dirty="0"/>
          </a:p>
        </p:txBody>
      </p:sp>
    </p:spTree>
    <p:extLst>
      <p:ext uri="{BB962C8B-B14F-4D97-AF65-F5344CB8AC3E}">
        <p14:creationId xmlns:p14="http://schemas.microsoft.com/office/powerpoint/2010/main" val="893605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258741"/>
          </a:xfrm>
        </p:spPr>
        <p:txBody>
          <a:bodyPr>
            <a:noAutofit/>
          </a:bodyPr>
          <a:lstStyle/>
          <a:p>
            <a:r>
              <a:rPr lang="tr-TR" sz="2800" b="1" i="1" dirty="0"/>
              <a:t>﴾71﴿Eğer sana hıyanet etmek istiyorlarsa bilin ki onlar, daha önce de Allah’a hainlik ettiler, Allah da onları elinize düşürdü; O yaptığını, bilerek ve yerinde yapmaktadır.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44360" y="0"/>
            <a:ext cx="2947639" cy="769441"/>
          </a:xfrm>
          <a:prstGeom prst="rect">
            <a:avLst/>
          </a:prstGeom>
          <a:noFill/>
        </p:spPr>
        <p:txBody>
          <a:bodyPr wrap="square" rtlCol="0">
            <a:spAutoFit/>
          </a:bodyPr>
          <a:lstStyle/>
          <a:p>
            <a:r>
              <a:rPr lang="tr-TR" sz="2200" b="1" i="0" dirty="0" err="1">
                <a:solidFill>
                  <a:srgbClr val="00B0F0"/>
                </a:solidFill>
                <a:effectLst/>
                <a:latin typeface="Helvetica Neue"/>
              </a:rPr>
              <a:t>Enfâl</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8.Sure</a:t>
            </a:r>
          </a:p>
          <a:p>
            <a:r>
              <a:rPr lang="tr-TR" sz="2200" b="1" dirty="0" smtClean="0">
                <a:solidFill>
                  <a:srgbClr val="00B0F0"/>
                </a:solidFill>
                <a:latin typeface="inherit"/>
              </a:rPr>
              <a:t>71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1221268"/>
          </a:xfrm>
        </p:spPr>
        <p:txBody>
          <a:bodyPr>
            <a:noAutofit/>
          </a:bodyPr>
          <a:lstStyle/>
          <a:p>
            <a:pPr rtl="1"/>
            <a:r>
              <a:rPr lang="ar-AE" sz="4000" dirty="0"/>
              <a:t>وَاِنْ يُرٖيدُوا خِيَانَتَكَ فَقَدْ خَانُوا اللّٰهَ مِنْ قَبْلُ فَاَمْكَنَ مِنْهُمْؕ وَاللّٰهُ </a:t>
            </a:r>
            <a:r>
              <a:rPr lang="ar-AE" sz="4000" dirty="0">
                <a:solidFill>
                  <a:srgbClr val="FF0000"/>
                </a:solidFill>
              </a:rPr>
              <a:t>عَلٖيمٌ</a:t>
            </a:r>
            <a:r>
              <a:rPr lang="ar-AE" sz="4000" dirty="0"/>
              <a:t> </a:t>
            </a:r>
            <a:r>
              <a:rPr lang="ar-AE" sz="4000" dirty="0">
                <a:solidFill>
                  <a:srgbClr val="FF0000"/>
                </a:solidFill>
              </a:rPr>
              <a:t>حَكٖيمٌ</a:t>
            </a:r>
            <a:r>
              <a:rPr lang="ar-AE" sz="4000" b="1" dirty="0"/>
              <a:t>﴿٧١﴾</a:t>
            </a:r>
            <a:endParaRPr lang="ar-AE" sz="900" b="0" i="0" dirty="0">
              <a:effectLst/>
              <a:latin typeface="Elif1"/>
            </a:endParaRPr>
          </a:p>
        </p:txBody>
      </p:sp>
    </p:spTree>
    <p:extLst>
      <p:ext uri="{BB962C8B-B14F-4D97-AF65-F5344CB8AC3E}">
        <p14:creationId xmlns:p14="http://schemas.microsoft.com/office/powerpoint/2010/main" val="979776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199"/>
            <a:ext cx="12192000" cy="2236439"/>
          </a:xfrm>
        </p:spPr>
        <p:txBody>
          <a:bodyPr>
            <a:normAutofit/>
          </a:bodyPr>
          <a:lstStyle/>
          <a:p>
            <a:r>
              <a:rPr lang="tr-TR" sz="2800" b="1" i="1" dirty="0"/>
              <a:t>﴾28﴿Ey iman edenler! Bilin ki Allah’a ortak koşanlar pisliğe batmışlardır; artık onlar bu yıldan sonra </a:t>
            </a:r>
            <a:r>
              <a:rPr lang="tr-TR" sz="2800" b="1" i="1" dirty="0" err="1"/>
              <a:t>Mescid</a:t>
            </a:r>
            <a:r>
              <a:rPr lang="tr-TR" sz="2800" b="1" i="1" dirty="0"/>
              <a:t>-i </a:t>
            </a:r>
            <a:r>
              <a:rPr lang="tr-TR" sz="2800" b="1" i="1" dirty="0" err="1"/>
              <a:t>Harâm’a</a:t>
            </a:r>
            <a:r>
              <a:rPr lang="tr-TR" sz="2800" b="1" i="1" dirty="0"/>
              <a:t> yaklaşmasınlar. Eğer yoksulluktan endişe ederseniz, unutmayınız ki Allah size -dilerse- kendi </a:t>
            </a:r>
            <a:r>
              <a:rPr lang="tr-TR" sz="2800" b="1" i="1" dirty="0" err="1"/>
              <a:t>lutfuyla</a:t>
            </a:r>
            <a:r>
              <a:rPr lang="tr-TR" sz="2800" b="1" i="1" dirty="0"/>
              <a:t> bolluk verir. Allah bilmekte, hikmetle yönetmektedir.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21698" y="0"/>
            <a:ext cx="3070302" cy="769441"/>
          </a:xfrm>
          <a:prstGeom prst="rect">
            <a:avLst/>
          </a:prstGeom>
          <a:noFill/>
        </p:spPr>
        <p:txBody>
          <a:bodyPr wrap="square" rtlCol="0">
            <a:spAutoFit/>
          </a:bodyPr>
          <a:lstStyle/>
          <a:p>
            <a:r>
              <a:rPr lang="tr-TR" sz="2200" b="1" i="0" dirty="0" err="1">
                <a:solidFill>
                  <a:srgbClr val="00B0F0"/>
                </a:solidFill>
                <a:effectLst/>
                <a:latin typeface="Helvetica Neue"/>
              </a:rPr>
              <a:t>Tevbe</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9.Sure</a:t>
            </a:r>
          </a:p>
          <a:p>
            <a:r>
              <a:rPr lang="tr-TR" sz="2200" b="1" dirty="0" smtClean="0">
                <a:solidFill>
                  <a:srgbClr val="00B0F0"/>
                </a:solidFill>
                <a:latin typeface="inherit"/>
              </a:rPr>
              <a:t>28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1390"/>
            <a:ext cx="12192000" cy="1583848"/>
          </a:xfrm>
        </p:spPr>
        <p:txBody>
          <a:bodyPr>
            <a:noAutofit/>
          </a:bodyPr>
          <a:lstStyle/>
          <a:p>
            <a:pPr rtl="1"/>
            <a:r>
              <a:rPr lang="ar-AE" sz="3600" dirty="0"/>
              <a:t>يَٓا اَيُّهَا الَّذٖينَ اٰمَنُٓوا اِنَّمَا الْمُشْرِكُونَ نَجَسٌ فَلَا يَقْرَبُوا الْمَسْجِدَ الْحَرَامَ بَعْدَ عَامِهِمْ هٰذَاۚ </a:t>
            </a:r>
            <a:r>
              <a:rPr lang="ar-AE" sz="3600" dirty="0" smtClean="0"/>
              <a:t>وَاِنْ</a:t>
            </a:r>
            <a:r>
              <a:rPr lang="tr-TR" sz="3600" dirty="0" smtClean="0"/>
              <a:t/>
            </a:r>
            <a:br>
              <a:rPr lang="tr-TR" sz="3600" dirty="0" smtClean="0"/>
            </a:br>
            <a:r>
              <a:rPr lang="tr-TR" sz="3600" dirty="0"/>
              <a:t/>
            </a:r>
            <a:br>
              <a:rPr lang="tr-TR" sz="3600" dirty="0"/>
            </a:br>
            <a:r>
              <a:rPr lang="ar-AE" sz="3600" dirty="0" smtClean="0"/>
              <a:t> </a:t>
            </a:r>
            <a:r>
              <a:rPr lang="ar-AE" sz="3600" dirty="0"/>
              <a:t>خِفْتُمْ عَيْلَةً فَسَوْفَ يُغْنٖيكُمُ اللّٰهُ مِنْ فَضْلِهٖٓ اِنْ شَٓاءَؕ اِنَّ اللّٰهَ </a:t>
            </a:r>
            <a:r>
              <a:rPr lang="ar-AE" sz="3600" dirty="0">
                <a:solidFill>
                  <a:srgbClr val="FF0000"/>
                </a:solidFill>
              </a:rPr>
              <a:t>عَلٖيمٌ</a:t>
            </a:r>
            <a:r>
              <a:rPr lang="ar-AE" sz="3600" dirty="0"/>
              <a:t> </a:t>
            </a:r>
            <a:r>
              <a:rPr lang="ar-AE" sz="3600" dirty="0">
                <a:solidFill>
                  <a:srgbClr val="FF0000"/>
                </a:solidFill>
              </a:rPr>
              <a:t>حَكٖيمٌ</a:t>
            </a:r>
            <a:r>
              <a:rPr lang="ar-AE" sz="3600" b="1" dirty="0"/>
              <a:t>﴿٢٨﴾</a:t>
            </a:r>
            <a:endParaRPr lang="ar-AE" sz="1100" b="0" i="0" dirty="0">
              <a:effectLst/>
              <a:latin typeface="Elif1"/>
            </a:endParaRPr>
          </a:p>
        </p:txBody>
      </p:sp>
    </p:spTree>
    <p:extLst>
      <p:ext uri="{BB962C8B-B14F-4D97-AF65-F5344CB8AC3E}">
        <p14:creationId xmlns:p14="http://schemas.microsoft.com/office/powerpoint/2010/main" val="3124744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147229"/>
          </a:xfrm>
        </p:spPr>
        <p:txBody>
          <a:bodyPr>
            <a:normAutofit/>
          </a:bodyPr>
          <a:lstStyle/>
          <a:p>
            <a:r>
              <a:rPr lang="tr-TR" sz="3200" b="1" i="1" dirty="0"/>
              <a:t>﴾97﴿Bedevîler inkârcılık ve iki yüzlülükte daha ileridedirler; Allah’ın resulüne indirdiklerinin sınırlarını tanımamaya daha yatkındırlar. Allah her şeyi bilmekte ve hikmetle yönetmektedir.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44000" y="0"/>
            <a:ext cx="3048000" cy="769441"/>
          </a:xfrm>
          <a:prstGeom prst="rect">
            <a:avLst/>
          </a:prstGeom>
          <a:noFill/>
        </p:spPr>
        <p:txBody>
          <a:bodyPr wrap="square" rtlCol="0">
            <a:spAutoFit/>
          </a:bodyPr>
          <a:lstStyle/>
          <a:p>
            <a:r>
              <a:rPr lang="tr-TR" sz="2200" b="1" i="0" dirty="0" err="1">
                <a:solidFill>
                  <a:srgbClr val="00B0F0"/>
                </a:solidFill>
                <a:effectLst/>
                <a:latin typeface="Helvetica Neue"/>
              </a:rPr>
              <a:t>Tevbe</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9.Sure</a:t>
            </a:r>
          </a:p>
          <a:p>
            <a:r>
              <a:rPr lang="tr-TR" sz="2200" b="1" dirty="0" smtClean="0">
                <a:solidFill>
                  <a:srgbClr val="00B0F0"/>
                </a:solidFill>
                <a:latin typeface="inherit"/>
              </a:rPr>
              <a:t>97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41557"/>
            <a:ext cx="12192000" cy="2027193"/>
          </a:xfrm>
        </p:spPr>
        <p:txBody>
          <a:bodyPr>
            <a:noAutofit/>
          </a:bodyPr>
          <a:lstStyle/>
          <a:p>
            <a:pPr rtl="1"/>
            <a:r>
              <a:rPr lang="ar-AE" sz="4800" dirty="0"/>
              <a:t>اَلْاَعْرَابُ اَشَدُّ كُفْراً وَنِفَاقاً وَاَجْدَرُ اَلَّا يَعْلَمُوا حُدُودَ مَٓا اَنْزَلَ اللّٰهُ </a:t>
            </a:r>
            <a:r>
              <a:rPr lang="tr-TR" sz="4800" dirty="0" smtClean="0"/>
              <a:t/>
            </a:r>
            <a:br>
              <a:rPr lang="tr-TR" sz="4800" dirty="0" smtClean="0"/>
            </a:br>
            <a:r>
              <a:rPr lang="tr-TR" sz="4800" dirty="0"/>
              <a:t/>
            </a:r>
            <a:br>
              <a:rPr lang="tr-TR" sz="4800" dirty="0"/>
            </a:br>
            <a:r>
              <a:rPr lang="ar-AE" sz="4800" dirty="0" smtClean="0"/>
              <a:t>عَلٰى </a:t>
            </a:r>
            <a:r>
              <a:rPr lang="ar-AE" sz="4800" dirty="0"/>
              <a:t>رَسُولِهٖؕ وَاللّٰهُ </a:t>
            </a:r>
            <a:r>
              <a:rPr lang="ar-AE" sz="4800" dirty="0">
                <a:solidFill>
                  <a:srgbClr val="FF0000"/>
                </a:solidFill>
              </a:rPr>
              <a:t>عَلٖيمٌ</a:t>
            </a:r>
            <a:r>
              <a:rPr lang="ar-AE" sz="4800" dirty="0"/>
              <a:t> </a:t>
            </a:r>
            <a:r>
              <a:rPr lang="ar-AE" sz="4800" dirty="0">
                <a:solidFill>
                  <a:srgbClr val="FF0000"/>
                </a:solidFill>
              </a:rPr>
              <a:t>حَكٖيمٌ</a:t>
            </a:r>
            <a:r>
              <a:rPr lang="ar-AE" sz="4800" b="1" dirty="0"/>
              <a:t>﴿٩٧﴾</a:t>
            </a:r>
            <a:endParaRPr lang="ar-AE" sz="1600" b="0" i="0" dirty="0">
              <a:effectLst/>
              <a:latin typeface="Elif1"/>
            </a:endParaRPr>
          </a:p>
        </p:txBody>
      </p:sp>
    </p:spTree>
    <p:extLst>
      <p:ext uri="{BB962C8B-B14F-4D97-AF65-F5344CB8AC3E}">
        <p14:creationId xmlns:p14="http://schemas.microsoft.com/office/powerpoint/2010/main" val="547436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968810"/>
          </a:xfrm>
        </p:spPr>
        <p:txBody>
          <a:bodyPr>
            <a:normAutofit/>
          </a:bodyPr>
          <a:lstStyle/>
          <a:p>
            <a:r>
              <a:rPr lang="tr-TR" sz="3200" b="1" i="1" dirty="0"/>
              <a:t>﴾106﴿Bir diğer grubun durumu ise Allah’ın hükmüne kalmıştır; ya onlara azap edecek veya tövbelerini kabul edecektir. Allah bilen ve hikmetle yönetendir.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99394" y="0"/>
            <a:ext cx="3092605" cy="769441"/>
          </a:xfrm>
          <a:prstGeom prst="rect">
            <a:avLst/>
          </a:prstGeom>
          <a:noFill/>
        </p:spPr>
        <p:txBody>
          <a:bodyPr wrap="square" rtlCol="0">
            <a:spAutoFit/>
          </a:bodyPr>
          <a:lstStyle/>
          <a:p>
            <a:r>
              <a:rPr lang="tr-TR" sz="2200" b="1" i="0" dirty="0" err="1">
                <a:solidFill>
                  <a:srgbClr val="00B0F0"/>
                </a:solidFill>
                <a:effectLst/>
                <a:latin typeface="Helvetica Neue"/>
              </a:rPr>
              <a:t>Tevbe</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9.Sure</a:t>
            </a:r>
          </a:p>
          <a:p>
            <a:r>
              <a:rPr lang="tr-TR" sz="2200" b="1" dirty="0" smtClean="0">
                <a:solidFill>
                  <a:srgbClr val="00B0F0"/>
                </a:solidFill>
                <a:latin typeface="inherit"/>
              </a:rPr>
              <a:t>106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41557"/>
            <a:ext cx="12192000" cy="2027193"/>
          </a:xfrm>
        </p:spPr>
        <p:txBody>
          <a:bodyPr>
            <a:noAutofit/>
          </a:bodyPr>
          <a:lstStyle/>
          <a:p>
            <a:pPr rtl="1"/>
            <a:r>
              <a:rPr lang="ar-AE" sz="4800" dirty="0"/>
              <a:t>وَاٰخَرُونَ مُرْجَوْنَ لِاَمْرِ اللّٰهِ اِمَّا يُعَذِّبُهُمْ وَاِمَّا يَتُوبُ عَلَيْهِمْؕ وَاللّٰهُ </a:t>
            </a:r>
            <a:r>
              <a:rPr lang="ar-AE" sz="4800" dirty="0" smtClean="0">
                <a:solidFill>
                  <a:srgbClr val="FF0000"/>
                </a:solidFill>
              </a:rPr>
              <a:t>عَلٖيمٌ</a:t>
            </a:r>
            <a:r>
              <a:rPr lang="tr-TR" sz="4800" dirty="0" smtClean="0"/>
              <a:t/>
            </a:r>
            <a:br>
              <a:rPr lang="tr-TR" sz="4800" dirty="0" smtClean="0"/>
            </a:br>
            <a:r>
              <a:rPr lang="tr-TR" sz="4800" dirty="0"/>
              <a:t/>
            </a:r>
            <a:br>
              <a:rPr lang="tr-TR" sz="4800" dirty="0"/>
            </a:br>
            <a:r>
              <a:rPr lang="ar-AE" sz="4800" dirty="0" smtClean="0"/>
              <a:t> </a:t>
            </a:r>
            <a:r>
              <a:rPr lang="ar-AE" sz="4800" dirty="0">
                <a:solidFill>
                  <a:srgbClr val="FF0000"/>
                </a:solidFill>
              </a:rPr>
              <a:t>حَكٖيمٌ</a:t>
            </a:r>
            <a:r>
              <a:rPr lang="ar-AE" sz="4800" b="1" dirty="0"/>
              <a:t>﴿١٠٦﴾</a:t>
            </a:r>
            <a:endParaRPr lang="ar-AE" sz="900" b="0" i="0" dirty="0">
              <a:effectLst/>
              <a:latin typeface="Elif1"/>
            </a:endParaRPr>
          </a:p>
        </p:txBody>
      </p:sp>
    </p:spTree>
    <p:extLst>
      <p:ext uri="{BB962C8B-B14F-4D97-AF65-F5344CB8AC3E}">
        <p14:creationId xmlns:p14="http://schemas.microsoft.com/office/powerpoint/2010/main" val="3585337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991112"/>
          </a:xfrm>
        </p:spPr>
        <p:txBody>
          <a:bodyPr>
            <a:normAutofit/>
          </a:bodyPr>
          <a:lstStyle/>
          <a:p>
            <a:r>
              <a:rPr lang="tr-TR" sz="3200" b="1" i="1" dirty="0"/>
              <a:t>﴾110﴿Onların kurduğu bina, yürekleri paramparça olmadığı (yaşadıkları) sürece içlerinde bir huzursuzluk kaynağı olmaya devam edecektir. Allah her şeyi bilmekte ve hikmetle yönetmektedir.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99394" y="0"/>
            <a:ext cx="3092605" cy="769441"/>
          </a:xfrm>
          <a:prstGeom prst="rect">
            <a:avLst/>
          </a:prstGeom>
          <a:noFill/>
        </p:spPr>
        <p:txBody>
          <a:bodyPr wrap="square" rtlCol="0">
            <a:spAutoFit/>
          </a:bodyPr>
          <a:lstStyle/>
          <a:p>
            <a:r>
              <a:rPr lang="tr-TR" sz="2200" b="1" i="0" dirty="0" err="1">
                <a:solidFill>
                  <a:srgbClr val="00B0F0"/>
                </a:solidFill>
                <a:effectLst/>
                <a:latin typeface="Helvetica Neue"/>
              </a:rPr>
              <a:t>Tevbe</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9.Sure</a:t>
            </a:r>
          </a:p>
          <a:p>
            <a:r>
              <a:rPr lang="tr-TR" sz="2200" b="1" dirty="0" smtClean="0">
                <a:solidFill>
                  <a:srgbClr val="00B0F0"/>
                </a:solidFill>
                <a:latin typeface="inherit"/>
              </a:rPr>
              <a:t>110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41558"/>
            <a:ext cx="12192000" cy="1146248"/>
          </a:xfrm>
        </p:spPr>
        <p:txBody>
          <a:bodyPr>
            <a:noAutofit/>
          </a:bodyPr>
          <a:lstStyle/>
          <a:p>
            <a:pPr rtl="1"/>
            <a:r>
              <a:rPr lang="ar-AE" sz="3600" dirty="0"/>
              <a:t>لَا يَزَالُ بُنْيَانُهُمُ الَّذٖي بَنَوْا رٖيبَةً فٖي قُلُوبِهِمْ اِلَّٓا اَنْ تَقَطَّعَ قُلُوبُهُمْؕ وَاللّٰهُ </a:t>
            </a:r>
            <a:r>
              <a:rPr lang="ar-AE" sz="3600" dirty="0">
                <a:solidFill>
                  <a:srgbClr val="FF0000"/>
                </a:solidFill>
              </a:rPr>
              <a:t>عَلٖيمٌ</a:t>
            </a:r>
            <a:r>
              <a:rPr lang="ar-AE" sz="3600" dirty="0"/>
              <a:t> </a:t>
            </a:r>
            <a:r>
              <a:rPr lang="ar-AE" sz="3600" dirty="0">
                <a:solidFill>
                  <a:srgbClr val="FF0000"/>
                </a:solidFill>
              </a:rPr>
              <a:t>حَكٖيمٌ</a:t>
            </a:r>
            <a:r>
              <a:rPr lang="ar-AE" sz="3600" dirty="0"/>
              <a:t>ࣖ</a:t>
            </a:r>
            <a:r>
              <a:rPr lang="ar-AE" sz="3600" b="1" dirty="0"/>
              <a:t>﴿١١٠﴾</a:t>
            </a:r>
            <a:endParaRPr lang="ar-AE" sz="400" b="0" i="0" dirty="0">
              <a:effectLst/>
              <a:latin typeface="Elif1"/>
            </a:endParaRPr>
          </a:p>
        </p:txBody>
      </p:sp>
    </p:spTree>
    <p:extLst>
      <p:ext uri="{BB962C8B-B14F-4D97-AF65-F5344CB8AC3E}">
        <p14:creationId xmlns:p14="http://schemas.microsoft.com/office/powerpoint/2010/main" val="121029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1913221"/>
          </a:xfrm>
        </p:spPr>
        <p:txBody>
          <a:bodyPr>
            <a:normAutofit/>
          </a:bodyPr>
          <a:lstStyle/>
          <a:p>
            <a:r>
              <a:rPr lang="tr-TR" sz="2800" b="1" i="1" u="none" strike="noStrike" dirty="0">
                <a:effectLst/>
                <a:latin typeface="Helvetica Neue"/>
              </a:rPr>
              <a:t>﴾6﴿</a:t>
            </a:r>
            <a:r>
              <a:rPr lang="tr-TR" sz="2800" b="1" i="1" dirty="0">
                <a:effectLst/>
                <a:latin typeface="Helvetica Neue"/>
              </a:rPr>
              <a:t>Anlaşılan böylece rabbin seni seçecek, sana rüyada görülenlerin yorumunu öğretecek ve daha önce ataların İbrâhim ve İshak’a nimetini tamamladığı gibi sana ve </a:t>
            </a:r>
            <a:r>
              <a:rPr lang="tr-TR" sz="2800" b="1" i="1" dirty="0" err="1">
                <a:effectLst/>
                <a:latin typeface="Helvetica Neue"/>
              </a:rPr>
              <a:t>Ya‘kūb</a:t>
            </a:r>
            <a:r>
              <a:rPr lang="tr-TR" sz="2800" b="1" i="1" dirty="0">
                <a:effectLst/>
                <a:latin typeface="Helvetica Neue"/>
              </a:rPr>
              <a:t> soyuna da nimetini tamamlayacaktır. Kuşkusuz rabbin çok iyi bilendir,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76731" y="0"/>
            <a:ext cx="3215269" cy="769441"/>
          </a:xfrm>
          <a:prstGeom prst="rect">
            <a:avLst/>
          </a:prstGeom>
          <a:noFill/>
        </p:spPr>
        <p:txBody>
          <a:bodyPr wrap="square" rtlCol="0">
            <a:spAutoFit/>
          </a:bodyPr>
          <a:lstStyle/>
          <a:p>
            <a:r>
              <a:rPr lang="tr-TR" sz="2200" b="1" i="0" dirty="0" err="1">
                <a:solidFill>
                  <a:srgbClr val="00B0F0"/>
                </a:solidFill>
                <a:effectLst/>
                <a:latin typeface="Helvetica Neue"/>
              </a:rPr>
              <a:t>Yûsuf</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12.Sure</a:t>
            </a:r>
          </a:p>
          <a:p>
            <a:r>
              <a:rPr lang="tr-TR" sz="2200" b="1" dirty="0" smtClean="0">
                <a:solidFill>
                  <a:srgbClr val="00B0F0"/>
                </a:solidFill>
                <a:latin typeface="inherit"/>
              </a:rPr>
              <a:t>6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effectLst/>
                <a:latin typeface="Elif1"/>
              </a:rPr>
              <a:t>وَكَذٰلِكَ يَجْتَبٖيكَ رَبُّكَ وَيُعَلِّمُكَ مِنْ تَأْوٖيلِ الْاَحَادٖيثِ وَيُتِمُّ نِعْمَتَهُ عَلَيْكَ وَعَلٰٓى اٰلِ يَعْقُوبَ</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كَمَٓا اَتَمَّهَا عَلٰٓى اَبَوَيْكَ مِنْ قَبْلُ اِبْرٰهٖيمَ وَاِسْحٰقَؕ اِنَّ رَبَّكَ </a:t>
            </a:r>
            <a:r>
              <a:rPr lang="ar-AE" sz="3600" b="0" i="0" dirty="0">
                <a:solidFill>
                  <a:srgbClr val="FF0000"/>
                </a:solidFill>
                <a:effectLst/>
                <a:latin typeface="Elif1"/>
              </a:rPr>
              <a:t>عَلٖيمٌ</a:t>
            </a:r>
            <a:r>
              <a:rPr lang="ar-AE" sz="3600" b="0" i="0" dirty="0">
                <a:effectLst/>
                <a:latin typeface="Elif1"/>
              </a:rPr>
              <a:t> </a:t>
            </a:r>
            <a:r>
              <a:rPr lang="ar-AE" sz="3600" b="0" i="0" dirty="0">
                <a:solidFill>
                  <a:srgbClr val="FF0000"/>
                </a:solidFill>
                <a:effectLst/>
                <a:latin typeface="Elif1"/>
              </a:rPr>
              <a:t>حَكٖيمٌ</a:t>
            </a:r>
            <a:r>
              <a:rPr lang="ar-AE" sz="3600" b="0" i="0" dirty="0">
                <a:effectLst/>
                <a:latin typeface="Elif1"/>
              </a:rPr>
              <a:t>ࣖ</a:t>
            </a:r>
            <a:r>
              <a:rPr lang="ar-AE" sz="3600" b="1" i="0" u="none" strike="noStrike" dirty="0">
                <a:effectLst/>
                <a:latin typeface="Elif1"/>
              </a:rPr>
              <a:t>﴿٦﴾</a:t>
            </a:r>
            <a:endParaRPr lang="ar-AE" sz="3600" b="0" i="0" dirty="0">
              <a:effectLst/>
              <a:latin typeface="Elif1"/>
            </a:endParaRPr>
          </a:p>
        </p:txBody>
      </p:sp>
    </p:spTree>
    <p:extLst>
      <p:ext uri="{BB962C8B-B14F-4D97-AF65-F5344CB8AC3E}">
        <p14:creationId xmlns:p14="http://schemas.microsoft.com/office/powerpoint/2010/main" val="414122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rmAutofit/>
          </a:bodyPr>
          <a:lstStyle/>
          <a:p>
            <a:r>
              <a:rPr lang="tr-TR" sz="5400" dirty="0" smtClean="0"/>
              <a:t> 	</a:t>
            </a:r>
            <a:r>
              <a:rPr lang="ar-AE" sz="5400" dirty="0"/>
              <a:t>وَاِنَّ رَبَّكَ هُوَ يَحْشُرُهُمْؕ اِنَّهُ </a:t>
            </a:r>
            <a:r>
              <a:rPr lang="ar-AE" sz="5400" dirty="0">
                <a:solidFill>
                  <a:srgbClr val="FF0000"/>
                </a:solidFill>
              </a:rPr>
              <a:t>حَكٖيمٌ</a:t>
            </a:r>
            <a:r>
              <a:rPr lang="ar-AE" sz="5400" dirty="0"/>
              <a:t> </a:t>
            </a:r>
            <a:r>
              <a:rPr lang="ar-AE" sz="5400" dirty="0">
                <a:solidFill>
                  <a:srgbClr val="FF0000"/>
                </a:solidFill>
              </a:rPr>
              <a:t>عَلٖيمٌ</a:t>
            </a:r>
            <a:r>
              <a:rPr lang="ar-AE" sz="5400" dirty="0"/>
              <a:t>ࣖ</a:t>
            </a:r>
            <a:r>
              <a:rPr lang="ar-AE" sz="5400" b="1" dirty="0"/>
              <a:t>﴿٢٥﴾</a:t>
            </a:r>
            <a:endParaRPr lang="tr-TR" sz="5400" dirty="0"/>
          </a:p>
        </p:txBody>
      </p:sp>
      <p:sp>
        <p:nvSpPr>
          <p:cNvPr id="3" name="Alt Başlık 2"/>
          <p:cNvSpPr>
            <a:spLocks noGrp="1"/>
          </p:cNvSpPr>
          <p:nvPr>
            <p:ph type="subTitle" idx="1"/>
          </p:nvPr>
        </p:nvSpPr>
        <p:spPr>
          <a:xfrm>
            <a:off x="0" y="4070195"/>
            <a:ext cx="12192000" cy="1828799"/>
          </a:xfrm>
        </p:spPr>
        <p:txBody>
          <a:bodyPr>
            <a:normAutofit/>
          </a:bodyPr>
          <a:lstStyle/>
          <a:p>
            <a:r>
              <a:rPr lang="tr-TR" sz="3600" b="1" i="1" dirty="0"/>
              <a:t>﴾25﴿Ve senin rabbin, onları kıyamette toplayıp bir araya getirecektir. O, hakîmdir, </a:t>
            </a:r>
            <a:r>
              <a:rPr lang="tr-TR" sz="3600" b="1" i="1" dirty="0" err="1"/>
              <a:t>alîmdir</a:t>
            </a:r>
            <a:r>
              <a:rPr lang="tr-TR" sz="3600" b="1" i="1" dirty="0"/>
              <a:t>.</a:t>
            </a:r>
            <a:endParaRPr lang="tr-TR" sz="3600" dirty="0"/>
          </a:p>
        </p:txBody>
      </p:sp>
      <p:sp>
        <p:nvSpPr>
          <p:cNvPr id="4" name="Metin kutusu 3"/>
          <p:cNvSpPr txBox="1"/>
          <p:nvPr/>
        </p:nvSpPr>
        <p:spPr>
          <a:xfrm>
            <a:off x="9735015" y="14497"/>
            <a:ext cx="2456985" cy="769441"/>
          </a:xfrm>
          <a:prstGeom prst="rect">
            <a:avLst/>
          </a:prstGeom>
          <a:noFill/>
        </p:spPr>
        <p:txBody>
          <a:bodyPr wrap="square" rtlCol="0">
            <a:spAutoFit/>
          </a:bodyPr>
          <a:lstStyle/>
          <a:p>
            <a:r>
              <a:rPr lang="tr-TR" sz="2200" b="1" dirty="0" err="1" smtClean="0">
                <a:solidFill>
                  <a:srgbClr val="00B0F0"/>
                </a:solidFill>
              </a:rPr>
              <a:t>Hicr</a:t>
            </a:r>
            <a:r>
              <a:rPr lang="tr-TR" sz="2200" b="1" dirty="0" smtClean="0">
                <a:solidFill>
                  <a:srgbClr val="00B0F0"/>
                </a:solidFill>
              </a:rPr>
              <a:t> Suresi 15.sure</a:t>
            </a:r>
          </a:p>
          <a:p>
            <a:r>
              <a:rPr lang="tr-TR" sz="2200" b="1" dirty="0" smtClean="0">
                <a:solidFill>
                  <a:srgbClr val="00B0F0"/>
                </a:solidFill>
              </a:rPr>
              <a:t>25.Ayet </a:t>
            </a:r>
            <a:endParaRPr lang="tr-TR" sz="2200" dirty="0">
              <a:solidFill>
                <a:srgbClr val="00B0F0"/>
              </a:solidFill>
            </a:endParaRPr>
          </a:p>
        </p:txBody>
      </p:sp>
    </p:spTree>
    <p:extLst>
      <p:ext uri="{BB962C8B-B14F-4D97-AF65-F5344CB8AC3E}">
        <p14:creationId xmlns:p14="http://schemas.microsoft.com/office/powerpoint/2010/main" val="103775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74171"/>
          </a:xfrm>
        </p:spPr>
        <p:txBody>
          <a:bodyPr>
            <a:noAutofit/>
          </a:bodyPr>
          <a:lstStyle/>
          <a:p>
            <a:pPr rtl="1"/>
            <a:r>
              <a:rPr lang="ar-AE" sz="4000" dirty="0"/>
              <a:t>وَمَٓا اَرْسَلْنَا مِنْ قَبْلِكَ مِنْ رَسُولٍ وَلَا نَبِيٍّ اِلَّٓا اِذَا تَمَنّٰٓى اَلْقَى الشَّيْطَانُ فٖٓي </a:t>
            </a:r>
            <a:r>
              <a:rPr lang="ar-AE" sz="4000" dirty="0" smtClean="0"/>
              <a:t>اُمْنِيَّتِهٖۚ</a:t>
            </a:r>
            <a:r>
              <a:rPr lang="tr-TR" sz="4000" dirty="0" smtClean="0"/>
              <a:t/>
            </a:r>
            <a:br>
              <a:rPr lang="tr-TR" sz="4000" dirty="0" smtClean="0"/>
            </a:br>
            <a:r>
              <a:rPr lang="tr-TR" sz="4000" dirty="0"/>
              <a:t/>
            </a:r>
            <a:br>
              <a:rPr lang="tr-TR" sz="4000" dirty="0"/>
            </a:br>
            <a:r>
              <a:rPr lang="ar-AE" sz="4000" dirty="0" smtClean="0"/>
              <a:t> </a:t>
            </a:r>
            <a:r>
              <a:rPr lang="ar-AE" sz="4000" dirty="0"/>
              <a:t>فَيَنْسَخُ اللّٰهُ مَا يُلْقِي الشَّيْطَانُ ثُمَّ يُحْكِمُ اللّٰهُ اٰيَاتِهٖؕ وَاللّٰهُ </a:t>
            </a:r>
            <a:r>
              <a:rPr lang="ar-AE" sz="4000" dirty="0">
                <a:solidFill>
                  <a:srgbClr val="FF0000"/>
                </a:solidFill>
              </a:rPr>
              <a:t>عَلٖيمٌ</a:t>
            </a:r>
            <a:r>
              <a:rPr lang="ar-AE" sz="4000" dirty="0"/>
              <a:t> </a:t>
            </a:r>
            <a:r>
              <a:rPr lang="ar-AE" sz="4000" dirty="0">
                <a:solidFill>
                  <a:srgbClr val="FF0000"/>
                </a:solidFill>
              </a:rPr>
              <a:t>حَكٖيمٌۙ</a:t>
            </a:r>
            <a:r>
              <a:rPr lang="ar-AE" sz="4000" b="1" dirty="0"/>
              <a:t>﴿٥٢﴾</a:t>
            </a:r>
            <a:endParaRPr lang="tr-TR" sz="2000" dirty="0"/>
          </a:p>
        </p:txBody>
      </p:sp>
      <p:sp>
        <p:nvSpPr>
          <p:cNvPr id="3" name="Alt Başlık 2"/>
          <p:cNvSpPr>
            <a:spLocks noGrp="1"/>
          </p:cNvSpPr>
          <p:nvPr>
            <p:ph type="subTitle" idx="1"/>
          </p:nvPr>
        </p:nvSpPr>
        <p:spPr>
          <a:xfrm>
            <a:off x="0" y="4237462"/>
            <a:ext cx="12192000" cy="2430967"/>
          </a:xfrm>
        </p:spPr>
        <p:txBody>
          <a:bodyPr>
            <a:normAutofit/>
          </a:bodyPr>
          <a:lstStyle/>
          <a:p>
            <a:r>
              <a:rPr lang="tr-TR" sz="2800" b="1" i="1" dirty="0"/>
              <a:t>﴾52﴿Senden önce hiçbir resul ve </a:t>
            </a:r>
            <a:r>
              <a:rPr lang="tr-TR" sz="2800" b="1" i="1" dirty="0" err="1"/>
              <a:t>nebî</a:t>
            </a:r>
            <a:r>
              <a:rPr lang="tr-TR" sz="2800" b="1" i="1" dirty="0"/>
              <a:t> göndermedik ki, o bir temennide bulunduğunda şeytan ille de onun arzularına bir şeyler katmaya kalkışmasın. Fakat Allah şeytanın katmaya çalıştığını iptal eder. Sonra Allah kendi </a:t>
            </a:r>
            <a:r>
              <a:rPr lang="tr-TR" sz="2800" b="1" i="1" dirty="0" err="1"/>
              <a:t>âyetlerini</a:t>
            </a:r>
            <a:r>
              <a:rPr lang="tr-TR" sz="2800" b="1" i="1" dirty="0"/>
              <a:t> (onun kalbine) sağlam olarak yerleştirir. Allah hakkıyla bilmekte, hikmetle yönetmektedir.</a:t>
            </a:r>
            <a:endParaRPr lang="tr-TR" dirty="0"/>
          </a:p>
        </p:txBody>
      </p:sp>
      <p:sp>
        <p:nvSpPr>
          <p:cNvPr id="4" name="Metin kutusu 3"/>
          <p:cNvSpPr txBox="1"/>
          <p:nvPr/>
        </p:nvSpPr>
        <p:spPr>
          <a:xfrm>
            <a:off x="9790771" y="0"/>
            <a:ext cx="2401229" cy="769441"/>
          </a:xfrm>
          <a:prstGeom prst="rect">
            <a:avLst/>
          </a:prstGeom>
          <a:noFill/>
        </p:spPr>
        <p:txBody>
          <a:bodyPr wrap="square" rtlCol="0">
            <a:spAutoFit/>
          </a:bodyPr>
          <a:lstStyle/>
          <a:p>
            <a:r>
              <a:rPr lang="tr-TR" sz="2200" b="1" dirty="0" smtClean="0">
                <a:solidFill>
                  <a:srgbClr val="00B0F0"/>
                </a:solidFill>
              </a:rPr>
              <a:t>Hac Suresi 22.sure</a:t>
            </a:r>
          </a:p>
          <a:p>
            <a:r>
              <a:rPr lang="tr-TR" sz="2200" b="1" dirty="0" smtClean="0">
                <a:solidFill>
                  <a:srgbClr val="00B0F0"/>
                </a:solidFill>
              </a:rPr>
              <a:t>52 . Ayet </a:t>
            </a:r>
            <a:endParaRPr lang="tr-TR" sz="2200" dirty="0">
              <a:solidFill>
                <a:srgbClr val="00B0F0"/>
              </a:solidFill>
            </a:endParaRPr>
          </a:p>
        </p:txBody>
      </p:sp>
    </p:spTree>
    <p:extLst>
      <p:ext uri="{BB962C8B-B14F-4D97-AF65-F5344CB8AC3E}">
        <p14:creationId xmlns:p14="http://schemas.microsoft.com/office/powerpoint/2010/main" val="2232911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وَيُبَيِّنُ اللّٰهُ لَكُمُ الْاٰيَاتِؕ وَاللّٰهُ </a:t>
            </a:r>
            <a:r>
              <a:rPr lang="ar-AE" dirty="0">
                <a:solidFill>
                  <a:srgbClr val="FF0000"/>
                </a:solidFill>
              </a:rPr>
              <a:t>عَلٖيمٌ</a:t>
            </a:r>
            <a:r>
              <a:rPr lang="ar-AE" dirty="0"/>
              <a:t> </a:t>
            </a:r>
            <a:r>
              <a:rPr lang="ar-AE" dirty="0">
                <a:solidFill>
                  <a:srgbClr val="FF0000"/>
                </a:solidFill>
              </a:rPr>
              <a:t>حَكٖيمٌ</a:t>
            </a:r>
            <a:r>
              <a:rPr lang="ar-AE" b="1" dirty="0"/>
              <a:t>﴿١٨﴾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﴾18﴿Allah size </a:t>
            </a:r>
            <a:r>
              <a:rPr lang="tr-TR" sz="3200" b="1" i="1" dirty="0" err="1"/>
              <a:t>âyetleri</a:t>
            </a:r>
            <a:r>
              <a:rPr lang="tr-TR" sz="3200" b="1" i="1" dirty="0"/>
              <a:t> açıklıyor; Allah ilim ve hikmet sahibidir.</a:t>
            </a:r>
            <a:endParaRPr lang="tr-TR" sz="2800" dirty="0"/>
          </a:p>
        </p:txBody>
      </p:sp>
      <p:sp>
        <p:nvSpPr>
          <p:cNvPr id="4" name="Metin kutusu 3"/>
          <p:cNvSpPr txBox="1"/>
          <p:nvPr/>
        </p:nvSpPr>
        <p:spPr>
          <a:xfrm>
            <a:off x="9768468" y="0"/>
            <a:ext cx="2423531" cy="769441"/>
          </a:xfrm>
          <a:prstGeom prst="rect">
            <a:avLst/>
          </a:prstGeom>
          <a:noFill/>
        </p:spPr>
        <p:txBody>
          <a:bodyPr wrap="square" rtlCol="0">
            <a:spAutoFit/>
          </a:bodyPr>
          <a:lstStyle/>
          <a:p>
            <a:r>
              <a:rPr lang="tr-TR" sz="2200" b="1" dirty="0">
                <a:solidFill>
                  <a:srgbClr val="00B0F0"/>
                </a:solidFill>
              </a:rPr>
              <a:t>Nur Suresi 24.sure</a:t>
            </a:r>
          </a:p>
          <a:p>
            <a:r>
              <a:rPr lang="tr-TR" sz="2200" b="1" dirty="0" smtClean="0">
                <a:solidFill>
                  <a:srgbClr val="00B0F0"/>
                </a:solidFill>
              </a:rPr>
              <a:t>18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2309961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2656200"/>
          </a:xfrm>
        </p:spPr>
        <p:txBody>
          <a:bodyPr>
            <a:noAutofit/>
          </a:bodyPr>
          <a:lstStyle/>
          <a:p>
            <a:pPr rtl="1"/>
            <a:r>
              <a:rPr lang="ar-AE" sz="3600" dirty="0"/>
              <a:t>يَٓا اَيُّهَا الَّذٖينَ اٰمَنُوا لِيَسْتَأْذِنْكُمُ الَّذٖينَ مَلَكَتْ اَيْمَانُكُمْ وَالَّذٖينَ لَمْ يَبْلُغُوا الْحُلُمَ مِنْكُمْ ثَلٰثَ </a:t>
            </a:r>
            <a:r>
              <a:rPr lang="ar-AE" sz="3600" dirty="0" smtClean="0"/>
              <a:t>مَرَّاتٍؕ</a:t>
            </a:r>
            <a:r>
              <a:rPr lang="tr-TR" sz="3600" dirty="0" smtClean="0"/>
              <a:t/>
            </a:r>
            <a:br>
              <a:rPr lang="tr-TR" sz="3600" dirty="0" smtClean="0"/>
            </a:br>
            <a:r>
              <a:rPr lang="tr-TR" sz="3600" dirty="0"/>
              <a:t/>
            </a:r>
            <a:br>
              <a:rPr lang="tr-TR" sz="3600" dirty="0"/>
            </a:br>
            <a:r>
              <a:rPr lang="ar-AE" sz="3600" dirty="0" smtClean="0"/>
              <a:t> </a:t>
            </a:r>
            <a:r>
              <a:rPr lang="ar-AE" sz="3600" dirty="0"/>
              <a:t>مِنْ قَبْلِ صَلٰوةِ الْفَجْرِ وَحٖينَ تَضَعُونَ ثِيَابَكُمْ مِنَ الظَّهٖيرَةِ وَمِنْ بَعْدِ صَلٰوةِ الْعِشَٓاءِࣞ </a:t>
            </a:r>
            <a:r>
              <a:rPr lang="ar-AE" sz="3600" dirty="0" smtClean="0"/>
              <a:t>ثَلٰثُ</a:t>
            </a:r>
            <a:r>
              <a:rPr lang="tr-TR" sz="3600" dirty="0" smtClean="0"/>
              <a:t/>
            </a:r>
            <a:br>
              <a:rPr lang="tr-TR" sz="3600" dirty="0" smtClean="0"/>
            </a:br>
            <a:r>
              <a:rPr lang="tr-TR" sz="3600" dirty="0"/>
              <a:t/>
            </a:r>
            <a:br>
              <a:rPr lang="tr-TR" sz="3600" dirty="0"/>
            </a:br>
            <a:r>
              <a:rPr lang="ar-AE" sz="3600" dirty="0" smtClean="0"/>
              <a:t> </a:t>
            </a:r>
            <a:r>
              <a:rPr lang="ar-AE" sz="3600" dirty="0"/>
              <a:t>عَوْرَاتٍ لَكُمْؕ لَيْسَ عَلَيْكُمْ وَلَا عَلَيْهِمْ جُنَاحٌ بَعْدَهُنَّؕ طَوَّافُونَ عَلَيْكُمْ بَعْضُكُمْ عَلٰى </a:t>
            </a:r>
            <a:r>
              <a:rPr lang="ar-AE" sz="3600" dirty="0" smtClean="0"/>
              <a:t>بَعْضٍؕ</a:t>
            </a:r>
            <a:r>
              <a:rPr lang="tr-TR" sz="3600" dirty="0" smtClean="0"/>
              <a:t/>
            </a:r>
            <a:br>
              <a:rPr lang="tr-TR" sz="3600" dirty="0" smtClean="0"/>
            </a:br>
            <a:r>
              <a:rPr lang="tr-TR" sz="3600" dirty="0"/>
              <a:t/>
            </a:r>
            <a:br>
              <a:rPr lang="tr-TR" sz="3600" dirty="0"/>
            </a:br>
            <a:r>
              <a:rPr lang="ar-AE" sz="3600" dirty="0" smtClean="0"/>
              <a:t> </a:t>
            </a:r>
            <a:r>
              <a:rPr lang="ar-AE" sz="3600" dirty="0"/>
              <a:t>كَذٰلِكَ يُبَيِّنُ اللّٰهُ لَكُمُ الْاٰيَاتِؕ وَاللّٰهُ </a:t>
            </a:r>
            <a:r>
              <a:rPr lang="ar-AE" sz="3600" dirty="0">
                <a:solidFill>
                  <a:srgbClr val="FF0000"/>
                </a:solidFill>
              </a:rPr>
              <a:t>عَلٖيمٌ</a:t>
            </a:r>
            <a:r>
              <a:rPr lang="ar-AE" sz="3600" dirty="0"/>
              <a:t> </a:t>
            </a:r>
            <a:r>
              <a:rPr lang="ar-AE" sz="3600" dirty="0">
                <a:solidFill>
                  <a:srgbClr val="FF0000"/>
                </a:solidFill>
              </a:rPr>
              <a:t>حَكٖيمٌ</a:t>
            </a:r>
            <a:r>
              <a:rPr lang="ar-AE" sz="3600" b="1" dirty="0"/>
              <a:t>﴿٥٨﴾</a:t>
            </a:r>
            <a:endParaRPr lang="tr-TR" sz="1050" dirty="0"/>
          </a:p>
        </p:txBody>
      </p:sp>
      <p:sp>
        <p:nvSpPr>
          <p:cNvPr id="3" name="Alt Başlık 2"/>
          <p:cNvSpPr>
            <a:spLocks noGrp="1"/>
          </p:cNvSpPr>
          <p:nvPr>
            <p:ph type="subTitle" idx="1"/>
          </p:nvPr>
        </p:nvSpPr>
        <p:spPr>
          <a:xfrm>
            <a:off x="0" y="4538948"/>
            <a:ext cx="12192000" cy="2319051"/>
          </a:xfrm>
        </p:spPr>
        <p:txBody>
          <a:bodyPr>
            <a:normAutofit/>
          </a:bodyPr>
          <a:lstStyle/>
          <a:p>
            <a:r>
              <a:rPr lang="tr-TR" b="1" i="1" dirty="0"/>
              <a:t>﴾58﴿Ey iman edenler! Hizmetinizde bulunanlarla içinizden henüz ergenlik çağına gelmemiş olanlar yanınıza gelmek için sizden üç vakitte izin alsınlar. Sabah namazından önce, öğle sıcağından dolayı (</a:t>
            </a:r>
            <a:r>
              <a:rPr lang="tr-TR" b="1" i="1" dirty="0" err="1"/>
              <a:t>istirahata</a:t>
            </a:r>
            <a:r>
              <a:rPr lang="tr-TR" b="1" i="1" dirty="0"/>
              <a:t> çekilirken) elbisenizi çıkardığınızda ve yatsı namazından sonra. Bunlar, örtülmesi gereken yerlerinizin açık bulunabileceği üç vakittir. Bunlar dışında ne size ne de onlara bir sakınca vardır. Bunlar sıkça yanınıza girip çıkan, birbirinizle iç içe olduğunuz kimselerdir. Allah size </a:t>
            </a:r>
            <a:r>
              <a:rPr lang="tr-TR" b="1" i="1" dirty="0" err="1"/>
              <a:t>âyetleri</a:t>
            </a:r>
            <a:r>
              <a:rPr lang="tr-TR" b="1" i="1" dirty="0"/>
              <a:t> işte böyle açıklar, Allah her şeyi bilir, yerli yerinde yapar.</a:t>
            </a:r>
            <a:endParaRPr lang="tr-TR" sz="3600" dirty="0"/>
          </a:p>
        </p:txBody>
      </p:sp>
      <p:sp>
        <p:nvSpPr>
          <p:cNvPr id="4" name="Metin kutusu 3"/>
          <p:cNvSpPr txBox="1"/>
          <p:nvPr/>
        </p:nvSpPr>
        <p:spPr>
          <a:xfrm>
            <a:off x="9868829" y="0"/>
            <a:ext cx="2323170" cy="769441"/>
          </a:xfrm>
          <a:prstGeom prst="rect">
            <a:avLst/>
          </a:prstGeom>
          <a:noFill/>
        </p:spPr>
        <p:txBody>
          <a:bodyPr wrap="square" rtlCol="0">
            <a:spAutoFit/>
          </a:bodyPr>
          <a:lstStyle/>
          <a:p>
            <a:r>
              <a:rPr lang="tr-TR" sz="2200" b="1" dirty="0">
                <a:solidFill>
                  <a:srgbClr val="00B0F0"/>
                </a:solidFill>
              </a:rPr>
              <a:t>Nur Suresi 24.sure</a:t>
            </a:r>
          </a:p>
          <a:p>
            <a:r>
              <a:rPr lang="tr-TR" sz="2200" b="1" dirty="0" smtClean="0">
                <a:solidFill>
                  <a:srgbClr val="00B0F0"/>
                </a:solidFill>
              </a:rPr>
              <a:t>58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2303164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182030"/>
            <a:ext cx="12192000" cy="2428548"/>
          </a:xfrm>
        </p:spPr>
        <p:txBody>
          <a:bodyPr>
            <a:noAutofit/>
          </a:bodyPr>
          <a:lstStyle/>
          <a:p>
            <a:pPr rtl="1"/>
            <a:r>
              <a:rPr lang="ar-AE" sz="4800" dirty="0"/>
              <a:t>وَاِذَا بَلَغَ الْاَطْفَالُ مِنْكُمُ الْحُلُمَ فَلْيَسْتَأْذِنُوا كَمَا اسْتَأْذَنَ الَّذٖينَ مِنْ </a:t>
            </a:r>
            <a:r>
              <a:rPr lang="tr-TR" sz="4800" dirty="0" smtClean="0"/>
              <a:t/>
            </a:r>
            <a:br>
              <a:rPr lang="tr-TR" sz="4800" dirty="0" smtClean="0"/>
            </a:br>
            <a:r>
              <a:rPr lang="tr-TR" sz="4800" dirty="0"/>
              <a:t/>
            </a:r>
            <a:br>
              <a:rPr lang="tr-TR" sz="4800" dirty="0"/>
            </a:br>
            <a:r>
              <a:rPr lang="ar-AE" sz="4800" dirty="0" smtClean="0"/>
              <a:t>قَبْلِهِمْؕ </a:t>
            </a:r>
            <a:r>
              <a:rPr lang="ar-AE" sz="4800" dirty="0"/>
              <a:t>كَذٰلِكَ يُبَيِّنُ اللّٰهُ لَكُمْ اٰيَاتِهٖؕ وَاللّٰهُ </a:t>
            </a:r>
            <a:r>
              <a:rPr lang="ar-AE" sz="4800" dirty="0">
                <a:solidFill>
                  <a:srgbClr val="FF0000"/>
                </a:solidFill>
              </a:rPr>
              <a:t>عَلٖيمٌ</a:t>
            </a:r>
            <a:r>
              <a:rPr lang="ar-AE" sz="4800" dirty="0"/>
              <a:t> </a:t>
            </a:r>
            <a:r>
              <a:rPr lang="ar-AE" sz="4800" dirty="0">
                <a:solidFill>
                  <a:srgbClr val="FF0000"/>
                </a:solidFill>
              </a:rPr>
              <a:t>حَكٖيمٌ</a:t>
            </a:r>
            <a:r>
              <a:rPr lang="ar-AE" sz="4800" b="1" dirty="0"/>
              <a:t>﴿٥٩﴾</a:t>
            </a:r>
            <a:endParaRPr lang="tr-TR" sz="900" dirty="0"/>
          </a:p>
        </p:txBody>
      </p:sp>
      <p:sp>
        <p:nvSpPr>
          <p:cNvPr id="3" name="Alt Başlık 2"/>
          <p:cNvSpPr>
            <a:spLocks noGrp="1"/>
          </p:cNvSpPr>
          <p:nvPr>
            <p:ph type="subTitle" idx="1"/>
          </p:nvPr>
        </p:nvSpPr>
        <p:spPr>
          <a:xfrm>
            <a:off x="0" y="4538948"/>
            <a:ext cx="12192000" cy="2319051"/>
          </a:xfrm>
        </p:spPr>
        <p:txBody>
          <a:bodyPr>
            <a:normAutofit/>
          </a:bodyPr>
          <a:lstStyle/>
          <a:p>
            <a:r>
              <a:rPr lang="tr-TR" sz="3200" b="1" i="1" dirty="0"/>
              <a:t>﴾59﴿Çocuklarınız ergenlik çağına gelince, onlardan önceki ergenler nasıl izin alıyorlarsa onlar da öyle izin alsınlar. Allah </a:t>
            </a:r>
            <a:r>
              <a:rPr lang="tr-TR" sz="3200" b="1" i="1" dirty="0" err="1"/>
              <a:t>âyetlerini</a:t>
            </a:r>
            <a:r>
              <a:rPr lang="tr-TR" sz="3200" b="1" i="1" dirty="0"/>
              <a:t> işte size böyle açıklıyor; O her şeyi bilir, yerli yerinde yapar.</a:t>
            </a:r>
            <a:endParaRPr lang="tr-TR" sz="4400" dirty="0"/>
          </a:p>
        </p:txBody>
      </p:sp>
      <p:sp>
        <p:nvSpPr>
          <p:cNvPr id="4" name="Metin kutusu 3"/>
          <p:cNvSpPr txBox="1"/>
          <p:nvPr/>
        </p:nvSpPr>
        <p:spPr>
          <a:xfrm>
            <a:off x="9779620" y="0"/>
            <a:ext cx="2412379" cy="769441"/>
          </a:xfrm>
          <a:prstGeom prst="rect">
            <a:avLst/>
          </a:prstGeom>
          <a:noFill/>
        </p:spPr>
        <p:txBody>
          <a:bodyPr wrap="square" rtlCol="0">
            <a:spAutoFit/>
          </a:bodyPr>
          <a:lstStyle/>
          <a:p>
            <a:r>
              <a:rPr lang="tr-TR" sz="2200" b="1" dirty="0">
                <a:solidFill>
                  <a:srgbClr val="00B0F0"/>
                </a:solidFill>
              </a:rPr>
              <a:t>Nur Suresi 24.sure</a:t>
            </a:r>
          </a:p>
          <a:p>
            <a:r>
              <a:rPr lang="tr-TR" sz="2200" b="1" dirty="0" smtClean="0">
                <a:solidFill>
                  <a:srgbClr val="00B0F0"/>
                </a:solidFill>
              </a:rPr>
              <a:t>59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2548823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وَاِنَّكَ لَتُلَقَّى الْقُرْاٰنَ مِنْ لَدُنْ </a:t>
            </a:r>
            <a:r>
              <a:rPr lang="ar-AE" dirty="0">
                <a:solidFill>
                  <a:srgbClr val="FF0000"/>
                </a:solidFill>
              </a:rPr>
              <a:t>حَكٖيمٍ</a:t>
            </a:r>
            <a:r>
              <a:rPr lang="ar-AE" dirty="0"/>
              <a:t> </a:t>
            </a:r>
            <a:r>
              <a:rPr lang="ar-AE" dirty="0">
                <a:solidFill>
                  <a:srgbClr val="FF0000"/>
                </a:solidFill>
              </a:rPr>
              <a:t>عَلٖيم</a:t>
            </a:r>
            <a:r>
              <a:rPr lang="ar-AE" dirty="0"/>
              <a:t>ٍ</a:t>
            </a:r>
            <a:r>
              <a:rPr lang="ar-AE" b="1" dirty="0"/>
              <a:t>﴿٦﴾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﴾6﴿Şüphesiz ki bu Kur’an sana ilim ve hikmet sahibi Allah tarafından verilmektedir.</a:t>
            </a:r>
            <a:endParaRPr lang="tr-TR" sz="2800" dirty="0"/>
          </a:p>
        </p:txBody>
      </p:sp>
      <p:sp>
        <p:nvSpPr>
          <p:cNvPr id="4" name="Metin kutusu 3"/>
          <p:cNvSpPr txBox="1"/>
          <p:nvPr/>
        </p:nvSpPr>
        <p:spPr>
          <a:xfrm>
            <a:off x="9445083" y="0"/>
            <a:ext cx="2746917" cy="769441"/>
          </a:xfrm>
          <a:prstGeom prst="rect">
            <a:avLst/>
          </a:prstGeom>
          <a:noFill/>
        </p:spPr>
        <p:txBody>
          <a:bodyPr wrap="square" rtlCol="0">
            <a:spAutoFit/>
          </a:bodyPr>
          <a:lstStyle/>
          <a:p>
            <a:r>
              <a:rPr lang="tr-TR" sz="2200" b="1" dirty="0" err="1" smtClean="0">
                <a:solidFill>
                  <a:srgbClr val="00B0F0"/>
                </a:solidFill>
              </a:rPr>
              <a:t>Neml</a:t>
            </a:r>
            <a:r>
              <a:rPr lang="tr-TR" sz="2200" b="1" dirty="0" smtClean="0">
                <a:solidFill>
                  <a:srgbClr val="00B0F0"/>
                </a:solidFill>
              </a:rPr>
              <a:t> Suresi 27 . sure</a:t>
            </a:r>
          </a:p>
          <a:p>
            <a:r>
              <a:rPr lang="tr-TR" sz="2200" b="1" dirty="0" smtClean="0">
                <a:solidFill>
                  <a:srgbClr val="00B0F0"/>
                </a:solidFill>
              </a:rPr>
              <a:t>6 . Ayet </a:t>
            </a:r>
            <a:endParaRPr lang="tr-TR" sz="2200" dirty="0">
              <a:solidFill>
                <a:srgbClr val="00B0F0"/>
              </a:solidFill>
            </a:endParaRPr>
          </a:p>
        </p:txBody>
      </p:sp>
    </p:spTree>
    <p:extLst>
      <p:ext uri="{BB962C8B-B14F-4D97-AF65-F5344CB8AC3E}">
        <p14:creationId xmlns:p14="http://schemas.microsoft.com/office/powerpoint/2010/main" val="1510557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dirty="0"/>
              <a:t>يَٓا اَيُّهَا النَّبِيُّ اتَّقِ اللّٰهَ وَلَا تُطِعِ الْكَافِرٖينَ وَالْمُنَافِقٖينَؕ اِنَّ اللّٰهَ كَانَ </a:t>
            </a:r>
            <a:r>
              <a:rPr lang="ar-AE" sz="4000" dirty="0">
                <a:solidFill>
                  <a:srgbClr val="FF0000"/>
                </a:solidFill>
              </a:rPr>
              <a:t>عَلٖيماً حَكٖيما</a:t>
            </a:r>
            <a:r>
              <a:rPr lang="ar-AE" sz="4000" dirty="0"/>
              <a:t>ًۙ</a:t>
            </a:r>
            <a:r>
              <a:rPr lang="ar-AE" sz="4000" b="1" dirty="0"/>
              <a:t>﴿١﴾</a:t>
            </a:r>
            <a:endParaRPr lang="tr-TR"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﴾1﴿Ey peygamber! Allah’a itaatsizlikten sakın, açık ve gizli inkârcıların sözünü dinleme, Allah her şeyi bilmekte ve hikmetle yönetmektedir.</a:t>
            </a:r>
            <a:endParaRPr lang="tr-TR" sz="2800" dirty="0"/>
          </a:p>
        </p:txBody>
      </p:sp>
      <p:sp>
        <p:nvSpPr>
          <p:cNvPr id="4" name="Metin kutusu 3"/>
          <p:cNvSpPr txBox="1"/>
          <p:nvPr/>
        </p:nvSpPr>
        <p:spPr>
          <a:xfrm>
            <a:off x="9445083" y="0"/>
            <a:ext cx="2746917" cy="769441"/>
          </a:xfrm>
          <a:prstGeom prst="rect">
            <a:avLst/>
          </a:prstGeom>
          <a:noFill/>
        </p:spPr>
        <p:txBody>
          <a:bodyPr wrap="square" rtlCol="0">
            <a:spAutoFit/>
          </a:bodyPr>
          <a:lstStyle/>
          <a:p>
            <a:r>
              <a:rPr lang="tr-TR" sz="2200" b="1" dirty="0" err="1" smtClean="0">
                <a:solidFill>
                  <a:srgbClr val="00B0F0"/>
                </a:solidFill>
              </a:rPr>
              <a:t>Ahzâb</a:t>
            </a:r>
            <a:r>
              <a:rPr lang="tr-TR" sz="2200" b="1" dirty="0" smtClean="0">
                <a:solidFill>
                  <a:srgbClr val="00B0F0"/>
                </a:solidFill>
              </a:rPr>
              <a:t> Suresi 33 . sure</a:t>
            </a:r>
          </a:p>
          <a:p>
            <a:r>
              <a:rPr lang="tr-TR" sz="2200" b="1" dirty="0" smtClean="0">
                <a:solidFill>
                  <a:srgbClr val="00B0F0"/>
                </a:solidFill>
              </a:rPr>
              <a:t>1 . Ayet </a:t>
            </a:r>
            <a:endParaRPr lang="tr-TR" sz="2200" dirty="0">
              <a:solidFill>
                <a:srgbClr val="00B0F0"/>
              </a:solidFill>
            </a:endParaRPr>
          </a:p>
        </p:txBody>
      </p:sp>
    </p:spTree>
    <p:extLst>
      <p:ext uri="{BB962C8B-B14F-4D97-AF65-F5344CB8AC3E}">
        <p14:creationId xmlns:p14="http://schemas.microsoft.com/office/powerpoint/2010/main" val="461040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88230"/>
            <a:ext cx="12192000" cy="1204331"/>
          </a:xfrm>
        </p:spPr>
        <p:txBody>
          <a:bodyPr>
            <a:noAutofit/>
          </a:bodyPr>
          <a:lstStyle/>
          <a:p>
            <a:pPr rtl="1"/>
            <a:r>
              <a:rPr lang="ar-AE" sz="4800" dirty="0"/>
              <a:t>هُوَ الَّـذٖٓي اَنْزَلَ السَّكٖينَةَ فٖي قُلُوبِ الْمُؤْمِنٖينَ لِيَزْدَادُٓوا اٖيمَاناً مَعَ </a:t>
            </a:r>
            <a:r>
              <a:rPr lang="tr-TR" sz="4800" dirty="0" smtClean="0"/>
              <a:t/>
            </a:r>
            <a:br>
              <a:rPr lang="tr-TR" sz="4800" dirty="0" smtClean="0"/>
            </a:br>
            <a:r>
              <a:rPr lang="tr-TR" sz="4800" dirty="0"/>
              <a:t/>
            </a:r>
            <a:br>
              <a:rPr lang="tr-TR" sz="4800" dirty="0"/>
            </a:br>
            <a:r>
              <a:rPr lang="ar-AE" sz="4800" dirty="0" smtClean="0"/>
              <a:t>اٖيمَانِهِمْؕ </a:t>
            </a:r>
            <a:r>
              <a:rPr lang="ar-AE" sz="4800" dirty="0"/>
              <a:t>وَلِلّٰهِ جُنُودُ السَّمٰوَاتِ وَالْاَرْضِؕ وَكَانَ اللّٰهُ </a:t>
            </a:r>
            <a:r>
              <a:rPr lang="ar-AE" sz="4800" dirty="0">
                <a:solidFill>
                  <a:srgbClr val="FF0000"/>
                </a:solidFill>
              </a:rPr>
              <a:t>عَلٖيماً</a:t>
            </a:r>
            <a:r>
              <a:rPr lang="ar-AE" sz="4800" dirty="0"/>
              <a:t> </a:t>
            </a:r>
            <a:r>
              <a:rPr lang="ar-AE" sz="4800" dirty="0">
                <a:solidFill>
                  <a:srgbClr val="FF0000"/>
                </a:solidFill>
              </a:rPr>
              <a:t>حَكٖيماً</a:t>
            </a:r>
            <a:r>
              <a:rPr lang="ar-AE" sz="4800" dirty="0"/>
              <a:t>ۙ</a:t>
            </a:r>
            <a:r>
              <a:rPr lang="ar-AE" sz="4800" b="1" dirty="0"/>
              <a:t>﴿٤﴾</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﴾4﴿İmanlarına iman katsınlar diye müminlerin kalplerine huzur ve güven aşılayan da O’dur. Göklerin ve yerin askerleri yalnız Allah’a aittir ve Allah her şeyi bilmekte, yerinde yapmaktadır.</a:t>
            </a:r>
            <a:endParaRPr lang="tr-TR" sz="2800" b="1" i="1" dirty="0"/>
          </a:p>
        </p:txBody>
      </p:sp>
      <p:sp>
        <p:nvSpPr>
          <p:cNvPr id="4" name="Metin kutusu 3"/>
          <p:cNvSpPr txBox="1"/>
          <p:nvPr/>
        </p:nvSpPr>
        <p:spPr>
          <a:xfrm>
            <a:off x="9523141" y="0"/>
            <a:ext cx="2668860" cy="769441"/>
          </a:xfrm>
          <a:prstGeom prst="rect">
            <a:avLst/>
          </a:prstGeom>
          <a:noFill/>
        </p:spPr>
        <p:txBody>
          <a:bodyPr wrap="square" rtlCol="0">
            <a:spAutoFit/>
          </a:bodyPr>
          <a:lstStyle/>
          <a:p>
            <a:r>
              <a:rPr lang="tr-TR" sz="2200" b="1" dirty="0">
                <a:solidFill>
                  <a:srgbClr val="00B0F0"/>
                </a:solidFill>
              </a:rPr>
              <a:t>Fetih  Suresi 48 . sure</a:t>
            </a:r>
          </a:p>
          <a:p>
            <a:r>
              <a:rPr lang="tr-TR" sz="2200" b="1" dirty="0" smtClean="0">
                <a:solidFill>
                  <a:srgbClr val="00B0F0"/>
                </a:solidFill>
              </a:rPr>
              <a:t>4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1416427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6"/>
            <a:ext cx="12192000" cy="1016298"/>
          </a:xfrm>
        </p:spPr>
        <p:txBody>
          <a:bodyPr>
            <a:noAutofit/>
          </a:bodyPr>
          <a:lstStyle/>
          <a:p>
            <a:pPr rtl="1"/>
            <a:r>
              <a:rPr lang="ar-AE" dirty="0"/>
              <a:t>فَضْلاً مِنَ اللّٰهِ وَنِعْمَةًؕ وَاللّٰهُ </a:t>
            </a:r>
            <a:r>
              <a:rPr lang="ar-AE" dirty="0">
                <a:solidFill>
                  <a:srgbClr val="FF0000"/>
                </a:solidFill>
              </a:rPr>
              <a:t>عَلٖيمٌ</a:t>
            </a:r>
            <a:r>
              <a:rPr lang="ar-AE" dirty="0"/>
              <a:t> </a:t>
            </a:r>
            <a:r>
              <a:rPr lang="ar-AE" dirty="0">
                <a:solidFill>
                  <a:srgbClr val="FF0000"/>
                </a:solidFill>
              </a:rPr>
              <a:t>حَكٖيمٌ</a:t>
            </a:r>
            <a:r>
              <a:rPr lang="ar-AE" b="1" dirty="0"/>
              <a:t>﴿٨﴾</a:t>
            </a:r>
            <a:endParaRPr lang="tr-TR" sz="1200" dirty="0"/>
          </a:p>
        </p:txBody>
      </p:sp>
      <p:sp>
        <p:nvSpPr>
          <p:cNvPr id="3" name="Alt Başlık 2"/>
          <p:cNvSpPr>
            <a:spLocks noGrp="1"/>
          </p:cNvSpPr>
          <p:nvPr>
            <p:ph type="subTitle" idx="1"/>
          </p:nvPr>
        </p:nvSpPr>
        <p:spPr>
          <a:xfrm>
            <a:off x="0" y="4759596"/>
            <a:ext cx="12192000" cy="2098403"/>
          </a:xfrm>
        </p:spPr>
        <p:txBody>
          <a:bodyPr>
            <a:normAutofit/>
          </a:bodyPr>
          <a:lstStyle/>
          <a:p>
            <a:r>
              <a:rPr lang="tr-TR" b="1" i="1" dirty="0"/>
              <a:t>﴾8﴿Bilin ki Allah’ın elçisi aranızdadır. Birçok durumda o sizin dediklerinizi yapsaydı işiniz kötüye giderdi, fakat Allah size imanı sevdirdi ve onu gönlünüze sindirdi; inkârcılığı, yoldan çıkmayı ve emre aykırı davranmayı da size çirkin gösterdi. Allah tarafından bahşedilmiş bir </a:t>
            </a:r>
            <a:r>
              <a:rPr lang="tr-TR" b="1" i="1" dirty="0" err="1"/>
              <a:t>lutuf</a:t>
            </a:r>
            <a:r>
              <a:rPr lang="tr-TR" b="1" i="1" dirty="0"/>
              <a:t>, bir nimet olarak doğru yolu bulmuş olanlar işte onlardır (bu vasıflara sahip olan sizlersiniz). Allah her şeyi bilmekte, yerli yerince yapmaktadır.</a:t>
            </a:r>
            <a:endParaRPr lang="tr-TR" sz="3200" b="1" i="1" dirty="0"/>
          </a:p>
        </p:txBody>
      </p:sp>
      <p:sp>
        <p:nvSpPr>
          <p:cNvPr id="4" name="Metin kutusu 3"/>
          <p:cNvSpPr txBox="1"/>
          <p:nvPr/>
        </p:nvSpPr>
        <p:spPr>
          <a:xfrm>
            <a:off x="9265186" y="8704"/>
            <a:ext cx="2926814" cy="769441"/>
          </a:xfrm>
          <a:prstGeom prst="rect">
            <a:avLst/>
          </a:prstGeom>
          <a:noFill/>
        </p:spPr>
        <p:txBody>
          <a:bodyPr wrap="square" rtlCol="0">
            <a:spAutoFit/>
          </a:bodyPr>
          <a:lstStyle/>
          <a:p>
            <a:r>
              <a:rPr lang="tr-TR" sz="2200" b="1" dirty="0" err="1" smtClean="0">
                <a:solidFill>
                  <a:srgbClr val="00B0F0"/>
                </a:solidFill>
              </a:rPr>
              <a:t>Hucurât</a:t>
            </a:r>
            <a:r>
              <a:rPr lang="tr-TR" sz="2200" b="1" dirty="0" smtClean="0">
                <a:solidFill>
                  <a:srgbClr val="00B0F0"/>
                </a:solidFill>
              </a:rPr>
              <a:t> Suresi 49 </a:t>
            </a:r>
            <a:r>
              <a:rPr lang="tr-TR" sz="2200" b="1" dirty="0">
                <a:solidFill>
                  <a:srgbClr val="00B0F0"/>
                </a:solidFill>
              </a:rPr>
              <a:t>. sure</a:t>
            </a:r>
          </a:p>
          <a:p>
            <a:r>
              <a:rPr lang="tr-TR" sz="2200" b="1" dirty="0" smtClean="0">
                <a:solidFill>
                  <a:srgbClr val="00B0F0"/>
                </a:solidFill>
              </a:rPr>
              <a:t>8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1833149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قَالُوا كَذٰلِكِۙ قَالَ رَبُّكِؕ اِنَّهُ هُوَ </a:t>
            </a:r>
            <a:r>
              <a:rPr lang="ar-AE" dirty="0">
                <a:solidFill>
                  <a:srgbClr val="FF0000"/>
                </a:solidFill>
              </a:rPr>
              <a:t>الْحَكٖيمُ</a:t>
            </a:r>
            <a:r>
              <a:rPr lang="ar-AE" dirty="0"/>
              <a:t> </a:t>
            </a:r>
            <a:r>
              <a:rPr lang="ar-AE" dirty="0">
                <a:solidFill>
                  <a:srgbClr val="FF0000"/>
                </a:solidFill>
              </a:rPr>
              <a:t>الْعَلٖيمُ</a:t>
            </a:r>
            <a:r>
              <a:rPr lang="ar-AE" b="1" dirty="0"/>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﴾30﴿“Rabbin böyle buyurdu” dediler; “Kuşkusuz hikmeti sonsuz, ilmi sınırsız olan yalnız O’dur.”</a:t>
            </a:r>
          </a:p>
        </p:txBody>
      </p:sp>
      <p:sp>
        <p:nvSpPr>
          <p:cNvPr id="4" name="Metin kutusu 3"/>
          <p:cNvSpPr txBox="1"/>
          <p:nvPr/>
        </p:nvSpPr>
        <p:spPr>
          <a:xfrm>
            <a:off x="9233210" y="0"/>
            <a:ext cx="2958791" cy="769441"/>
          </a:xfrm>
          <a:prstGeom prst="rect">
            <a:avLst/>
          </a:prstGeom>
          <a:noFill/>
        </p:spPr>
        <p:txBody>
          <a:bodyPr wrap="square" rtlCol="0">
            <a:spAutoFit/>
          </a:bodyPr>
          <a:lstStyle/>
          <a:p>
            <a:r>
              <a:rPr lang="tr-TR" sz="2200" b="1" dirty="0" err="1">
                <a:solidFill>
                  <a:srgbClr val="00B0F0"/>
                </a:solidFill>
              </a:rPr>
              <a:t>Zâriyât</a:t>
            </a:r>
            <a:r>
              <a:rPr lang="tr-TR" sz="2200" b="1" dirty="0">
                <a:solidFill>
                  <a:srgbClr val="00B0F0"/>
                </a:solidFill>
              </a:rPr>
              <a:t>  </a:t>
            </a:r>
            <a:r>
              <a:rPr lang="tr-TR" sz="2200" b="1" dirty="0" smtClean="0">
                <a:solidFill>
                  <a:srgbClr val="00B0F0"/>
                </a:solidFill>
              </a:rPr>
              <a:t> Suresi 51 . sure</a:t>
            </a:r>
          </a:p>
          <a:p>
            <a:r>
              <a:rPr lang="tr-TR" sz="2200" b="1" dirty="0" smtClean="0">
                <a:solidFill>
                  <a:srgbClr val="00B0F0"/>
                </a:solidFill>
              </a:rPr>
              <a:t>30 . Ayet </a:t>
            </a:r>
            <a:endParaRPr lang="tr-TR" sz="2200" dirty="0">
              <a:solidFill>
                <a:srgbClr val="00B0F0"/>
              </a:solidFill>
            </a:endParaRPr>
          </a:p>
        </p:txBody>
      </p:sp>
    </p:spTree>
    <p:extLst>
      <p:ext uri="{BB962C8B-B14F-4D97-AF65-F5344CB8AC3E}">
        <p14:creationId xmlns:p14="http://schemas.microsoft.com/office/powerpoint/2010/main" val="529363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819127"/>
          </a:xfrm>
        </p:spPr>
        <p:txBody>
          <a:bodyPr>
            <a:noAutofit/>
          </a:bodyPr>
          <a:lstStyle/>
          <a:p>
            <a:pPr rtl="1"/>
            <a:r>
              <a:rPr lang="ar-AE" sz="3200" dirty="0"/>
              <a:t>يَٓا اَيُّهَا الَّذٖينَ اٰمَنُٓوا اِذَا جَٓاءَكُمُ الْمُؤْمِنَاتُ مُهَاجِرَاتٍ فَامْتَحِنُوهُنَّؕ اَللّٰهُ اَعْلَمُ بِاٖيمَانِهِنَّۚ فَاِنْ عَلِمْتُمُوهُنَّ </a:t>
            </a:r>
            <a:r>
              <a:rPr lang="tr-TR" sz="3200" dirty="0" smtClean="0"/>
              <a:t/>
            </a:r>
            <a:br>
              <a:rPr lang="tr-TR" sz="3200" dirty="0" smtClean="0"/>
            </a:br>
            <a:r>
              <a:rPr lang="tr-TR" sz="3200" dirty="0"/>
              <a:t/>
            </a:r>
            <a:br>
              <a:rPr lang="tr-TR" sz="3200" dirty="0"/>
            </a:br>
            <a:r>
              <a:rPr lang="ar-AE" sz="3200" dirty="0" smtClean="0"/>
              <a:t>مُؤْمِنَاتٍ </a:t>
            </a:r>
            <a:r>
              <a:rPr lang="ar-AE" sz="3200" dirty="0"/>
              <a:t>فَلَا تَرْجِعُوهُنَّ اِلَى الْكُفَّارِؕ لَا هُنَّ حِلٌّ لَهُمْ وَلَا هُمْ يَحِلُّونَ لَهُنَّؕ وَاٰتُوهُمْ مَٓا اَنْفَقُواؕ وَلَا جُنَاحَ </a:t>
            </a:r>
            <a:r>
              <a:rPr lang="tr-TR" sz="3200" dirty="0" smtClean="0"/>
              <a:t/>
            </a:r>
            <a:br>
              <a:rPr lang="tr-TR" sz="3200" dirty="0" smtClean="0"/>
            </a:br>
            <a:r>
              <a:rPr lang="tr-TR" sz="3200" dirty="0"/>
              <a:t/>
            </a:r>
            <a:br>
              <a:rPr lang="tr-TR" sz="3200" dirty="0"/>
            </a:br>
            <a:r>
              <a:rPr lang="ar-AE" sz="3200" dirty="0" smtClean="0"/>
              <a:t>عَلَيْكُمْ </a:t>
            </a:r>
            <a:r>
              <a:rPr lang="ar-AE" sz="3200" dirty="0"/>
              <a:t>اَنْ تَنْكِحُوهُنَّ اِذَٓا اٰتَيْتُمُوهُنَّ اُجُورَهُنَّؕ وَلَا تُمْسِكُوا بِعِصَمِ الْكَوَافِرِ وَسْـَٔلُوا مَٓا اَنْفَقْتُمْ وَلْيَسْـَٔلُوا </a:t>
            </a:r>
            <a:r>
              <a:rPr lang="ar-AE" sz="3200" dirty="0" smtClean="0"/>
              <a:t>مَٓا</a:t>
            </a:r>
            <a:r>
              <a:rPr lang="tr-TR" sz="3200" dirty="0" smtClean="0"/>
              <a:t/>
            </a:r>
            <a:br>
              <a:rPr lang="tr-TR" sz="3200" dirty="0" smtClean="0"/>
            </a:br>
            <a:r>
              <a:rPr lang="tr-TR" sz="3200" dirty="0"/>
              <a:t/>
            </a:r>
            <a:br>
              <a:rPr lang="tr-TR" sz="3200" dirty="0"/>
            </a:br>
            <a:r>
              <a:rPr lang="ar-AE" sz="3200" dirty="0" smtClean="0"/>
              <a:t> </a:t>
            </a:r>
            <a:r>
              <a:rPr lang="ar-AE" sz="3200" dirty="0"/>
              <a:t>اَنْفَقُواؕ ذٰلِكُمْ حُكْمُ اللّٰهِؕ يَحْكُمُ بَيْنَكُمْؕ وَاللّٰهُ </a:t>
            </a:r>
            <a:r>
              <a:rPr lang="ar-AE" sz="3200" dirty="0">
                <a:solidFill>
                  <a:srgbClr val="FF0000"/>
                </a:solidFill>
              </a:rPr>
              <a:t>عَلٖيمٌ</a:t>
            </a:r>
            <a:r>
              <a:rPr lang="ar-AE" sz="3200" dirty="0"/>
              <a:t> </a:t>
            </a:r>
            <a:r>
              <a:rPr lang="ar-AE" sz="3200" dirty="0">
                <a:solidFill>
                  <a:srgbClr val="FF0000"/>
                </a:solidFill>
              </a:rPr>
              <a:t>حَكٖيمٌ</a:t>
            </a:r>
            <a:r>
              <a:rPr lang="ar-AE" sz="3200" b="1" dirty="0"/>
              <a:t>﴿١٠﴾</a:t>
            </a:r>
            <a:endParaRPr lang="ar-AE" sz="1600" dirty="0"/>
          </a:p>
        </p:txBody>
      </p:sp>
      <p:sp>
        <p:nvSpPr>
          <p:cNvPr id="3" name="Alt Başlık 2"/>
          <p:cNvSpPr>
            <a:spLocks noGrp="1"/>
          </p:cNvSpPr>
          <p:nvPr>
            <p:ph type="subTitle" idx="1"/>
          </p:nvPr>
        </p:nvSpPr>
        <p:spPr>
          <a:xfrm>
            <a:off x="0" y="4603479"/>
            <a:ext cx="12192000" cy="2098403"/>
          </a:xfrm>
        </p:spPr>
        <p:txBody>
          <a:bodyPr>
            <a:normAutofit fontScale="92500" lnSpcReduction="10000"/>
          </a:bodyPr>
          <a:lstStyle/>
          <a:p>
            <a:r>
              <a:rPr lang="tr-TR" b="1" i="1" dirty="0"/>
              <a:t>﴾10﴿Ey iman edenler! Mümin kadınlar göç ederek size geldiklerinde -onların imanlarını Allah daha iyi bilmekle beraber- siz onları sınayın. Eğer mümin olduklarını anlarsanız, onları kâfirlere iade etmeyin. Bunlar onlara helâl değildir, onlar da bunlara helâl olmaz. Onlara (kocalarına) harcadıklarını (</a:t>
            </a:r>
            <a:r>
              <a:rPr lang="tr-TR" b="1" i="1" dirty="0" err="1"/>
              <a:t>mehirleri</a:t>
            </a:r>
            <a:r>
              <a:rPr lang="tr-TR" b="1" i="1" dirty="0"/>
              <a:t>) geri veriniz. Mehirlerini ödediğiniz takdirde bu kadınlarla evlenmenizde sakınca yoktur. Kâfir kadınları nikâhınız altında tutmayın. Siz harcadığınızı (verdiğiniz </a:t>
            </a:r>
            <a:r>
              <a:rPr lang="tr-TR" b="1" i="1" dirty="0" err="1"/>
              <a:t>mehri</a:t>
            </a:r>
            <a:r>
              <a:rPr lang="tr-TR" b="1" i="1" dirty="0"/>
              <a:t>) isteyin, onlar da harcadıklarını istesinler. Allah’ın hükmü işte budur. Aranızda hükmünü böyle veriyor. Allah hakkıyla bilmektedir, hüküm ve hikmet sahibidir.</a:t>
            </a:r>
          </a:p>
        </p:txBody>
      </p:sp>
      <p:sp>
        <p:nvSpPr>
          <p:cNvPr id="4" name="Metin kutusu 3"/>
          <p:cNvSpPr txBox="1"/>
          <p:nvPr/>
        </p:nvSpPr>
        <p:spPr>
          <a:xfrm>
            <a:off x="8764859" y="8704"/>
            <a:ext cx="3427141" cy="769441"/>
          </a:xfrm>
          <a:prstGeom prst="rect">
            <a:avLst/>
          </a:prstGeom>
          <a:noFill/>
        </p:spPr>
        <p:txBody>
          <a:bodyPr wrap="square" rtlCol="0">
            <a:spAutoFit/>
          </a:bodyPr>
          <a:lstStyle/>
          <a:p>
            <a:r>
              <a:rPr lang="tr-TR" sz="2200" b="1" dirty="0" err="1" smtClean="0">
                <a:solidFill>
                  <a:srgbClr val="00B0F0"/>
                </a:solidFill>
              </a:rPr>
              <a:t>Mümtehine</a:t>
            </a:r>
            <a:r>
              <a:rPr lang="tr-TR" sz="2200" b="1" dirty="0" smtClean="0">
                <a:solidFill>
                  <a:srgbClr val="00B0F0"/>
                </a:solidFill>
              </a:rPr>
              <a:t> Suresi 60 . sure</a:t>
            </a:r>
          </a:p>
          <a:p>
            <a:r>
              <a:rPr lang="tr-TR" sz="2200" b="1" dirty="0" smtClean="0">
                <a:solidFill>
                  <a:srgbClr val="00B0F0"/>
                </a:solidFill>
              </a:rPr>
              <a:t>10 . Ayet </a:t>
            </a:r>
            <a:endParaRPr lang="tr-TR" sz="2200" dirty="0">
              <a:solidFill>
                <a:srgbClr val="00B0F0"/>
              </a:solidFill>
            </a:endParaRPr>
          </a:p>
        </p:txBody>
      </p:sp>
    </p:spTree>
    <p:extLst>
      <p:ext uri="{BB962C8B-B14F-4D97-AF65-F5344CB8AC3E}">
        <p14:creationId xmlns:p14="http://schemas.microsoft.com/office/powerpoint/2010/main" val="2579927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473457"/>
          </a:xfrm>
        </p:spPr>
        <p:txBody>
          <a:bodyPr>
            <a:noAutofit/>
          </a:bodyPr>
          <a:lstStyle/>
          <a:p>
            <a:pPr rtl="1"/>
            <a:r>
              <a:rPr lang="ar-AE" sz="4800" dirty="0"/>
              <a:t>قَدْ فَرَضَ اللّٰهُ لَكُمْ تَحِلَّةَ اَيْمَانِكُمْۚ وَاللّٰهُ مَوْلٰيكُمْۚ وَهُوَ </a:t>
            </a:r>
            <a:r>
              <a:rPr lang="ar-AE" sz="4800" dirty="0">
                <a:solidFill>
                  <a:srgbClr val="FF0000"/>
                </a:solidFill>
              </a:rPr>
              <a:t>الْعَلٖيمُ</a:t>
            </a:r>
            <a:r>
              <a:rPr lang="ar-AE" sz="4800" dirty="0"/>
              <a:t> </a:t>
            </a:r>
            <a:r>
              <a:rPr lang="ar-AE" sz="4800" dirty="0">
                <a:solidFill>
                  <a:srgbClr val="FF0000"/>
                </a:solidFill>
              </a:rPr>
              <a:t>الْحَكٖيمُ</a:t>
            </a:r>
            <a:r>
              <a:rPr lang="ar-AE" sz="4800" b="1" dirty="0"/>
              <a:t>﴿٢﴾</a:t>
            </a:r>
            <a:endParaRPr lang="ar-AE"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﴾2﴿Allah size (belli durumlarda) yeminlerinizi çözmeyi </a:t>
            </a:r>
            <a:r>
              <a:rPr lang="tr-TR" sz="3600" b="1" i="1" dirty="0" err="1"/>
              <a:t>meşrû</a:t>
            </a:r>
            <a:r>
              <a:rPr lang="tr-TR" sz="3600" b="1" i="1" dirty="0"/>
              <a:t> kılmıştır. Allah sizin yardımcınızdır; O bilendir, hikmet sahibidir.</a:t>
            </a:r>
          </a:p>
        </p:txBody>
      </p:sp>
      <p:sp>
        <p:nvSpPr>
          <p:cNvPr id="4" name="Metin kutusu 3"/>
          <p:cNvSpPr txBox="1"/>
          <p:nvPr/>
        </p:nvSpPr>
        <p:spPr>
          <a:xfrm>
            <a:off x="9322420" y="8704"/>
            <a:ext cx="2869580" cy="769441"/>
          </a:xfrm>
          <a:prstGeom prst="rect">
            <a:avLst/>
          </a:prstGeom>
          <a:noFill/>
        </p:spPr>
        <p:txBody>
          <a:bodyPr wrap="square" rtlCol="0">
            <a:spAutoFit/>
          </a:bodyPr>
          <a:lstStyle/>
          <a:p>
            <a:r>
              <a:rPr lang="tr-TR" sz="2200" b="1" dirty="0" err="1" smtClean="0">
                <a:solidFill>
                  <a:srgbClr val="00B0F0"/>
                </a:solidFill>
              </a:rPr>
              <a:t>Tahrîm</a:t>
            </a:r>
            <a:r>
              <a:rPr lang="tr-TR" sz="2200" b="1" dirty="0" smtClean="0">
                <a:solidFill>
                  <a:srgbClr val="00B0F0"/>
                </a:solidFill>
              </a:rPr>
              <a:t> Suresi 66 . sure</a:t>
            </a:r>
          </a:p>
          <a:p>
            <a:r>
              <a:rPr lang="tr-TR" sz="2200" b="1" dirty="0" smtClean="0">
                <a:solidFill>
                  <a:srgbClr val="00B0F0"/>
                </a:solidFill>
              </a:rPr>
              <a:t>2 . Ayet </a:t>
            </a:r>
            <a:endParaRPr lang="tr-TR" sz="2200" dirty="0">
              <a:solidFill>
                <a:srgbClr val="00B0F0"/>
              </a:solidFill>
            </a:endParaRPr>
          </a:p>
        </p:txBody>
      </p:sp>
    </p:spTree>
    <p:extLst>
      <p:ext uri="{BB962C8B-B14F-4D97-AF65-F5344CB8AC3E}">
        <p14:creationId xmlns:p14="http://schemas.microsoft.com/office/powerpoint/2010/main" val="313487030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1835</Words>
  <Application>Microsoft Office PowerPoint</Application>
  <PresentationFormat>Geniş ekran</PresentationFormat>
  <Paragraphs>120</Paragraphs>
  <Slides>30</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30</vt:i4>
      </vt:variant>
    </vt:vector>
  </HeadingPairs>
  <TitlesOfParts>
    <vt:vector size="38" baseType="lpstr">
      <vt:lpstr>Arial</vt:lpstr>
      <vt:lpstr>Calibri</vt:lpstr>
      <vt:lpstr>Calibri Light</vt:lpstr>
      <vt:lpstr>Elif1</vt:lpstr>
      <vt:lpstr>Helvetica Neue</vt:lpstr>
      <vt:lpstr>inherit</vt:lpstr>
      <vt:lpstr>Times New Roman</vt:lpstr>
      <vt:lpstr>Office Teması</vt:lpstr>
      <vt:lpstr>قَالُوا سُبْحَانَكَ لَا عِلْمَ لَنَٓا اِلَّا مَا عَلَّمْتَنَاۜ اِنَّكَ اَنْتَ الْعَلٖيمُ الْحَكٖيمُ﴿٣٢﴾</vt:lpstr>
      <vt:lpstr>يُوصٖيكُمُ اللّٰهُ فٖٓى اَوْلَادِكُمْ لِلذَّكَرِ مِثْلُ حَظِّ الْاُنْثَيَيْنِۚ فَاِنْ كُنَّ نِسَٓاءً فَوْقَ اثْنَتَيْنِ فَلَهُنَّ ثُلُثَا مَا تَرَكَۚ وَاِنْ   كَانَتْ وَاحِدَةً فَلَهَا النِّصْفُۜ وَلِاَبَوَيْهِ لِكُلِّ وَاحِدٍ مِنْهُمَا السُّدُسُ مِمَّا تَرَكَ اِنْ كَانَ لَهُ وَلَدٌۚ فَاِنْ لَمْ يَكُنْ لَهُ   وَلَدٌ وَوَرِثَهُٓ اَبَوَاهُ فَلِاُمِّهِ الثُّلُثُۚ فَاِنْ كَانَ لَهُٓ اِخْوَةٌ فَلِاُمِّهِ السُّدُسُ مِنْ بَعْدِ وَصِيَّةٍ يُوصٖى بِهَٓا اَوْ دَيْنٍۜ   اٰبَٓاؤُ۬كُمْ وَاَبْنَٓاؤُ۬كُمْۚ لَا تَدْرُونَ اَيُّهُمْ اَقْرَبُ لَكُمْ نَفْعًاۚ فَرٖيضَةً مِنَ اللّٰهِۜ اِنَّ اللّٰهَ كَانَ عَلٖيمًا حَكٖيمًا﴿١١﴾</vt:lpstr>
      <vt:lpstr>اِنَّمَا التَّوْبَةُ عَلَى اللّٰهِ لِلَّذٖينَ يَعْمَلُونَ السُّٓوءَ بِجَهَالَةٍ ثُمَّ يَتُوبُونَ مِنْ   قَرٖيبٍ فَاُو۬لٰٓئِكَ يَتُوبُ اللّٰهُ عَلَيْهِمْۜ وَكَانَ اللّٰهُ عَلٖيمًا حَكٖيمًا﴿١٧﴾</vt:lpstr>
      <vt:lpstr>وَالْمُحْصَنَاتُ مِنَ النِّسَٓاءِ اِلَّا مَا مَلَكَتْ اَيْمَانُكُمْۚ كِتَابَ اللّٰهِ عَلَيْكُمْؗ وَاُحِلَّ لَكُمْ مَا وَرَٓاءَ ذٰلِكُمْ اَنْ تَبْتَغُوا   بِاَمْوَالِكُمْ مُحْصِنٖينَ غَيْرَ مُسَافِحٖينَۜ فَمَا اسْتَمْتَعْتُمْ بِهٖ مِنْهُنَّ فَاٰتُوهُنَّ اُجُورَهُنَّ فَرٖيضَةًۜ وَلَا جُنَاحَ   عَلَيْكُمْ فٖيمَا تَرَاضَيْتُمْ بِهٖ مِنْ بَعْدِ الْفَرٖيضَةِۜ اِنَّ اللّٰهَ كَانَ عَلٖيمًا حَكٖيمًا﴿٢٤﴾</vt:lpstr>
      <vt:lpstr>يُرٖيدُ اللّٰهُ لِيُبَيِّنَ لَكُمْ وَيَهْدِيَكُمْ سُنَنَ الَّذٖينَ مِنْ قَبْلِكُمْ   وَيَتُوبَ عَلَيْكُمْؕ وَاللّٰهُ عَلٖيمٌ حَكٖيمٌ﴿٢٦﴾</vt:lpstr>
      <vt:lpstr>وَمَا كَانَ لِمُؤْمِنٍ اَنْ يَقْتُلَ مُؤْمِنًا اِلَّا خَطَـًٔاۚ وَمَنْ قَتَلَ مُؤْمِنًا خَطَـًٔا فَتَحْرٖيرُ رَقَبَةٍ مُؤْمِنَةٍ   وَدِيَةٌ مُسَلَّمَةٌ اِلٰٓى اَهْلِهٖٓ اِلَّٓا اَنْ يَصَّدَّقُواۜ فَاِنْ كَانَ مِنْ قَوْمٍ عَدُوٍّ لَكُمْ وَهُوَ مُؤْمِنٌ فَتَحْرٖيرُ   رَقَبَةٍ مُؤْمِنَةٍۜ وَاِنْ كَانَ مِنْ قَوْمٍ بَيْنَكُمْ وَبَيْنَهُمْ مٖيثَاقٌ فَدِيَةٌ مُسَلَّمَةٌ اِلٰٓى اَهْلِهٖ وَتَحْرٖيرُ رَقَبَةٍ   مُؤْمِنَةٍۚ فَمَنْ لَمْ يَجِدْ فَصِيَامُ شَهْرَيْنِ مُتَتَابِعَيْنِؗ تَوْبَةً مِنَ اللّٰهِۜ وَكَانَ اللّٰهُ عَلٖيمًا حَكٖيمًا﴿٩٢﴾</vt:lpstr>
      <vt:lpstr>وَلَا تَهِنُوا فِى ابْتِغَٓاءِ الْقَوْمِۜ اِنْ تَكُونُوا تَاْلَمُونَ فَاِنَّهُمْ يَاْلَمُونَ كَمَا تَاْلَمُونَۚ   وَتَرْجُونَ مِنَ اللّٰهِ مَا لَا يَرْجُونَۜ وَكَانَ اللّٰهُ عَلٖيمًا حَكٖيمًا۟﴿١٠٤﴾</vt:lpstr>
      <vt:lpstr>وَمَنْ يَكْسِبْ اِثْمًا فَاِنَّمَا يَكْسِبُهُ عَلٰى نَفْسِهٖۜ وَكَانَ اللّٰهُ عَلٖيمًا حَكٖيمًا﴿١١١﴾</vt:lpstr>
      <vt:lpstr>يَٓا اَيُّهَا النَّاسُ قَدْ جَٓاءَكُمُ الرَّسُولُ بِالْحَقِّ مِنْ رَبِّكُمْ فَاٰمِنُوا   خَيْرًا لَكُمْۜ وَاِنْ تَكْفُرُوا فَاِنَّ لِلّٰهِ مَا فِى السَّمٰوَاتِ وَالْاَرْضِۜ   وَكَانَ اللّٰهُ عَلٖيمًا حَكٖيمًا﴿١٧٠﴾</vt:lpstr>
      <vt:lpstr>وَتِلْكَ حُجَّتُنَٓا اٰتَيْنَاهَٓا اِبْرٰهٖيمَ عَلٰى قَوْمِهٖؕ نَرْفَعُ دَرَجَاتٍ   مَنْ نَشَٓاءُؕ اِنَّ رَبَّكَ حَكٖيمٌ عَلٖيمٌ﴿٨٣﴾</vt:lpstr>
      <vt:lpstr>وَيَوْمَ يَحْشُرُهُمْ جَمٖيعًاۚ يَا مَعْشَرَ الْجِنِّ قَدِ اسْتَكْثَرْتُمْ مِنَ الْاِنْسِۚ وَقَالَ اَوْلِيَٓاؤُ۬هُمْ مِنَ الْاِنْسِ رَبَّنَا اسْتَمْتَعَ   بَعْضُنَا بِبَعْضٍ وَبَلَغْنَٓا اَجَلَنَا الَّذٖٓى اَجَّلْتَ لَنَاۜ قَالَ النَّارُ مَثْوٰيكُمْ خَالِدٖينَ فٖيهَٓا اِلَّا مَا شَٓاءَ اللّٰهُۜ اِنَّ رَبَّكَ   حَكٖيمٌ عَلٖيمٌ﴿١٢٨﴾</vt:lpstr>
      <vt:lpstr>وَقَالُوا مَا فٖي بُطُونِ هٰذِهِ الْاَنْعَامِ خَالِصَةٌ لِذُكُورِنَا وَمُحَرَّمٌ عَلٰٓى اَزْوَاجِنَاۚ   وَاِنْ يَكُنْ مَيْتَةً فَهُمْ فٖيهِ شُرَكَٓاءُؕ سَيَجْزٖيهِمْ وَصْفَهُمْؕ اِنَّهُ حَكٖيمٌ عَلٖيمٌ﴿١٣٩﴾</vt:lpstr>
      <vt:lpstr>وَاِنْ يُرٖيدُوا خِيَانَتَكَ فَقَدْ خَانُوا اللّٰهَ مِنْ قَبْلُ فَاَمْكَنَ مِنْهُمْؕ وَاللّٰهُ عَلٖيمٌ حَكٖيمٌ﴿٧١﴾</vt:lpstr>
      <vt:lpstr>يَٓا اَيُّهَا الَّذٖينَ اٰمَنُٓوا اِنَّمَا الْمُشْرِكُونَ نَجَسٌ فَلَا يَقْرَبُوا الْمَسْجِدَ الْحَرَامَ بَعْدَ عَامِهِمْ هٰذَاۚ وَاِنْ   خِفْتُمْ عَيْلَةً فَسَوْفَ يُغْنٖيكُمُ اللّٰهُ مِنْ فَضْلِهٖٓ اِنْ شَٓاءَؕ اِنَّ اللّٰهَ عَلٖيمٌ حَكٖيمٌ﴿٢٨﴾</vt:lpstr>
      <vt:lpstr>اَلْاَعْرَابُ اَشَدُّ كُفْراً وَنِفَاقاً وَاَجْدَرُ اَلَّا يَعْلَمُوا حُدُودَ مَٓا اَنْزَلَ اللّٰهُ   عَلٰى رَسُولِهٖؕ وَاللّٰهُ عَلٖيمٌ حَكٖيمٌ﴿٩٧﴾</vt:lpstr>
      <vt:lpstr>وَاٰخَرُونَ مُرْجَوْنَ لِاَمْرِ اللّٰهِ اِمَّا يُعَذِّبُهُمْ وَاِمَّا يَتُوبُ عَلَيْهِمْؕ وَاللّٰهُ عَلٖيمٌ   حَكٖيمٌ﴿١٠٦﴾</vt:lpstr>
      <vt:lpstr>لَا يَزَالُ بُنْيَانُهُمُ الَّذٖي بَنَوْا رٖيبَةً فٖي قُلُوبِهِمْ اِلَّٓا اَنْ تَقَطَّعَ قُلُوبُهُمْؕ وَاللّٰهُ عَلٖيمٌ حَكٖيمٌࣖ﴿١١٠﴾</vt:lpstr>
      <vt:lpstr>وَكَذٰلِكَ يَجْتَبٖيكَ رَبُّكَ وَيُعَلِّمُكَ مِنْ تَأْوٖيلِ الْاَحَادٖيثِ وَيُتِمُّ نِعْمَتَهُ عَلَيْكَ وَعَلٰٓى اٰلِ يَعْقُوبَ   كَمَٓا اَتَمَّهَا عَلٰٓى اَبَوَيْكَ مِنْ قَبْلُ اِبْرٰهٖيمَ وَاِسْحٰقَؕ اِنَّ رَبَّكَ عَلٖيمٌ حَكٖيمٌࣖ﴿٦﴾</vt:lpstr>
      <vt:lpstr>  وَاِنَّ رَبَّكَ هُوَ يَحْشُرُهُمْؕ اِنَّهُ حَكٖيمٌ عَلٖيمٌࣖ﴿٢٥﴾</vt:lpstr>
      <vt:lpstr>وَمَٓا اَرْسَلْنَا مِنْ قَبْلِكَ مِنْ رَسُولٍ وَلَا نَبِيٍّ اِلَّٓا اِذَا تَمَنّٰٓى اَلْقَى الشَّيْطَانُ فٖٓي اُمْنِيَّتِهٖۚ   فَيَنْسَخُ اللّٰهُ مَا يُلْقِي الشَّيْطَانُ ثُمَّ يُحْكِمُ اللّٰهُ اٰيَاتِهٖؕ وَاللّٰهُ عَلٖيمٌ حَكٖيمٌۙ﴿٥٢﴾</vt:lpstr>
      <vt:lpstr>وَيُبَيِّنُ اللّٰهُ لَكُمُ الْاٰيَاتِؕ وَاللّٰهُ عَلٖيمٌ حَكٖيمٌ﴿١٨﴾</vt:lpstr>
      <vt:lpstr>يَٓا اَيُّهَا الَّذٖينَ اٰمَنُوا لِيَسْتَأْذِنْكُمُ الَّذٖينَ مَلَكَتْ اَيْمَانُكُمْ وَالَّذٖينَ لَمْ يَبْلُغُوا الْحُلُمَ مِنْكُمْ ثَلٰثَ مَرَّاتٍؕ   مِنْ قَبْلِ صَلٰوةِ الْفَجْرِ وَحٖينَ تَضَعُونَ ثِيَابَكُمْ مِنَ الظَّهٖيرَةِ وَمِنْ بَعْدِ صَلٰوةِ الْعِشَٓاءِࣞ ثَلٰثُ   عَوْرَاتٍ لَكُمْؕ لَيْسَ عَلَيْكُمْ وَلَا عَلَيْهِمْ جُنَاحٌ بَعْدَهُنَّؕ طَوَّافُونَ عَلَيْكُمْ بَعْضُكُمْ عَلٰى بَعْضٍؕ   كَذٰلِكَ يُبَيِّنُ اللّٰهُ لَكُمُ الْاٰيَاتِؕ وَاللّٰهُ عَلٖيمٌ حَكٖيمٌ﴿٥٨﴾</vt:lpstr>
      <vt:lpstr>وَاِذَا بَلَغَ الْاَطْفَالُ مِنْكُمُ الْحُلُمَ فَلْيَسْتَأْذِنُوا كَمَا اسْتَأْذَنَ الَّذٖينَ مِنْ   قَبْلِهِمْؕ كَذٰلِكَ يُبَيِّنُ اللّٰهُ لَكُمْ اٰيَاتِهٖؕ وَاللّٰهُ عَلٖيمٌ حَكٖيمٌ﴿٥٩﴾</vt:lpstr>
      <vt:lpstr>وَاِنَّكَ لَتُلَقَّى الْقُرْاٰنَ مِنْ لَدُنْ حَكٖيمٍ عَلٖيمٍ﴿٦﴾</vt:lpstr>
      <vt:lpstr>يَٓا اَيُّهَا النَّبِيُّ اتَّقِ اللّٰهَ وَلَا تُطِعِ الْكَافِرٖينَ وَالْمُنَافِقٖينَؕ اِنَّ اللّٰهَ كَانَ عَلٖيماً حَكٖيماًۙ﴿١﴾</vt:lpstr>
      <vt:lpstr>هُوَ الَّـذٖٓي اَنْزَلَ السَّكٖينَةَ فٖي قُلُوبِ الْمُؤْمِنٖينَ لِيَزْدَادُٓوا اٖيمَاناً مَعَ   اٖيمَانِهِمْؕ وَلِلّٰهِ جُنُودُ السَّمٰوَاتِ وَالْاَرْضِؕ وَكَانَ اللّٰهُ عَلٖيماً حَكٖيماًۙ﴿٤﴾</vt:lpstr>
      <vt:lpstr>فَضْلاً مِنَ اللّٰهِ وَنِعْمَةًؕ وَاللّٰهُ عَلٖيمٌ حَكٖيمٌ﴿٨﴾</vt:lpstr>
      <vt:lpstr>قَالُوا كَذٰلِكِۙ قَالَ رَبُّكِؕ اِنَّهُ هُوَ الْحَكٖيمُ الْعَلٖيمُ﴿٣٠﴾</vt:lpstr>
      <vt:lpstr>يَٓا اَيُّهَا الَّذٖينَ اٰمَنُٓوا اِذَا جَٓاءَكُمُ الْمُؤْمِنَاتُ مُهَاجِرَاتٍ فَامْتَحِنُوهُنَّؕ اَللّٰهُ اَعْلَمُ بِاٖيمَانِهِنَّۚ فَاِنْ عَلِمْتُمُوهُنَّ   مُؤْمِنَاتٍ فَلَا تَرْجِعُوهُنَّ اِلَى الْكُفَّارِؕ لَا هُنَّ حِلٌّ لَهُمْ وَلَا هُمْ يَحِلُّونَ لَهُنَّؕ وَاٰتُوهُمْ مَٓا اَنْفَقُواؕ وَلَا جُنَاحَ   عَلَيْكُمْ اَنْ تَنْكِحُوهُنَّ اِذَٓا اٰتَيْتُمُوهُنَّ اُجُورَهُنَّؕ وَلَا تُمْسِكُوا بِعِصَمِ الْكَوَافِرِ وَسْـَٔلُوا مَٓا اَنْفَقْتُمْ وَلْيَسْـَٔلُوا مَٓا   اَنْفَقُواؕ ذٰلِكُمْ حُكْمُ اللّٰهِؕ يَحْكُمُ بَيْنَكُمْؕ وَاللّٰهُ عَلٖيمٌ حَكٖيمٌ﴿١٠﴾</vt:lpstr>
      <vt:lpstr>قَدْ فَرَضَ اللّٰهُ لَكُمْ تَحِلَّةَ اَيْمَانِكُمْۚ وَاللّٰهُ مَوْلٰيكُمْۚ وَهُوَ الْعَلٖيمُ الْحَكٖيمُ﴿٢﴾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قَالُوا سُبْحَانَكَ لَا عِلْمَ لَنَٓا اِلَّا مَا عَلَّمْتَنَاۜ اِنَّكَ اَنْتَ الْعَلٖيمُ الْحَكٖيمُ﴿٣٢﴾</dc:title>
  <dc:creator>User</dc:creator>
  <cp:lastModifiedBy>User</cp:lastModifiedBy>
  <cp:revision>2</cp:revision>
  <dcterms:created xsi:type="dcterms:W3CDTF">2026-01-01T19:44:45Z</dcterms:created>
  <dcterms:modified xsi:type="dcterms:W3CDTF">2026-01-01T19:56:42Z</dcterms:modified>
</cp:coreProperties>
</file>