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8B3F07B8-D34D-48D0-9733-72E6FB204F5A}"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4256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B3F07B8-D34D-48D0-9733-72E6FB204F5A}"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56042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8B3F07B8-D34D-48D0-9733-72E6FB204F5A}"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09595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B3F07B8-D34D-48D0-9733-72E6FB204F5A}"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771094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B3F07B8-D34D-48D0-9733-72E6FB204F5A}" type="datetimeFigureOut">
              <a:rPr lang="tr-TR" smtClean="0"/>
              <a:t>17.01.2026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189975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B3F07B8-D34D-48D0-9733-72E6FB204F5A}" type="datetimeFigureOut">
              <a:rPr lang="tr-TR" smtClean="0"/>
              <a:t>17.01.2026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041340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B3F07B8-D34D-48D0-9733-72E6FB204F5A}" type="datetimeFigureOut">
              <a:rPr lang="tr-TR" smtClean="0"/>
              <a:t>17.01.2026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54313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B3F07B8-D34D-48D0-9733-72E6FB204F5A}"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74893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B3F07B8-D34D-48D0-9733-72E6FB204F5A}"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42499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B3F07B8-D34D-48D0-9733-72E6FB204F5A}"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93221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B3F07B8-D34D-48D0-9733-72E6FB204F5A}"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616878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F07B8-D34D-48D0-9733-72E6FB204F5A}" type="datetimeFigureOut">
              <a:rPr lang="tr-TR" smtClean="0"/>
              <a:t>17.01.2026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B7E5D-D9B9-4DA2-B338-86BD5B0BAFCD}" type="slidenum">
              <a:rPr lang="tr-TR" smtClean="0"/>
              <a:t>‹#›</a:t>
            </a:fld>
            <a:endParaRPr lang="tr-TR"/>
          </a:p>
        </p:txBody>
      </p:sp>
    </p:spTree>
    <p:extLst>
      <p:ext uri="{BB962C8B-B14F-4D97-AF65-F5344CB8AC3E}">
        <p14:creationId xmlns:p14="http://schemas.microsoft.com/office/powerpoint/2010/main" val="270664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1005820"/>
          </a:xfrm>
        </p:spPr>
        <p:txBody>
          <a:bodyPr>
            <a:noAutofit/>
          </a:bodyPr>
          <a:lstStyle/>
          <a:p>
            <a:pPr rtl="1"/>
            <a:r>
              <a:rPr lang="ar-AE" sz="4400" b="0" i="0" dirty="0">
                <a:effectLst/>
                <a:latin typeface="Elif1"/>
              </a:rPr>
              <a:t>اَوَلَمْ يَرَوْا كَيْفَ يُبْدِئُ اللّٰهُ الْخَلْقَ ثُمَّ يُعٖيدُهُؕ اِنَّ ذٰلِكَ عَلَى اللّٰهِ يَسٖيرٌ</a:t>
            </a:r>
            <a:r>
              <a:rPr lang="ar-AE" sz="4400" b="1" i="0" u="none" strike="noStrike" dirty="0">
                <a:effectLst/>
                <a:latin typeface="Elif1"/>
              </a:rPr>
              <a:t>﴿١٩﴾</a:t>
            </a:r>
            <a:endParaRPr lang="tr-TR" sz="1000" dirty="0"/>
          </a:p>
        </p:txBody>
      </p:sp>
      <p:sp>
        <p:nvSpPr>
          <p:cNvPr id="3" name="Alt Başlık 2"/>
          <p:cNvSpPr>
            <a:spLocks noGrp="1"/>
          </p:cNvSpPr>
          <p:nvPr>
            <p:ph type="subTitle" idx="1"/>
          </p:nvPr>
        </p:nvSpPr>
        <p:spPr>
          <a:xfrm>
            <a:off x="0" y="4041058"/>
            <a:ext cx="12192000" cy="2374301"/>
          </a:xfrm>
        </p:spPr>
        <p:txBody>
          <a:bodyPr>
            <a:normAutofit/>
          </a:bodyPr>
          <a:lstStyle/>
          <a:p>
            <a:r>
              <a:rPr lang="tr-TR" sz="4000" b="1" i="1" u="none" strike="noStrike" dirty="0">
                <a:effectLst/>
                <a:latin typeface="Helvetica Neue"/>
              </a:rPr>
              <a:t>﴾19﴿</a:t>
            </a:r>
            <a:r>
              <a:rPr lang="tr-TR" sz="4000" b="1" i="1" dirty="0">
                <a:effectLst/>
                <a:latin typeface="Helvetica Neue"/>
              </a:rPr>
              <a:t>Peki onlar, Allah’ın yaratmayı nasıl başlattığını, sonra onu </a:t>
            </a:r>
            <a:r>
              <a:rPr lang="tr-TR" sz="4000" b="1" i="1" dirty="0" err="1">
                <a:effectLst/>
                <a:latin typeface="Helvetica Neue"/>
              </a:rPr>
              <a:t>ardarda</a:t>
            </a:r>
            <a:r>
              <a:rPr lang="tr-TR" sz="4000" b="1" i="1" dirty="0">
                <a:effectLst/>
                <a:latin typeface="Helvetica Neue"/>
              </a:rPr>
              <a:t> sürdürdüğünü görmezler mi? Kuşkusuz bu, Allah için kolaydır.</a:t>
            </a:r>
            <a:endParaRPr lang="tr-TR" sz="7200" dirty="0"/>
          </a:p>
        </p:txBody>
      </p:sp>
      <p:sp>
        <p:nvSpPr>
          <p:cNvPr id="4" name="Metin kutusu 3"/>
          <p:cNvSpPr txBox="1"/>
          <p:nvPr/>
        </p:nvSpPr>
        <p:spPr>
          <a:xfrm>
            <a:off x="8898194" y="0"/>
            <a:ext cx="3293806"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a:solidFill>
                  <a:srgbClr val="00B0F0"/>
                </a:solidFill>
              </a:rPr>
              <a:t>19 . Ayet </a:t>
            </a:r>
            <a:endParaRPr lang="tr-TR" sz="2200" dirty="0">
              <a:solidFill>
                <a:srgbClr val="00B0F0"/>
              </a:solidFill>
            </a:endParaRPr>
          </a:p>
        </p:txBody>
      </p:sp>
    </p:spTree>
    <p:extLst>
      <p:ext uri="{BB962C8B-B14F-4D97-AF65-F5344CB8AC3E}">
        <p14:creationId xmlns:p14="http://schemas.microsoft.com/office/powerpoint/2010/main" val="287538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66684"/>
            <a:ext cx="12192000" cy="5491315"/>
          </a:xfrm>
        </p:spPr>
        <p:txBody>
          <a:bodyPr>
            <a:normAutofit/>
          </a:bodyPr>
          <a:lstStyle/>
          <a:p>
            <a:pPr algn="just"/>
            <a:r>
              <a:rPr lang="tr-TR" sz="3200" dirty="0"/>
              <a:t>    Kur’an, alemin yaratılışı, oluşumu ve tekâmülü, hayatın lüzumu, yeryüzünü hilkati ve akıbeti ile ilgili pek çok ayeti içermektedir. Yakın zamanlara kadar bu ayetler, yalnız itikadımızı alakadar ederken ve ilmen bir şey söylemezken, bu gün bu ayetlere başka bir gözle bakılmakta ve nice ilmi tetkiklerin, fenni keşiflerin konusu olmakta, ilahi kelam olan Kur’an’la bu icatlar birbirini teyit ve tekit etmektedir. Bilhassa son zamanlarda Kur’an-ı Kerim’in modern ilimlerin konusuna giren ayetleri, bu ilimlerin metotlarıyla incelenmesi neticesinde görülmüştür ki, bu ilimlerin vardığı sonuçlarla Kur’an ayetleri tam bir uyum hali arz etmektedir.  </a:t>
            </a:r>
          </a:p>
        </p:txBody>
      </p:sp>
    </p:spTree>
    <p:extLst>
      <p:ext uri="{BB962C8B-B14F-4D97-AF65-F5344CB8AC3E}">
        <p14:creationId xmlns:p14="http://schemas.microsoft.com/office/powerpoint/2010/main" val="2347526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lnSpcReduction="10000"/>
          </a:bodyPr>
          <a:lstStyle/>
          <a:p>
            <a:pPr algn="just"/>
            <a:r>
              <a:rPr lang="tr-TR" sz="3200" dirty="0"/>
              <a:t>    Bilim insanları, daha çok entropinin evrenin sonunu gerektirdiği hususuna yoğunlaşmışlar fakat evrenin bir başlangıcı olduğunu gerektirmesi üzerine yeteri kadar durmamışlardır. Oysa bilim, felsefe ve din alanındaki tartışmalar açısından evrenin başlangıcı olup olmadığı daha önemlidir. Evrenin bir başlangıcı olması gerektiği fikrine en güçlü bilimsel destek ise 1920’li yıllardan başlayarak geliştirilen </a:t>
            </a:r>
            <a:r>
              <a:rPr lang="tr-TR" sz="3200" dirty="0" err="1"/>
              <a:t>Big</a:t>
            </a:r>
            <a:r>
              <a:rPr lang="tr-TR" sz="3200" dirty="0"/>
              <a:t> </a:t>
            </a:r>
            <a:r>
              <a:rPr lang="tr-TR" sz="3200" dirty="0" err="1"/>
              <a:t>Bang</a:t>
            </a:r>
            <a:r>
              <a:rPr lang="tr-TR" sz="3200" dirty="0"/>
              <a:t> teorisi ile geldi. 1920’li yıllarda Belçikalı fizikçi </a:t>
            </a:r>
            <a:r>
              <a:rPr lang="tr-TR" sz="3200" dirty="0" err="1"/>
              <a:t>Einstein’in</a:t>
            </a:r>
            <a:r>
              <a:rPr lang="tr-TR" sz="3200" dirty="0"/>
              <a:t> geliştirdiği genel görelilik denklemlerinden hareketle </a:t>
            </a:r>
            <a:r>
              <a:rPr lang="tr-TR" sz="3200" dirty="0" err="1"/>
              <a:t>Big</a:t>
            </a:r>
            <a:r>
              <a:rPr lang="tr-TR" sz="3200" dirty="0"/>
              <a:t> </a:t>
            </a:r>
            <a:r>
              <a:rPr lang="tr-TR" sz="3200" dirty="0" err="1"/>
              <a:t>Bang</a:t>
            </a:r>
            <a:r>
              <a:rPr lang="tr-TR" sz="3200" dirty="0"/>
              <a:t> teorisinin temellerini attılar ve ilerleyen yıllarda bu teoriyi destekleyen birçok delil ortaya çıktı. Bu teorinin neden bilimsel ve felsefi kriterler açısından başarılı bir teori olduğunu; bu teorinin gözlemsel verilerle desteklenmesi, sağlam matematiksel yapısı ve alternatif tüm görüşlere üstünlük sağlaması gibi özelliklerine dayandığını göstermiştir.</a:t>
            </a:r>
          </a:p>
        </p:txBody>
      </p:sp>
    </p:spTree>
    <p:extLst>
      <p:ext uri="{BB962C8B-B14F-4D97-AF65-F5344CB8AC3E}">
        <p14:creationId xmlns:p14="http://schemas.microsoft.com/office/powerpoint/2010/main" val="274609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2310581"/>
            <a:ext cx="12192000" cy="2320413"/>
          </a:xfrm>
        </p:spPr>
        <p:txBody>
          <a:bodyPr>
            <a:normAutofit/>
          </a:bodyPr>
          <a:lstStyle/>
          <a:p>
            <a:pPr algn="just"/>
            <a:r>
              <a:rPr lang="tr-TR" sz="3600" dirty="0"/>
              <a:t>       Artık içinde bulunduğumuz evrenin başlangıcı olup olmadığı değil, bu başlangıcın tam olarak ne zaman olduğu tartışma konusudur. En son veriler, bu başlangıcın 13.8 milyar yıl önce olduğunu göstermektedir.</a:t>
            </a:r>
          </a:p>
        </p:txBody>
      </p:sp>
    </p:spTree>
    <p:extLst>
      <p:ext uri="{BB962C8B-B14F-4D97-AF65-F5344CB8AC3E}">
        <p14:creationId xmlns:p14="http://schemas.microsoft.com/office/powerpoint/2010/main" val="2405389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a:bodyPr>
          <a:lstStyle/>
          <a:p>
            <a:pPr algn="just"/>
            <a:r>
              <a:rPr lang="tr-TR" sz="4000" dirty="0"/>
              <a:t>      Bu teoriye göre evren çok sıcak ve çok yoğun bir nokta olarak başlamıştır. Başlangıçta, tüm yıldızları ve bizleri oluşturan tüm hammadde, bu çok küçük noktanın içindeydi. Kur’an’da, önceden, bütün evrenin (Kur’an’da bütün evren &lt;gökler ve yer&gt; ifadesiyle tarif edilmektedir.) bir arada olduğu bir durumun varlığına dikkat çekilmiş olması Kur’an’ın kozmolojisiyle ilgili olağanüstü ifadelerinden birisidir. </a:t>
            </a:r>
          </a:p>
        </p:txBody>
      </p:sp>
    </p:spTree>
    <p:extLst>
      <p:ext uri="{BB962C8B-B14F-4D97-AF65-F5344CB8AC3E}">
        <p14:creationId xmlns:p14="http://schemas.microsoft.com/office/powerpoint/2010/main" val="334953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782568"/>
          </a:xfrm>
        </p:spPr>
        <p:txBody>
          <a:bodyPr>
            <a:noAutofit/>
          </a:bodyPr>
          <a:lstStyle/>
          <a:p>
            <a:pPr rtl="1"/>
            <a:r>
              <a:rPr lang="ar-AE" sz="4800" b="0" i="0" dirty="0">
                <a:effectLst/>
                <a:latin typeface="Elif1"/>
              </a:rPr>
              <a:t>اَوَلَمْ يَرَ الَّذٖينَ كَفَرُٓوا اَنَّ السَّمٰوَاتِ وَالْاَرْضَ كَانَتَا رَتْقاً فَفَتَقْنَاهُمَاؕ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وَجَعَلْنَا مِنَ الْمَٓاءِ كُلَّ شَيْءٍ حَيٍّؕ اَفَلَا يُؤْمِنُونَ</a:t>
            </a:r>
            <a:r>
              <a:rPr lang="ar-AE" sz="4800" b="1" i="0" u="none" strike="noStrike" dirty="0">
                <a:effectLst/>
                <a:latin typeface="Elif1"/>
              </a:rPr>
              <a:t>﴿٣٠﴾</a:t>
            </a:r>
            <a:endParaRPr lang="tr-TR" sz="4000" dirty="0"/>
          </a:p>
        </p:txBody>
      </p:sp>
      <p:sp>
        <p:nvSpPr>
          <p:cNvPr id="3" name="Alt Başlık 2"/>
          <p:cNvSpPr>
            <a:spLocks noGrp="1"/>
          </p:cNvSpPr>
          <p:nvPr>
            <p:ph type="subTitle" idx="1"/>
          </p:nvPr>
        </p:nvSpPr>
        <p:spPr>
          <a:xfrm>
            <a:off x="0" y="4286864"/>
            <a:ext cx="12192000" cy="2330245"/>
          </a:xfrm>
        </p:spPr>
        <p:txBody>
          <a:bodyPr>
            <a:normAutofit/>
          </a:bodyPr>
          <a:lstStyle/>
          <a:p>
            <a:r>
              <a:rPr lang="tr-TR" sz="4000" b="1" i="1" u="none" strike="noStrike" dirty="0">
                <a:effectLst/>
                <a:latin typeface="Helvetica Neue"/>
              </a:rPr>
              <a:t>﴾30﴿</a:t>
            </a:r>
            <a:r>
              <a:rPr lang="tr-TR" sz="4000" b="1" i="1" dirty="0">
                <a:effectLst/>
                <a:latin typeface="Helvetica Neue"/>
              </a:rPr>
              <a:t>İnkâr edenler, gökler ve yer bitişik iken onları ayırdığımızı ve her canlıyı sudan yarattığımızı görmezler mi? Hâlâ inanmayacaklar mı?</a:t>
            </a:r>
            <a:endParaRPr lang="tr-TR" sz="6000" dirty="0"/>
          </a:p>
        </p:txBody>
      </p:sp>
      <p:sp>
        <p:nvSpPr>
          <p:cNvPr id="4" name="Metin kutusu 3"/>
          <p:cNvSpPr txBox="1"/>
          <p:nvPr/>
        </p:nvSpPr>
        <p:spPr>
          <a:xfrm>
            <a:off x="9271819" y="0"/>
            <a:ext cx="2920182" cy="769441"/>
          </a:xfrm>
          <a:prstGeom prst="rect">
            <a:avLst/>
          </a:prstGeom>
          <a:noFill/>
        </p:spPr>
        <p:txBody>
          <a:bodyPr wrap="square" rtlCol="0">
            <a:spAutoFit/>
          </a:bodyPr>
          <a:lstStyle/>
          <a:p>
            <a:r>
              <a:rPr lang="tr-TR" sz="2200" b="1" dirty="0" err="1">
                <a:solidFill>
                  <a:srgbClr val="00B0F0"/>
                </a:solidFill>
              </a:rPr>
              <a:t>Enbiyâ</a:t>
            </a:r>
            <a:r>
              <a:rPr lang="tr-TR" sz="2200" b="1" dirty="0">
                <a:solidFill>
                  <a:srgbClr val="00B0F0"/>
                </a:solidFill>
              </a:rPr>
              <a:t> Suresi 21.sure</a:t>
            </a:r>
          </a:p>
          <a:p>
            <a:r>
              <a:rPr lang="tr-TR" sz="2200" b="1" dirty="0">
                <a:solidFill>
                  <a:srgbClr val="00B0F0"/>
                </a:solidFill>
              </a:rPr>
              <a:t>30 . Ayet </a:t>
            </a:r>
            <a:endParaRPr lang="tr-TR" sz="2200" dirty="0">
              <a:solidFill>
                <a:srgbClr val="00B0F0"/>
              </a:solidFill>
            </a:endParaRPr>
          </a:p>
        </p:txBody>
      </p:sp>
    </p:spTree>
    <p:extLst>
      <p:ext uri="{BB962C8B-B14F-4D97-AF65-F5344CB8AC3E}">
        <p14:creationId xmlns:p14="http://schemas.microsoft.com/office/powerpoint/2010/main" val="313283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lnSpcReduction="10000"/>
          </a:bodyPr>
          <a:lstStyle/>
          <a:p>
            <a:pPr algn="just"/>
            <a:r>
              <a:rPr lang="tr-TR" sz="4000" dirty="0"/>
              <a:t>Ayette geçen iki kelimeye, ilk önce dikkat nazarıyla bakılmalıdır. Bunlardan birincisi (bitişik olan kaynaşık şey) anlamına gelen ‘er-</a:t>
            </a:r>
            <a:r>
              <a:rPr lang="tr-TR" sz="4000" dirty="0" err="1"/>
              <a:t>Ratk</a:t>
            </a:r>
            <a:r>
              <a:rPr lang="tr-TR" sz="4000" dirty="0"/>
              <a:t>’ ( </a:t>
            </a:r>
            <a:r>
              <a:rPr lang="ar-AE" sz="4000" b="0" i="0" dirty="0">
                <a:solidFill>
                  <a:srgbClr val="FF0000"/>
                </a:solidFill>
                <a:effectLst/>
                <a:latin typeface="Elif1"/>
              </a:rPr>
              <a:t>رَتْقاً</a:t>
            </a:r>
            <a:r>
              <a:rPr lang="tr-TR" sz="4000" b="0" i="0" dirty="0">
                <a:effectLst/>
                <a:latin typeface="Elif1"/>
              </a:rPr>
              <a:t> ) kelimesi, ikincisi de, ‘el-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 kelimesidir. </a:t>
            </a:r>
            <a:r>
              <a:rPr lang="tr-TR" sz="4000" b="0" i="0" dirty="0" err="1">
                <a:effectLst/>
                <a:latin typeface="Elif1"/>
              </a:rPr>
              <a:t>Rağıp</a:t>
            </a:r>
            <a:r>
              <a:rPr lang="tr-TR" sz="4000" b="0" i="0" dirty="0">
                <a:effectLst/>
                <a:latin typeface="Elif1"/>
              </a:rPr>
              <a:t> el-</a:t>
            </a:r>
            <a:r>
              <a:rPr lang="tr-TR" sz="4000" dirty="0" err="1">
                <a:latin typeface="Elif1"/>
              </a:rPr>
              <a:t>I</a:t>
            </a:r>
            <a:r>
              <a:rPr lang="tr-TR" sz="4000" b="0" i="0" dirty="0" err="1">
                <a:effectLst/>
                <a:latin typeface="Elif1"/>
              </a:rPr>
              <a:t>sfahanî</a:t>
            </a:r>
            <a:r>
              <a:rPr lang="tr-TR" sz="4000" b="0" i="0" dirty="0">
                <a:effectLst/>
                <a:latin typeface="Elif1"/>
              </a:rPr>
              <a:t> bu kelimeleri şöyle anlatır: </a:t>
            </a:r>
          </a:p>
          <a:p>
            <a:pPr algn="just"/>
            <a:r>
              <a:rPr lang="tr-TR" sz="4000" dirty="0"/>
              <a:t>‘er-</a:t>
            </a:r>
            <a:r>
              <a:rPr lang="tr-TR" sz="4000" dirty="0" err="1"/>
              <a:t>Ratk</a:t>
            </a:r>
            <a:r>
              <a:rPr lang="tr-TR" sz="4000" dirty="0"/>
              <a:t>’ ( </a:t>
            </a:r>
            <a:r>
              <a:rPr lang="ar-AE" sz="4000" b="0" i="0" dirty="0">
                <a:solidFill>
                  <a:srgbClr val="FF0000"/>
                </a:solidFill>
                <a:effectLst/>
                <a:latin typeface="Elif1"/>
              </a:rPr>
              <a:t>رَتْقاً</a:t>
            </a:r>
            <a:r>
              <a:rPr lang="tr-TR" sz="4000" b="0" i="0" dirty="0">
                <a:effectLst/>
                <a:latin typeface="Elif1"/>
              </a:rPr>
              <a:t> )</a:t>
            </a:r>
            <a:r>
              <a:rPr lang="tr-TR" sz="4000" dirty="0">
                <a:latin typeface="Elif1"/>
              </a:rPr>
              <a:t>Yaratılıştan bitişik ve kaynaşık demektir. Enbiya suresindeki ‘</a:t>
            </a:r>
            <a:r>
              <a:rPr lang="tr-TR" sz="4000" dirty="0" err="1">
                <a:latin typeface="Elif1"/>
              </a:rPr>
              <a:t>kaneta</a:t>
            </a:r>
            <a:r>
              <a:rPr lang="tr-TR" sz="4000" dirty="0">
                <a:latin typeface="Elif1"/>
              </a:rPr>
              <a:t> </a:t>
            </a:r>
            <a:r>
              <a:rPr lang="tr-TR" sz="4000" dirty="0" err="1">
                <a:latin typeface="Elif1"/>
              </a:rPr>
              <a:t>ratkan</a:t>
            </a:r>
            <a:r>
              <a:rPr lang="tr-TR" sz="4000" dirty="0">
                <a:latin typeface="Elif1"/>
              </a:rPr>
              <a:t>’ ayeti de ‘bitişik bir durumda idiler’ manasındadır. </a:t>
            </a:r>
          </a:p>
          <a:p>
            <a:pPr algn="just"/>
            <a:r>
              <a:rPr lang="tr-TR" sz="4000" b="0" i="0" dirty="0">
                <a:effectLst/>
                <a:latin typeface="Elif1"/>
              </a:rPr>
              <a:t>‘el-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a:t>
            </a:r>
            <a:r>
              <a:rPr lang="tr-TR" sz="4000" dirty="0">
                <a:latin typeface="Elif1"/>
              </a:rPr>
              <a:t> ise bitişik olan iki şeyi ayırmaya denir ki, ‘</a:t>
            </a:r>
            <a:r>
              <a:rPr lang="tr-TR" sz="4000" dirty="0" err="1">
                <a:latin typeface="Elif1"/>
              </a:rPr>
              <a:t>ratk</a:t>
            </a:r>
            <a:r>
              <a:rPr lang="tr-TR" sz="4000" dirty="0">
                <a:latin typeface="Elif1"/>
              </a:rPr>
              <a:t>’ kelimesinin tam </a:t>
            </a:r>
            <a:r>
              <a:rPr lang="tr-TR" sz="4000" dirty="0" err="1">
                <a:latin typeface="Elif1"/>
              </a:rPr>
              <a:t>zıttıdır</a:t>
            </a:r>
            <a:r>
              <a:rPr lang="tr-TR" sz="4000" dirty="0">
                <a:latin typeface="Elif1"/>
              </a:rPr>
              <a:t>.</a:t>
            </a:r>
            <a:endParaRPr lang="tr-TR" sz="4000" dirty="0"/>
          </a:p>
        </p:txBody>
      </p:sp>
    </p:spTree>
    <p:extLst>
      <p:ext uri="{BB962C8B-B14F-4D97-AF65-F5344CB8AC3E}">
        <p14:creationId xmlns:p14="http://schemas.microsoft.com/office/powerpoint/2010/main" val="1826052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lnSpcReduction="10000"/>
          </a:bodyPr>
          <a:lstStyle/>
          <a:p>
            <a:pPr algn="just"/>
            <a:r>
              <a:rPr lang="tr-TR" sz="4000" dirty="0"/>
              <a:t>Evrenin başlangıcında her şeyin bir arada olduğu </a:t>
            </a:r>
          </a:p>
          <a:p>
            <a:pPr marL="0" indent="0" algn="just">
              <a:buNone/>
            </a:pPr>
            <a:r>
              <a:rPr lang="tr-TR" sz="4000" dirty="0"/>
              <a:t>‘er-</a:t>
            </a:r>
            <a:r>
              <a:rPr lang="tr-TR" sz="4000" dirty="0" err="1"/>
              <a:t>Ratk</a:t>
            </a:r>
            <a:r>
              <a:rPr lang="tr-TR" sz="4000" dirty="0"/>
              <a:t>’( </a:t>
            </a:r>
            <a:r>
              <a:rPr lang="ar-AE" sz="4000" b="0" i="0" dirty="0">
                <a:solidFill>
                  <a:srgbClr val="FF0000"/>
                </a:solidFill>
                <a:effectLst/>
                <a:latin typeface="Elif1"/>
              </a:rPr>
              <a:t>رَتْقاً</a:t>
            </a:r>
            <a:r>
              <a:rPr lang="tr-TR" sz="4000" b="0" i="0" dirty="0">
                <a:effectLst/>
                <a:latin typeface="Elif1"/>
              </a:rPr>
              <a:t> )bir dönem ve sonra ayrışma ‘el-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a:t>
            </a:r>
          </a:p>
          <a:p>
            <a:pPr marL="0" indent="0" algn="just">
              <a:buNone/>
            </a:pPr>
            <a:r>
              <a:rPr lang="tr-TR" sz="4000" dirty="0">
                <a:latin typeface="Elif1"/>
              </a:rPr>
              <a:t>yaşandığı gibi, bunun yanında Güneş sistemimiz ve Dünya’nın hammaddesinin bir arada olduğu </a:t>
            </a:r>
            <a:r>
              <a:rPr lang="tr-TR" sz="4000" dirty="0"/>
              <a:t>‘er-</a:t>
            </a:r>
            <a:r>
              <a:rPr lang="tr-TR" sz="4000" dirty="0" err="1"/>
              <a:t>Ratk</a:t>
            </a:r>
            <a:r>
              <a:rPr lang="tr-TR" sz="4000" dirty="0"/>
              <a:t>’(</a:t>
            </a:r>
            <a:r>
              <a:rPr lang="ar-AE" sz="4000" b="0" i="0" dirty="0">
                <a:solidFill>
                  <a:srgbClr val="FF0000"/>
                </a:solidFill>
                <a:effectLst/>
                <a:latin typeface="Elif1"/>
              </a:rPr>
              <a:t>رَتْقاً</a:t>
            </a:r>
            <a:r>
              <a:rPr lang="tr-TR" sz="4000" b="0" i="0" dirty="0">
                <a:effectLst/>
                <a:latin typeface="Elif1"/>
              </a:rPr>
              <a:t> ) ve sonra (4,5 milyar yıl kadar önce) Güneşimizin, diğer gezegenlerin ve Dünyamızın ortaya çıktığı bir ayrışmanın ‘el-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 yaşandığı bir aşama da mevcuttur. Ayetin bu iki durumdan birine de her iki duruma da işaret ettiği düşünülebilir. </a:t>
            </a:r>
            <a:endParaRPr lang="tr-TR" sz="4000" dirty="0"/>
          </a:p>
        </p:txBody>
      </p:sp>
    </p:spTree>
    <p:extLst>
      <p:ext uri="{BB962C8B-B14F-4D97-AF65-F5344CB8AC3E}">
        <p14:creationId xmlns:p14="http://schemas.microsoft.com/office/powerpoint/2010/main" val="1151058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2418735"/>
            <a:ext cx="12192000" cy="2290918"/>
          </a:xfrm>
        </p:spPr>
        <p:txBody>
          <a:bodyPr>
            <a:normAutofit/>
          </a:bodyPr>
          <a:lstStyle/>
          <a:p>
            <a:pPr algn="just"/>
            <a:r>
              <a:rPr lang="tr-TR" sz="4800" dirty="0" err="1"/>
              <a:t>Big</a:t>
            </a:r>
            <a:r>
              <a:rPr lang="tr-TR" sz="4800" dirty="0"/>
              <a:t> </a:t>
            </a:r>
            <a:r>
              <a:rPr lang="tr-TR" sz="4800" dirty="0" err="1"/>
              <a:t>Bang</a:t>
            </a:r>
            <a:r>
              <a:rPr lang="tr-TR" sz="4800" dirty="0"/>
              <a:t> teorisi, uzaydaki uydulardan ve teleskoplardan gelen veriler sayesinde doğrulandı.</a:t>
            </a:r>
          </a:p>
        </p:txBody>
      </p:sp>
    </p:spTree>
    <p:extLst>
      <p:ext uri="{BB962C8B-B14F-4D97-AF65-F5344CB8AC3E}">
        <p14:creationId xmlns:p14="http://schemas.microsoft.com/office/powerpoint/2010/main" val="4143560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lstStyle/>
          <a:p>
            <a:pPr algn="ctr"/>
            <a:r>
              <a:rPr lang="tr-TR" b="1" dirty="0">
                <a:solidFill>
                  <a:srgbClr val="FF0000"/>
                </a:solidFill>
              </a:rPr>
              <a:t>EVRENİN YARATILIŞI</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fontScale="92500" lnSpcReduction="20000"/>
          </a:bodyPr>
          <a:lstStyle/>
          <a:p>
            <a:pPr algn="just"/>
            <a:r>
              <a:rPr lang="tr-TR" sz="4000" dirty="0" err="1"/>
              <a:t>Moderm</a:t>
            </a:r>
            <a:r>
              <a:rPr lang="tr-TR" sz="4000" dirty="0"/>
              <a:t> kozmoloji sadece Kur’an’ın savunduğu ‘başlangıçlı evren’ iddiasını desteklemekle kalmamakta, bunun yanında Kur’an’ın iddia ettiği gibi, evrendeki tüm maddenin bir arada olduğu bir durumdan sonra bir ayrılmanın yaşandığını da doğrulamaktadır. Ayette geçen </a:t>
            </a:r>
            <a:r>
              <a:rPr lang="tr-TR" sz="4000" b="1" dirty="0"/>
              <a:t>‘Yine  de onlar inanmayacaklar mı? ‘ </a:t>
            </a:r>
            <a:r>
              <a:rPr lang="tr-TR" sz="4000" dirty="0"/>
              <a:t>ifadesi de anlamlıdır. Ayetin bu işaretini de tarih doğrulamış, ortaya konan tüm delillere rağmen inkarcıların birçoğu inkarlarında devam etmiştir. Hem evrenin başlangıcını gösteren verilere karşın </a:t>
            </a:r>
            <a:r>
              <a:rPr lang="tr-TR" sz="4000" dirty="0" err="1"/>
              <a:t>metaryalist</a:t>
            </a:r>
            <a:r>
              <a:rPr lang="tr-TR" sz="4000" dirty="0"/>
              <a:t>-ateistler inanmamakta </a:t>
            </a:r>
            <a:r>
              <a:rPr lang="tr-TR" sz="4000" dirty="0" err="1"/>
              <a:t>israr</a:t>
            </a:r>
            <a:r>
              <a:rPr lang="tr-TR" sz="4000" dirty="0"/>
              <a:t> ettiler hem de Kur’an’daki bu ve buna benzer olağanüstülüklerin ortaya çıkmasına rağmen Kur’an’ın İlahi kökeni inkar edilmeye devam etti.  </a:t>
            </a:r>
          </a:p>
        </p:txBody>
      </p:sp>
    </p:spTree>
    <p:extLst>
      <p:ext uri="{BB962C8B-B14F-4D97-AF65-F5344CB8AC3E}">
        <p14:creationId xmlns:p14="http://schemas.microsoft.com/office/powerpoint/2010/main" val="115183302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712</Words>
  <Application>Microsoft Office PowerPoint</Application>
  <PresentationFormat>Geniş ekran</PresentationFormat>
  <Paragraphs>28</Paragraphs>
  <Slides>10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10</vt:i4>
      </vt:variant>
    </vt:vector>
  </HeadingPairs>
  <TitlesOfParts>
    <vt:vector size="17" baseType="lpstr">
      <vt:lpstr>Arial</vt:lpstr>
      <vt:lpstr>Calibri</vt:lpstr>
      <vt:lpstr>Calibri Light</vt:lpstr>
      <vt:lpstr>Elif1</vt:lpstr>
      <vt:lpstr>Helvetica Neue</vt:lpstr>
      <vt:lpstr>Times New Roman</vt:lpstr>
      <vt:lpstr>Office Teması</vt:lpstr>
      <vt:lpstr>اَوَلَمْ يَرَوْا كَيْفَ يُبْدِئُ اللّٰهُ الْخَلْقَ ثُمَّ يُعٖيدُهُؕ اِنَّ ذٰلِكَ عَلَى اللّٰهِ يَسٖيرٌ﴿١٩﴾</vt:lpstr>
      <vt:lpstr>EVRENİN YARATILIŞI</vt:lpstr>
      <vt:lpstr>EVRENİN YARATILIŞI</vt:lpstr>
      <vt:lpstr>EVRENİN YARATILIŞI</vt:lpstr>
      <vt:lpstr>EVRENİN YARATILIŞI</vt:lpstr>
      <vt:lpstr>اَوَلَمْ يَرَ الَّذٖينَ كَفَرُٓوا اَنَّ السَّمٰوَاتِ وَالْاَرْضَ كَانَتَا رَتْقاً فَفَتَقْنَاهُمَاؕ   وَجَعَلْنَا مِنَ الْمَٓاءِ كُلَّ شَيْءٍ حَيٍّؕ اَفَلَا يُؤْمِنُونَ﴿٣٠﴾</vt:lpstr>
      <vt:lpstr>EVRENİN YARATILIŞI</vt:lpstr>
      <vt:lpstr>EVRENİN YARATILIŞI</vt:lpstr>
      <vt:lpstr>EVRENİN YARATILIŞI</vt:lpstr>
      <vt:lpstr>EVRENİN YARATILIŞI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اَوَلَمْ يَرَوْا كَيْفَ يُبْدِئُ اللّٰهُ الْخَلْقَ ثُمَّ يُعٖيدُهُؕ اِنَّ ذٰلِكَ عَلَى اللّٰهِ يَسٖيرٌ﴿١٩﴾</dc:title>
  <dc:creator>User</dc:creator>
  <cp:lastModifiedBy>User</cp:lastModifiedBy>
  <cp:revision>1</cp:revision>
  <dcterms:created xsi:type="dcterms:W3CDTF">2026-01-17T13:45:42Z</dcterms:created>
  <dcterms:modified xsi:type="dcterms:W3CDTF">2026-01-17T13:45:55Z</dcterms:modified>
</cp:coreProperties>
</file>