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9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502"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503"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504"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491" r:id="rId101"/>
    <p:sldId id="351" r:id="rId102"/>
    <p:sldId id="352" r:id="rId103"/>
    <p:sldId id="353" r:id="rId104"/>
    <p:sldId id="354" r:id="rId105"/>
    <p:sldId id="355" r:id="rId106"/>
    <p:sldId id="356" r:id="rId107"/>
    <p:sldId id="492"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507" r:id="rId128"/>
    <p:sldId id="376" r:id="rId129"/>
    <p:sldId id="508" r:id="rId130"/>
    <p:sldId id="377" r:id="rId131"/>
    <p:sldId id="378" r:id="rId132"/>
    <p:sldId id="379" r:id="rId133"/>
    <p:sldId id="380" r:id="rId134"/>
    <p:sldId id="381" r:id="rId135"/>
    <p:sldId id="382" r:id="rId136"/>
    <p:sldId id="501" r:id="rId137"/>
    <p:sldId id="383" r:id="rId138"/>
    <p:sldId id="384" r:id="rId139"/>
    <p:sldId id="385" r:id="rId140"/>
    <p:sldId id="386" r:id="rId141"/>
    <p:sldId id="387" r:id="rId142"/>
    <p:sldId id="388" r:id="rId143"/>
    <p:sldId id="389" r:id="rId144"/>
    <p:sldId id="390" r:id="rId145"/>
    <p:sldId id="391" r:id="rId146"/>
    <p:sldId id="392" r:id="rId147"/>
    <p:sldId id="393" r:id="rId148"/>
    <p:sldId id="394" r:id="rId149"/>
    <p:sldId id="395" r:id="rId150"/>
    <p:sldId id="396" r:id="rId151"/>
    <p:sldId id="397" r:id="rId152"/>
    <p:sldId id="398" r:id="rId153"/>
    <p:sldId id="399" r:id="rId154"/>
    <p:sldId id="400" r:id="rId155"/>
    <p:sldId id="401" r:id="rId156"/>
    <p:sldId id="402" r:id="rId157"/>
    <p:sldId id="403" r:id="rId158"/>
    <p:sldId id="404" r:id="rId159"/>
    <p:sldId id="405" r:id="rId160"/>
    <p:sldId id="406" r:id="rId161"/>
    <p:sldId id="407" r:id="rId162"/>
    <p:sldId id="408" r:id="rId163"/>
    <p:sldId id="409" r:id="rId164"/>
    <p:sldId id="410" r:id="rId165"/>
    <p:sldId id="411" r:id="rId166"/>
    <p:sldId id="412" r:id="rId167"/>
    <p:sldId id="413" r:id="rId168"/>
    <p:sldId id="414" r:id="rId169"/>
    <p:sldId id="415" r:id="rId170"/>
    <p:sldId id="416" r:id="rId171"/>
    <p:sldId id="417" r:id="rId172"/>
    <p:sldId id="418" r:id="rId173"/>
    <p:sldId id="419" r:id="rId174"/>
    <p:sldId id="420" r:id="rId175"/>
    <p:sldId id="421" r:id="rId176"/>
    <p:sldId id="422" r:id="rId177"/>
    <p:sldId id="423" r:id="rId178"/>
    <p:sldId id="424" r:id="rId179"/>
    <p:sldId id="425" r:id="rId180"/>
    <p:sldId id="426" r:id="rId181"/>
    <p:sldId id="427" r:id="rId182"/>
    <p:sldId id="428" r:id="rId183"/>
    <p:sldId id="429" r:id="rId184"/>
    <p:sldId id="430" r:id="rId185"/>
    <p:sldId id="431" r:id="rId186"/>
    <p:sldId id="432" r:id="rId187"/>
    <p:sldId id="433" r:id="rId188"/>
    <p:sldId id="434" r:id="rId189"/>
    <p:sldId id="435" r:id="rId190"/>
    <p:sldId id="436" r:id="rId191"/>
    <p:sldId id="437" r:id="rId192"/>
    <p:sldId id="438" r:id="rId193"/>
    <p:sldId id="439" r:id="rId194"/>
    <p:sldId id="440" r:id="rId195"/>
    <p:sldId id="441" r:id="rId196"/>
    <p:sldId id="495" r:id="rId197"/>
    <p:sldId id="496" r:id="rId198"/>
    <p:sldId id="497" r:id="rId199"/>
    <p:sldId id="498" r:id="rId200"/>
    <p:sldId id="442" r:id="rId201"/>
    <p:sldId id="443" r:id="rId202"/>
    <p:sldId id="444" r:id="rId203"/>
    <p:sldId id="445" r:id="rId204"/>
    <p:sldId id="446" r:id="rId205"/>
    <p:sldId id="499" r:id="rId206"/>
    <p:sldId id="447" r:id="rId207"/>
    <p:sldId id="448" r:id="rId208"/>
    <p:sldId id="449" r:id="rId209"/>
    <p:sldId id="450" r:id="rId210"/>
    <p:sldId id="451" r:id="rId211"/>
    <p:sldId id="452" r:id="rId212"/>
    <p:sldId id="453" r:id="rId213"/>
    <p:sldId id="454" r:id="rId214"/>
    <p:sldId id="455" r:id="rId215"/>
    <p:sldId id="456" r:id="rId216"/>
    <p:sldId id="457" r:id="rId217"/>
    <p:sldId id="458" r:id="rId218"/>
    <p:sldId id="459" r:id="rId219"/>
    <p:sldId id="460" r:id="rId220"/>
    <p:sldId id="461" r:id="rId221"/>
    <p:sldId id="462" r:id="rId222"/>
    <p:sldId id="463" r:id="rId223"/>
    <p:sldId id="494" r:id="rId224"/>
    <p:sldId id="464" r:id="rId225"/>
    <p:sldId id="465" r:id="rId226"/>
    <p:sldId id="466" r:id="rId227"/>
    <p:sldId id="467" r:id="rId228"/>
    <p:sldId id="468" r:id="rId229"/>
    <p:sldId id="506" r:id="rId230"/>
    <p:sldId id="469" r:id="rId231"/>
    <p:sldId id="470" r:id="rId232"/>
    <p:sldId id="471" r:id="rId233"/>
    <p:sldId id="493" r:id="rId234"/>
    <p:sldId id="472" r:id="rId235"/>
    <p:sldId id="473" r:id="rId236"/>
    <p:sldId id="474" r:id="rId237"/>
    <p:sldId id="475" r:id="rId238"/>
    <p:sldId id="476" r:id="rId239"/>
    <p:sldId id="477" r:id="rId240"/>
    <p:sldId id="505" r:id="rId241"/>
    <p:sldId id="478" r:id="rId242"/>
    <p:sldId id="479" r:id="rId243"/>
    <p:sldId id="480" r:id="rId244"/>
    <p:sldId id="500" r:id="rId245"/>
    <p:sldId id="481" r:id="rId246"/>
    <p:sldId id="482" r:id="rId247"/>
    <p:sldId id="483" r:id="rId248"/>
    <p:sldId id="484" r:id="rId249"/>
    <p:sldId id="485" r:id="rId250"/>
    <p:sldId id="486" r:id="rId251"/>
    <p:sldId id="487" r:id="rId252"/>
    <p:sldId id="488" r:id="rId253"/>
    <p:sldId id="489" r:id="rId25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presProps" Target="presProps.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viewProps" Target="viewProp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3AA95CD7-CA72-4B81-B186-0E93BDFB5887}" type="datetimeFigureOut">
              <a:rPr lang="tr-TR" smtClean="0"/>
              <a:t>13.12.2025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578E43D-F351-465E-8836-3BAB48CBED59}" type="slidenum">
              <a:rPr lang="tr-TR" smtClean="0"/>
              <a:t>‹#›</a:t>
            </a:fld>
            <a:endParaRPr lang="tr-TR"/>
          </a:p>
        </p:txBody>
      </p:sp>
    </p:spTree>
    <p:extLst>
      <p:ext uri="{BB962C8B-B14F-4D97-AF65-F5344CB8AC3E}">
        <p14:creationId xmlns:p14="http://schemas.microsoft.com/office/powerpoint/2010/main" val="2124918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AA95CD7-CA72-4B81-B186-0E93BDFB5887}" type="datetimeFigureOut">
              <a:rPr lang="tr-TR" smtClean="0"/>
              <a:t>13.12.2025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578E43D-F351-465E-8836-3BAB48CBED59}" type="slidenum">
              <a:rPr lang="tr-TR" smtClean="0"/>
              <a:t>‹#›</a:t>
            </a:fld>
            <a:endParaRPr lang="tr-TR"/>
          </a:p>
        </p:txBody>
      </p:sp>
    </p:spTree>
    <p:extLst>
      <p:ext uri="{BB962C8B-B14F-4D97-AF65-F5344CB8AC3E}">
        <p14:creationId xmlns:p14="http://schemas.microsoft.com/office/powerpoint/2010/main" val="940679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3AA95CD7-CA72-4B81-B186-0E93BDFB5887}" type="datetimeFigureOut">
              <a:rPr lang="tr-TR" smtClean="0"/>
              <a:t>13.12.2025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578E43D-F351-465E-8836-3BAB48CBED59}" type="slidenum">
              <a:rPr lang="tr-TR" smtClean="0"/>
              <a:t>‹#›</a:t>
            </a:fld>
            <a:endParaRPr lang="tr-TR"/>
          </a:p>
        </p:txBody>
      </p:sp>
    </p:spTree>
    <p:extLst>
      <p:ext uri="{BB962C8B-B14F-4D97-AF65-F5344CB8AC3E}">
        <p14:creationId xmlns:p14="http://schemas.microsoft.com/office/powerpoint/2010/main" val="343935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AA95CD7-CA72-4B81-B186-0E93BDFB5887}" type="datetimeFigureOut">
              <a:rPr lang="tr-TR" smtClean="0"/>
              <a:t>13.12.2025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578E43D-F351-465E-8836-3BAB48CBED59}" type="slidenum">
              <a:rPr lang="tr-TR" smtClean="0"/>
              <a:t>‹#›</a:t>
            </a:fld>
            <a:endParaRPr lang="tr-TR"/>
          </a:p>
        </p:txBody>
      </p:sp>
    </p:spTree>
    <p:extLst>
      <p:ext uri="{BB962C8B-B14F-4D97-AF65-F5344CB8AC3E}">
        <p14:creationId xmlns:p14="http://schemas.microsoft.com/office/powerpoint/2010/main" val="603896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AA95CD7-CA72-4B81-B186-0E93BDFB5887}" type="datetimeFigureOut">
              <a:rPr lang="tr-TR" smtClean="0"/>
              <a:t>13.12.2025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578E43D-F351-465E-8836-3BAB48CBED59}" type="slidenum">
              <a:rPr lang="tr-TR" smtClean="0"/>
              <a:t>‹#›</a:t>
            </a:fld>
            <a:endParaRPr lang="tr-TR"/>
          </a:p>
        </p:txBody>
      </p:sp>
    </p:spTree>
    <p:extLst>
      <p:ext uri="{BB962C8B-B14F-4D97-AF65-F5344CB8AC3E}">
        <p14:creationId xmlns:p14="http://schemas.microsoft.com/office/powerpoint/2010/main" val="2815993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AA95CD7-CA72-4B81-B186-0E93BDFB5887}" type="datetimeFigureOut">
              <a:rPr lang="tr-TR" smtClean="0"/>
              <a:t>13.12.2025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578E43D-F351-465E-8836-3BAB48CBED59}" type="slidenum">
              <a:rPr lang="tr-TR" smtClean="0"/>
              <a:t>‹#›</a:t>
            </a:fld>
            <a:endParaRPr lang="tr-TR"/>
          </a:p>
        </p:txBody>
      </p:sp>
    </p:spTree>
    <p:extLst>
      <p:ext uri="{BB962C8B-B14F-4D97-AF65-F5344CB8AC3E}">
        <p14:creationId xmlns:p14="http://schemas.microsoft.com/office/powerpoint/2010/main" val="4238562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AA95CD7-CA72-4B81-B186-0E93BDFB5887}" type="datetimeFigureOut">
              <a:rPr lang="tr-TR" smtClean="0"/>
              <a:t>13.12.2025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578E43D-F351-465E-8836-3BAB48CBED59}" type="slidenum">
              <a:rPr lang="tr-TR" smtClean="0"/>
              <a:t>‹#›</a:t>
            </a:fld>
            <a:endParaRPr lang="tr-TR"/>
          </a:p>
        </p:txBody>
      </p:sp>
    </p:spTree>
    <p:extLst>
      <p:ext uri="{BB962C8B-B14F-4D97-AF65-F5344CB8AC3E}">
        <p14:creationId xmlns:p14="http://schemas.microsoft.com/office/powerpoint/2010/main" val="2122792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AA95CD7-CA72-4B81-B186-0E93BDFB5887}" type="datetimeFigureOut">
              <a:rPr lang="tr-TR" smtClean="0"/>
              <a:t>13.12.2025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578E43D-F351-465E-8836-3BAB48CBED59}" type="slidenum">
              <a:rPr lang="tr-TR" smtClean="0"/>
              <a:t>‹#›</a:t>
            </a:fld>
            <a:endParaRPr lang="tr-TR"/>
          </a:p>
        </p:txBody>
      </p:sp>
    </p:spTree>
    <p:extLst>
      <p:ext uri="{BB962C8B-B14F-4D97-AF65-F5344CB8AC3E}">
        <p14:creationId xmlns:p14="http://schemas.microsoft.com/office/powerpoint/2010/main" val="996314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AA95CD7-CA72-4B81-B186-0E93BDFB5887}" type="datetimeFigureOut">
              <a:rPr lang="tr-TR" smtClean="0"/>
              <a:t>13.12.2025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578E43D-F351-465E-8836-3BAB48CBED59}" type="slidenum">
              <a:rPr lang="tr-TR" smtClean="0"/>
              <a:t>‹#›</a:t>
            </a:fld>
            <a:endParaRPr lang="tr-TR"/>
          </a:p>
        </p:txBody>
      </p:sp>
    </p:spTree>
    <p:extLst>
      <p:ext uri="{BB962C8B-B14F-4D97-AF65-F5344CB8AC3E}">
        <p14:creationId xmlns:p14="http://schemas.microsoft.com/office/powerpoint/2010/main" val="246977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AA95CD7-CA72-4B81-B186-0E93BDFB5887}" type="datetimeFigureOut">
              <a:rPr lang="tr-TR" smtClean="0"/>
              <a:t>13.12.2025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578E43D-F351-465E-8836-3BAB48CBED59}" type="slidenum">
              <a:rPr lang="tr-TR" smtClean="0"/>
              <a:t>‹#›</a:t>
            </a:fld>
            <a:endParaRPr lang="tr-TR"/>
          </a:p>
        </p:txBody>
      </p:sp>
    </p:spTree>
    <p:extLst>
      <p:ext uri="{BB962C8B-B14F-4D97-AF65-F5344CB8AC3E}">
        <p14:creationId xmlns:p14="http://schemas.microsoft.com/office/powerpoint/2010/main" val="3330512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AA95CD7-CA72-4B81-B186-0E93BDFB5887}" type="datetimeFigureOut">
              <a:rPr lang="tr-TR" smtClean="0"/>
              <a:t>13.12.2025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578E43D-F351-465E-8836-3BAB48CBED59}" type="slidenum">
              <a:rPr lang="tr-TR" smtClean="0"/>
              <a:t>‹#›</a:t>
            </a:fld>
            <a:endParaRPr lang="tr-TR"/>
          </a:p>
        </p:txBody>
      </p:sp>
    </p:spTree>
    <p:extLst>
      <p:ext uri="{BB962C8B-B14F-4D97-AF65-F5344CB8AC3E}">
        <p14:creationId xmlns:p14="http://schemas.microsoft.com/office/powerpoint/2010/main" val="206985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A95CD7-CA72-4B81-B186-0E93BDFB5887}" type="datetimeFigureOut">
              <a:rPr lang="tr-TR" smtClean="0"/>
              <a:t>13.12.2025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78E43D-F351-465E-8836-3BAB48CBED59}" type="slidenum">
              <a:rPr lang="tr-TR" smtClean="0"/>
              <a:t>‹#›</a:t>
            </a:fld>
            <a:endParaRPr lang="tr-TR"/>
          </a:p>
        </p:txBody>
      </p:sp>
    </p:spTree>
    <p:extLst>
      <p:ext uri="{BB962C8B-B14F-4D97-AF65-F5344CB8AC3E}">
        <p14:creationId xmlns:p14="http://schemas.microsoft.com/office/powerpoint/2010/main" val="2864635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8801"/>
            <a:ext cx="12192000" cy="1338146"/>
          </a:xfrm>
        </p:spPr>
        <p:txBody>
          <a:bodyPr>
            <a:noAutofit/>
          </a:bodyPr>
          <a:lstStyle/>
          <a:p>
            <a:pPr rtl="1"/>
            <a:r>
              <a:rPr lang="ar-AE" dirty="0"/>
              <a:t>ذٰلِكَ الْكِتَابُ لَا رَيْبَۚۛ فٖيهِۚۛ هُدًى لِلْمُتَّقٖينَۙ</a:t>
            </a:r>
            <a:r>
              <a:rPr lang="ar-AE" b="1" dirty="0"/>
              <a:t>﴿٢﴾</a:t>
            </a:r>
            <a:endParaRPr lang="ar-AE" sz="1800" dirty="0"/>
          </a:p>
        </p:txBody>
      </p:sp>
      <p:sp>
        <p:nvSpPr>
          <p:cNvPr id="3" name="Alt Başlık 2"/>
          <p:cNvSpPr>
            <a:spLocks noGrp="1"/>
          </p:cNvSpPr>
          <p:nvPr>
            <p:ph type="subTitle" idx="1"/>
          </p:nvPr>
        </p:nvSpPr>
        <p:spPr>
          <a:xfrm>
            <a:off x="0" y="5267596"/>
            <a:ext cx="12192000" cy="1399903"/>
          </a:xfrm>
        </p:spPr>
        <p:txBody>
          <a:bodyPr/>
          <a:lstStyle/>
          <a:p>
            <a:r>
              <a:rPr lang="tr-TR" b="1" i="1" dirty="0"/>
              <a:t>﴾2﴿İşte kitap; onda asla şüphe yoktur. O, günahtan sakınanlar için bir rehberdir.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2 . Ayet </a:t>
            </a:r>
            <a:endParaRPr lang="tr-TR" dirty="0"/>
          </a:p>
        </p:txBody>
      </p:sp>
    </p:spTree>
    <p:extLst>
      <p:ext uri="{BB962C8B-B14F-4D97-AF65-F5344CB8AC3E}">
        <p14:creationId xmlns:p14="http://schemas.microsoft.com/office/powerpoint/2010/main" val="2828478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4800" dirty="0"/>
              <a:t>اَلَّذٖينَ يُؤْمِنُونَ بِالْغَيْبِ وَيُقٖيمُونَ الصَّلٰوةَ وَمِمَّا رَزَقْنَاهُمْ يُنْفِقُونَۙ</a:t>
            </a:r>
            <a:r>
              <a:rPr lang="ar-AE" sz="4800" b="1" dirty="0"/>
              <a:t>﴿٣﴾</a:t>
            </a:r>
            <a:endParaRPr lang="ar-AE" sz="1800" dirty="0"/>
          </a:p>
        </p:txBody>
      </p:sp>
      <p:sp>
        <p:nvSpPr>
          <p:cNvPr id="3" name="Alt Başlık 2"/>
          <p:cNvSpPr>
            <a:spLocks noGrp="1"/>
          </p:cNvSpPr>
          <p:nvPr>
            <p:ph type="subTitle" idx="1"/>
          </p:nvPr>
        </p:nvSpPr>
        <p:spPr>
          <a:xfrm>
            <a:off x="0" y="4676581"/>
            <a:ext cx="12192000" cy="1399903"/>
          </a:xfrm>
        </p:spPr>
        <p:txBody>
          <a:bodyPr/>
          <a:lstStyle/>
          <a:p>
            <a:r>
              <a:rPr lang="tr-TR" b="1" i="1" dirty="0"/>
              <a:t>﴾3﴿(Onlar) </a:t>
            </a:r>
            <a:r>
              <a:rPr lang="tr-TR" b="1" i="1" dirty="0" err="1"/>
              <a:t>gayba</a:t>
            </a:r>
            <a:r>
              <a:rPr lang="tr-TR" b="1" i="1" dirty="0"/>
              <a:t> iman ederler, namazı kılarlar, kendilerine verdiklerimizden hayra harcarlar;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3 . Ayet </a:t>
            </a:r>
            <a:endParaRPr lang="tr-TR" dirty="0"/>
          </a:p>
        </p:txBody>
      </p:sp>
    </p:spTree>
    <p:extLst>
      <p:ext uri="{BB962C8B-B14F-4D97-AF65-F5344CB8AC3E}">
        <p14:creationId xmlns:p14="http://schemas.microsoft.com/office/powerpoint/2010/main" val="337904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F46DE9-78EE-8466-B51F-0DCD3E5EFF66}"/>
              </a:ext>
            </a:extLst>
          </p:cNvPr>
          <p:cNvSpPr>
            <a:spLocks noGrp="1"/>
          </p:cNvSpPr>
          <p:nvPr>
            <p:ph type="ctrTitle"/>
          </p:nvPr>
        </p:nvSpPr>
        <p:spPr>
          <a:xfrm>
            <a:off x="0" y="1200329"/>
            <a:ext cx="12192000" cy="1843954"/>
          </a:xfrm>
        </p:spPr>
        <p:txBody>
          <a:bodyPr>
            <a:noAutofit/>
          </a:bodyPr>
          <a:lstStyle/>
          <a:p>
            <a:r>
              <a:rPr lang="ar-AE" sz="4000" dirty="0"/>
              <a:t>وَالَّذٖينَ يُؤْمِنُونَ بِمَٓا اُنْزِلَ اِلَيْكَ وَمَٓا اُنْزِلَ مِنْ قَبْلِكَۚ وَبِالْاٰخِرَةِ هُمْ يُوقِنُونَۜ</a:t>
            </a:r>
            <a:r>
              <a:rPr lang="ar-AE" sz="4000" b="1" dirty="0"/>
              <a:t>﴿٤﴾</a:t>
            </a:r>
            <a:endParaRPr lang="tr-TR" sz="2000" dirty="0"/>
          </a:p>
        </p:txBody>
      </p:sp>
      <p:sp>
        <p:nvSpPr>
          <p:cNvPr id="3" name="Alt Başlık 2">
            <a:extLst>
              <a:ext uri="{FF2B5EF4-FFF2-40B4-BE49-F238E27FC236}">
                <a16:creationId xmlns:a16="http://schemas.microsoft.com/office/drawing/2014/main" id="{6FC18633-2E47-3279-BF45-D93FE584072F}"/>
              </a:ext>
            </a:extLst>
          </p:cNvPr>
          <p:cNvSpPr>
            <a:spLocks noGrp="1"/>
          </p:cNvSpPr>
          <p:nvPr>
            <p:ph type="subTitle" idx="1"/>
          </p:nvPr>
        </p:nvSpPr>
        <p:spPr>
          <a:xfrm>
            <a:off x="0" y="4606136"/>
            <a:ext cx="12192000" cy="1203649"/>
          </a:xfrm>
        </p:spPr>
        <p:txBody>
          <a:bodyPr>
            <a:normAutofit/>
          </a:bodyPr>
          <a:lstStyle/>
          <a:p>
            <a:r>
              <a:rPr lang="tr-TR" b="1" i="1" dirty="0"/>
              <a:t>﴾4﴿Sana indirilene ve senden önce indirilene iman ederler ve </a:t>
            </a:r>
            <a:r>
              <a:rPr lang="tr-TR" b="1" i="1" dirty="0" err="1"/>
              <a:t>âhirete</a:t>
            </a:r>
            <a:r>
              <a:rPr lang="tr-TR" b="1" i="1" dirty="0"/>
              <a:t> de onlar kesin olarak inanırlar.</a:t>
            </a:r>
            <a:endParaRPr lang="tr-TR" dirty="0"/>
          </a:p>
        </p:txBody>
      </p:sp>
      <p:sp>
        <p:nvSpPr>
          <p:cNvPr id="5" name="Metin kutusu 4"/>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4 . Ayet </a:t>
            </a:r>
            <a:endParaRPr lang="tr-TR" dirty="0"/>
          </a:p>
        </p:txBody>
      </p:sp>
    </p:spTree>
    <p:extLst>
      <p:ext uri="{BB962C8B-B14F-4D97-AF65-F5344CB8AC3E}">
        <p14:creationId xmlns:p14="http://schemas.microsoft.com/office/powerpoint/2010/main" val="2206432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dirty="0"/>
              <a:t>اُو۬لٰٓئِكَ عَلٰى هُدًى مِنْ رَبِّهِمْ وَاُو۬لٰٓئِكَ هُمُ الْمُفْلِحُونَ</a:t>
            </a:r>
            <a:r>
              <a:rPr lang="ar-AE" b="1" dirty="0"/>
              <a:t>﴿٥﴾</a:t>
            </a:r>
            <a:endParaRPr lang="ar-AE" sz="1800" dirty="0"/>
          </a:p>
        </p:txBody>
      </p:sp>
      <p:sp>
        <p:nvSpPr>
          <p:cNvPr id="3" name="Alt Başlık 2"/>
          <p:cNvSpPr>
            <a:spLocks noGrp="1"/>
          </p:cNvSpPr>
          <p:nvPr>
            <p:ph type="subTitle" idx="1"/>
          </p:nvPr>
        </p:nvSpPr>
        <p:spPr>
          <a:xfrm>
            <a:off x="0" y="4676581"/>
            <a:ext cx="12192000" cy="1399903"/>
          </a:xfrm>
        </p:spPr>
        <p:txBody>
          <a:bodyPr/>
          <a:lstStyle/>
          <a:p>
            <a:r>
              <a:rPr lang="tr-TR" b="1" i="1" dirty="0"/>
              <a:t>﴾5﴿Rableri tarafından gösterilen doğru yol üzerinde olanlar ancak onlardır ve kurtuluşa erenler de yalnızca onlardır.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5 . Ayet </a:t>
            </a:r>
            <a:endParaRPr lang="tr-TR" dirty="0"/>
          </a:p>
        </p:txBody>
      </p:sp>
    </p:spTree>
    <p:extLst>
      <p:ext uri="{BB962C8B-B14F-4D97-AF65-F5344CB8AC3E}">
        <p14:creationId xmlns:p14="http://schemas.microsoft.com/office/powerpoint/2010/main" val="4102728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4000" dirty="0"/>
              <a:t>يَٓا اَيُّهَا النَّاسُ اعْبُدُوا رَبَّكُمُ الَّذٖى خَلَقَكُمْ وَالَّذٖينَ مِنْ قَبْلِكُمْ لَعَلَّكُمْ تَتَّقُونَۙ</a:t>
            </a:r>
            <a:r>
              <a:rPr lang="ar-AE" sz="4000" b="1" dirty="0"/>
              <a:t>﴿٢١﴾</a:t>
            </a:r>
            <a:endParaRPr lang="ar-AE" sz="1100" dirty="0"/>
          </a:p>
        </p:txBody>
      </p:sp>
      <p:sp>
        <p:nvSpPr>
          <p:cNvPr id="3" name="Alt Başlık 2"/>
          <p:cNvSpPr>
            <a:spLocks noGrp="1"/>
          </p:cNvSpPr>
          <p:nvPr>
            <p:ph type="subTitle" idx="1"/>
          </p:nvPr>
        </p:nvSpPr>
        <p:spPr>
          <a:xfrm>
            <a:off x="0" y="4676581"/>
            <a:ext cx="12192000" cy="1399903"/>
          </a:xfrm>
        </p:spPr>
        <p:txBody>
          <a:bodyPr/>
          <a:lstStyle/>
          <a:p>
            <a:r>
              <a:rPr lang="tr-TR" b="1" i="1" dirty="0"/>
              <a:t>﴾21﴿Ey insanlar! Sizi ve sizden öncekileri yaratan rabbinize kulluk edin ki </a:t>
            </a:r>
            <a:r>
              <a:rPr lang="tr-TR" b="1" i="1" dirty="0" err="1"/>
              <a:t>takvâya</a:t>
            </a:r>
            <a:r>
              <a:rPr lang="tr-TR" b="1" i="1" dirty="0"/>
              <a:t> eresiniz.</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21 . Ayet </a:t>
            </a:r>
            <a:endParaRPr lang="tr-TR" dirty="0"/>
          </a:p>
        </p:txBody>
      </p:sp>
    </p:spTree>
    <p:extLst>
      <p:ext uri="{BB962C8B-B14F-4D97-AF65-F5344CB8AC3E}">
        <p14:creationId xmlns:p14="http://schemas.microsoft.com/office/powerpoint/2010/main" val="1424075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2107580"/>
          </a:xfrm>
        </p:spPr>
        <p:txBody>
          <a:bodyPr>
            <a:noAutofit/>
          </a:bodyPr>
          <a:lstStyle/>
          <a:p>
            <a:pPr rtl="1"/>
            <a:r>
              <a:rPr lang="ar-AE" dirty="0"/>
              <a:t>فَاِنْ لَمْ تَفْعَلُوا وَلَنْ تَفْعَلُوا فَاتَّقُوا النَّارَ الَّتٖى وَقُودُهَا</a:t>
            </a:r>
            <a:r>
              <a:rPr lang="tr-TR" dirty="0"/>
              <a:t/>
            </a:r>
            <a:br>
              <a:rPr lang="tr-TR" dirty="0"/>
            </a:br>
            <a:r>
              <a:rPr lang="tr-TR" dirty="0"/>
              <a:t/>
            </a:r>
            <a:br>
              <a:rPr lang="tr-TR" dirty="0"/>
            </a:br>
            <a:r>
              <a:rPr lang="ar-AE" dirty="0"/>
              <a:t> النَّاسُ وَالْحِجَارَةُۚ اُعِدَّتْ لِلْكَافِرٖينَ</a:t>
            </a:r>
            <a:r>
              <a:rPr lang="ar-AE" b="1" dirty="0"/>
              <a:t>﴿٢٤﴾</a:t>
            </a:r>
            <a:endParaRPr lang="ar-AE" sz="1800" dirty="0"/>
          </a:p>
        </p:txBody>
      </p:sp>
      <p:sp>
        <p:nvSpPr>
          <p:cNvPr id="3" name="Alt Başlık 2"/>
          <p:cNvSpPr>
            <a:spLocks noGrp="1"/>
          </p:cNvSpPr>
          <p:nvPr>
            <p:ph type="subTitle" idx="1"/>
          </p:nvPr>
        </p:nvSpPr>
        <p:spPr>
          <a:xfrm>
            <a:off x="0" y="4676581"/>
            <a:ext cx="12192000" cy="1399903"/>
          </a:xfrm>
        </p:spPr>
        <p:txBody>
          <a:bodyPr/>
          <a:lstStyle/>
          <a:p>
            <a:r>
              <a:rPr lang="tr-TR" b="1" i="1" dirty="0"/>
              <a:t>﴾24﴿Bunu yapamazsanız -ki asla yapamayacaksınız- yakıtı insanlar ve taşlar olan ateşten sakının; o, inkârcılar için hazırlanmıştır.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24 . Ayet </a:t>
            </a:r>
            <a:endParaRPr lang="tr-TR" dirty="0"/>
          </a:p>
        </p:txBody>
      </p:sp>
    </p:spTree>
    <p:extLst>
      <p:ext uri="{BB962C8B-B14F-4D97-AF65-F5344CB8AC3E}">
        <p14:creationId xmlns:p14="http://schemas.microsoft.com/office/powerpoint/2010/main" val="2448879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962614"/>
          </a:xfrm>
        </p:spPr>
        <p:txBody>
          <a:bodyPr>
            <a:noAutofit/>
          </a:bodyPr>
          <a:lstStyle/>
          <a:p>
            <a:pPr rtl="1"/>
            <a:r>
              <a:rPr lang="ar-AE" sz="5400" dirty="0"/>
              <a:t>وَاٰمِنُوا بِمَٓا اَنْزَلْتُ مُصَدِّقًا لِمَا مَعَكُمْ وَلَا تَكُونُٓوا اَوَّلَ كَافِرٍ</a:t>
            </a:r>
            <a:r>
              <a:rPr lang="tr-TR" sz="5400" dirty="0"/>
              <a:t/>
            </a:r>
            <a:br>
              <a:rPr lang="tr-TR" sz="5400" dirty="0"/>
            </a:br>
            <a:r>
              <a:rPr lang="tr-TR" sz="5400" dirty="0"/>
              <a:t/>
            </a:r>
            <a:br>
              <a:rPr lang="tr-TR" sz="5400" dirty="0"/>
            </a:br>
            <a:r>
              <a:rPr lang="ar-AE" sz="5400" dirty="0"/>
              <a:t> بِهٖۖ وَلَا تَشْتَرُوا بِاٰيَاتٖى ثَمَنًا قَلٖيلًاؗ وَاِيَّاىَ فَاتَّقُونِ</a:t>
            </a:r>
            <a:r>
              <a:rPr lang="ar-AE" sz="5400" b="1" dirty="0"/>
              <a:t>﴿٤١﴾</a:t>
            </a:r>
            <a:endParaRPr lang="ar-AE" sz="1600" dirty="0"/>
          </a:p>
        </p:txBody>
      </p:sp>
      <p:sp>
        <p:nvSpPr>
          <p:cNvPr id="3" name="Alt Başlık 2"/>
          <p:cNvSpPr>
            <a:spLocks noGrp="1"/>
          </p:cNvSpPr>
          <p:nvPr>
            <p:ph type="subTitle" idx="1"/>
          </p:nvPr>
        </p:nvSpPr>
        <p:spPr>
          <a:xfrm>
            <a:off x="0" y="4676581"/>
            <a:ext cx="12192000" cy="1399903"/>
          </a:xfrm>
        </p:spPr>
        <p:txBody>
          <a:bodyPr/>
          <a:lstStyle/>
          <a:p>
            <a:r>
              <a:rPr lang="tr-TR" b="1" i="1" dirty="0"/>
              <a:t>﴾41﴿Elinizdekini (Tevrat) tasdik edici olarak indirdiğime (Kur’an) iman edin; sakın onu inkâr edenlerin ilki olmayın! </a:t>
            </a:r>
            <a:r>
              <a:rPr lang="tr-TR" b="1" i="1" dirty="0" err="1"/>
              <a:t>Âyetlerimi</a:t>
            </a:r>
            <a:r>
              <a:rPr lang="tr-TR" b="1" i="1" dirty="0"/>
              <a:t> az bir karşılığa satmayın. Yalnız benden korkun.</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41 . Ayet </a:t>
            </a:r>
            <a:endParaRPr lang="tr-TR" dirty="0"/>
          </a:p>
        </p:txBody>
      </p:sp>
      <p:sp>
        <p:nvSpPr>
          <p:cNvPr id="6" name="Metin kutusu 5">
            <a:extLst>
              <a:ext uri="{FF2B5EF4-FFF2-40B4-BE49-F238E27FC236}">
                <a16:creationId xmlns:a16="http://schemas.microsoft.com/office/drawing/2014/main" id="{0733C9E4-7EDF-1AC3-2B9B-57FC14CEB2A3}"/>
              </a:ext>
            </a:extLst>
          </p:cNvPr>
          <p:cNvSpPr txBox="1"/>
          <p:nvPr/>
        </p:nvSpPr>
        <p:spPr>
          <a:xfrm>
            <a:off x="3013587" y="3232043"/>
            <a:ext cx="6164826" cy="369332"/>
          </a:xfrm>
          <a:prstGeom prst="rect">
            <a:avLst/>
          </a:prstGeom>
          <a:noFill/>
        </p:spPr>
        <p:txBody>
          <a:bodyPr wrap="square">
            <a:spAutoFit/>
          </a:bodyPr>
          <a:lstStyle/>
          <a:p>
            <a:r>
              <a:rPr lang="tr-TR" b="1" i="1" dirty="0"/>
              <a:t>48</a:t>
            </a:r>
            <a:endParaRPr lang="tr-TR" dirty="0"/>
          </a:p>
        </p:txBody>
      </p:sp>
      <p:sp>
        <p:nvSpPr>
          <p:cNvPr id="8" name="Metin kutusu 7">
            <a:extLst>
              <a:ext uri="{FF2B5EF4-FFF2-40B4-BE49-F238E27FC236}">
                <a16:creationId xmlns:a16="http://schemas.microsoft.com/office/drawing/2014/main" id="{A369FD65-6EC9-0694-17F0-DEC508BCD56A}"/>
              </a:ext>
            </a:extLst>
          </p:cNvPr>
          <p:cNvSpPr txBox="1"/>
          <p:nvPr/>
        </p:nvSpPr>
        <p:spPr>
          <a:xfrm>
            <a:off x="3013587" y="3232043"/>
            <a:ext cx="6164826" cy="369332"/>
          </a:xfrm>
          <a:prstGeom prst="rect">
            <a:avLst/>
          </a:prstGeom>
          <a:noFill/>
        </p:spPr>
        <p:txBody>
          <a:bodyPr wrap="square">
            <a:spAutoFit/>
          </a:bodyPr>
          <a:lstStyle/>
          <a:p>
            <a:r>
              <a:rPr lang="tr-TR" b="1" i="1" dirty="0"/>
              <a:t>48</a:t>
            </a:r>
            <a:endParaRPr lang="tr-TR" dirty="0"/>
          </a:p>
        </p:txBody>
      </p:sp>
      <p:sp>
        <p:nvSpPr>
          <p:cNvPr id="10" name="Metin kutusu 9">
            <a:extLst>
              <a:ext uri="{FF2B5EF4-FFF2-40B4-BE49-F238E27FC236}">
                <a16:creationId xmlns:a16="http://schemas.microsoft.com/office/drawing/2014/main" id="{2253BA93-BD31-0CE1-AF3D-30D255CB2CB9}"/>
              </a:ext>
            </a:extLst>
          </p:cNvPr>
          <p:cNvSpPr txBox="1"/>
          <p:nvPr/>
        </p:nvSpPr>
        <p:spPr>
          <a:xfrm>
            <a:off x="3013587" y="3232043"/>
            <a:ext cx="6164826" cy="369332"/>
          </a:xfrm>
          <a:prstGeom prst="rect">
            <a:avLst/>
          </a:prstGeom>
          <a:noFill/>
        </p:spPr>
        <p:txBody>
          <a:bodyPr wrap="square">
            <a:spAutoFit/>
          </a:bodyPr>
          <a:lstStyle/>
          <a:p>
            <a:r>
              <a:rPr lang="tr-TR" b="1" i="1" dirty="0"/>
              <a:t>48</a:t>
            </a:r>
            <a:endParaRPr lang="tr-TR" dirty="0"/>
          </a:p>
        </p:txBody>
      </p:sp>
    </p:spTree>
    <p:extLst>
      <p:ext uri="{BB962C8B-B14F-4D97-AF65-F5344CB8AC3E}">
        <p14:creationId xmlns:p14="http://schemas.microsoft.com/office/powerpoint/2010/main" val="190583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962614"/>
          </a:xfrm>
        </p:spPr>
        <p:txBody>
          <a:bodyPr>
            <a:noAutofit/>
          </a:bodyPr>
          <a:lstStyle/>
          <a:p>
            <a:pPr rtl="1"/>
            <a:r>
              <a:rPr lang="ar-AE" sz="5400" dirty="0"/>
              <a:t>وَاتَّقُوا يَوْمًا لَا تَجْزٖى نَفْسٌ عَنْ نَفْسٍ شَيْـًٔا وَلَا يُقْبَلُ مِنْهَا </a:t>
            </a:r>
            <a:r>
              <a:rPr lang="tr-TR" sz="5400" dirty="0"/>
              <a:t/>
            </a:r>
            <a:br>
              <a:rPr lang="tr-TR" sz="5400" dirty="0"/>
            </a:br>
            <a:r>
              <a:rPr lang="tr-TR" sz="5400" dirty="0"/>
              <a:t/>
            </a:r>
            <a:br>
              <a:rPr lang="tr-TR" sz="5400" dirty="0"/>
            </a:br>
            <a:r>
              <a:rPr lang="ar-AE" sz="5400" dirty="0"/>
              <a:t>شَفَاعَةٌ وَلَا يُؤْخَذُ مِنْهَا عَدْلٌ وَلَا هُمْ يُنْصَرُونَ</a:t>
            </a:r>
            <a:r>
              <a:rPr lang="ar-AE" sz="5400" b="1" dirty="0"/>
              <a:t>﴿٤٨﴾</a:t>
            </a:r>
            <a:endParaRPr lang="ar-AE" sz="1400" dirty="0"/>
          </a:p>
        </p:txBody>
      </p:sp>
      <p:sp>
        <p:nvSpPr>
          <p:cNvPr id="3" name="Alt Başlık 2"/>
          <p:cNvSpPr>
            <a:spLocks noGrp="1"/>
          </p:cNvSpPr>
          <p:nvPr>
            <p:ph type="subTitle" idx="1"/>
          </p:nvPr>
        </p:nvSpPr>
        <p:spPr>
          <a:xfrm>
            <a:off x="0" y="4676581"/>
            <a:ext cx="12192000" cy="1399903"/>
          </a:xfrm>
        </p:spPr>
        <p:txBody>
          <a:bodyPr/>
          <a:lstStyle/>
          <a:p>
            <a:r>
              <a:rPr lang="tr-TR" b="1" i="1" dirty="0"/>
              <a:t>﴾48﴿Öyle bir günden korkun ki, o gün kimse başkası için bir şey ödeyemez; hiç kimseden şefaat kabul olunmaz, hiçbir kimsenin yerine başkası kabul edilmez; onlara asla yardım da yapılmaz.</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48 . Ayet </a:t>
            </a:r>
            <a:endParaRPr lang="tr-TR" dirty="0"/>
          </a:p>
        </p:txBody>
      </p:sp>
    </p:spTree>
    <p:extLst>
      <p:ext uri="{BB962C8B-B14F-4D97-AF65-F5344CB8AC3E}">
        <p14:creationId xmlns:p14="http://schemas.microsoft.com/office/powerpoint/2010/main" val="782475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962614"/>
          </a:xfrm>
        </p:spPr>
        <p:txBody>
          <a:bodyPr>
            <a:noAutofit/>
          </a:bodyPr>
          <a:lstStyle/>
          <a:p>
            <a:pPr rtl="1"/>
            <a:r>
              <a:rPr lang="ar-AE" dirty="0"/>
              <a:t>وَاِذْ اَخَذْنَا مٖيثَاقَكُمْ وَرَفَعْنَا فَوْقَكُمُ الطُّورَؕ خُذُوا مَٓا </a:t>
            </a:r>
            <a:r>
              <a:rPr lang="tr-TR" dirty="0"/>
              <a:t/>
            </a:r>
            <a:br>
              <a:rPr lang="tr-TR" dirty="0"/>
            </a:br>
            <a:r>
              <a:rPr lang="tr-TR" dirty="0"/>
              <a:t/>
            </a:r>
            <a:br>
              <a:rPr lang="tr-TR" dirty="0"/>
            </a:br>
            <a:r>
              <a:rPr lang="ar-AE" dirty="0"/>
              <a:t>اٰتَيْنَاكُمْ بِقُوَّةٍ وَاذْكُرُوا مَا فٖيهِ لَعَلَّكُمْ تَتَّقُونَ</a:t>
            </a:r>
            <a:r>
              <a:rPr lang="ar-AE" b="1" dirty="0"/>
              <a:t>﴿٦٣﴾</a:t>
            </a:r>
            <a:endParaRPr lang="ar-AE" sz="1600" dirty="0"/>
          </a:p>
        </p:txBody>
      </p:sp>
      <p:sp>
        <p:nvSpPr>
          <p:cNvPr id="3" name="Alt Başlık 2"/>
          <p:cNvSpPr>
            <a:spLocks noGrp="1"/>
          </p:cNvSpPr>
          <p:nvPr>
            <p:ph type="subTitle" idx="1"/>
          </p:nvPr>
        </p:nvSpPr>
        <p:spPr>
          <a:xfrm>
            <a:off x="0" y="4676581"/>
            <a:ext cx="12192000" cy="1399903"/>
          </a:xfrm>
        </p:spPr>
        <p:txBody>
          <a:bodyPr/>
          <a:lstStyle/>
          <a:p>
            <a:r>
              <a:rPr lang="tr-TR" b="1" i="1" dirty="0"/>
              <a:t>﴾63﴿Hatırlayın ki, sizden sağlam bir söz almış, üzerinize de dağı kaldırmıştık. “Size verdiğimizi sıkı tutun, onda bulunanları daima hatırlayın; umulur ki korunursunuz” (demiştik).</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63 . Ayet </a:t>
            </a:r>
            <a:endParaRPr lang="tr-TR" dirty="0"/>
          </a:p>
        </p:txBody>
      </p:sp>
    </p:spTree>
    <p:extLst>
      <p:ext uri="{BB962C8B-B14F-4D97-AF65-F5344CB8AC3E}">
        <p14:creationId xmlns:p14="http://schemas.microsoft.com/office/powerpoint/2010/main" val="935696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338146"/>
          </a:xfrm>
        </p:spPr>
        <p:txBody>
          <a:bodyPr>
            <a:noAutofit/>
          </a:bodyPr>
          <a:lstStyle/>
          <a:p>
            <a:pPr rtl="1"/>
            <a:r>
              <a:rPr lang="ar-AE" sz="4800" dirty="0"/>
              <a:t>فَجَعَلْنَاهَا نَكَالًا لِمَا بَيْنَ يَدَيْهَا وَمَا خَلْفَهَا وَمَوْعِظَةً لِلْمُتَّقٖينَ</a:t>
            </a:r>
            <a:r>
              <a:rPr lang="ar-AE" sz="4800" b="1" dirty="0"/>
              <a:t>﴿٦٦﴾</a:t>
            </a:r>
            <a:endParaRPr lang="ar-AE" sz="1200" dirty="0"/>
          </a:p>
        </p:txBody>
      </p:sp>
      <p:sp>
        <p:nvSpPr>
          <p:cNvPr id="3" name="Alt Başlık 2"/>
          <p:cNvSpPr>
            <a:spLocks noGrp="1"/>
          </p:cNvSpPr>
          <p:nvPr>
            <p:ph type="subTitle" idx="1"/>
          </p:nvPr>
        </p:nvSpPr>
        <p:spPr>
          <a:xfrm>
            <a:off x="0" y="4676581"/>
            <a:ext cx="12192000" cy="1399903"/>
          </a:xfrm>
        </p:spPr>
        <p:txBody>
          <a:bodyPr/>
          <a:lstStyle/>
          <a:p>
            <a:r>
              <a:rPr lang="tr-TR" b="1" i="1" dirty="0"/>
              <a:t>﴾66﴿Biz bunu, hem çağdaşlarına hem de sonradan gelenlere ibret veren bir ceza, </a:t>
            </a:r>
            <a:r>
              <a:rPr lang="tr-TR" b="1" i="1" dirty="0" err="1"/>
              <a:t>müttakiler</a:t>
            </a:r>
            <a:r>
              <a:rPr lang="tr-TR" b="1" i="1" dirty="0"/>
              <a:t> için de bir öğüt kıldık.</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66 . Ayet </a:t>
            </a:r>
            <a:endParaRPr lang="tr-TR" dirty="0"/>
          </a:p>
        </p:txBody>
      </p:sp>
    </p:spTree>
    <p:extLst>
      <p:ext uri="{BB962C8B-B14F-4D97-AF65-F5344CB8AC3E}">
        <p14:creationId xmlns:p14="http://schemas.microsoft.com/office/powerpoint/2010/main" val="1937702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014761"/>
          </a:xfrm>
        </p:spPr>
        <p:txBody>
          <a:bodyPr>
            <a:noAutofit/>
          </a:bodyPr>
          <a:lstStyle/>
          <a:p>
            <a:pPr rtl="1"/>
            <a:r>
              <a:rPr lang="ar-AE" sz="4400" dirty="0"/>
              <a:t>وَلَوْ اَنَّهُمْ اٰمَنُوا وَاتَّقَوْا لَمَثُوبَةٌ مِنْ عِنْدِ اللّٰهِ خَيْرٌۜ لَوْ كَانُوا يَعْلَمُونَ۟</a:t>
            </a:r>
            <a:r>
              <a:rPr lang="ar-AE" sz="4400" b="1" dirty="0"/>
              <a:t>﴿١٠٣﴾</a:t>
            </a:r>
            <a:endParaRPr lang="ar-AE" sz="1100" dirty="0"/>
          </a:p>
        </p:txBody>
      </p:sp>
      <p:sp>
        <p:nvSpPr>
          <p:cNvPr id="3" name="Alt Başlık 2"/>
          <p:cNvSpPr>
            <a:spLocks noGrp="1"/>
          </p:cNvSpPr>
          <p:nvPr>
            <p:ph type="subTitle" idx="1"/>
          </p:nvPr>
        </p:nvSpPr>
        <p:spPr>
          <a:xfrm>
            <a:off x="0" y="4676581"/>
            <a:ext cx="12192000" cy="1399903"/>
          </a:xfrm>
        </p:spPr>
        <p:txBody>
          <a:bodyPr/>
          <a:lstStyle/>
          <a:p>
            <a:r>
              <a:rPr lang="tr-TR" b="1" i="1" dirty="0"/>
              <a:t>﴾103﴿Eğer onlar iman edip kendilerini kötülükten korusalardı şüphesiz Allah tarafından verilecek sevap daha hayırlı olacaktı. Keşke bunu bilselerdi!</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103. Ayet </a:t>
            </a:r>
            <a:endParaRPr lang="tr-TR" dirty="0"/>
          </a:p>
        </p:txBody>
      </p:sp>
    </p:spTree>
    <p:extLst>
      <p:ext uri="{BB962C8B-B14F-4D97-AF65-F5344CB8AC3E}">
        <p14:creationId xmlns:p14="http://schemas.microsoft.com/office/powerpoint/2010/main" val="3390042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793295"/>
          </a:xfrm>
        </p:spPr>
        <p:txBody>
          <a:bodyPr>
            <a:noAutofit/>
          </a:bodyPr>
          <a:lstStyle/>
          <a:p>
            <a:pPr rtl="1"/>
            <a:r>
              <a:rPr lang="ar-AE" sz="2800" b="0" i="0" dirty="0">
                <a:solidFill>
                  <a:srgbClr val="725945"/>
                </a:solidFill>
                <a:effectLst/>
                <a:latin typeface="Elif1"/>
              </a:rPr>
              <a:t>وَاتَّقُوا يَوْمًا لَا تَجْزٖى نَفْسٌ عَنْ نَفْسٍ شَيْـًٔا وَلَا يُقْبَلُ مِنْهَا عَدْلٌ وَلَا تَنْفَعُهَا شَفَاعَةٌ وَلَا هُمْ يُنْصَرُونَ</a:t>
            </a:r>
            <a:r>
              <a:rPr lang="ar-AE" sz="2800" b="1" i="0" u="none" strike="noStrike" dirty="0">
                <a:solidFill>
                  <a:srgbClr val="725945"/>
                </a:solidFill>
                <a:effectLst/>
                <a:latin typeface="Elif1"/>
              </a:rPr>
              <a:t>﴿١٢٣﴾</a:t>
            </a:r>
            <a:endParaRPr lang="ar-AE" sz="24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﴾123﴿</a:t>
            </a:r>
            <a:r>
              <a:rPr lang="tr-TR" b="1" i="1" dirty="0">
                <a:solidFill>
                  <a:srgbClr val="4A4A4A"/>
                </a:solidFill>
                <a:effectLst/>
                <a:latin typeface="Helvetica Neue"/>
              </a:rPr>
              <a:t>Öyle bir günden korkun ki, o gün kimse başkası için bir şey ödeyemez; hiç kimsenin yerine başkası kabul edilmez, kimseye şefaat fayda vermez, onlara asla yardım da yapılmaz.</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123. Ayet </a:t>
            </a:r>
            <a:endParaRPr lang="tr-TR" dirty="0"/>
          </a:p>
        </p:txBody>
      </p:sp>
    </p:spTree>
    <p:extLst>
      <p:ext uri="{BB962C8B-B14F-4D97-AF65-F5344CB8AC3E}">
        <p14:creationId xmlns:p14="http://schemas.microsoft.com/office/powerpoint/2010/main" val="1560466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2218972"/>
          </a:xfrm>
        </p:spPr>
        <p:txBody>
          <a:bodyPr>
            <a:noAutofit/>
          </a:bodyPr>
          <a:lstStyle/>
          <a:p>
            <a:pPr rtl="1"/>
            <a:r>
              <a:rPr lang="ar-AE" sz="3200" b="0" i="0" dirty="0">
                <a:effectLst/>
                <a:latin typeface="Elif1"/>
              </a:rPr>
              <a:t>لَيْسَ الْبِرَّ اَنْ تُوَلُّوا وُجُوهَكُمْ قِبَلَ الْمَشْرِقِ وَالْمَغْرِبِ وَلٰكِنَّ الْبِرَّ مَنْ اٰمَنَ بِاللّٰهِ وَالْيَوْمِ الْاٰخِرِ وَالْمَلٰٓئِكَةِ</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وَالْكِتَابِ وَالنَّبِيّٖنَۚ وَاٰتَى الْمَالَ عَلٰى حُبِّهٖ ذَوِى الْقُرْبٰى وَالْيَتَامٰى وَالْمَسَاكٖينَ وَابْنَ السَّبٖيلِ وَالسَّٓائِلٖينَ</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وَفِى الرِّقَابِۚ وَاَقَامَ الصَّلٰوةَ وَاٰتَى الزَّكٰوةَۚ وَالْمُوفُونَ بِعَهْدِهِمْ اِذَا عَاهَدُواۚ وَالصَّابِرٖينَ فِى الْبَاْسَٓاءِ</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وَالضَّرَّٓاءِ وَحٖينَ الْبَاْسِۜ اُو۬لٰٓئِكَ الَّذٖينَ صَدَقُواۜ وَاُو۬لٰٓئِكَ هُمُ الْمُتَّقُونَ</a:t>
            </a:r>
            <a:r>
              <a:rPr lang="ar-AE" sz="3200" b="1" i="0" u="none" strike="noStrike" dirty="0">
                <a:effectLst/>
                <a:latin typeface="Elif1"/>
              </a:rPr>
              <a:t>﴿١٧٧﴾</a:t>
            </a:r>
            <a:endParaRPr lang="ar-AE" sz="2800" dirty="0"/>
          </a:p>
        </p:txBody>
      </p:sp>
      <p:sp>
        <p:nvSpPr>
          <p:cNvPr id="3" name="Alt Başlık 2"/>
          <p:cNvSpPr>
            <a:spLocks noGrp="1"/>
          </p:cNvSpPr>
          <p:nvPr>
            <p:ph type="subTitle" idx="1"/>
          </p:nvPr>
        </p:nvSpPr>
        <p:spPr>
          <a:xfrm>
            <a:off x="0" y="4676581"/>
            <a:ext cx="12192000" cy="2218972"/>
          </a:xfrm>
        </p:spPr>
        <p:txBody>
          <a:bodyPr>
            <a:normAutofit/>
          </a:bodyPr>
          <a:lstStyle/>
          <a:p>
            <a:r>
              <a:rPr lang="tr-TR" b="1" i="1" u="none" strike="noStrike" dirty="0">
                <a:solidFill>
                  <a:srgbClr val="725945"/>
                </a:solidFill>
                <a:effectLst/>
                <a:latin typeface="Helvetica Neue"/>
              </a:rPr>
              <a:t>﴾177﴿</a:t>
            </a:r>
            <a:r>
              <a:rPr lang="tr-TR" b="1" i="1" dirty="0">
                <a:solidFill>
                  <a:srgbClr val="4A4A4A"/>
                </a:solidFill>
                <a:effectLst/>
                <a:latin typeface="Helvetica Neue"/>
              </a:rPr>
              <a:t>Yüzlerinizi doğuya ve batıya çevirmeniz erdemlilik değildir. Asıl erdemli kişi Allah’a, </a:t>
            </a:r>
            <a:r>
              <a:rPr lang="tr-TR" b="1" i="1" dirty="0" err="1">
                <a:solidFill>
                  <a:srgbClr val="4A4A4A"/>
                </a:solidFill>
                <a:effectLst/>
                <a:latin typeface="Helvetica Neue"/>
              </a:rPr>
              <a:t>âhiret</a:t>
            </a:r>
            <a:r>
              <a:rPr lang="tr-TR" b="1" i="1" dirty="0">
                <a:solidFill>
                  <a:srgbClr val="4A4A4A"/>
                </a:solidFill>
                <a:effectLst/>
                <a:latin typeface="Helvetica Neue"/>
              </a:rPr>
              <a:t> gününe, meleklere, kitaba ve peygamberlere iman eden; sevdiği maldan yakınlara, yetimlere, yoksullara, yolda kalmışlara, yardım isteyenlere ve özgürlüğünü kaybetmiş olanlara harcayan; namazı kılıp zekâtı verendir. Böyleleri anlaşma yaptıklarında sözlerini tutarlar; darlıkta, hastalıkta ve savaş zamanında sabrederler. İşte doğru olanlar bunlardır ve işte </a:t>
            </a:r>
            <a:r>
              <a:rPr lang="tr-TR" b="1" i="1" dirty="0" err="1">
                <a:solidFill>
                  <a:srgbClr val="4A4A4A"/>
                </a:solidFill>
                <a:effectLst/>
                <a:latin typeface="Helvetica Neue"/>
              </a:rPr>
              <a:t>takvâ</a:t>
            </a:r>
            <a:r>
              <a:rPr lang="tr-TR" b="1" i="1" dirty="0">
                <a:solidFill>
                  <a:srgbClr val="4A4A4A"/>
                </a:solidFill>
                <a:effectLst/>
                <a:latin typeface="Helvetica Neue"/>
              </a:rPr>
              <a:t> sahipleri bunlardır.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177. Ayet </a:t>
            </a:r>
            <a:endParaRPr lang="tr-TR" dirty="0"/>
          </a:p>
        </p:txBody>
      </p:sp>
    </p:spTree>
    <p:extLst>
      <p:ext uri="{BB962C8B-B14F-4D97-AF65-F5344CB8AC3E}">
        <p14:creationId xmlns:p14="http://schemas.microsoft.com/office/powerpoint/2010/main" val="2426114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40779"/>
          </a:xfrm>
        </p:spPr>
        <p:txBody>
          <a:bodyPr>
            <a:noAutofit/>
          </a:bodyPr>
          <a:lstStyle/>
          <a:p>
            <a:pPr rtl="1"/>
            <a:r>
              <a:rPr lang="ar-AE" sz="4800" b="0" i="0" dirty="0">
                <a:effectLst/>
                <a:latin typeface="Elif1"/>
              </a:rPr>
              <a:t>وَلَكُمْ فِي الْقِصَاصِ حَيٰوةٌ يَٓا اُو۬لِي الْاَلْبَابِ لَعَلَّكُمْ تَتَّقُونَ</a:t>
            </a:r>
            <a:r>
              <a:rPr lang="ar-AE" sz="4800" b="1" i="0" u="none" strike="noStrike" dirty="0">
                <a:effectLst/>
                <a:latin typeface="Elif1"/>
              </a:rPr>
              <a:t>﴿١٧٩﴾</a:t>
            </a:r>
            <a:endParaRPr lang="ar-AE" sz="13800" dirty="0"/>
          </a:p>
        </p:txBody>
      </p:sp>
      <p:sp>
        <p:nvSpPr>
          <p:cNvPr id="3" name="Alt Başlık 2"/>
          <p:cNvSpPr>
            <a:spLocks noGrp="1"/>
          </p:cNvSpPr>
          <p:nvPr>
            <p:ph type="subTitle" idx="1"/>
          </p:nvPr>
        </p:nvSpPr>
        <p:spPr>
          <a:xfrm>
            <a:off x="0" y="4676581"/>
            <a:ext cx="12192000" cy="1763548"/>
          </a:xfrm>
        </p:spPr>
        <p:txBody>
          <a:bodyPr>
            <a:normAutofit/>
          </a:bodyPr>
          <a:lstStyle/>
          <a:p>
            <a:r>
              <a:rPr lang="tr-TR" b="1" i="1" u="none" strike="noStrike" dirty="0">
                <a:solidFill>
                  <a:srgbClr val="725945"/>
                </a:solidFill>
                <a:effectLst/>
                <a:latin typeface="Helvetica Neue"/>
              </a:rPr>
              <a:t>﴾179﴿</a:t>
            </a:r>
            <a:r>
              <a:rPr lang="tr-TR" b="1" i="1" dirty="0">
                <a:solidFill>
                  <a:srgbClr val="4A4A4A"/>
                </a:solidFill>
                <a:effectLst/>
                <a:latin typeface="Helvetica Neue"/>
              </a:rPr>
              <a:t>Kısasta sizin için hayat vardır, ey akıl sahipleri, umulur ki sakınırsınız.</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179. Ayet </a:t>
            </a:r>
            <a:endParaRPr lang="tr-TR" dirty="0"/>
          </a:p>
        </p:txBody>
      </p:sp>
    </p:spTree>
    <p:extLst>
      <p:ext uri="{BB962C8B-B14F-4D97-AF65-F5344CB8AC3E}">
        <p14:creationId xmlns:p14="http://schemas.microsoft.com/office/powerpoint/2010/main" val="1370071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3"/>
            <a:ext cx="12192000" cy="2306638"/>
          </a:xfrm>
        </p:spPr>
        <p:txBody>
          <a:bodyPr>
            <a:normAutofit/>
          </a:bodyPr>
          <a:lstStyle/>
          <a:p>
            <a:r>
              <a:rPr lang="ar-AE" sz="4000" b="0" i="0" dirty="0">
                <a:solidFill>
                  <a:srgbClr val="725945"/>
                </a:solidFill>
                <a:effectLst/>
                <a:latin typeface="Elif1"/>
              </a:rPr>
              <a:t>كُتِبَ عَلَيْكُمْ اِذَا حَضَرَ اَحَدَكُمُ الْمَوْتُ اِنْ تَرَكَ خَيْرًاۚ اَلْوَصِيَّةُ لِلْوَالِدَيْنِ وَالْاَقْرَبٖينَ</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بِالْمَعْرُوفِۚ حَقًّا عَلَى الْمُتَّقٖينَۜ</a:t>
            </a:r>
            <a:r>
              <a:rPr lang="ar-AE" sz="4000" b="1" i="0" u="none" strike="noStrike" dirty="0">
                <a:solidFill>
                  <a:srgbClr val="725945"/>
                </a:solidFill>
                <a:effectLst/>
                <a:latin typeface="Elif1"/>
              </a:rPr>
              <a:t>﴿١٨٠﴾</a:t>
            </a:r>
            <a:endParaRPr lang="tr-TR" sz="40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﴾180﴿</a:t>
            </a:r>
            <a:r>
              <a:rPr lang="tr-TR" sz="2400" b="1" i="1" dirty="0">
                <a:solidFill>
                  <a:srgbClr val="4A4A4A"/>
                </a:solidFill>
                <a:effectLst/>
                <a:latin typeface="Helvetica Neue"/>
              </a:rPr>
              <a:t>Birinize ölüm yaklaştığında, eğer geriye mal bırakıyorsa anasına, babasına ve akrabasına uygun bir vasiyette bulunması, sakınanlara bir borç olmak üzere yazıldı.</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44000" y="0"/>
            <a:ext cx="304800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180.Ayet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2705241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823224"/>
          </a:xfrm>
        </p:spPr>
        <p:txBody>
          <a:bodyPr>
            <a:noAutofit/>
          </a:bodyPr>
          <a:lstStyle/>
          <a:p>
            <a:pPr rtl="1"/>
            <a:r>
              <a:rPr lang="ar-AE" sz="3200" b="0" i="0" dirty="0">
                <a:effectLst/>
                <a:latin typeface="Elif1"/>
              </a:rPr>
              <a:t>يَٓا اَيُّهَا الَّذٖينَ اٰمَنُوا كُتِبَ عَلَيْكُمُ الصِّيَامُ كَمَا كُتِبَ عَلَى الَّذٖينَ مِنْ قَبْلِكُمْ لَعَلَّكُمْ تَتَّقُونَۙ</a:t>
            </a:r>
            <a:r>
              <a:rPr lang="ar-AE" sz="3200" b="1" i="0" u="none" strike="noStrike" dirty="0">
                <a:effectLst/>
                <a:latin typeface="Elif1"/>
              </a:rPr>
              <a:t>﴿١٨٣﴾</a:t>
            </a:r>
            <a:r>
              <a:rPr lang="tr-TR" sz="3200" b="1" i="0" u="none" strike="noStrike" dirty="0">
                <a:effectLst/>
                <a:latin typeface="Elif1"/>
              </a:rPr>
              <a:t/>
            </a:r>
            <a:br>
              <a:rPr lang="tr-TR" sz="3200" b="1" i="0" u="none" strike="noStrike" dirty="0">
                <a:effectLst/>
                <a:latin typeface="Elif1"/>
              </a:rPr>
            </a:br>
            <a:r>
              <a:rPr lang="ar-AE" sz="3200" b="0" i="0" dirty="0">
                <a:effectLst/>
                <a:latin typeface="Elif1"/>
              </a:rPr>
              <a:t/>
            </a:r>
            <a:br>
              <a:rPr lang="ar-AE" sz="3200" b="0" i="0" dirty="0">
                <a:effectLst/>
                <a:latin typeface="Elif1"/>
              </a:rPr>
            </a:br>
            <a:r>
              <a:rPr lang="ar-AE" sz="3200" b="0" i="0" dirty="0">
                <a:effectLst/>
                <a:latin typeface="Elif1"/>
              </a:rPr>
              <a:t>اَيَّامًا مَعْدُودَاتٍۜ فَمَنْ كَانَ مِنْكُمْ مَرٖيضًا اَوْ عَلٰى سَفَرٍ فَعِدَّةٌ مِنْ اَيَّامٍ اُخَرَۜ وَعَلَى الَّذٖينَ يُطٖيقُونَهُ فِدْيَةٌ</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طَعَامُ مِسْكٖينٍۜ فَمَنْ تَطَوَّعَ خَيْرًا فَهُوَ خَيْرٌ لَهُۜ وَاَنْ تَصُومُوا خَيْرٌ لَكُمْ اِنْ كُنْتُمْ تَعْلَمُونَ</a:t>
            </a:r>
            <a:r>
              <a:rPr lang="ar-AE" sz="3200" b="1" i="0" u="none" strike="noStrike" dirty="0">
                <a:effectLst/>
                <a:latin typeface="Elif1"/>
              </a:rPr>
              <a:t>﴿١٨٤﴾</a:t>
            </a:r>
            <a:endParaRPr lang="ar-AE" sz="4000" b="0" i="0" dirty="0">
              <a:effectLst/>
              <a:latin typeface="Elif1"/>
            </a:endParaRPr>
          </a:p>
        </p:txBody>
      </p:sp>
      <p:sp>
        <p:nvSpPr>
          <p:cNvPr id="3" name="Alt Başlık 2"/>
          <p:cNvSpPr>
            <a:spLocks noGrp="1"/>
          </p:cNvSpPr>
          <p:nvPr>
            <p:ph type="subTitle" idx="1"/>
          </p:nvPr>
        </p:nvSpPr>
        <p:spPr>
          <a:xfrm>
            <a:off x="0" y="4676581"/>
            <a:ext cx="12192000" cy="1399903"/>
          </a:xfrm>
        </p:spPr>
        <p:txBody>
          <a:bodyPr>
            <a:normAutofit fontScale="92500" lnSpcReduction="20000"/>
          </a:bodyPr>
          <a:lstStyle/>
          <a:p>
            <a:r>
              <a:rPr lang="tr-TR" b="1" i="1" u="none" strike="noStrike" dirty="0">
                <a:solidFill>
                  <a:srgbClr val="725945"/>
                </a:solidFill>
                <a:effectLst/>
                <a:latin typeface="Helvetica Neue"/>
              </a:rPr>
              <a:t>﴾183-184﴿</a:t>
            </a:r>
            <a:r>
              <a:rPr lang="tr-TR" b="1" i="1" dirty="0">
                <a:solidFill>
                  <a:srgbClr val="4A4A4A"/>
                </a:solidFill>
                <a:effectLst/>
                <a:latin typeface="Helvetica Neue"/>
              </a:rPr>
              <a:t>Ey iman edenler! Sizden öncekilerin üzerine yazıldığı gibi sakınasınız diye sizin üzerinize de sayılı günlerde oruç yazıldı. İçinizden hasta veya yolcu olan, başka günlerden sayısınca tutar. Orucu tutmakta zorlananlar için bir yoksulun (günlük) yiyeceği kadar fidye yeterlidir. Bir iyiliği mecbur olmadan yapan için bu (yaptığı) iyidir. Ama orucu tutmanız -bilirseniz- sizin için daha hayırlıdır.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183 – 184 . Ayet </a:t>
            </a:r>
            <a:endParaRPr lang="tr-TR" dirty="0"/>
          </a:p>
        </p:txBody>
      </p:sp>
    </p:spTree>
    <p:extLst>
      <p:ext uri="{BB962C8B-B14F-4D97-AF65-F5344CB8AC3E}">
        <p14:creationId xmlns:p14="http://schemas.microsoft.com/office/powerpoint/2010/main" val="3598406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2248469"/>
          </a:xfrm>
        </p:spPr>
        <p:txBody>
          <a:bodyPr>
            <a:noAutofit/>
          </a:bodyPr>
          <a:lstStyle/>
          <a:p>
            <a:pPr rtl="1"/>
            <a:r>
              <a:rPr lang="ar-AE" sz="3200" b="0" i="0" dirty="0">
                <a:effectLst/>
                <a:latin typeface="Elif1"/>
              </a:rPr>
              <a:t>اُحِلَّ لَكُمْ لَيْلَةَ الصِّيَامِ الرَّفَثُ اِلٰى نِسَٓائِكُمْؕ هُنَّ لِبَاسٌ لَكُمْ وَاَنْتُمْ لِبَاسٌ لَهُنَّؕ عَلِمَ اللّٰهُ اَنَّكُمْ كُنْتُمْ تَخْتَانُونَ</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اَنْفُسَكُمْ فَتَابَ عَلَيْكُمْ وَعَفَا عَنْكُمْۚ فَالْـٰٔنَ بَاشِرُوهُنَّ وَابْتَغُوا مَا كَتَبَ اللّٰهُ لَكُمْۖ وَكُلُوا وَاشْرَبُوا حَتّٰى يَتَبَيَّنَ</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لَكُمُ الْخَيْطُ الْاَبْيَضُ مِنَ الْخَيْطِ الْاَسْوَدِ مِنَ الْفَجْرِۖ ثُمَّ اَتِمُّوا الصِّيَامَ اِلَى الَّيْلِۚ وَلَا تُبَاشِرُوهُنَّ وَاَنْتُمْ</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عَاكِفُونَۙ فِي الْمَسَاجِدِؕ تِلْكَ حُدُودُ اللّٰهِ فَلَا تَقْرَبُوهَاؕ كَذٰلِكَ يُبَيِّنُ اللّٰهُ اٰيَاتِهٖ لِلنَّاسِ لَعَلَّهُمْ يَتَّقُونَ</a:t>
            </a:r>
            <a:r>
              <a:rPr lang="ar-AE" sz="3200" b="1" i="0" u="none" strike="noStrike" dirty="0">
                <a:effectLst/>
                <a:latin typeface="Elif1"/>
              </a:rPr>
              <a:t>﴿١٨٧﴾</a:t>
            </a:r>
            <a:endParaRPr lang="ar-AE" sz="41300" dirty="0"/>
          </a:p>
        </p:txBody>
      </p:sp>
      <p:sp>
        <p:nvSpPr>
          <p:cNvPr id="3" name="Alt Başlık 2"/>
          <p:cNvSpPr>
            <a:spLocks noGrp="1"/>
          </p:cNvSpPr>
          <p:nvPr>
            <p:ph type="subTitle" idx="1"/>
          </p:nvPr>
        </p:nvSpPr>
        <p:spPr>
          <a:xfrm>
            <a:off x="0" y="4191660"/>
            <a:ext cx="12192000" cy="2563101"/>
          </a:xfrm>
        </p:spPr>
        <p:txBody>
          <a:bodyPr>
            <a:normAutofit lnSpcReduction="10000"/>
          </a:bodyPr>
          <a:lstStyle/>
          <a:p>
            <a:r>
              <a:rPr lang="tr-TR" b="1" i="1" u="none" strike="noStrike" dirty="0">
                <a:solidFill>
                  <a:srgbClr val="725945"/>
                </a:solidFill>
                <a:effectLst/>
                <a:latin typeface="Helvetica Neue"/>
              </a:rPr>
              <a:t>﴾187﴿</a:t>
            </a:r>
            <a:r>
              <a:rPr lang="tr-TR" b="1" i="1" dirty="0">
                <a:solidFill>
                  <a:srgbClr val="4A4A4A"/>
                </a:solidFill>
                <a:effectLst/>
                <a:latin typeface="Helvetica Neue"/>
              </a:rPr>
              <a:t>Oruç gecesinde kadınlarınızla birleşmek size helâl kılındı. Onlar sizin için elbisedir, siz de onlar için elbisesiniz. Sizin kendinizi sıkıntıya sokmakta olduğunuzu Allah bilmiş, tövbenizi kabul etmiş ve sizi bağışlamıştır. Şimdi artık onlarla birleşin ve Allah’ın sizin için yazdığını isteyin. Fecrin beyaz ipi siyah ipinden sizin için ayırt edilir hale gelinceye kadar yiyin için, sonra orucu geceye kadar tamamlayın. </a:t>
            </a:r>
            <a:r>
              <a:rPr lang="tr-TR" b="1" i="1" dirty="0" err="1">
                <a:solidFill>
                  <a:srgbClr val="4A4A4A"/>
                </a:solidFill>
                <a:effectLst/>
                <a:latin typeface="Helvetica Neue"/>
              </a:rPr>
              <a:t>Mescidlerde</a:t>
            </a:r>
            <a:r>
              <a:rPr lang="tr-TR" b="1" i="1" dirty="0">
                <a:solidFill>
                  <a:srgbClr val="4A4A4A"/>
                </a:solidFill>
                <a:effectLst/>
                <a:latin typeface="Helvetica Neue"/>
              </a:rPr>
              <a:t> ibadete çekilmişken kadınlarla cinsel ilişkide bulunmayın. Bunlar Allah’ın koyduğu sınırlardır; sakın bu sınırlara yaklaşmayın. Allah </a:t>
            </a:r>
            <a:r>
              <a:rPr lang="tr-TR" b="1" i="1" dirty="0" err="1">
                <a:solidFill>
                  <a:srgbClr val="4A4A4A"/>
                </a:solidFill>
                <a:effectLst/>
                <a:latin typeface="Helvetica Neue"/>
              </a:rPr>
              <a:t>âyetlerini</a:t>
            </a:r>
            <a:r>
              <a:rPr lang="tr-TR" b="1" i="1" dirty="0">
                <a:solidFill>
                  <a:srgbClr val="4A4A4A"/>
                </a:solidFill>
                <a:effectLst/>
                <a:latin typeface="Helvetica Neue"/>
              </a:rPr>
              <a:t> insanlar için işte böyle açıklar. Umulur ki sakınırlar.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187. Ayet </a:t>
            </a:r>
            <a:endParaRPr lang="tr-TR" dirty="0"/>
          </a:p>
        </p:txBody>
      </p:sp>
    </p:spTree>
    <p:extLst>
      <p:ext uri="{BB962C8B-B14F-4D97-AF65-F5344CB8AC3E}">
        <p14:creationId xmlns:p14="http://schemas.microsoft.com/office/powerpoint/2010/main" val="286395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314405"/>
          </a:xfrm>
        </p:spPr>
        <p:txBody>
          <a:bodyPr>
            <a:noAutofit/>
          </a:bodyPr>
          <a:lstStyle/>
          <a:p>
            <a:pPr rtl="1"/>
            <a:r>
              <a:rPr lang="ar-AE" sz="3600" b="0" i="0" dirty="0">
                <a:effectLst/>
                <a:latin typeface="Elif1"/>
              </a:rPr>
              <a:t>يَسْـَٔلُونَكَ عَنِ الْاَهِلَّةِۜ قُلْ هِىَ مَوَاقٖيتُ لِلنَّاسِ وَالْحَجِّۜ وَلَيْسَ الْبِرُّ بِاَنْ تَاْتُوا الْبُيُوتَ مِنْ</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ظُهُورِهَا وَلٰكِنَّ الْبِرَّ مَنِ اتَّقٰىۚ وَاْتُوا الْبُيُوتَ مِنْ اَبْوَابِهَاۖ وَاتَّقُوا اللّٰهَ لَعَلَّكُمْ تُفْلِحُونَ</a:t>
            </a:r>
            <a:r>
              <a:rPr lang="ar-AE" sz="3600" b="1" i="0" u="none" strike="noStrike" dirty="0">
                <a:effectLst/>
                <a:latin typeface="Elif1"/>
              </a:rPr>
              <a:t>﴿١٨٩﴾</a:t>
            </a:r>
            <a:endParaRPr lang="ar-AE" sz="231500" dirty="0"/>
          </a:p>
        </p:txBody>
      </p:sp>
      <p:sp>
        <p:nvSpPr>
          <p:cNvPr id="3" name="Alt Başlık 2"/>
          <p:cNvSpPr>
            <a:spLocks noGrp="1"/>
          </p:cNvSpPr>
          <p:nvPr>
            <p:ph type="subTitle" idx="1"/>
          </p:nvPr>
        </p:nvSpPr>
        <p:spPr>
          <a:xfrm>
            <a:off x="0" y="4191660"/>
            <a:ext cx="12192000" cy="2563101"/>
          </a:xfrm>
        </p:spPr>
        <p:txBody>
          <a:bodyPr>
            <a:normAutofit/>
          </a:bodyPr>
          <a:lstStyle/>
          <a:p>
            <a:r>
              <a:rPr lang="tr-TR" b="1" i="1" u="none" strike="noStrike" dirty="0">
                <a:solidFill>
                  <a:srgbClr val="725945"/>
                </a:solidFill>
                <a:effectLst/>
                <a:latin typeface="Helvetica Neue"/>
              </a:rPr>
              <a:t>﴾189﴿</a:t>
            </a:r>
            <a:r>
              <a:rPr lang="tr-TR" b="1" i="1" dirty="0">
                <a:solidFill>
                  <a:srgbClr val="4A4A4A"/>
                </a:solidFill>
                <a:effectLst/>
                <a:latin typeface="Helvetica Neue"/>
              </a:rPr>
              <a:t>Sana hilâlleri soruyorlar. De ki: “Onlar insanlar ve hac için vakit ölçüleridir. Erdemlilik asla evlere arkalarından gelip girmeniz değildir; fakat erdemlilik kişinin Allah’a saygılı olmasıdır. Evlere kapılarından gelin; Allah’a saygılı olun ki kurtuluşa eresiniz.</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189. Ayet </a:t>
            </a:r>
            <a:endParaRPr lang="tr-TR" dirty="0"/>
          </a:p>
        </p:txBody>
      </p:sp>
    </p:spTree>
    <p:extLst>
      <p:ext uri="{BB962C8B-B14F-4D97-AF65-F5344CB8AC3E}">
        <p14:creationId xmlns:p14="http://schemas.microsoft.com/office/powerpoint/2010/main" val="841287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314405"/>
          </a:xfrm>
        </p:spPr>
        <p:txBody>
          <a:bodyPr>
            <a:noAutofit/>
          </a:bodyPr>
          <a:lstStyle/>
          <a:p>
            <a:pPr rtl="1"/>
            <a:r>
              <a:rPr lang="ar-AE" sz="4000" b="0" i="0" dirty="0">
                <a:effectLst/>
                <a:latin typeface="Elif1"/>
              </a:rPr>
              <a:t>اَلشَّهْرُ الْحَرَامُ بِالشَّهْرِ الْحَرَامِ وَالْحُرُمَاتُ قِصَاصٌؕ فَمَنِ اعْتَدٰى عَلَيْكُمْ فَاعْتَدُوا</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عَلَيْهِ بِمِثْلِ مَا اعْتَدٰى عَلَيْكُمْۖ وَاتَّقُوا اللّٰهَ وَاعْلَمُٓوا اَنَّ اللّٰهَ مَعَ الْمُتَّقٖينَ</a:t>
            </a:r>
            <a:r>
              <a:rPr lang="ar-AE" sz="4000" b="1" i="0" u="none" strike="noStrike" dirty="0">
                <a:effectLst/>
                <a:latin typeface="Elif1"/>
              </a:rPr>
              <a:t>﴿١٩٤﴾</a:t>
            </a:r>
            <a:endParaRPr lang="ar-AE" sz="400000" dirty="0"/>
          </a:p>
        </p:txBody>
      </p:sp>
      <p:sp>
        <p:nvSpPr>
          <p:cNvPr id="3" name="Alt Başlık 2"/>
          <p:cNvSpPr>
            <a:spLocks noGrp="1"/>
          </p:cNvSpPr>
          <p:nvPr>
            <p:ph type="subTitle" idx="1"/>
          </p:nvPr>
        </p:nvSpPr>
        <p:spPr>
          <a:xfrm>
            <a:off x="0" y="4191660"/>
            <a:ext cx="12192000" cy="2563101"/>
          </a:xfrm>
        </p:spPr>
        <p:txBody>
          <a:bodyPr>
            <a:normAutofit/>
          </a:bodyPr>
          <a:lstStyle/>
          <a:p>
            <a:r>
              <a:rPr lang="tr-TR" b="1" i="1" u="none" strike="noStrike" dirty="0">
                <a:solidFill>
                  <a:srgbClr val="725945"/>
                </a:solidFill>
                <a:effectLst/>
                <a:latin typeface="Helvetica Neue"/>
              </a:rPr>
              <a:t>﴾194﴿</a:t>
            </a:r>
            <a:r>
              <a:rPr lang="tr-TR" b="1" i="1" dirty="0">
                <a:solidFill>
                  <a:srgbClr val="4A4A4A"/>
                </a:solidFill>
                <a:effectLst/>
                <a:latin typeface="Helvetica Neue"/>
              </a:rPr>
              <a:t>Haram ayın karşılığı haram aydır; saldırmazlık kurallarına riayet karşılıklıdır. Şu halde kim size saldırırsa, onun saldırısının dengiyle siz de ona saldırın. Allah’ın hükmüne saygılı olun ve bilin ki Allah kendisine saygılı olanların yanındadır.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194. Ayet </a:t>
            </a:r>
            <a:endParaRPr lang="tr-TR" dirty="0"/>
          </a:p>
        </p:txBody>
      </p:sp>
    </p:spTree>
    <p:extLst>
      <p:ext uri="{BB962C8B-B14F-4D97-AF65-F5344CB8AC3E}">
        <p14:creationId xmlns:p14="http://schemas.microsoft.com/office/powerpoint/2010/main" val="999912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823224"/>
          </a:xfrm>
        </p:spPr>
        <p:txBody>
          <a:bodyPr>
            <a:noAutofit/>
          </a:bodyPr>
          <a:lstStyle/>
          <a:p>
            <a:pPr rtl="1"/>
            <a:r>
              <a:rPr lang="ar-AE" sz="2800" b="0" i="0" dirty="0">
                <a:effectLst/>
                <a:latin typeface="Elif1"/>
              </a:rPr>
              <a:t>وَاَتِمُّوا الْحَجَّ وَالْعُمْرَةَ لِلّٰهِۜ فَاِنْ اُحْصِرْتُمْ فَمَا اسْتَيْسَرَ مِنَ الْهَدْىِۚ وَلَا تَحْلِقُوا رُؤُ۫سَكُمْ حَتّٰى يَبْلُغَ الْهَدْىُ مَحِلَّهُۜ فَمَنْ كَانَ</a:t>
            </a:r>
            <a:r>
              <a:rPr lang="tr-TR" sz="2800" b="0" i="0" dirty="0">
                <a:effectLst/>
                <a:latin typeface="Elif1"/>
              </a:rPr>
              <a:t/>
            </a:r>
            <a:br>
              <a:rPr lang="tr-TR" sz="2800" b="0" i="0" dirty="0">
                <a:effectLst/>
                <a:latin typeface="Elif1"/>
              </a:rPr>
            </a:br>
            <a:r>
              <a:rPr lang="tr-TR" sz="2800" b="0" i="0" dirty="0">
                <a:effectLst/>
                <a:latin typeface="Elif1"/>
              </a:rPr>
              <a:t/>
            </a:r>
            <a:br>
              <a:rPr lang="tr-TR" sz="2800" b="0" i="0" dirty="0">
                <a:effectLst/>
                <a:latin typeface="Elif1"/>
              </a:rPr>
            </a:br>
            <a:r>
              <a:rPr lang="ar-AE" sz="2800" b="0" i="0" dirty="0">
                <a:effectLst/>
                <a:latin typeface="Elif1"/>
              </a:rPr>
              <a:t> مِنْكُمْ مَرٖيضًا اَوْ بِهٖٓ اَذًى مِنْ رَاْسِهٖ فَفِدْيَةٌ مِنْ صِيَامٍ اَوْ صَدَقَةٍ اَوْ نُسُكٍۚ فَاِذَٓا اَمِنْتُمْ۠ فَمَنْ تَمَتَّعَ بِالْعُمْرَةِ اِلَى الْحَجِّ فَمَا</a:t>
            </a:r>
            <a:r>
              <a:rPr lang="tr-TR" sz="2800" b="0" i="0" dirty="0">
                <a:effectLst/>
                <a:latin typeface="Elif1"/>
              </a:rPr>
              <a:t/>
            </a:r>
            <a:br>
              <a:rPr lang="tr-TR" sz="2800" b="0" i="0" dirty="0">
                <a:effectLst/>
                <a:latin typeface="Elif1"/>
              </a:rPr>
            </a:br>
            <a:r>
              <a:rPr lang="tr-TR" sz="2800" b="0" i="0" dirty="0">
                <a:effectLst/>
                <a:latin typeface="Elif1"/>
              </a:rPr>
              <a:t/>
            </a:r>
            <a:br>
              <a:rPr lang="tr-TR" sz="2800" b="0" i="0" dirty="0">
                <a:effectLst/>
                <a:latin typeface="Elif1"/>
              </a:rPr>
            </a:br>
            <a:r>
              <a:rPr lang="ar-AE" sz="2800" b="0" i="0" dirty="0">
                <a:effectLst/>
                <a:latin typeface="Elif1"/>
              </a:rPr>
              <a:t> اسْتَيْسَرَ مِنَ الْهَدْىِۚ فَمَنْ لَمْ يَجِدْ فَصِيَامُ ثَلٰثَةِ اَيَّامٍ فِى الْحَجِّ وَسَبْعَةٍ اِذَا رَجَعْتُمْۜ تِلْكَ عَشَرَةٌ كَامِلَةٌۜ ذٰلِكَ لِمَنْ لَمْ يَكُنْ</a:t>
            </a:r>
            <a:r>
              <a:rPr lang="tr-TR" sz="2800" b="0" i="0" dirty="0">
                <a:effectLst/>
                <a:latin typeface="Elif1"/>
              </a:rPr>
              <a:t/>
            </a:r>
            <a:br>
              <a:rPr lang="tr-TR" sz="2800" b="0" i="0" dirty="0">
                <a:effectLst/>
                <a:latin typeface="Elif1"/>
              </a:rPr>
            </a:br>
            <a:r>
              <a:rPr lang="tr-TR" sz="2800" b="0" i="0" dirty="0">
                <a:effectLst/>
                <a:latin typeface="Elif1"/>
              </a:rPr>
              <a:t/>
            </a:r>
            <a:br>
              <a:rPr lang="tr-TR" sz="2800" b="0" i="0" dirty="0">
                <a:effectLst/>
                <a:latin typeface="Elif1"/>
              </a:rPr>
            </a:br>
            <a:r>
              <a:rPr lang="ar-AE" sz="2800" b="0" i="0" dirty="0">
                <a:effectLst/>
                <a:latin typeface="Elif1"/>
              </a:rPr>
              <a:t> اَهْلُهُ حَاضِرِى الْمَسْجِدِ الْحَرَامِۜ وَاتَّقُوا اللّٰهَ وَاعْلَمُٓوا اَنَّ اللّٰهَ شَدٖيدُ الْعِقَابِ۟</a:t>
            </a:r>
            <a:r>
              <a:rPr lang="ar-AE" sz="2800" b="1" i="0" u="none" strike="noStrike" dirty="0">
                <a:effectLst/>
                <a:latin typeface="Elif1"/>
              </a:rPr>
              <a:t>﴿١٩٦﴾</a:t>
            </a:r>
            <a:endParaRPr lang="ar-AE" sz="333300" dirty="0"/>
          </a:p>
        </p:txBody>
      </p:sp>
      <p:sp>
        <p:nvSpPr>
          <p:cNvPr id="3" name="Alt Başlık 2"/>
          <p:cNvSpPr>
            <a:spLocks noGrp="1"/>
          </p:cNvSpPr>
          <p:nvPr>
            <p:ph type="subTitle" idx="1"/>
          </p:nvPr>
        </p:nvSpPr>
        <p:spPr>
          <a:xfrm>
            <a:off x="0" y="4191660"/>
            <a:ext cx="12192000" cy="2563101"/>
          </a:xfrm>
        </p:spPr>
        <p:txBody>
          <a:bodyPr>
            <a:normAutofit fontScale="92500"/>
          </a:bodyPr>
          <a:lstStyle/>
          <a:p>
            <a:r>
              <a:rPr lang="tr-TR" b="1" i="1" u="none" strike="noStrike" dirty="0">
                <a:solidFill>
                  <a:srgbClr val="725945"/>
                </a:solidFill>
                <a:effectLst/>
                <a:latin typeface="Helvetica Neue"/>
              </a:rPr>
              <a:t>﴾196﴿</a:t>
            </a:r>
            <a:r>
              <a:rPr lang="tr-TR" b="1" i="1" dirty="0">
                <a:solidFill>
                  <a:srgbClr val="4A4A4A"/>
                </a:solidFill>
                <a:effectLst/>
                <a:latin typeface="Helvetica Neue"/>
              </a:rPr>
              <a:t>“Haccı ve umreyi Allah için eksiksiz yerine getirin; engellenirseniz kolayınıza gelen bir kurban gönderin. Kurban, mahalline ulaşıncaya kadar başlarınızı tıraş etmeyin. Fakat içinizden biri hasta ise veya başından bir rahatsızlığı varsa (tıraşını olup) oruç veya sadaka yahut kurban olarak bir fidye ödesin. Güvenlikte olduğunuzda hacdan önce umre yapan kişi, gücünün elverdiği türden bir kurban kessin. Bulamayan ise hac sırasında üç gün, döndükten sonra da yedi gün yani tam on gün oruç tutmalıdır. Bu, ailesi </a:t>
            </a:r>
            <a:r>
              <a:rPr lang="tr-TR" b="1" i="1" dirty="0" err="1">
                <a:solidFill>
                  <a:srgbClr val="4A4A4A"/>
                </a:solidFill>
                <a:effectLst/>
                <a:latin typeface="Helvetica Neue"/>
              </a:rPr>
              <a:t>Mescid</a:t>
            </a:r>
            <a:r>
              <a:rPr lang="tr-TR" b="1" i="1" dirty="0">
                <a:solidFill>
                  <a:srgbClr val="4A4A4A"/>
                </a:solidFill>
                <a:effectLst/>
                <a:latin typeface="Helvetica Neue"/>
              </a:rPr>
              <a:t>-i </a:t>
            </a:r>
            <a:r>
              <a:rPr lang="tr-TR" b="1" i="1" dirty="0" err="1">
                <a:solidFill>
                  <a:srgbClr val="4A4A4A"/>
                </a:solidFill>
                <a:effectLst/>
                <a:latin typeface="Helvetica Neue"/>
              </a:rPr>
              <a:t>Harâm</a:t>
            </a:r>
            <a:r>
              <a:rPr lang="tr-TR" b="1" i="1" dirty="0">
                <a:solidFill>
                  <a:srgbClr val="4A4A4A"/>
                </a:solidFill>
                <a:effectLst/>
                <a:latin typeface="Helvetica Neue"/>
              </a:rPr>
              <a:t> civarında oturmayanlar içindir. Allah’ın buyruğuna saygılı olun ve bilin ki Allah’ın cezalandırması çok şiddetlidir.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Bakara Suresi 2.Sure</a:t>
            </a:r>
          </a:p>
          <a:p>
            <a:r>
              <a:rPr lang="tr-TR" b="1" dirty="0"/>
              <a:t>196. Ayet </a:t>
            </a:r>
            <a:endParaRPr lang="tr-TR" dirty="0"/>
          </a:p>
        </p:txBody>
      </p:sp>
    </p:spTree>
    <p:extLst>
      <p:ext uri="{BB962C8B-B14F-4D97-AF65-F5344CB8AC3E}">
        <p14:creationId xmlns:p14="http://schemas.microsoft.com/office/powerpoint/2010/main" val="1997187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99000"/>
            <a:ext cx="12192000" cy="2230120"/>
          </a:xfrm>
        </p:spPr>
        <p:txBody>
          <a:bodyPr>
            <a:normAutofit lnSpcReduction="10000"/>
          </a:bodyPr>
          <a:lstStyle/>
          <a:p>
            <a:r>
              <a:rPr lang="tr-TR" sz="3200" b="1" i="1" u="none" strike="noStrike" dirty="0">
                <a:solidFill>
                  <a:srgbClr val="725945"/>
                </a:solidFill>
                <a:effectLst/>
                <a:latin typeface="Helvetica Neue"/>
              </a:rPr>
              <a:t>﴾197﴿</a:t>
            </a:r>
            <a:r>
              <a:rPr lang="tr-TR" sz="3200" b="1" i="1" dirty="0">
                <a:solidFill>
                  <a:srgbClr val="4A4A4A"/>
                </a:solidFill>
                <a:effectLst/>
                <a:latin typeface="Helvetica Neue"/>
              </a:rPr>
              <a:t>Hac bilinen aylardadır. Kim o aylarda hacca karar verip niyet ederse, bilsin ki hac sırasında kadına yaklaşmak, günaha sapmak ve tartışıp çekişmek yoktur. Ne hayır işleseniz Allah onu bilir. Azık edinin; kuşkusuz azığın en hayırlısı </a:t>
            </a:r>
            <a:r>
              <a:rPr lang="tr-TR" sz="3200" b="1" i="1" dirty="0" err="1">
                <a:solidFill>
                  <a:srgbClr val="4A4A4A"/>
                </a:solidFill>
                <a:effectLst/>
                <a:latin typeface="Helvetica Neue"/>
              </a:rPr>
              <a:t>takvâdır</a:t>
            </a:r>
            <a:r>
              <a:rPr lang="tr-TR" sz="3200" b="1" i="1" dirty="0">
                <a:solidFill>
                  <a:srgbClr val="4A4A4A"/>
                </a:solidFill>
                <a:effectLst/>
                <a:latin typeface="Helvetica Neue"/>
              </a:rPr>
              <a:t>. Öyleyse bana saygı duyun, ey akıl sahipleri!</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197.Ayet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08132"/>
            <a:ext cx="12192000" cy="3452327"/>
          </a:xfrm>
        </p:spPr>
        <p:txBody>
          <a:bodyPr>
            <a:noAutofit/>
          </a:bodyPr>
          <a:lstStyle/>
          <a:p>
            <a:r>
              <a:rPr lang="ar-AE" sz="4800" b="0" i="0" dirty="0">
                <a:effectLst/>
                <a:latin typeface="Elif1"/>
              </a:rPr>
              <a:t>اَلْحَجُّ اَشْهُرٌ مَعْلُومَاتٌۚ فَمَنْ فَرَضَ فٖيهِنَّ الْحَجَّ فَلَا رَفَثَ وَلَا فُسُوقَ</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وَلَا جِدَالَ فِى الْحَجِّۜ وَمَا تَفْعَلُوا مِنْ خَيْرٍ يَعْلَمْهُ اللّٰهُۜ وَتَزَوَّدُوا فَاِنَّ</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خَيْرَ الزَّادِ التَّقْوٰىؗ وَاتَّقُونِ يَٓا اُو۬لِى الْاَلْبَابِ</a:t>
            </a:r>
            <a:r>
              <a:rPr lang="ar-AE" sz="4800" b="1" i="0" u="none" strike="noStrike" dirty="0">
                <a:effectLst/>
                <a:latin typeface="Elif1"/>
              </a:rPr>
              <a:t>﴿١٩٧﴾</a:t>
            </a:r>
            <a:endParaRPr lang="tr-TR" sz="102800" dirty="0"/>
          </a:p>
        </p:txBody>
      </p:sp>
    </p:spTree>
    <p:extLst>
      <p:ext uri="{BB962C8B-B14F-4D97-AF65-F5344CB8AC3E}">
        <p14:creationId xmlns:p14="http://schemas.microsoft.com/office/powerpoint/2010/main" val="2570509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99000"/>
            <a:ext cx="12192000" cy="2230120"/>
          </a:xfrm>
        </p:spPr>
        <p:txBody>
          <a:bodyPr>
            <a:normAutofit/>
          </a:bodyPr>
          <a:lstStyle/>
          <a:p>
            <a:r>
              <a:rPr lang="tr-TR" sz="3200" b="1" i="1" dirty="0"/>
              <a:t>﴾201﴿İnsanlardan öyleleri de vardır ki, “Ey rabbimiz! Bize bu dünyada da iyilik ver, öteki dünyada da iyilik ver; bizi cehennem azabından koru” derler.</a:t>
            </a:r>
            <a:endParaRPr lang="tr-TR" sz="115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smtClean="0">
                <a:effectLst/>
                <a:latin typeface="Helvetica Neue"/>
                <a:hlinkClick r:id="rId2">
                  <a:extLst>
                    <a:ext uri="{A12FA001-AC4F-418D-AE19-62706E023703}">
                      <ahyp:hlinkClr xmlns:ahyp="http://schemas.microsoft.com/office/drawing/2018/hyperlinkcolor" xmlns="" val="tx"/>
                    </a:ext>
                  </a:extLst>
                </a:hlinkClick>
              </a:rPr>
              <a:t>201.Ayet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08132"/>
            <a:ext cx="12192000" cy="2994434"/>
          </a:xfrm>
        </p:spPr>
        <p:txBody>
          <a:bodyPr>
            <a:noAutofit/>
          </a:bodyPr>
          <a:lstStyle/>
          <a:p>
            <a:r>
              <a:rPr lang="ar-AE" dirty="0"/>
              <a:t>وَمِنْهُمْ مَنْ يَقُولُ رَبَّنَٓا اٰتِنَا فِي الدُّنْيَا حَسَنَةً وَفِي </a:t>
            </a:r>
            <a:r>
              <a:rPr lang="tr-TR" dirty="0" smtClean="0"/>
              <a:t/>
            </a:r>
            <a:br>
              <a:rPr lang="tr-TR" dirty="0" smtClean="0"/>
            </a:br>
            <a:r>
              <a:rPr lang="tr-TR" dirty="0"/>
              <a:t/>
            </a:r>
            <a:br>
              <a:rPr lang="tr-TR" dirty="0"/>
            </a:br>
            <a:r>
              <a:rPr lang="ar-AE" dirty="0" smtClean="0"/>
              <a:t>الْاٰخِرَةِ </a:t>
            </a:r>
            <a:r>
              <a:rPr lang="ar-AE" dirty="0"/>
              <a:t>حَسَنَةً وَقِنَا عَذَابَ النَّارِ</a:t>
            </a:r>
            <a:endParaRPr lang="tr-TR" sz="333300" dirty="0"/>
          </a:p>
        </p:txBody>
      </p:sp>
    </p:spTree>
    <p:extLst>
      <p:ext uri="{BB962C8B-B14F-4D97-AF65-F5344CB8AC3E}">
        <p14:creationId xmlns:p14="http://schemas.microsoft.com/office/powerpoint/2010/main" val="762854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99000"/>
            <a:ext cx="12192000" cy="2230120"/>
          </a:xfrm>
        </p:spPr>
        <p:txBody>
          <a:bodyPr>
            <a:normAutofit/>
          </a:bodyPr>
          <a:lstStyle/>
          <a:p>
            <a:r>
              <a:rPr lang="tr-TR" sz="2400" b="1" i="1" u="none" strike="noStrike" dirty="0">
                <a:solidFill>
                  <a:srgbClr val="725945"/>
                </a:solidFill>
                <a:effectLst/>
                <a:latin typeface="Helvetica Neue"/>
              </a:rPr>
              <a:t>﴾203﴿</a:t>
            </a:r>
            <a:r>
              <a:rPr lang="tr-TR" sz="2400" b="1" i="1" dirty="0">
                <a:solidFill>
                  <a:srgbClr val="4A4A4A"/>
                </a:solidFill>
                <a:effectLst/>
                <a:latin typeface="Helvetica Neue"/>
              </a:rPr>
              <a:t>Belirlenmiş günlerde Allah’ı zikredin. Allah’a saygılı olan için iki günde (dönmekte) acele edene günah yoktur; daha uzun kalana da günah yoktur. Allah’a saygılı olun. Bilin ki sizler O’nun huzurunda toplanacaksınız!</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203.Ayet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08132"/>
            <a:ext cx="12192000" cy="2318525"/>
          </a:xfrm>
        </p:spPr>
        <p:txBody>
          <a:bodyPr>
            <a:noAutofit/>
          </a:bodyPr>
          <a:lstStyle/>
          <a:p>
            <a:r>
              <a:rPr lang="ar-AE" sz="4000" b="0" i="0" dirty="0">
                <a:effectLst/>
                <a:latin typeface="Elif1"/>
              </a:rPr>
              <a:t>وَاذْكُرُوا اللّٰهَ فٖٓي اَيَّامٍ مَعْدُودَاتٍؕ فَمَنْ تَعَجَّلَ فٖي يَوْمَيْنِ فَلَٓا اِثْمَ عَلَيْهِۚ وَمَنْ تَاَخَّرَ</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فَلَٓا اِثْمَ عَلَيْهِۙ لِمَنِ اتَّقٰىؕ وَاتَّقُوا اللّٰهَ وَاعْلَمُٓوا اَنَّكُمْ اِلَيْهِ تُحْشَرُونَ</a:t>
            </a:r>
            <a:r>
              <a:rPr lang="ar-AE" sz="4000" b="1" i="0" u="none" strike="noStrike" dirty="0">
                <a:effectLst/>
                <a:latin typeface="Elif1"/>
              </a:rPr>
              <a:t>﴿٢٠٣﴾</a:t>
            </a:r>
            <a:endParaRPr lang="tr-TR" sz="333300" dirty="0"/>
          </a:p>
        </p:txBody>
      </p:sp>
    </p:spTree>
    <p:extLst>
      <p:ext uri="{BB962C8B-B14F-4D97-AF65-F5344CB8AC3E}">
        <p14:creationId xmlns:p14="http://schemas.microsoft.com/office/powerpoint/2010/main" val="1573272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99000"/>
            <a:ext cx="12192000" cy="2230120"/>
          </a:xfrm>
        </p:spPr>
        <p:txBody>
          <a:bodyPr>
            <a:normAutofit/>
          </a:bodyPr>
          <a:lstStyle/>
          <a:p>
            <a:r>
              <a:rPr lang="tr-TR" b="1" i="1" u="none" strike="noStrike" dirty="0">
                <a:solidFill>
                  <a:srgbClr val="725945"/>
                </a:solidFill>
                <a:effectLst/>
                <a:latin typeface="Helvetica Neue"/>
              </a:rPr>
              <a:t>﴾212﴿</a:t>
            </a:r>
            <a:r>
              <a:rPr lang="tr-TR" b="1" i="1" dirty="0">
                <a:solidFill>
                  <a:srgbClr val="4A4A4A"/>
                </a:solidFill>
                <a:effectLst/>
                <a:latin typeface="Helvetica Neue"/>
              </a:rPr>
              <a:t>İnananlarla alay ederek inkâra sapanlar dünya hayatının çekiciliğine kapıldılar. Ama Allah’tan korkanlar kıyamet gününde onlardan üstün olacaklardır. Allah dilediğine hesapsız rızık verir.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212.Ayet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08132"/>
            <a:ext cx="12192000" cy="2620868"/>
          </a:xfrm>
        </p:spPr>
        <p:txBody>
          <a:bodyPr>
            <a:noAutofit/>
          </a:bodyPr>
          <a:lstStyle/>
          <a:p>
            <a:r>
              <a:rPr lang="ar-AE" sz="4800" b="0" i="0" dirty="0">
                <a:effectLst/>
                <a:latin typeface="Elif1"/>
              </a:rPr>
              <a:t>زُيِّنَ لِلَّذٖينَ كَفَرُوا الْحَيٰوةُ الدُّنْيَا وَيَسْخَرُونَ مِنَ الَّذٖينَ اٰمَنُواۘ وَالَّذٖينَ</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اتَّقَوْا فَوْقَهُمْ يَوْمَ الْقِيٰمَةِؕ وَاللّٰهُ يَرْزُقُ مَنْ يَشَٓاءُ بِغَيْرِ حِسَابٍ</a:t>
            </a:r>
            <a:r>
              <a:rPr lang="ar-AE" sz="4800" b="1" i="0" u="none" strike="noStrike" dirty="0">
                <a:effectLst/>
                <a:latin typeface="Elif1"/>
              </a:rPr>
              <a:t>﴿٢١٢﴾</a:t>
            </a:r>
            <a:endParaRPr lang="tr-TR" sz="400000" dirty="0"/>
          </a:p>
        </p:txBody>
      </p:sp>
    </p:spTree>
    <p:extLst>
      <p:ext uri="{BB962C8B-B14F-4D97-AF65-F5344CB8AC3E}">
        <p14:creationId xmlns:p14="http://schemas.microsoft.com/office/powerpoint/2010/main" val="1647994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99000"/>
            <a:ext cx="12192000" cy="2230120"/>
          </a:xfrm>
        </p:spPr>
        <p:txBody>
          <a:bodyPr>
            <a:normAutofit/>
          </a:bodyPr>
          <a:lstStyle/>
          <a:p>
            <a:r>
              <a:rPr lang="tr-TR" b="1" i="1" u="none" strike="noStrike" dirty="0">
                <a:solidFill>
                  <a:srgbClr val="725945"/>
                </a:solidFill>
                <a:effectLst/>
                <a:latin typeface="Helvetica Neue"/>
              </a:rPr>
              <a:t>﴾224﴿</a:t>
            </a:r>
            <a:r>
              <a:rPr lang="tr-TR" b="1" i="1" dirty="0">
                <a:solidFill>
                  <a:srgbClr val="4A4A4A"/>
                </a:solidFill>
                <a:effectLst/>
                <a:latin typeface="Helvetica Neue"/>
              </a:rPr>
              <a:t>Yeminlerinizden dolayı Allah’ı, iyilik etmeye, kötülükten sakınmaya ve insanların arasını düzeltmeye engel kılmayın. Allah her şeyi işitir ve bilir.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224.Ayet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08132"/>
            <a:ext cx="12192000" cy="1748255"/>
          </a:xfrm>
        </p:spPr>
        <p:txBody>
          <a:bodyPr>
            <a:noAutofit/>
          </a:bodyPr>
          <a:lstStyle/>
          <a:p>
            <a:r>
              <a:rPr lang="ar-AE" sz="3200" b="0" i="0" dirty="0">
                <a:effectLst/>
                <a:latin typeface="Elif1"/>
              </a:rPr>
              <a:t>وَلَا تَجْعَلُوا اللّٰهَ عُرْضَةً لِاَيْمَانِكُمْ اَنْ تَبَرُّوا وَتَتَّقُوا وَتُصْلِحُوا بَيْنَ النَّاسِؕ وَاللّٰهُ سَمٖيعٌ عَلٖيمٌ</a:t>
            </a:r>
            <a:r>
              <a:rPr lang="ar-AE" sz="3200" b="1" i="0" u="none" strike="noStrike" dirty="0">
                <a:effectLst/>
                <a:latin typeface="Elif1"/>
              </a:rPr>
              <a:t>﴿٢٢٤﴾</a:t>
            </a:r>
            <a:endParaRPr lang="tr-TR" sz="333300" dirty="0"/>
          </a:p>
        </p:txBody>
      </p:sp>
    </p:spTree>
    <p:extLst>
      <p:ext uri="{BB962C8B-B14F-4D97-AF65-F5344CB8AC3E}">
        <p14:creationId xmlns:p14="http://schemas.microsoft.com/office/powerpoint/2010/main" val="3439840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44181"/>
            <a:ext cx="12192000" cy="2413819"/>
          </a:xfrm>
        </p:spPr>
        <p:txBody>
          <a:bodyPr>
            <a:normAutofit/>
          </a:bodyPr>
          <a:lstStyle/>
          <a:p>
            <a:r>
              <a:rPr lang="tr-TR" b="1" i="1" u="none" strike="noStrike" dirty="0">
                <a:solidFill>
                  <a:srgbClr val="725945"/>
                </a:solidFill>
                <a:effectLst/>
                <a:latin typeface="Helvetica Neue"/>
              </a:rPr>
              <a:t>﴾229﴿</a:t>
            </a:r>
            <a:r>
              <a:rPr lang="tr-TR" b="1" i="1" dirty="0">
                <a:solidFill>
                  <a:srgbClr val="4A4A4A"/>
                </a:solidFill>
                <a:effectLst/>
                <a:latin typeface="Helvetica Neue"/>
              </a:rPr>
              <a:t>Boşama iki keredir. Her ikisinden sonra ya iyilikle evlilik içinde tutmak veya güzellikle serbest bırakmak gerekir. (Eşlerin) Allah’ın koyduğu kurallara uymamalarından korkmadığınız sürece onlara verdiğiniz </a:t>
            </a:r>
            <a:r>
              <a:rPr lang="tr-TR" b="1" i="1" dirty="0" err="1">
                <a:solidFill>
                  <a:srgbClr val="4A4A4A"/>
                </a:solidFill>
                <a:effectLst/>
                <a:latin typeface="Helvetica Neue"/>
              </a:rPr>
              <a:t>mehirden</a:t>
            </a:r>
            <a:r>
              <a:rPr lang="tr-TR" b="1" i="1" dirty="0">
                <a:solidFill>
                  <a:srgbClr val="4A4A4A"/>
                </a:solidFill>
                <a:effectLst/>
                <a:latin typeface="Helvetica Neue"/>
              </a:rPr>
              <a:t> hiçbir miktarı geri almanız sizin için helâl olmaz. Eğer Allah’ın kurallarına uymamalarından korkarsanız, kadının evlilikten kurtulmak için bir meblâğ vermesinde taraflara bir vebal yoktur. Bunlar Allah’ın koyduğu kurallardır, öyleyse onları çiğnemeyin. Her kim Allah’ın koyduğu kuralları çiğnerse işte onlar zalimlerin ta kendileridir.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229.Ayet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748255"/>
          </a:xfrm>
        </p:spPr>
        <p:txBody>
          <a:bodyPr>
            <a:noAutofit/>
          </a:bodyPr>
          <a:lstStyle/>
          <a:p>
            <a:r>
              <a:rPr lang="ar-AE" sz="3200" b="0" i="0" dirty="0">
                <a:effectLst/>
                <a:latin typeface="Elif1"/>
              </a:rPr>
              <a:t>اَلطَّلَاقُ مَرَّتَانِۖ فَاِمْسَاكٌ بِمَعْرُوفٍ اَوْ تَسْرٖيحٌ بِاِحْسَانٍۜ وَلَا يَحِلُّ لَكُمْ اَنْ تَاْخُذُوا مِمَّٓا اٰتَيْتُمُوهُنَّ شَيْـًٔا اِلَّٓا</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اَنْ يَخَافَٓا اَلَّا يُقٖيمَا حُدُودَ اللّٰهِۜ فَاِنْ خِفْتُمْ اَلَّا يُقٖيمَا حُدُودَ اللّٰهِۙ فَلَا جُنَاحَ عَلَيْهِمَا فٖيمَا افْتَدَتْ بِهٖۜ تِلْكَ حُدُودُ</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اللّٰهِ فَلَا تَعْتَدُوهَاۚ وَمَنْ يَتَعَدَّ حُدُودَ اللّٰهِ فَاُو۬لٰٓئِكَ هُمُ الظَّالِمُونَ</a:t>
            </a:r>
            <a:r>
              <a:rPr lang="ar-AE" sz="3200" b="1" i="0" u="none" strike="noStrike" dirty="0">
                <a:effectLst/>
                <a:latin typeface="Elif1"/>
              </a:rPr>
              <a:t>﴿٢٢٩﴾</a:t>
            </a:r>
            <a:endParaRPr lang="tr-TR" sz="333300" dirty="0"/>
          </a:p>
        </p:txBody>
      </p:sp>
    </p:spTree>
    <p:extLst>
      <p:ext uri="{BB962C8B-B14F-4D97-AF65-F5344CB8AC3E}">
        <p14:creationId xmlns:p14="http://schemas.microsoft.com/office/powerpoint/2010/main" val="2384788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44181"/>
            <a:ext cx="12192000" cy="2413819"/>
          </a:xfrm>
        </p:spPr>
        <p:txBody>
          <a:bodyPr>
            <a:normAutofit/>
          </a:bodyPr>
          <a:lstStyle/>
          <a:p>
            <a:r>
              <a:rPr lang="tr-TR" b="1" i="1" u="none" strike="noStrike" dirty="0">
                <a:solidFill>
                  <a:srgbClr val="725945"/>
                </a:solidFill>
                <a:effectLst/>
                <a:latin typeface="Helvetica Neue"/>
              </a:rPr>
              <a:t>﴾231﴿</a:t>
            </a:r>
            <a:r>
              <a:rPr lang="tr-TR" b="1" i="1" dirty="0">
                <a:solidFill>
                  <a:srgbClr val="4A4A4A"/>
                </a:solidFill>
                <a:effectLst/>
                <a:latin typeface="Helvetica Neue"/>
              </a:rPr>
              <a:t>Kadınları boşadığınızda, onlar da bekleme sürelerini doldurduklarında ya onlarla yeniden evlenip iyilikle tutun ya da iyilikle serbest bırakın. Onları zarar vererek haklarını çiğnemek için nikâh altında tutmayın. Bunu yapan bilsin ki kendine kötülük etmiştir. Allah’ın </a:t>
            </a:r>
            <a:r>
              <a:rPr lang="tr-TR" b="1" i="1" dirty="0" err="1">
                <a:solidFill>
                  <a:srgbClr val="4A4A4A"/>
                </a:solidFill>
                <a:effectLst/>
                <a:latin typeface="Helvetica Neue"/>
              </a:rPr>
              <a:t>âyetlerini</a:t>
            </a:r>
            <a:r>
              <a:rPr lang="tr-TR" b="1" i="1" dirty="0">
                <a:solidFill>
                  <a:srgbClr val="4A4A4A"/>
                </a:solidFill>
                <a:effectLst/>
                <a:latin typeface="Helvetica Neue"/>
              </a:rPr>
              <a:t> sakın alaya almayın. Allah’ın size bahşettiği nimetleri, kitaptan ve hikmetten size öğüt vermek üzere gönderdiklerini dilinizden düşürmeyin. Allah’tan korkun ve bilin ki Allah her şeyi bilmektedir.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231.Ayet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748255"/>
          </a:xfrm>
        </p:spPr>
        <p:txBody>
          <a:bodyPr>
            <a:noAutofit/>
          </a:bodyPr>
          <a:lstStyle/>
          <a:p>
            <a:r>
              <a:rPr lang="ar-AE" sz="3200" b="0" i="0" dirty="0">
                <a:effectLst/>
                <a:latin typeface="Elif1"/>
              </a:rPr>
              <a:t>وَاِذَا طَلَّقْتُمُ النِّسَٓاءَ فَبَلَغْنَ اَجَلَهُنَّ فَاَمْسِكُوهُنَّ بِمَعْرُوفٍ اَوْ سَرِّحُوهُنَّ بِمَعْرُوفٍۖ وَلَا تُمْسِكُوهُنَّ</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ضِرَارًا لِتَعْتَدُواۚ وَمَنْ يَفْعَلْ ذٰلِكَ فَقَدْ ظَلَمَ نَفْسَهُۜ وَلَا تَتَّخِذُٓوا اٰيَاتِ اللّٰهِ هُزُوًاؗ وَاذْكُرُوا نِعْمَتَ اللّٰهِ عَلَيْكُمْ</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وَمَٓا اَنْزَلَ عَلَيْكُمْ مِنَ الْكِتَابِ وَالْحِكْمَةِ يَعِظُكُمْ بِهٖۜ وَاتَّقُوا اللّٰهَ وَاعْلَمُٓوا اَنَّ اللّٰهَ بِكُلِّ شَىْءٍ عَلٖيمٌ۟</a:t>
            </a:r>
            <a:r>
              <a:rPr lang="ar-AE" sz="3200" b="1" i="0" u="none" strike="noStrike" dirty="0">
                <a:effectLst/>
                <a:latin typeface="Elif1"/>
              </a:rPr>
              <a:t>﴿٢٣١﴾</a:t>
            </a:r>
            <a:endParaRPr lang="tr-TR" sz="333300" dirty="0"/>
          </a:p>
        </p:txBody>
      </p:sp>
    </p:spTree>
    <p:extLst>
      <p:ext uri="{BB962C8B-B14F-4D97-AF65-F5344CB8AC3E}">
        <p14:creationId xmlns:p14="http://schemas.microsoft.com/office/powerpoint/2010/main" val="2785453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44181"/>
            <a:ext cx="12192000" cy="2413819"/>
          </a:xfrm>
        </p:spPr>
        <p:txBody>
          <a:bodyPr>
            <a:normAutofit fontScale="92500" lnSpcReduction="20000"/>
          </a:bodyPr>
          <a:lstStyle/>
          <a:p>
            <a:r>
              <a:rPr lang="tr-TR" b="1" i="1" u="none" strike="noStrike" dirty="0">
                <a:solidFill>
                  <a:srgbClr val="725945"/>
                </a:solidFill>
                <a:effectLst/>
                <a:latin typeface="Helvetica Neue"/>
              </a:rPr>
              <a:t>﴾233﴿</a:t>
            </a:r>
            <a:r>
              <a:rPr lang="tr-TR" b="1" i="1" dirty="0">
                <a:solidFill>
                  <a:srgbClr val="4A4A4A"/>
                </a:solidFill>
                <a:effectLst/>
                <a:latin typeface="Helvetica Neue"/>
              </a:rPr>
              <a:t>Emzirmeyi tamamlamak isteyen için analar çocuklarını tam iki yıl emzirirler. Onların normal ölçülerde yiyecek ve giyeceklerini sağlamak da çocuk kendisinden olanın (babanın) borcudur. Hiç kimse gücünü aşan bir şeyle yükümlü kılınamaz. Ne ana çocuğu yüzünden zarara uğratılsın ne de babası çocuğundan dolayı zarar görsün. Kendisine miras kalan kimseye de benzer yükümlülük vardır. Ana baba karşılıklı danışarak ve anlaşarak çocuğu sütten kesmek isterlerse bundan dolayı onlar için bir sakınca yoktur. Çocuklarınızı sütannelere emzirtmek isterseniz münasip olan ücreti verdiğiniz takdirde sizin için bir günah yoktur. Allah’ın koyduğu kurallara aykırı davranmaktan sakının ve bilin ki Allah yaptıklarınızın tamamını görmektedir.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233.Ayet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2006352"/>
          </a:xfrm>
        </p:spPr>
        <p:txBody>
          <a:bodyPr>
            <a:noAutofit/>
          </a:bodyPr>
          <a:lstStyle/>
          <a:p>
            <a:r>
              <a:rPr lang="ar-AE" sz="2800" b="0" i="0" dirty="0">
                <a:effectLst/>
                <a:latin typeface="Elif1"/>
              </a:rPr>
              <a:t>وَالْوَالِدَاتُ يُرْضِعْنَ اَوْلَادَهُنَّ حَوْلَيْنِ كَامِلَيْنِ لِمَنْ اَرَادَ اَنْ يُتِمَّ الرَّضَاعَةَۜ وَعَلَى الْمَوْلُودِ لَهُ رِزْقُهُنَّ وَكِسْوَتُهُنَّ</a:t>
            </a:r>
            <a:r>
              <a:rPr lang="tr-TR" sz="2800" b="0" i="0" dirty="0">
                <a:effectLst/>
                <a:latin typeface="Elif1"/>
              </a:rPr>
              <a:t/>
            </a:r>
            <a:br>
              <a:rPr lang="tr-TR" sz="2800" b="0" i="0" dirty="0">
                <a:effectLst/>
                <a:latin typeface="Elif1"/>
              </a:rPr>
            </a:br>
            <a:r>
              <a:rPr lang="tr-TR" sz="2800" b="0" i="0" dirty="0">
                <a:effectLst/>
                <a:latin typeface="Elif1"/>
              </a:rPr>
              <a:t/>
            </a:r>
            <a:br>
              <a:rPr lang="tr-TR" sz="2800" b="0" i="0" dirty="0">
                <a:effectLst/>
                <a:latin typeface="Elif1"/>
              </a:rPr>
            </a:br>
            <a:r>
              <a:rPr lang="ar-AE" sz="2800" b="0" i="0" dirty="0">
                <a:effectLst/>
                <a:latin typeface="Elif1"/>
              </a:rPr>
              <a:t> بِالْمَعْرُوفِۜ لَا تُكَلَّفُ نَفْسٌ اِلَّا وُسْعَهَاۚ لَا تُضَٓارَّ وَالِدَةٌ بِوَلَدِهَا وَلَا مَوْلُودٌ لَهُ بِوَلَدِهٖ وَعَلَى الْوَارِثِ مِثْلُ ذٰلِكَۚ فَاِنْ اَرَادَا</a:t>
            </a:r>
            <a:r>
              <a:rPr lang="tr-TR" sz="2800" b="0" i="0" dirty="0">
                <a:effectLst/>
                <a:latin typeface="Elif1"/>
              </a:rPr>
              <a:t/>
            </a:r>
            <a:br>
              <a:rPr lang="tr-TR" sz="2800" b="0" i="0" dirty="0">
                <a:effectLst/>
                <a:latin typeface="Elif1"/>
              </a:rPr>
            </a:br>
            <a:r>
              <a:rPr lang="tr-TR" sz="2800" b="0" i="0" dirty="0">
                <a:effectLst/>
                <a:latin typeface="Elif1"/>
              </a:rPr>
              <a:t/>
            </a:r>
            <a:br>
              <a:rPr lang="tr-TR" sz="2800" b="0" i="0" dirty="0">
                <a:effectLst/>
                <a:latin typeface="Elif1"/>
              </a:rPr>
            </a:br>
            <a:r>
              <a:rPr lang="ar-AE" sz="2800" b="0" i="0" dirty="0">
                <a:effectLst/>
                <a:latin typeface="Elif1"/>
              </a:rPr>
              <a:t> فِصَالًا عَنْ تَرَاضٍ مِنْهُمَا وَتَشَاوُرٍ فَلَا جُنَاحَ عَلَيْهِمَاۜ وَاِنْ اَرَدْتُمْ اَنْ تَسْتَرْضِعُٓوا اَوْلَادَكُمْ فَلَا جُنَاحَ عَلَيْكُمْ اِذَا سَلَّمْتُمْ</a:t>
            </a:r>
            <a:r>
              <a:rPr lang="tr-TR" sz="2800" b="0" i="0" dirty="0">
                <a:effectLst/>
                <a:latin typeface="Elif1"/>
              </a:rPr>
              <a:t/>
            </a:r>
            <a:br>
              <a:rPr lang="tr-TR" sz="2800" b="0" i="0" dirty="0">
                <a:effectLst/>
                <a:latin typeface="Elif1"/>
              </a:rPr>
            </a:br>
            <a:r>
              <a:rPr lang="tr-TR" sz="2800" b="0" i="0" dirty="0">
                <a:effectLst/>
                <a:latin typeface="Elif1"/>
              </a:rPr>
              <a:t/>
            </a:r>
            <a:br>
              <a:rPr lang="tr-TR" sz="2800" b="0" i="0" dirty="0">
                <a:effectLst/>
                <a:latin typeface="Elif1"/>
              </a:rPr>
            </a:br>
            <a:r>
              <a:rPr lang="ar-AE" sz="2800" b="0" i="0" dirty="0">
                <a:effectLst/>
                <a:latin typeface="Elif1"/>
              </a:rPr>
              <a:t> مَٓا اٰتَيْتُمْ بِالْمَعْرُوفِۜ وَاتَّقُوا اللّٰهَ وَاعْلَمُٓوا اَنَّ اللّٰهَ بِمَا تَعْمَلُونَ بَصٖيرٌ</a:t>
            </a:r>
            <a:r>
              <a:rPr lang="ar-AE" sz="2800" b="1" i="0" u="none" strike="noStrike" dirty="0">
                <a:effectLst/>
                <a:latin typeface="Elif1"/>
              </a:rPr>
              <a:t>﴿٢٣٣﴾</a:t>
            </a:r>
            <a:endParaRPr lang="tr-TR" sz="333300" dirty="0"/>
          </a:p>
        </p:txBody>
      </p:sp>
    </p:spTree>
    <p:extLst>
      <p:ext uri="{BB962C8B-B14F-4D97-AF65-F5344CB8AC3E}">
        <p14:creationId xmlns:p14="http://schemas.microsoft.com/office/powerpoint/2010/main" val="165394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44181"/>
            <a:ext cx="12192000" cy="2413819"/>
          </a:xfrm>
        </p:spPr>
        <p:txBody>
          <a:bodyPr>
            <a:normAutofit/>
          </a:bodyPr>
          <a:lstStyle/>
          <a:p>
            <a:r>
              <a:rPr lang="tr-TR" b="1" i="1" u="none" strike="noStrike" dirty="0">
                <a:solidFill>
                  <a:srgbClr val="725945"/>
                </a:solidFill>
                <a:effectLst/>
                <a:latin typeface="Helvetica Neue"/>
              </a:rPr>
              <a:t>﴾237﴿</a:t>
            </a:r>
            <a:r>
              <a:rPr lang="tr-TR" b="1" i="1" dirty="0">
                <a:solidFill>
                  <a:srgbClr val="4A4A4A"/>
                </a:solidFill>
                <a:effectLst/>
                <a:latin typeface="Helvetica Neue"/>
              </a:rPr>
              <a:t>Bir </a:t>
            </a:r>
            <a:r>
              <a:rPr lang="tr-TR" b="1" i="1" dirty="0" err="1">
                <a:solidFill>
                  <a:srgbClr val="4A4A4A"/>
                </a:solidFill>
                <a:effectLst/>
                <a:latin typeface="Helvetica Neue"/>
              </a:rPr>
              <a:t>mehir</a:t>
            </a:r>
            <a:r>
              <a:rPr lang="tr-TR" b="1" i="1" dirty="0">
                <a:solidFill>
                  <a:srgbClr val="4A4A4A"/>
                </a:solidFill>
                <a:effectLst/>
                <a:latin typeface="Helvetica Neue"/>
              </a:rPr>
              <a:t> belirlediğiniz halde onlarla birleşmeden kendilerini boşarsanız, belirlediğiniz </a:t>
            </a:r>
            <a:r>
              <a:rPr lang="tr-TR" b="1" i="1" dirty="0" err="1">
                <a:solidFill>
                  <a:srgbClr val="4A4A4A"/>
                </a:solidFill>
                <a:effectLst/>
                <a:latin typeface="Helvetica Neue"/>
              </a:rPr>
              <a:t>mehirin</a:t>
            </a:r>
            <a:r>
              <a:rPr lang="tr-TR" b="1" i="1" dirty="0">
                <a:solidFill>
                  <a:srgbClr val="4A4A4A"/>
                </a:solidFill>
                <a:effectLst/>
                <a:latin typeface="Helvetica Neue"/>
              </a:rPr>
              <a:t> yarısını ödemek size borçtur; ancak kadınların bağışlaması veya nikâh bağı elinde olanın hoşgörülü davranması müstesnadır. Hoşgörülü davranmanız </a:t>
            </a:r>
            <a:r>
              <a:rPr lang="tr-TR" b="1" i="1" dirty="0" err="1">
                <a:solidFill>
                  <a:srgbClr val="4A4A4A"/>
                </a:solidFill>
                <a:effectLst/>
                <a:latin typeface="Helvetica Neue"/>
              </a:rPr>
              <a:t>takvâya</a:t>
            </a:r>
            <a:r>
              <a:rPr lang="tr-TR" b="1" i="1" dirty="0">
                <a:solidFill>
                  <a:srgbClr val="4A4A4A"/>
                </a:solidFill>
                <a:effectLst/>
                <a:latin typeface="Helvetica Neue"/>
              </a:rPr>
              <a:t> daha uygundur. Aranızda lütufkâr davranmayı unutmayın. Allah bütün yaptıklarınızı görmektedir.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237.Ayet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2006352"/>
          </a:xfrm>
        </p:spPr>
        <p:txBody>
          <a:bodyPr>
            <a:noAutofit/>
          </a:bodyPr>
          <a:lstStyle/>
          <a:p>
            <a:r>
              <a:rPr lang="ar-AE" sz="4000" b="0" i="0" dirty="0">
                <a:effectLst/>
                <a:latin typeface="Elif1"/>
              </a:rPr>
              <a:t>وَاِنْ طَلَّقْتُمُوهُنَّ مِنْ قَبْلِ اَنْ تَمَسُّوهُنَّ وَقَدْ فَرَضْتُمْ لَهُنَّ فَرٖيضَةً فَنِصْفُ مَا</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فَرَضْتُمْ اِلَّٓا اَنْ يَعْفُونَ اَوْ يَعْفُوَا الَّذٖي بِيَدِهٖ عُقْدَةُ النِّكَاحِؕ وَاَنْ تَعْفُٓوا اَقْرَبُ لِلتَّقْوٰىؕ</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وَلَا تَنْسَوُا الْفَضْلَ بَيْنَكُمْؕ اِنَّ اللّٰهَ بِمَا تَعْمَلُونَ بَصٖيرٌ</a:t>
            </a:r>
            <a:r>
              <a:rPr lang="ar-AE" sz="4000" b="1" i="0" u="none" strike="noStrike" dirty="0">
                <a:effectLst/>
                <a:latin typeface="Elif1"/>
              </a:rPr>
              <a:t>﴿٢٣٧﴾</a:t>
            </a:r>
            <a:endParaRPr lang="tr-TR" sz="400000" dirty="0"/>
          </a:p>
        </p:txBody>
      </p:sp>
    </p:spTree>
    <p:extLst>
      <p:ext uri="{BB962C8B-B14F-4D97-AF65-F5344CB8AC3E}">
        <p14:creationId xmlns:p14="http://schemas.microsoft.com/office/powerpoint/2010/main" val="3653055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2"/>
            <a:ext cx="12192000" cy="1827315"/>
          </a:xfrm>
        </p:spPr>
        <p:txBody>
          <a:bodyPr>
            <a:normAutofit/>
          </a:bodyPr>
          <a:lstStyle/>
          <a:p>
            <a:r>
              <a:rPr lang="ar-AE" sz="4500" b="0" i="0" dirty="0">
                <a:solidFill>
                  <a:srgbClr val="725945"/>
                </a:solidFill>
                <a:effectLst/>
                <a:latin typeface="Elif1"/>
              </a:rPr>
              <a:t>وَلِلْمُطَلَّقَاتِ مَتَاعٌ بِالْمَعْرُوفِۜ حَقًّا عَلَى الْمُتَّقٖينَ</a:t>
            </a:r>
            <a:r>
              <a:rPr lang="ar-AE" sz="4500" b="1" i="0" u="none" strike="noStrike" dirty="0">
                <a:solidFill>
                  <a:srgbClr val="725945"/>
                </a:solidFill>
                <a:effectLst/>
                <a:latin typeface="Elif1"/>
              </a:rPr>
              <a:t>﴿٢٤١﴾</a:t>
            </a:r>
            <a:endParaRPr lang="tr-TR" sz="45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2400" b="1" i="1" u="none" strike="noStrike" dirty="0">
                <a:solidFill>
                  <a:srgbClr val="725945"/>
                </a:solidFill>
                <a:effectLst/>
                <a:latin typeface="Helvetica Neue"/>
              </a:rPr>
              <a:t>﴾241﴿</a:t>
            </a:r>
            <a:r>
              <a:rPr lang="tr-TR" sz="2400" b="1" i="1" dirty="0">
                <a:solidFill>
                  <a:srgbClr val="4A4A4A"/>
                </a:solidFill>
                <a:effectLst/>
                <a:latin typeface="Helvetica Neue"/>
              </a:rPr>
              <a:t>Boşanmış kadınlara faydalanacakları uygun bir şeyler verilmesi, Allah’ın rızasını gözetenlerin borcudur.</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8798312" y="0"/>
            <a:ext cx="339368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241.Ayet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42760229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44181"/>
            <a:ext cx="12192000" cy="2413819"/>
          </a:xfrm>
        </p:spPr>
        <p:txBody>
          <a:bodyPr>
            <a:normAutofit/>
          </a:bodyPr>
          <a:lstStyle/>
          <a:p>
            <a:r>
              <a:rPr lang="tr-TR" b="1" i="1" u="none" strike="noStrike" dirty="0">
                <a:solidFill>
                  <a:srgbClr val="725945"/>
                </a:solidFill>
                <a:effectLst/>
                <a:latin typeface="Helvetica Neue"/>
              </a:rPr>
              <a:t>﴾278﴿</a:t>
            </a:r>
            <a:r>
              <a:rPr lang="tr-TR" b="1" i="1" dirty="0">
                <a:solidFill>
                  <a:srgbClr val="4A4A4A"/>
                </a:solidFill>
                <a:effectLst/>
                <a:latin typeface="Helvetica Neue"/>
              </a:rPr>
              <a:t>Ey iman edenler! Allah’tan korkun ve gerçekten iman etmiş iseniz faizden kalanı bırakın.</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278.Ayet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082120"/>
          </a:xfrm>
        </p:spPr>
        <p:txBody>
          <a:bodyPr>
            <a:noAutofit/>
          </a:bodyPr>
          <a:lstStyle/>
          <a:p>
            <a:r>
              <a:rPr lang="ar-AE" sz="4000" b="0" i="0" dirty="0">
                <a:effectLst/>
                <a:latin typeface="Elif1"/>
              </a:rPr>
              <a:t>يَٓا اَيُّهَا الَّذٖينَ اٰمَنُوا اتَّقُوا اللّٰهَ وَذَرُوا مَا بَقِيَ مِنَ الرِّبٰٓوا اِنْ كُنْتُمْ مُؤْمِنٖينَ</a:t>
            </a:r>
            <a:r>
              <a:rPr lang="ar-AE" sz="4000" b="1" i="0" u="none" strike="noStrike" dirty="0">
                <a:effectLst/>
                <a:latin typeface="Elif1"/>
              </a:rPr>
              <a:t>﴿٢٧٨﴾</a:t>
            </a:r>
            <a:endParaRPr lang="tr-TR" sz="400000" dirty="0"/>
          </a:p>
        </p:txBody>
      </p:sp>
    </p:spTree>
    <p:extLst>
      <p:ext uri="{BB962C8B-B14F-4D97-AF65-F5344CB8AC3E}">
        <p14:creationId xmlns:p14="http://schemas.microsoft.com/office/powerpoint/2010/main" val="3440743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44181"/>
            <a:ext cx="12192000" cy="2413819"/>
          </a:xfrm>
        </p:spPr>
        <p:txBody>
          <a:bodyPr>
            <a:normAutofit/>
          </a:bodyPr>
          <a:lstStyle/>
          <a:p>
            <a:r>
              <a:rPr lang="tr-TR" b="1" i="1" u="none" strike="noStrike" dirty="0">
                <a:solidFill>
                  <a:srgbClr val="725945"/>
                </a:solidFill>
                <a:effectLst/>
                <a:latin typeface="Helvetica Neue"/>
              </a:rPr>
              <a:t>﴾281﴿</a:t>
            </a:r>
            <a:r>
              <a:rPr lang="tr-TR" b="1" i="1" dirty="0">
                <a:solidFill>
                  <a:srgbClr val="4A4A4A"/>
                </a:solidFill>
                <a:effectLst/>
                <a:latin typeface="Helvetica Neue"/>
              </a:rPr>
              <a:t>Bir günden sakının ki, onda Allah’a döndürüleceksiniz, sonra herkese hak ettiği tam olarak verilecek ve onlara haksızlık edilmeyecektir.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281.Ayet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082120"/>
          </a:xfrm>
        </p:spPr>
        <p:txBody>
          <a:bodyPr>
            <a:noAutofit/>
          </a:bodyPr>
          <a:lstStyle/>
          <a:p>
            <a:r>
              <a:rPr lang="ar-AE" sz="3600" b="0" i="0" dirty="0">
                <a:effectLst/>
                <a:latin typeface="Elif1"/>
              </a:rPr>
              <a:t>وَاتَّقُوا يَوْمًا تُرْجَعُونَ فٖيهِ اِلَى اللّٰهِ ثُمَّ تُوَفّٰى كُلُّ نَفْسٍ مَا كَسَبَتْ وَهُمْ لَا يُظْلَمُونَ۟</a:t>
            </a:r>
            <a:r>
              <a:rPr lang="ar-AE" sz="3600" b="1" i="0" u="none" strike="noStrike" dirty="0">
                <a:effectLst/>
                <a:latin typeface="Elif1"/>
              </a:rPr>
              <a:t>﴿٢٨١﴾</a:t>
            </a:r>
            <a:endParaRPr lang="tr-TR" sz="400000" dirty="0"/>
          </a:p>
        </p:txBody>
      </p:sp>
    </p:spTree>
    <p:extLst>
      <p:ext uri="{BB962C8B-B14F-4D97-AF65-F5344CB8AC3E}">
        <p14:creationId xmlns:p14="http://schemas.microsoft.com/office/powerpoint/2010/main" val="2766867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2"/>
            <a:ext cx="12192000" cy="2525907"/>
          </a:xfrm>
        </p:spPr>
        <p:txBody>
          <a:bodyPr>
            <a:normAutofit fontScale="90000"/>
          </a:bodyPr>
          <a:lstStyle/>
          <a:p>
            <a:r>
              <a:rPr lang="ar-AE" sz="3600" b="0" i="0" dirty="0">
                <a:solidFill>
                  <a:srgbClr val="725945"/>
                </a:solidFill>
                <a:effectLst/>
                <a:latin typeface="Elif1"/>
              </a:rPr>
              <a:t>يَٓا اَيُّهَا الَّذٖينَ اٰمَنُٓوا اِذَا تَدَايَنْتُمْ بِدَيْنٍ اِلٰٓى اَجَلٍ مُسَمًّى فَاكْتُبُوهُۜ وَلْيَكْتُبْ بَيْنَكُمْ كَاتِبٌ بِالْعَدْلِۖ</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وَلَا يَاْبَ كَاتِبٌ اَنْ يَكْتُبَ كَمَا عَلَّمَهُ اللّٰهُ فَلْيَكْتُبْۚ وَلْيُمْلِلِ الَّذٖى عَلَيْهِ الْحَقُّ وَلْيَتَّقِ اللّٰهَ رَبَّهُ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وَلَا يَبْخَسْ مِنْهُ شَيْـًٔاۜ فَاِنْ كَانَ الَّذٖى عَلَيْهِ الْحَقُّ سَفٖيهًا اَوْ</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3775587"/>
            <a:ext cx="12117355" cy="2970445"/>
          </a:xfrm>
        </p:spPr>
        <p:txBody>
          <a:bodyPr>
            <a:normAutofit fontScale="85000" lnSpcReduction="20000"/>
          </a:bodyPr>
          <a:lstStyle/>
          <a:p>
            <a:r>
              <a:rPr lang="tr-TR" sz="2400" b="1" i="1" u="none" strike="noStrike" dirty="0">
                <a:solidFill>
                  <a:srgbClr val="725945"/>
                </a:solidFill>
                <a:effectLst/>
                <a:latin typeface="Helvetica Neue"/>
              </a:rPr>
              <a:t>﴾282﴿</a:t>
            </a:r>
            <a:r>
              <a:rPr lang="tr-TR" sz="2400" b="1" i="1" dirty="0">
                <a:solidFill>
                  <a:srgbClr val="4A4A4A"/>
                </a:solidFill>
                <a:effectLst/>
                <a:latin typeface="Helvetica Neue"/>
              </a:rPr>
              <a:t>Ey iman edenler! Belirlenmiş bir zamana kadar bir borç ilişkisi kurduğunuzda bunu yazın. Aranızdan bir kâtip bunu adaletle yazsın. Kâtip Allah’ın kendisine öğrettiği gibi yazmaktan geri durmasın. Artık o yazsın, borçlu da yazdırsın; rabbi olan Allah’tan korksun ve borçtan hiçbir şeyi eksik bırakmasın. Eğer borçlu akılca zayıf veya eksik yahut kendisi yazdıramaz durumda olursa velisi adaletle yazdırsın. Erkeklerinizden iki şahidi de tanık tutun. Şahitler iki erkek olmazlarsa, rıza göstereceğiniz şahitlerden bir erkekle -biri yanılırsa diğerinin ona hatırlatması için- iki de kadın olsunlar. Çağrıldıklarında şahitler </a:t>
            </a:r>
            <a:r>
              <a:rPr lang="tr-TR" sz="2400" b="1" i="1" dirty="0" err="1">
                <a:solidFill>
                  <a:srgbClr val="4A4A4A"/>
                </a:solidFill>
                <a:effectLst/>
                <a:latin typeface="Helvetica Neue"/>
              </a:rPr>
              <a:t>gelmezlik</a:t>
            </a:r>
            <a:r>
              <a:rPr lang="tr-TR" sz="2400" b="1" i="1" dirty="0">
                <a:solidFill>
                  <a:srgbClr val="4A4A4A"/>
                </a:solidFill>
                <a:effectLst/>
                <a:latin typeface="Helvetica Neue"/>
              </a:rPr>
              <a:t> etmesinler. Borç küçük olsun büyük olsun vadesini belirterek onu yazmaktan üşenmeyin. Böyle yapmanız Allah katında daha adaletli, şahitlik için daha destekleyici ve şüpheye düşmemeniz için daha uygundur. Borç ilişkisinin, aranızda alıp vererek bitirdiğiniz peşin ticaret olması müstesnadır; onu yazmamanızda sizin için bir sakınca yoktur. Alış veriş yaptığınızda şahit tutun. Kâtip de şahit de zarar görmesin. Eğer zarar verirseniz şüphesiz bu sizin yoldan çıkmanız demektir. Allah’tan korkun, Allah size öğretiyor, Allah her şeyi hakkıyla bilmektedir.</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44000" y="0"/>
            <a:ext cx="304800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282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29789654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﴾283﴿</a:t>
            </a:r>
            <a:r>
              <a:rPr lang="tr-TR" b="1" i="1" dirty="0">
                <a:solidFill>
                  <a:srgbClr val="4A4A4A"/>
                </a:solidFill>
                <a:effectLst/>
                <a:latin typeface="Helvetica Neue"/>
              </a:rPr>
              <a:t>Şayet yolculuk halinde olur ve yazacak birini bulamazsanız, teslim alınmış rehinler (yeterlidir). Birbirinize güveniyorsanız, kendisine güvenilen borçlu emaneti yerine getirsin ve rabbi olan Allah’tan korksun. Tanıklığı gizlemeyin. Kim onu gizlerse şüphesiz onun kalbi günahkârdır. Allah yaptıklarınızı eksiksiz bilmektedir.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1446550"/>
          </a:xfrm>
          <a:prstGeom prst="rect">
            <a:avLst/>
          </a:prstGeom>
          <a:noFill/>
        </p:spPr>
        <p:txBody>
          <a:bodyPr wrap="square" rtlCol="0">
            <a:spAutoFit/>
          </a:bodyPr>
          <a:lstStyle/>
          <a:p>
            <a:pPr algn="l"/>
            <a:r>
              <a:rPr lang="tr-TR" sz="2200" b="1" i="0" dirty="0">
                <a:effectLst/>
                <a:latin typeface="inherit"/>
              </a:rPr>
              <a:t>Bakara Suresi-2.sure </a:t>
            </a:r>
          </a:p>
          <a:p>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283.Ayet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4"/>
            <a:ext cx="12192000" cy="2413819"/>
          </a:xfrm>
        </p:spPr>
        <p:txBody>
          <a:bodyPr>
            <a:noAutofit/>
          </a:bodyPr>
          <a:lstStyle/>
          <a:p>
            <a:r>
              <a:rPr lang="ar-AE" sz="4400" b="0" i="0" dirty="0">
                <a:effectLst/>
                <a:latin typeface="Elif1"/>
              </a:rPr>
              <a:t>وَاِنْ كُنْتُمْ عَلٰى سَفَرٍ وَلَمْ تَجِدُوا كَاتِبًا فَرِهَانٌ مَقْبُوضَةٌۜ فَاِنْ اَمِنَ بَعْضُكُمْ</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بَعْضًا فَلْيُؤَدِّ الَّذِى اؤْتُمِنَ اَمَانَتَهُ وَلْيَتَّقِ اللّٰهَ رَبَّهُۜ وَلَا تَكْتُمُوا الشَّهَادَةَۜ وَمَنْ</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يَكْتُمْهَا فَاِنَّهُٓ اٰثِمٌ قَلْبُهُۜ وَاللّٰهُ بِمَا تَعْمَلُونَ عَلٖيمٌ۟</a:t>
            </a:r>
            <a:r>
              <a:rPr lang="ar-AE" sz="4400" b="1" i="0" u="none" strike="noStrike" dirty="0">
                <a:effectLst/>
                <a:latin typeface="Elif1"/>
              </a:rPr>
              <a:t>﴿٢٨٣﴾</a:t>
            </a:r>
            <a:endParaRPr lang="tr-TR" sz="400000" dirty="0"/>
          </a:p>
        </p:txBody>
      </p:sp>
    </p:spTree>
    <p:extLst>
      <p:ext uri="{BB962C8B-B14F-4D97-AF65-F5344CB8AC3E}">
        <p14:creationId xmlns:p14="http://schemas.microsoft.com/office/powerpoint/2010/main" val="2724397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140960"/>
            <a:ext cx="12192000" cy="2319098"/>
          </a:xfrm>
        </p:spPr>
        <p:txBody>
          <a:bodyPr>
            <a:normAutofit/>
          </a:bodyPr>
          <a:lstStyle/>
          <a:p>
            <a:r>
              <a:rPr lang="tr-TR" sz="2000" b="1" i="1" u="none" strike="noStrike" dirty="0">
                <a:solidFill>
                  <a:srgbClr val="725945"/>
                </a:solidFill>
                <a:effectLst/>
                <a:latin typeface="Helvetica Neue"/>
              </a:rPr>
              <a:t>﴾15﴿</a:t>
            </a:r>
            <a:r>
              <a:rPr lang="tr-TR" sz="2000" b="1" i="1" dirty="0">
                <a:solidFill>
                  <a:srgbClr val="4A4A4A"/>
                </a:solidFill>
                <a:effectLst/>
                <a:latin typeface="Helvetica Neue"/>
              </a:rPr>
              <a:t>De ki: Size bunlardan daha iyisini bildireyim mi? </a:t>
            </a:r>
            <a:r>
              <a:rPr lang="tr-TR" sz="2000" b="1" i="1" dirty="0" err="1">
                <a:solidFill>
                  <a:srgbClr val="4A4A4A"/>
                </a:solidFill>
                <a:effectLst/>
                <a:latin typeface="Helvetica Neue"/>
              </a:rPr>
              <a:t>Takvâ</a:t>
            </a:r>
            <a:r>
              <a:rPr lang="tr-TR" sz="2000" b="1" i="1" dirty="0">
                <a:solidFill>
                  <a:srgbClr val="4A4A4A"/>
                </a:solidFill>
                <a:effectLst/>
                <a:latin typeface="Helvetica Neue"/>
              </a:rPr>
              <a:t> sahipleri için rableri katında, altlarından ırmaklar akan, ebediyen kalacakları cennetler, tertemiz eşler ve Allah’ın hoşnutluğu vardır. Allah kullarını eksiksiz görmektedir.</a:t>
            </a:r>
            <a:endParaRPr lang="tr-TR" sz="137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29961" y="-30779"/>
            <a:ext cx="3862039"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46549"/>
            <a:ext cx="12192000" cy="2797994"/>
          </a:xfrm>
        </p:spPr>
        <p:txBody>
          <a:bodyPr>
            <a:noAutofit/>
          </a:bodyPr>
          <a:lstStyle/>
          <a:p>
            <a:r>
              <a:rPr lang="ar-AE" sz="4800" b="0" i="0" dirty="0">
                <a:solidFill>
                  <a:srgbClr val="725945"/>
                </a:solidFill>
                <a:effectLst/>
                <a:latin typeface="Elif1"/>
              </a:rPr>
              <a:t>قُلْ اَؤُ۬نَبِّئُكُمْ بِخَيْرٍ مِنْ ذٰلِكُمْؕ لِلَّذٖينَ اتَّقَوْا عِنْدَ رَبِّهِمْ جَنَّاتٌ تَجْرٖي مِنْ</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تَحْتِهَا الْاَنْهَارُ خَالِدٖينَ فٖيهَا وَاَزْوَاجٌ مُطَهَّرَةٌ وَرِضْوَانٌ مِنَ اللّٰهِؕ</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وَاللّٰهُ بَصٖيرٌ بِالْعِبَادِۚ</a:t>
            </a:r>
            <a:r>
              <a:rPr lang="ar-AE" sz="4800" b="1" i="0" u="none" strike="noStrike" dirty="0">
                <a:solidFill>
                  <a:srgbClr val="725945"/>
                </a:solidFill>
                <a:effectLst/>
                <a:latin typeface="Elif1"/>
              </a:rPr>
              <a:t>﴿١٥﴾</a:t>
            </a:r>
            <a:endParaRPr lang="tr-TR" sz="277800" dirty="0"/>
          </a:p>
        </p:txBody>
      </p:sp>
    </p:spTree>
    <p:extLst>
      <p:ext uri="{BB962C8B-B14F-4D97-AF65-F5344CB8AC3E}">
        <p14:creationId xmlns:p14="http://schemas.microsoft.com/office/powerpoint/2010/main" val="3609531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140960"/>
            <a:ext cx="12192000" cy="2319098"/>
          </a:xfrm>
        </p:spPr>
        <p:txBody>
          <a:bodyPr>
            <a:normAutofit/>
          </a:bodyPr>
          <a:lstStyle/>
          <a:p>
            <a:r>
              <a:rPr lang="tr-TR" b="1" i="1" dirty="0"/>
              <a:t>﴾16-17﴿(Bu nimetler) “Ey rabbimiz! Biz gerçekten iman ettik, günahlarımızı bağışla, bizi ateş azabından koru” diyenler, sabredenler, doğruluktan şaşmayanlar, huzurda boyun bükenler, hayır yolunda harcama yapanlar ve seher vakitlerinde Allah’tan bağışlanma dileyenler (içindir).</a:t>
            </a:r>
            <a:endParaRPr lang="tr-TR" sz="137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29961" y="-30779"/>
            <a:ext cx="3862039"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smtClean="0">
                <a:solidFill>
                  <a:srgbClr val="725945"/>
                </a:solidFill>
                <a:latin typeface="Helvetica Neue"/>
                <a:hlinkClick r:id="rId2"/>
              </a:rPr>
              <a:t>16 – 17 .</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46549"/>
            <a:ext cx="12192000" cy="2512134"/>
          </a:xfrm>
        </p:spPr>
        <p:txBody>
          <a:bodyPr>
            <a:noAutofit/>
          </a:bodyPr>
          <a:lstStyle/>
          <a:p>
            <a:pPr rtl="1"/>
            <a:r>
              <a:rPr lang="ar-AE" sz="4400" dirty="0"/>
              <a:t>اَلَّذٖينَ يَقُولُونَ رَبَّنَٓا اِنَّـنَٓا اٰمَنَّا فَاغْفِرْ لَنَا ذُنُوبَنَا وَقِنَا عَذَابَ النَّارِۚ</a:t>
            </a:r>
            <a:r>
              <a:rPr lang="ar-AE" sz="4400" b="1" dirty="0"/>
              <a:t>﴿١٦</a:t>
            </a:r>
            <a:r>
              <a:rPr lang="ar-AE" sz="4400" b="1" dirty="0" smtClean="0"/>
              <a:t>﴾</a:t>
            </a:r>
            <a:r>
              <a:rPr lang="tr-TR" sz="4400" b="1" dirty="0" smtClean="0"/>
              <a:t/>
            </a:r>
            <a:br>
              <a:rPr lang="tr-TR" sz="4400" b="1" dirty="0" smtClean="0"/>
            </a:br>
            <a:r>
              <a:rPr lang="ar-AE" sz="4400" dirty="0"/>
              <a:t/>
            </a:r>
            <a:br>
              <a:rPr lang="ar-AE" sz="4400" dirty="0"/>
            </a:br>
            <a:r>
              <a:rPr lang="ar-AE" sz="4400" dirty="0"/>
              <a:t>اَلصَّابِرٖينَ وَالصَّادِقٖينَ وَالْقَانِتٖينَ وَالْمُنْفِقٖينَ وَالْمُسْتَغْفِرٖينَ بِالْاَسْحَارِ</a:t>
            </a:r>
            <a:r>
              <a:rPr lang="ar-AE" sz="4400" b="1" dirty="0"/>
              <a:t>﴿١٧﴾</a:t>
            </a:r>
            <a:endParaRPr lang="ar-AE" sz="4400" dirty="0"/>
          </a:p>
        </p:txBody>
      </p:sp>
    </p:spTree>
    <p:extLst>
      <p:ext uri="{BB962C8B-B14F-4D97-AF65-F5344CB8AC3E}">
        <p14:creationId xmlns:p14="http://schemas.microsoft.com/office/powerpoint/2010/main" val="3488835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﴾28﴿</a:t>
            </a:r>
            <a:r>
              <a:rPr lang="tr-TR" b="1" i="1" dirty="0">
                <a:solidFill>
                  <a:srgbClr val="4A4A4A"/>
                </a:solidFill>
                <a:effectLst/>
                <a:latin typeface="Helvetica Neue"/>
              </a:rPr>
              <a:t>Müminler müminleri bırakıp da kâfirleri dost edinmesin. Kim bunu yaparsa artık Allah’la olan bağını koparmış demektir. Ancak onlardan gelebilecek bir tehlikeden korunmanız başkadır. Allah kendisi hakkında sizi uyarıyor. Sonunda dönüş Allah’adır.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87523" y="0"/>
            <a:ext cx="3304478"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28 .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534404"/>
          </a:xfrm>
        </p:spPr>
        <p:txBody>
          <a:bodyPr>
            <a:noAutofit/>
          </a:bodyPr>
          <a:lstStyle/>
          <a:p>
            <a:r>
              <a:rPr lang="ar-AE" sz="4000" b="0" i="0" dirty="0">
                <a:effectLst/>
                <a:latin typeface="Elif1"/>
              </a:rPr>
              <a:t>لَا يَتَّخِذِ الْمُؤْمِنُونَ الْكَافِرٖينَ اَوْلِيَٓاءَ مِنْ دُونِ الْمُؤْمِنٖينَۚ وَمَنْ يَفْعَلْ ذٰلِكَ فَلَيْسَ مِنَ</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اللّٰهِ فٖي شَيْءٍ اِلَّٓا اَنْ تَتَّقُوا مِنْهُمْ تُقٰيةًؕ وَيُحَذِّرُكُمُ اللّٰهُ نَفْسَهُؕ وَاِلَى اللّٰهِ الْمَصٖيرُ</a:t>
            </a:r>
            <a:r>
              <a:rPr lang="ar-AE" sz="4000" b="1" i="0" u="none" strike="noStrike" dirty="0">
                <a:effectLst/>
                <a:latin typeface="Elif1"/>
              </a:rPr>
              <a:t>﴿٢٨﴾</a:t>
            </a:r>
            <a:endParaRPr lang="tr-TR" sz="277800" dirty="0"/>
          </a:p>
        </p:txBody>
      </p:sp>
    </p:spTree>
    <p:extLst>
      <p:ext uri="{BB962C8B-B14F-4D97-AF65-F5344CB8AC3E}">
        <p14:creationId xmlns:p14="http://schemas.microsoft.com/office/powerpoint/2010/main" val="3492548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60006"/>
            <a:ext cx="12192000" cy="2797994"/>
          </a:xfrm>
        </p:spPr>
        <p:txBody>
          <a:bodyPr>
            <a:normAutofit/>
          </a:bodyPr>
          <a:lstStyle/>
          <a:p>
            <a:r>
              <a:rPr lang="tr-TR" sz="2000" b="1" i="1" u="none" strike="noStrike" dirty="0">
                <a:solidFill>
                  <a:srgbClr val="725945"/>
                </a:solidFill>
                <a:effectLst/>
                <a:latin typeface="Helvetica Neue"/>
              </a:rPr>
              <a:t>﴾50﴿</a:t>
            </a:r>
            <a:r>
              <a:rPr lang="tr-TR" sz="2000" b="1" i="1" dirty="0">
                <a:solidFill>
                  <a:srgbClr val="4A4A4A"/>
                </a:solidFill>
                <a:effectLst/>
                <a:latin typeface="Helvetica Neue"/>
              </a:rPr>
              <a:t>Benden önce gelen Tevrat’ı doğrulayıcı olarak ve size haram kılınmış olanların bir kısmının sizin için helâl olduğunu bildireyim diye gönderildim ve size Rabbinizden bir </a:t>
            </a:r>
            <a:r>
              <a:rPr lang="tr-TR" sz="2000" b="1" i="1" dirty="0" err="1">
                <a:solidFill>
                  <a:srgbClr val="4A4A4A"/>
                </a:solidFill>
                <a:effectLst/>
                <a:latin typeface="Helvetica Neue"/>
              </a:rPr>
              <a:t>mûcize</a:t>
            </a:r>
            <a:r>
              <a:rPr lang="tr-TR" sz="2000" b="1" i="1" dirty="0">
                <a:solidFill>
                  <a:srgbClr val="4A4A4A"/>
                </a:solidFill>
                <a:effectLst/>
                <a:latin typeface="Helvetica Neue"/>
              </a:rPr>
              <a:t> getirdim. Artık Allah’a karşı gelmekten sakının ve bana itaat edin.</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41112" y="-30779"/>
            <a:ext cx="3850888"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50.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631006"/>
            <a:ext cx="12192000" cy="2797994"/>
          </a:xfrm>
        </p:spPr>
        <p:txBody>
          <a:bodyPr>
            <a:noAutofit/>
          </a:bodyPr>
          <a:lstStyle/>
          <a:p>
            <a:r>
              <a:rPr lang="ar-AE" sz="4800" b="0" i="0" dirty="0">
                <a:solidFill>
                  <a:srgbClr val="725945"/>
                </a:solidFill>
                <a:effectLst/>
                <a:latin typeface="Elif1"/>
              </a:rPr>
              <a:t>وَمُصَدِّقًا لِمَا بَيْنَ يَدَىَّ مِنَ التَّوْرٰيةِ وَلِاُحِلَّ لَكُمْ بَعْضَ الَّذٖى حُرِّمَ</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عَلَيْكُمْ وَجِئْتُكُمْ بِاٰيَةٍ مِنْ رَبِّكُمْ فَاتَّقُوا اللّٰهَ وَاَطٖيعُونِ</a:t>
            </a:r>
            <a:r>
              <a:rPr lang="ar-AE" sz="4800" b="1" i="0" u="none" strike="noStrike" dirty="0">
                <a:solidFill>
                  <a:srgbClr val="725945"/>
                </a:solidFill>
                <a:effectLst/>
                <a:latin typeface="Elif1"/>
              </a:rPr>
              <a:t>﴿٥٠﴾</a:t>
            </a:r>
            <a:endParaRPr lang="tr-TR" sz="333300" dirty="0"/>
          </a:p>
        </p:txBody>
      </p:sp>
    </p:spTree>
    <p:extLst>
      <p:ext uri="{BB962C8B-B14F-4D97-AF65-F5344CB8AC3E}">
        <p14:creationId xmlns:p14="http://schemas.microsoft.com/office/powerpoint/2010/main" val="249567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﴾76﴿</a:t>
            </a:r>
            <a:r>
              <a:rPr lang="tr-TR" b="1" i="1" dirty="0">
                <a:solidFill>
                  <a:srgbClr val="4A4A4A"/>
                </a:solidFill>
                <a:effectLst/>
                <a:latin typeface="Helvetica Neue"/>
              </a:rPr>
              <a:t>Hayır, öyle değil! Her kim ahdine vefa gösterir ve günah işlemekten sakınırsa, bilsin ki Allah o sakınanları sever.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09825" y="0"/>
            <a:ext cx="3282176"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76 .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042790"/>
          </a:xfrm>
        </p:spPr>
        <p:txBody>
          <a:bodyPr>
            <a:noAutofit/>
          </a:bodyPr>
          <a:lstStyle/>
          <a:p>
            <a:r>
              <a:rPr lang="ar-AE" sz="5400" b="0" i="0" dirty="0">
                <a:effectLst/>
                <a:latin typeface="Elif1"/>
              </a:rPr>
              <a:t>بَلٰى مَنْ اَوْفٰى بِعَهْدِهٖ وَاتَّقٰى فَاِنَّ اللّٰهَ يُحِبُّ الْمُتَّقٖينَ</a:t>
            </a:r>
            <a:r>
              <a:rPr lang="ar-AE" sz="5400" b="1" i="0" u="none" strike="noStrike" dirty="0">
                <a:effectLst/>
                <a:latin typeface="Elif1"/>
              </a:rPr>
              <a:t>﴿٧٦﴾</a:t>
            </a:r>
            <a:endParaRPr lang="tr-TR" sz="333300" dirty="0"/>
          </a:p>
        </p:txBody>
      </p:sp>
    </p:spTree>
    <p:extLst>
      <p:ext uri="{BB962C8B-B14F-4D97-AF65-F5344CB8AC3E}">
        <p14:creationId xmlns:p14="http://schemas.microsoft.com/office/powerpoint/2010/main" val="32532403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68683"/>
            <a:ext cx="12192000" cy="2797994"/>
          </a:xfrm>
        </p:spPr>
        <p:txBody>
          <a:bodyPr>
            <a:normAutofit/>
          </a:bodyPr>
          <a:lstStyle/>
          <a:p>
            <a:r>
              <a:rPr lang="tr-TR" sz="2000" b="1" i="1" u="none" strike="noStrike" dirty="0">
                <a:solidFill>
                  <a:srgbClr val="725945"/>
                </a:solidFill>
                <a:effectLst/>
                <a:latin typeface="Helvetica Neue"/>
              </a:rPr>
              <a:t>﴾102﴿</a:t>
            </a:r>
            <a:r>
              <a:rPr lang="tr-TR" sz="2000" b="1" i="1" dirty="0">
                <a:solidFill>
                  <a:srgbClr val="4A4A4A"/>
                </a:solidFill>
                <a:effectLst/>
                <a:latin typeface="Helvetica Neue"/>
              </a:rPr>
              <a:t>Ey iman edenler! Allah’a karşı gereği gibi saygılı olun ve ancak Müslüman olarak can verin.</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274205" y="-30779"/>
            <a:ext cx="3917795"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102.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90320"/>
            <a:ext cx="12192000" cy="1635760"/>
          </a:xfrm>
        </p:spPr>
        <p:txBody>
          <a:bodyPr>
            <a:noAutofit/>
          </a:bodyPr>
          <a:lstStyle/>
          <a:p>
            <a:r>
              <a:rPr lang="ar-AE" sz="4000" b="0" i="0" dirty="0">
                <a:solidFill>
                  <a:srgbClr val="725945"/>
                </a:solidFill>
                <a:effectLst/>
                <a:latin typeface="Elif1"/>
              </a:rPr>
              <a:t>يَٓا اَيُّهَا الَّذٖينَ اٰمَنُوا اتَّقُوا اللّٰهَ حَقَّ تُقَاتِهٖ وَلَا تَمُوتُنَّ اِلَّا وَاَنْتُمْ مُسْلِمُونَ</a:t>
            </a:r>
            <a:r>
              <a:rPr lang="ar-AE" sz="4000" b="1" i="0" u="none" strike="noStrike" dirty="0">
                <a:solidFill>
                  <a:srgbClr val="725945"/>
                </a:solidFill>
                <a:effectLst/>
                <a:latin typeface="Elif1"/>
              </a:rPr>
              <a:t>﴿١٠٢﴾</a:t>
            </a:r>
            <a:endParaRPr lang="tr-TR" sz="4000" dirty="0"/>
          </a:p>
        </p:txBody>
      </p:sp>
    </p:spTree>
    <p:extLst>
      <p:ext uri="{BB962C8B-B14F-4D97-AF65-F5344CB8AC3E}">
        <p14:creationId xmlns:p14="http://schemas.microsoft.com/office/powerpoint/2010/main" val="36584336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﴾115﴿</a:t>
            </a:r>
            <a:r>
              <a:rPr lang="tr-TR" b="1" i="1" dirty="0">
                <a:solidFill>
                  <a:srgbClr val="4A4A4A"/>
                </a:solidFill>
                <a:effectLst/>
                <a:latin typeface="Helvetica Neue"/>
              </a:rPr>
              <a:t>Ne hayır yaparlarsa bilsinler ki karşılıksız bırakılmayacaklardır. Allah kötülükten sakınanları bilir.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31767" y="0"/>
            <a:ext cx="3360234"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115 .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042790"/>
          </a:xfrm>
        </p:spPr>
        <p:txBody>
          <a:bodyPr>
            <a:noAutofit/>
          </a:bodyPr>
          <a:lstStyle/>
          <a:p>
            <a:r>
              <a:rPr lang="ar-AE" sz="5400" b="0" i="0" dirty="0">
                <a:effectLst/>
                <a:latin typeface="Elif1"/>
              </a:rPr>
              <a:t>وَمَا يَفْعَلُوا مِنْ خَيْرٍ فَلَنْ يُكْفَرُوهُؕ وَاللّٰهُ عَلٖيمٌ بِالْمُتَّقٖينَ</a:t>
            </a:r>
            <a:r>
              <a:rPr lang="ar-AE" sz="5400" b="1" i="0" u="none" strike="noStrike" dirty="0">
                <a:effectLst/>
                <a:latin typeface="Elif1"/>
              </a:rPr>
              <a:t>﴿١١٥﴾</a:t>
            </a:r>
            <a:endParaRPr lang="tr-TR" sz="400000" dirty="0"/>
          </a:p>
        </p:txBody>
      </p:sp>
    </p:spTree>
    <p:extLst>
      <p:ext uri="{BB962C8B-B14F-4D97-AF65-F5344CB8AC3E}">
        <p14:creationId xmlns:p14="http://schemas.microsoft.com/office/powerpoint/2010/main" val="3289145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﴾120﴿</a:t>
            </a:r>
            <a:r>
              <a:rPr lang="tr-TR" b="1" i="1" dirty="0">
                <a:solidFill>
                  <a:srgbClr val="4A4A4A"/>
                </a:solidFill>
                <a:effectLst/>
                <a:latin typeface="Helvetica Neue"/>
              </a:rPr>
              <a:t>Size bir iyilik gelirse bu onları üzer, ama başınıza bir kötülük gelse buna sevinirler. Eğer sabreder ve sakınırsanız, onların tuzağı size hiçbir zarar vermez. Allah onların yaptıklarını çepeçevre kuşatmıştır.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42917" y="0"/>
            <a:ext cx="3349083"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120 .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563900"/>
          </a:xfrm>
        </p:spPr>
        <p:txBody>
          <a:bodyPr>
            <a:noAutofit/>
          </a:bodyPr>
          <a:lstStyle/>
          <a:p>
            <a:r>
              <a:rPr lang="ar-AE" sz="4400" b="0" i="0" dirty="0">
                <a:effectLst/>
                <a:latin typeface="Elif1"/>
              </a:rPr>
              <a:t>اِنْ تَمْسَسْكُمْ حَسَنَةٌ تَسُؤْهُمْؗ وَاِنْ تُصِبْكُمْ سَيِّئَةٌ يَفْرَحُوا بِهَاۜ وَاِنْ تَصْبِرُوا</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وَتَتَّقُوا لَا يَضُرُّكُمْ كَيْدُهُمْ شَيْـًٔاۜ اِنَّ اللّٰهَ بِمَا يَعْمَلُونَ مُحٖيطٌ۟</a:t>
            </a:r>
            <a:r>
              <a:rPr lang="ar-AE" sz="4400" b="1" i="0" u="none" strike="noStrike" dirty="0">
                <a:effectLst/>
                <a:latin typeface="Elif1"/>
              </a:rPr>
              <a:t>﴿١٢٠﴾</a:t>
            </a:r>
            <a:endParaRPr lang="tr-TR" sz="400000" dirty="0"/>
          </a:p>
        </p:txBody>
      </p:sp>
    </p:spTree>
    <p:extLst>
      <p:ext uri="{BB962C8B-B14F-4D97-AF65-F5344CB8AC3E}">
        <p14:creationId xmlns:p14="http://schemas.microsoft.com/office/powerpoint/2010/main" val="23097699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﴾123﴿</a:t>
            </a:r>
            <a:r>
              <a:rPr lang="tr-TR" b="1" i="1" dirty="0">
                <a:solidFill>
                  <a:srgbClr val="4A4A4A"/>
                </a:solidFill>
                <a:effectLst/>
                <a:latin typeface="Helvetica Neue"/>
              </a:rPr>
              <a:t>Andolsun ki Allah size, zayıf ve çaresiz iken Bedir’de de yardım etmişti. Allah’a isyandan sakının ki şükretmiş olasınız.</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09463" y="0"/>
            <a:ext cx="3382537"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123 .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141113"/>
          </a:xfrm>
        </p:spPr>
        <p:txBody>
          <a:bodyPr>
            <a:noAutofit/>
          </a:bodyPr>
          <a:lstStyle/>
          <a:p>
            <a:r>
              <a:rPr lang="ar-AE" sz="4800" b="0" i="0" dirty="0">
                <a:effectLst/>
                <a:latin typeface="Elif1"/>
              </a:rPr>
              <a:t>وَلَقَدْ نَصَرَكُمُ اللّٰهُ بِبَدْرٍ وَاَنْتُمْ اَذِلَّةٌۚ فَاتَّقُوا اللّٰهَ لَعَلَّكُمْ تَشْكُرُونَ</a:t>
            </a:r>
            <a:r>
              <a:rPr lang="ar-AE" sz="4800" b="1" i="0" u="none" strike="noStrike" dirty="0">
                <a:effectLst/>
                <a:latin typeface="Elif1"/>
              </a:rPr>
              <a:t>﴿١٢٣﴾</a:t>
            </a:r>
            <a:endParaRPr lang="tr-TR" sz="400000" dirty="0"/>
          </a:p>
        </p:txBody>
      </p:sp>
    </p:spTree>
    <p:extLst>
      <p:ext uri="{BB962C8B-B14F-4D97-AF65-F5344CB8AC3E}">
        <p14:creationId xmlns:p14="http://schemas.microsoft.com/office/powerpoint/2010/main" val="34420664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60960" y="4882966"/>
            <a:ext cx="12192000" cy="2564314"/>
          </a:xfrm>
        </p:spPr>
        <p:txBody>
          <a:bodyPr>
            <a:normAutofit/>
          </a:bodyPr>
          <a:lstStyle/>
          <a:p>
            <a:r>
              <a:rPr lang="tr-TR" b="1" i="1" u="none" strike="noStrike" dirty="0">
                <a:solidFill>
                  <a:srgbClr val="725945"/>
                </a:solidFill>
                <a:effectLst/>
                <a:latin typeface="Helvetica Neue"/>
              </a:rPr>
              <a:t>﴾125﴿</a:t>
            </a:r>
            <a:r>
              <a:rPr lang="tr-TR" b="1" i="1" dirty="0">
                <a:solidFill>
                  <a:srgbClr val="4A4A4A"/>
                </a:solidFill>
                <a:effectLst/>
                <a:latin typeface="Helvetica Neue"/>
              </a:rPr>
              <a:t>Evet, eğer siz sabır gösterip itaatsizlikten sakınırsanız, onlar şu anda süratle üzerinize gelseler bile rabbiniz size nişanlı beş bin melekle yardım edecektir.</a:t>
            </a:r>
            <a:endParaRPr lang="tr-TR" sz="123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162693" y="-30779"/>
            <a:ext cx="4029307"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125.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92217"/>
            <a:ext cx="12192000" cy="2797994"/>
          </a:xfrm>
        </p:spPr>
        <p:txBody>
          <a:bodyPr>
            <a:noAutofit/>
          </a:bodyPr>
          <a:lstStyle/>
          <a:p>
            <a:r>
              <a:rPr lang="ar-AE" sz="5400" b="0" i="0" dirty="0">
                <a:solidFill>
                  <a:srgbClr val="725945"/>
                </a:solidFill>
                <a:effectLst/>
                <a:latin typeface="Elif1"/>
              </a:rPr>
              <a:t>بَلٰٓىۙ اِنْ تَصْبِرُوا وَتَتَّقُوا وَيَاْتُوكُمْ مِنْ فَوْرِهِمْ هٰذَا يُمْدِدْكُمْ</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رَبُّكُمْ بِخَمْسَةِ اٰلَافٍ مِنَ الْمَلٰٓئِكَةِ مُسَوِّمٖينَ</a:t>
            </a:r>
            <a:r>
              <a:rPr lang="ar-AE" sz="5400" b="1" i="0" u="none" strike="noStrike" dirty="0">
                <a:solidFill>
                  <a:srgbClr val="725945"/>
                </a:solidFill>
                <a:effectLst/>
                <a:latin typeface="Elif1"/>
              </a:rPr>
              <a:t>﴿١٢٥﴾</a:t>
            </a:r>
            <a:endParaRPr lang="tr-TR" sz="277800" dirty="0"/>
          </a:p>
        </p:txBody>
      </p:sp>
    </p:spTree>
    <p:extLst>
      <p:ext uri="{BB962C8B-B14F-4D97-AF65-F5344CB8AC3E}">
        <p14:creationId xmlns:p14="http://schemas.microsoft.com/office/powerpoint/2010/main" val="1388741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﴾130﴿</a:t>
            </a:r>
            <a:r>
              <a:rPr lang="tr-TR" b="1" i="1" dirty="0">
                <a:solidFill>
                  <a:srgbClr val="4A4A4A"/>
                </a:solidFill>
                <a:effectLst/>
                <a:latin typeface="Helvetica Neue"/>
              </a:rPr>
              <a:t>Ey iman edenler! Kat kat faiz yemeyin. Allah’a itaatsizlikten sakının ki kurtuluşa eresiniz.</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65221" y="0"/>
            <a:ext cx="3326780"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130 .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141113"/>
          </a:xfrm>
        </p:spPr>
        <p:txBody>
          <a:bodyPr>
            <a:noAutofit/>
          </a:bodyPr>
          <a:lstStyle/>
          <a:p>
            <a:r>
              <a:rPr lang="ar-AE" sz="3600" b="0" i="0" dirty="0">
                <a:effectLst/>
                <a:latin typeface="Elif1"/>
              </a:rPr>
              <a:t>يَٓا اَيُّهَا الَّذٖينَ اٰمَنُوا لَا تَاْكُلُوا الرِّبٰٓوا اَضْعَافًا مُضَاعَفَةًۖ وَاتَّقُوا اللّٰهَ لَعَلَّكُمْ تُفْلِحُونَۚ</a:t>
            </a:r>
            <a:r>
              <a:rPr lang="ar-AE" sz="3600" b="1" i="0" u="none" strike="noStrike" dirty="0">
                <a:effectLst/>
                <a:latin typeface="Elif1"/>
              </a:rPr>
              <a:t>﴿١٣٠﴾</a:t>
            </a:r>
            <a:endParaRPr lang="tr-TR" sz="400000" dirty="0"/>
          </a:p>
        </p:txBody>
      </p:sp>
    </p:spTree>
    <p:extLst>
      <p:ext uri="{BB962C8B-B14F-4D97-AF65-F5344CB8AC3E}">
        <p14:creationId xmlns:p14="http://schemas.microsoft.com/office/powerpoint/2010/main" val="14032758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﴾131﴿</a:t>
            </a:r>
            <a:r>
              <a:rPr lang="tr-TR" b="1" i="1" dirty="0">
                <a:solidFill>
                  <a:srgbClr val="4A4A4A"/>
                </a:solidFill>
                <a:effectLst/>
                <a:latin typeface="Helvetica Neue"/>
              </a:rPr>
              <a:t>Kâfirler için hazırlanmış ateşten sakının.</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64859" y="0"/>
            <a:ext cx="3427141"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131 .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141113"/>
          </a:xfrm>
        </p:spPr>
        <p:txBody>
          <a:bodyPr>
            <a:noAutofit/>
          </a:bodyPr>
          <a:lstStyle/>
          <a:p>
            <a:r>
              <a:rPr lang="ar-AE" sz="6600" b="0" i="0" dirty="0">
                <a:effectLst/>
                <a:latin typeface="Elif1"/>
              </a:rPr>
              <a:t>وَاتَّقُوا النَّارَ الَّتٖٓي اُعِدَّتْ لِلْكَافِرٖينَۚ</a:t>
            </a:r>
            <a:r>
              <a:rPr lang="ar-AE" sz="6600" b="1" i="0" u="none" strike="noStrike" dirty="0">
                <a:effectLst/>
                <a:latin typeface="Elif1"/>
              </a:rPr>
              <a:t>﴿١٣١﴾</a:t>
            </a:r>
            <a:endParaRPr lang="tr-TR" sz="400000" dirty="0"/>
          </a:p>
        </p:txBody>
      </p:sp>
    </p:spTree>
    <p:extLst>
      <p:ext uri="{BB962C8B-B14F-4D97-AF65-F5344CB8AC3E}">
        <p14:creationId xmlns:p14="http://schemas.microsoft.com/office/powerpoint/2010/main" val="14260847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﴾133﴿</a:t>
            </a:r>
            <a:r>
              <a:rPr lang="tr-TR" b="1" i="1" dirty="0">
                <a:solidFill>
                  <a:srgbClr val="4A4A4A"/>
                </a:solidFill>
                <a:effectLst/>
                <a:latin typeface="Helvetica Neue"/>
              </a:rPr>
              <a:t>Rabbinizin mağfiretine mazhar olmak ve </a:t>
            </a:r>
            <a:r>
              <a:rPr lang="tr-TR" b="1" i="1" dirty="0" err="1">
                <a:solidFill>
                  <a:srgbClr val="4A4A4A"/>
                </a:solidFill>
                <a:effectLst/>
                <a:latin typeface="Helvetica Neue"/>
              </a:rPr>
              <a:t>takvâ</a:t>
            </a:r>
            <a:r>
              <a:rPr lang="tr-TR" b="1" i="1" dirty="0">
                <a:solidFill>
                  <a:srgbClr val="4A4A4A"/>
                </a:solidFill>
                <a:effectLst/>
                <a:latin typeface="Helvetica Neue"/>
              </a:rPr>
              <a:t> sahipleri için hazırlanmış olup gökler ve yer kadar geniş olan cennete girmek için yarışın!</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76371" y="0"/>
            <a:ext cx="3315629"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133 .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141113"/>
          </a:xfrm>
        </p:spPr>
        <p:txBody>
          <a:bodyPr>
            <a:noAutofit/>
          </a:bodyPr>
          <a:lstStyle/>
          <a:p>
            <a:r>
              <a:rPr lang="ar-AE" sz="3600" b="0" i="0" dirty="0">
                <a:effectLst/>
                <a:latin typeface="Elif1"/>
              </a:rPr>
              <a:t>وَسَارِعُٓوا اِلٰى مَغْفِرَةٍ مِنْ رَبِّكُمْ وَجَنَّةٍ عَرْضُهَا السَّمٰوَاتُ وَالْاَرْضُۙ اُعِدَّتْ لِلْمُتَّقٖينَۙ</a:t>
            </a:r>
            <a:r>
              <a:rPr lang="ar-AE" sz="3600" b="1" i="0" u="none" strike="noStrike" dirty="0">
                <a:effectLst/>
                <a:latin typeface="Elif1"/>
              </a:rPr>
              <a:t>﴿١٣٣﴾</a:t>
            </a:r>
            <a:endParaRPr lang="tr-TR" sz="400000" dirty="0"/>
          </a:p>
        </p:txBody>
      </p:sp>
    </p:spTree>
    <p:extLst>
      <p:ext uri="{BB962C8B-B14F-4D97-AF65-F5344CB8AC3E}">
        <p14:creationId xmlns:p14="http://schemas.microsoft.com/office/powerpoint/2010/main" val="31338114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﴾134﴿</a:t>
            </a:r>
            <a:r>
              <a:rPr lang="tr-TR" b="1" i="1" dirty="0">
                <a:solidFill>
                  <a:srgbClr val="4A4A4A"/>
                </a:solidFill>
                <a:effectLst/>
                <a:latin typeface="Helvetica Neue"/>
              </a:rPr>
              <a:t>Onlar (</a:t>
            </a:r>
            <a:r>
              <a:rPr lang="tr-TR" b="1" i="1" dirty="0" err="1">
                <a:solidFill>
                  <a:srgbClr val="4A4A4A"/>
                </a:solidFill>
                <a:effectLst/>
                <a:latin typeface="Helvetica Neue"/>
              </a:rPr>
              <a:t>takvâ</a:t>
            </a:r>
            <a:r>
              <a:rPr lang="tr-TR" b="1" i="1" dirty="0">
                <a:solidFill>
                  <a:srgbClr val="4A4A4A"/>
                </a:solidFill>
                <a:effectLst/>
                <a:latin typeface="Helvetica Neue"/>
              </a:rPr>
              <a:t> sahipleri) bollukta da darlıkta da Allah yolunda harcarlar, öfkelerini yenerler, insanları affederler. Allah işini güzel yapanları sever.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31767" y="0"/>
            <a:ext cx="3360234"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134 .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748255"/>
          </a:xfrm>
        </p:spPr>
        <p:txBody>
          <a:bodyPr>
            <a:noAutofit/>
          </a:bodyPr>
          <a:lstStyle/>
          <a:p>
            <a:r>
              <a:rPr lang="ar-AE" sz="4800" b="0" i="0" dirty="0">
                <a:effectLst/>
                <a:latin typeface="Elif1"/>
              </a:rPr>
              <a:t>اَلَّذٖينَ يُنْفِقُونَ فِي السَّرَّٓاءِ وَالضَّرَّٓاءِ وَالْكَاظِمٖينَ الْغَيْظَ وَالْعَافٖينَ عَنِ</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النَّاسِؕ وَاللّٰهُ يُحِبُّ الْمُحْسِنٖينَۚ</a:t>
            </a:r>
            <a:r>
              <a:rPr lang="ar-AE" sz="4800" b="1" i="0" u="none" strike="noStrike" dirty="0">
                <a:effectLst/>
                <a:latin typeface="Elif1"/>
              </a:rPr>
              <a:t>﴿١٣٤﴾</a:t>
            </a:r>
            <a:endParaRPr lang="tr-TR" sz="400000" dirty="0"/>
          </a:p>
        </p:txBody>
      </p:sp>
    </p:spTree>
    <p:extLst>
      <p:ext uri="{BB962C8B-B14F-4D97-AF65-F5344CB8AC3E}">
        <p14:creationId xmlns:p14="http://schemas.microsoft.com/office/powerpoint/2010/main" val="11349124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﴾135﴿</a:t>
            </a:r>
            <a:r>
              <a:rPr lang="tr-TR" b="1" i="1" dirty="0">
                <a:solidFill>
                  <a:srgbClr val="4A4A4A"/>
                </a:solidFill>
                <a:effectLst/>
                <a:latin typeface="Helvetica Neue"/>
              </a:rPr>
              <a:t>Onlar çirkin bir şey yaptıkları veya kendilerine kötülük ettikleri zaman Allah’ı hatırlarlar da hemen günahlarının bağışlanmasını dilerler. Zaten günahları Allah’tan başka kim bağışlayabilir ki? Onlar, yaptıklarında bile bile ısrar etmezler.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65581" y="0"/>
            <a:ext cx="3226420"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135 .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514739"/>
          </a:xfrm>
        </p:spPr>
        <p:txBody>
          <a:bodyPr>
            <a:noAutofit/>
          </a:bodyPr>
          <a:lstStyle/>
          <a:p>
            <a:r>
              <a:rPr lang="ar-AE" sz="4000" b="0" i="0" dirty="0">
                <a:effectLst/>
                <a:latin typeface="Elif1"/>
              </a:rPr>
              <a:t>وَالَّذٖينَ اِذَا فَعَلُوا فَاحِشَةً اَوْ ظَلَمُٓوا اَنْفُسَهُمْ ذَكَرُوا اللّٰهَ فَاسْتَغْفَرُوا لِذُنُوبِهِمْۖ وَمَنْ</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يَغْفِرُ الذُّنُوبَ اِلَّا اللّٰهُۖ وَلَمْ يُصِرُّوا عَلٰى مَا فَعَلُوا وَهُمْ يَعْلَمُونَ</a:t>
            </a:r>
            <a:r>
              <a:rPr lang="ar-AE" sz="4000" b="1" i="0" u="none" strike="noStrike" dirty="0">
                <a:effectLst/>
                <a:latin typeface="Elif1"/>
              </a:rPr>
              <a:t>﴿١٣٥﴾</a:t>
            </a:r>
            <a:endParaRPr lang="tr-TR" sz="333300" dirty="0"/>
          </a:p>
        </p:txBody>
      </p:sp>
    </p:spTree>
    <p:extLst>
      <p:ext uri="{BB962C8B-B14F-4D97-AF65-F5344CB8AC3E}">
        <p14:creationId xmlns:p14="http://schemas.microsoft.com/office/powerpoint/2010/main" val="17678158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﴾138﴿</a:t>
            </a:r>
            <a:r>
              <a:rPr lang="tr-TR" b="1" i="1" dirty="0">
                <a:solidFill>
                  <a:srgbClr val="4A4A4A"/>
                </a:solidFill>
                <a:effectLst/>
                <a:latin typeface="Helvetica Neue"/>
              </a:rPr>
              <a:t>Bu Kur’an insanlara bir açıklama, </a:t>
            </a:r>
            <a:r>
              <a:rPr lang="tr-TR" b="1" i="1" dirty="0" err="1">
                <a:solidFill>
                  <a:srgbClr val="4A4A4A"/>
                </a:solidFill>
                <a:effectLst/>
                <a:latin typeface="Helvetica Neue"/>
              </a:rPr>
              <a:t>takvâ</a:t>
            </a:r>
            <a:r>
              <a:rPr lang="tr-TR" b="1" i="1" dirty="0">
                <a:solidFill>
                  <a:srgbClr val="4A4A4A"/>
                </a:solidFill>
                <a:effectLst/>
                <a:latin typeface="Helvetica Neue"/>
              </a:rPr>
              <a:t> sahipleri için de bir hidayet ve bir öğüttür.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65581" y="0"/>
            <a:ext cx="3226420"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138 .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514739"/>
          </a:xfrm>
        </p:spPr>
        <p:txBody>
          <a:bodyPr>
            <a:noAutofit/>
          </a:bodyPr>
          <a:lstStyle/>
          <a:p>
            <a:r>
              <a:rPr lang="ar-AE" sz="6600" b="0" i="0" dirty="0">
                <a:effectLst/>
                <a:latin typeface="Elif1"/>
              </a:rPr>
              <a:t>هٰذَا بَيَانٌ لِلنَّاسِ وَهُدًى وَمَوْعِظَةٌ لِلْمُتَّقٖينَ</a:t>
            </a:r>
            <a:r>
              <a:rPr lang="ar-AE" sz="6600" b="1" i="0" u="none" strike="noStrike" dirty="0">
                <a:effectLst/>
                <a:latin typeface="Elif1"/>
              </a:rPr>
              <a:t>﴿١٣٨﴾</a:t>
            </a:r>
            <a:endParaRPr lang="tr-TR" sz="400000" dirty="0"/>
          </a:p>
        </p:txBody>
      </p:sp>
    </p:spTree>
    <p:extLst>
      <p:ext uri="{BB962C8B-B14F-4D97-AF65-F5344CB8AC3E}">
        <p14:creationId xmlns:p14="http://schemas.microsoft.com/office/powerpoint/2010/main" val="41144237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﴾172﴿</a:t>
            </a:r>
            <a:r>
              <a:rPr lang="tr-TR" b="1" i="1" dirty="0">
                <a:solidFill>
                  <a:srgbClr val="4A4A4A"/>
                </a:solidFill>
                <a:effectLst/>
                <a:latin typeface="Helvetica Neue"/>
              </a:rPr>
              <a:t>Bunca yara aldıktan sonra yine Allah’ın ve peygamberin çağrısına koşanlar var ya işte onlardan bu güzel davranışta bulunan ve karşı gelmekten sakınanlar için de büyük mükâfat vardır.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09825" y="0"/>
            <a:ext cx="3282176"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172 .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2006352"/>
          </a:xfrm>
        </p:spPr>
        <p:txBody>
          <a:bodyPr>
            <a:noAutofit/>
          </a:bodyPr>
          <a:lstStyle/>
          <a:p>
            <a:r>
              <a:rPr lang="ar-AE" sz="5400" b="0" i="0" dirty="0">
                <a:effectLst/>
                <a:latin typeface="Elif1"/>
              </a:rPr>
              <a:t>اَلَّذٖينَ اسْتَجَابُوا لِلّٰهِ وَالرَّسُولِ مِنْ بَعْدِ مَٓا اَصَابَهُمُ الْقَرْحُؕۛ</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لِلَّذٖينَ اَحْسَنُوا مِنْهُمْ وَاتَّقَوْا اَجْرٌ عَظٖيمٌۚ</a:t>
            </a:r>
            <a:r>
              <a:rPr lang="ar-AE" sz="5400" b="1" i="0" u="none" strike="noStrike" dirty="0">
                <a:effectLst/>
                <a:latin typeface="Elif1"/>
              </a:rPr>
              <a:t>﴿١٧٢﴾</a:t>
            </a:r>
            <a:endParaRPr lang="tr-TR" sz="400000" dirty="0"/>
          </a:p>
        </p:txBody>
      </p:sp>
    </p:spTree>
    <p:extLst>
      <p:ext uri="{BB962C8B-B14F-4D97-AF65-F5344CB8AC3E}">
        <p14:creationId xmlns:p14="http://schemas.microsoft.com/office/powerpoint/2010/main" val="40803407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﴾179﴿</a:t>
            </a:r>
            <a:r>
              <a:rPr lang="tr-TR" b="1" i="1" dirty="0">
                <a:solidFill>
                  <a:srgbClr val="4A4A4A"/>
                </a:solidFill>
                <a:effectLst/>
                <a:latin typeface="Helvetica Neue"/>
              </a:rPr>
              <a:t>(Ey inkâr edenler!) Allah müminleri, pisi temizden ayırmadan bulunduğunuz hal üzere bırakacak değildir. Allah size </a:t>
            </a:r>
            <a:r>
              <a:rPr lang="tr-TR" b="1" i="1" dirty="0" err="1">
                <a:solidFill>
                  <a:srgbClr val="4A4A4A"/>
                </a:solidFill>
                <a:effectLst/>
                <a:latin typeface="Helvetica Neue"/>
              </a:rPr>
              <a:t>gaybı</a:t>
            </a:r>
            <a:r>
              <a:rPr lang="tr-TR" b="1" i="1" dirty="0">
                <a:solidFill>
                  <a:srgbClr val="4A4A4A"/>
                </a:solidFill>
                <a:effectLst/>
                <a:latin typeface="Helvetica Neue"/>
              </a:rPr>
              <a:t> da bildirecek değildir; fakat Allah (</a:t>
            </a:r>
            <a:r>
              <a:rPr lang="tr-TR" b="1" i="1" dirty="0" err="1">
                <a:solidFill>
                  <a:srgbClr val="4A4A4A"/>
                </a:solidFill>
                <a:effectLst/>
                <a:latin typeface="Helvetica Neue"/>
              </a:rPr>
              <a:t>gaybı</a:t>
            </a:r>
            <a:r>
              <a:rPr lang="tr-TR" b="1" i="1" dirty="0">
                <a:solidFill>
                  <a:srgbClr val="4A4A4A"/>
                </a:solidFill>
                <a:effectLst/>
                <a:latin typeface="Helvetica Neue"/>
              </a:rPr>
              <a:t> bildirmek için) peygamberlerinden dilediğini seçer. Artık Allah’a ve peygamberlerine iman edin; inanır ve sakınırsanız sizin için büyük bir ecir vardır.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3279" y="0"/>
            <a:ext cx="3248722"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179 .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2399642"/>
          </a:xfrm>
        </p:spPr>
        <p:txBody>
          <a:bodyPr>
            <a:noAutofit/>
          </a:bodyPr>
          <a:lstStyle/>
          <a:p>
            <a:r>
              <a:rPr lang="ar-AE" sz="4400" b="0" i="0" dirty="0">
                <a:effectLst/>
                <a:latin typeface="Elif1"/>
              </a:rPr>
              <a:t>مَا كَانَ اللّٰهُ لِيَذَرَ الْمُؤْمِنٖينَ عَلٰى مَٓا اَنْتُمْ عَلَيْهِ حَتّٰى يَمٖيزَ الْخَبٖيثَ مِنَ</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الطَّيِّبِؕ وَمَا كَانَ اللّٰهُ لِيُطْلِعَكُمْ عَلَى الْغَيْبِ وَلٰكِنَّ اللّٰهَ يَجْتَبٖي مِنْ رُسُلِهٖ مَنْ</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يَشَٓاءُ فَاٰمِنُوا بِاللّٰهِ وَرُسُلِهٖۚ وَاِنْ تُؤْمِنُوا وَتَتَّقُوا فَلَكُمْ اَجْرٌ عَظٖيمٌ</a:t>
            </a:r>
            <a:r>
              <a:rPr lang="ar-AE" sz="4400" b="1" i="0" u="none" strike="noStrike" dirty="0">
                <a:effectLst/>
                <a:latin typeface="Elif1"/>
              </a:rPr>
              <a:t>﴿١٧٩﴾</a:t>
            </a:r>
            <a:endParaRPr lang="tr-TR" sz="400000" dirty="0"/>
          </a:p>
        </p:txBody>
      </p:sp>
    </p:spTree>
    <p:extLst>
      <p:ext uri="{BB962C8B-B14F-4D97-AF65-F5344CB8AC3E}">
        <p14:creationId xmlns:p14="http://schemas.microsoft.com/office/powerpoint/2010/main" val="6607811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﴾186﴿</a:t>
            </a:r>
            <a:r>
              <a:rPr lang="tr-TR" b="1" i="1" dirty="0">
                <a:solidFill>
                  <a:srgbClr val="4A4A4A"/>
                </a:solidFill>
                <a:effectLst/>
                <a:latin typeface="Helvetica Neue"/>
              </a:rPr>
              <a:t>Andolsun ki mallarınız ve canlarınız konusunda denemeden geçirilirsiniz; şüphesiz sizden önce kendilerine kitap verilenlerden ve Allah’a ortak koşanlardan birçok üzücü şey işitirsiniz. Eğer sabreder ve sakınırsanız bilin ki bu size gereken davranışlardandır.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32127" y="0"/>
            <a:ext cx="3259873"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186 .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2183332"/>
          </a:xfrm>
        </p:spPr>
        <p:txBody>
          <a:bodyPr>
            <a:noAutofit/>
          </a:bodyPr>
          <a:lstStyle/>
          <a:p>
            <a:r>
              <a:rPr lang="ar-AE" sz="4000" b="0" i="0" dirty="0">
                <a:effectLst/>
                <a:latin typeface="Elif1"/>
              </a:rPr>
              <a:t>لَتُبْلَوُنَّ فٖٓى اَمْوَالِكُمْ وَاَنْفُسِكُمْ وَلَتَسْمَعُنَّ مِنَ الَّذٖينَ اُو۫تُوا الْكِتَابَ مِنْ قَبْلِكُمْ وَمِنَ</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الَّذٖينَ اَشْرَكُٓوا اَذًى كَثٖيرًاۜ وَاِنْ تَصْبِرُوا وَتَتَّقُوا فَاِنَّ ذٰلِكَ مِنْ عَزْمِ</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الْاُمُورِ</a:t>
            </a:r>
            <a:r>
              <a:rPr lang="ar-AE" sz="4000" b="1" i="0" u="none" strike="noStrike" dirty="0">
                <a:effectLst/>
                <a:latin typeface="Elif1"/>
              </a:rPr>
              <a:t>﴿١٨٦﴾</a:t>
            </a:r>
            <a:endParaRPr lang="tr-TR" sz="277800" dirty="0"/>
          </a:p>
        </p:txBody>
      </p:sp>
    </p:spTree>
    <p:extLst>
      <p:ext uri="{BB962C8B-B14F-4D97-AF65-F5344CB8AC3E}">
        <p14:creationId xmlns:p14="http://schemas.microsoft.com/office/powerpoint/2010/main" val="627116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dirty="0"/>
              <a:t>﴾191﴿Onlar ayakta dururken, otururken, yatarken hep Allah’ı anarlar; göklerin ve yerin yaratılışını düşünürler (ve şöyle derler:) “Rabbimiz! Sen bunu boş yere yaratmadın, seni tenzih ve takdis ederiz. Bizi cehennem azabından koru!</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32127" y="0"/>
            <a:ext cx="3259873"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smtClean="0">
                <a:latin typeface="Helvetica Neue"/>
                <a:hlinkClick r:id="rId2">
                  <a:extLst>
                    <a:ext uri="{A12FA001-AC4F-418D-AE19-62706E023703}">
                      <ahyp:hlinkClr xmlns:ahyp="http://schemas.microsoft.com/office/drawing/2018/hyperlinkcolor" xmlns="" val="tx"/>
                    </a:ext>
                  </a:extLst>
                </a:hlinkClick>
              </a:rPr>
              <a:t>191 </a:t>
            </a:r>
            <a:r>
              <a:rPr lang="tr-TR" sz="2000" b="1" dirty="0">
                <a:latin typeface="Helvetica Neue"/>
                <a:hlinkClick r:id="rId2">
                  <a:extLst>
                    <a:ext uri="{A12FA001-AC4F-418D-AE19-62706E023703}">
                      <ahyp:hlinkClr xmlns:ahyp="http://schemas.microsoft.com/office/drawing/2018/hyperlinkcolor" xmlns="" val="tx"/>
                    </a:ext>
                  </a:extLst>
                </a:hlinkClick>
              </a:rPr>
              <a:t>.</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1653470"/>
          </a:xfrm>
        </p:spPr>
        <p:txBody>
          <a:bodyPr>
            <a:noAutofit/>
          </a:bodyPr>
          <a:lstStyle/>
          <a:p>
            <a:r>
              <a:rPr lang="ar-AE" sz="4000" dirty="0"/>
              <a:t>اَلَّذٖينَ يَذْكُرُونَ اللّٰهَ قِيَامًا وَقُعُودًا وَعَلٰى جُنُوبِهِمْ وَيَتَفَكَّرُونَ فٖى خَلْقِ </a:t>
            </a:r>
            <a:r>
              <a:rPr lang="ar-AE" sz="4000" dirty="0" smtClean="0"/>
              <a:t>السَّمٰوَاتِ</a:t>
            </a:r>
            <a:r>
              <a:rPr lang="tr-TR" sz="4000" dirty="0" smtClean="0"/>
              <a:t/>
            </a:r>
            <a:br>
              <a:rPr lang="tr-TR" sz="4000" dirty="0" smtClean="0"/>
            </a:br>
            <a:r>
              <a:rPr lang="tr-TR" sz="4000" dirty="0"/>
              <a:t/>
            </a:r>
            <a:br>
              <a:rPr lang="tr-TR" sz="4000" dirty="0"/>
            </a:br>
            <a:r>
              <a:rPr lang="ar-AE" sz="4000" dirty="0" smtClean="0"/>
              <a:t> </a:t>
            </a:r>
            <a:r>
              <a:rPr lang="ar-AE" sz="4000" dirty="0"/>
              <a:t>وَالْاَرْضِۚ رَبَّنَا مَا خَلَقْتَ هٰذَا بَاطِلًاۚ سُبْحَانَكَ فَقِنَا عَذَابَ النَّارِ</a:t>
            </a:r>
            <a:r>
              <a:rPr lang="ar-AE" sz="4000" b="1" dirty="0"/>
              <a:t>﴿١٩١﴾</a:t>
            </a:r>
            <a:endParaRPr lang="tr-TR" sz="134000" dirty="0"/>
          </a:p>
        </p:txBody>
      </p:sp>
    </p:spTree>
    <p:extLst>
      <p:ext uri="{BB962C8B-B14F-4D97-AF65-F5344CB8AC3E}">
        <p14:creationId xmlns:p14="http://schemas.microsoft.com/office/powerpoint/2010/main" val="336665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﴾198﴿</a:t>
            </a:r>
            <a:r>
              <a:rPr lang="tr-TR" b="1" i="1" dirty="0">
                <a:solidFill>
                  <a:srgbClr val="4A4A4A"/>
                </a:solidFill>
                <a:effectLst/>
                <a:latin typeface="Helvetica Neue"/>
              </a:rPr>
              <a:t>Fakat rablerine karşı gelmekten sakınanlara, Allah katından bir ikram olarak, altından ırmaklar akan cennetler vardır; orada temelli kalacaklardır. Allah katındaki mükâfat iyi kimseler için daha hayırlıdır.</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65581" y="0"/>
            <a:ext cx="3226420"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198 .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2183332"/>
          </a:xfrm>
        </p:spPr>
        <p:txBody>
          <a:bodyPr>
            <a:noAutofit/>
          </a:bodyPr>
          <a:lstStyle/>
          <a:p>
            <a:r>
              <a:rPr lang="ar-AE" sz="4800" b="0" i="0" dirty="0">
                <a:effectLst/>
                <a:latin typeface="Elif1"/>
              </a:rPr>
              <a:t>لٰكِنِ الَّذٖينَ اتَّقَوْا رَبَّهُمْ لَهُمْ جَنَّاتٌ تَجْرٖى مِنْ تَحْتِهَا الْاَنْهَارُ خَالِدٖينَ</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فٖيهَا نُزُلًا مِنْ عِنْدِ اللّٰهِۜ وَمَا عِنْدَ اللّٰهِ خَيْرٌ لِلْاَبْرَارِ</a:t>
            </a:r>
            <a:r>
              <a:rPr lang="ar-AE" sz="4800" b="1" i="0" u="none" strike="noStrike" dirty="0">
                <a:effectLst/>
                <a:latin typeface="Elif1"/>
              </a:rPr>
              <a:t>﴿١٩٨﴾</a:t>
            </a:r>
            <a:endParaRPr lang="tr-TR" sz="333300" dirty="0"/>
          </a:p>
        </p:txBody>
      </p:sp>
    </p:spTree>
    <p:extLst>
      <p:ext uri="{BB962C8B-B14F-4D97-AF65-F5344CB8AC3E}">
        <p14:creationId xmlns:p14="http://schemas.microsoft.com/office/powerpoint/2010/main" val="14924551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32671"/>
            <a:ext cx="12192000" cy="2325329"/>
          </a:xfrm>
        </p:spPr>
        <p:txBody>
          <a:bodyPr>
            <a:normAutofit/>
          </a:bodyPr>
          <a:lstStyle/>
          <a:p>
            <a:r>
              <a:rPr lang="tr-TR" b="1" i="1" u="none" strike="noStrike" dirty="0">
                <a:solidFill>
                  <a:srgbClr val="725945"/>
                </a:solidFill>
                <a:effectLst/>
                <a:latin typeface="Helvetica Neue"/>
              </a:rPr>
              <a:t>﴾200﴿</a:t>
            </a:r>
            <a:r>
              <a:rPr lang="tr-TR" b="1" i="1" dirty="0">
                <a:solidFill>
                  <a:srgbClr val="4A4A4A"/>
                </a:solidFill>
                <a:effectLst/>
                <a:latin typeface="Helvetica Neue"/>
              </a:rPr>
              <a:t>Ey iman edenler! Sabredin, kararlılıkta yarışın, düşmana karşı hazırlıklı olun (birbirinize dayanıp bağlanın), Allah’a karşı gelmekten sakının ki başarıya ulaşabilesiniz.</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76733" y="0"/>
            <a:ext cx="3215268" cy="707886"/>
          </a:xfrm>
          <a:prstGeom prst="rect">
            <a:avLst/>
          </a:prstGeom>
          <a:noFill/>
        </p:spPr>
        <p:txBody>
          <a:bodyPr wrap="square" rtlCol="0">
            <a:spAutoFit/>
          </a:bodyPr>
          <a:lstStyle/>
          <a:p>
            <a:r>
              <a:rPr lang="tr-TR" sz="2000" b="1" i="0" dirty="0" err="1">
                <a:effectLst/>
                <a:latin typeface="Helvetica Neue"/>
              </a:rPr>
              <a:t>Âl</a:t>
            </a:r>
            <a:r>
              <a:rPr lang="tr-TR" sz="2000" b="1" i="0" dirty="0">
                <a:effectLst/>
                <a:latin typeface="Helvetica Neue"/>
              </a:rPr>
              <a:t>-i İmrân Suresi </a:t>
            </a:r>
            <a:r>
              <a:rPr lang="tr-TR" sz="2000" b="1" i="0" dirty="0">
                <a:effectLst/>
                <a:latin typeface="inherit"/>
              </a:rPr>
              <a:t>- 3.sure </a:t>
            </a:r>
          </a:p>
          <a:p>
            <a:r>
              <a:rPr lang="tr-TR" sz="2000" b="1" dirty="0">
                <a:latin typeface="Helvetica Neue"/>
                <a:hlinkClick r:id="rId2">
                  <a:extLst>
                    <a:ext uri="{A12FA001-AC4F-418D-AE19-62706E023703}">
                      <ahyp:hlinkClr xmlns:ahyp="http://schemas.microsoft.com/office/drawing/2018/hyperlinkcolor" xmlns="" val="tx"/>
                    </a:ext>
                  </a:extLst>
                </a:hlinkClick>
              </a:rPr>
              <a:t>200 .</a:t>
            </a:r>
            <a:r>
              <a:rPr lang="tr-TR" sz="2000" b="1" dirty="0">
                <a:solidFill>
                  <a:srgbClr val="467886"/>
                </a:solidFill>
                <a:latin typeface="Helvetica Neue"/>
                <a:hlinkClick r:id="rId2">
                  <a:extLst>
                    <a:ext uri="{A12FA001-AC4F-418D-AE19-62706E023703}">
                      <ahyp:hlinkClr xmlns:ahyp="http://schemas.microsoft.com/office/drawing/2018/hyperlinkcolor" xmlns="" val="tx"/>
                    </a:ext>
                  </a:extLst>
                </a:hlinkClick>
              </a:rPr>
              <a:t> </a:t>
            </a:r>
            <a:r>
              <a:rPr lang="tr-TR" sz="2000" b="1" i="0" u="none" strike="noStrike" dirty="0">
                <a:effectLst/>
                <a:latin typeface="Helvetica Neue"/>
                <a:hlinkClick r:id="rId2">
                  <a:extLst>
                    <a:ext uri="{A12FA001-AC4F-418D-AE19-62706E023703}">
                      <ahyp:hlinkClr xmlns:ahyp="http://schemas.microsoft.com/office/drawing/2018/hyperlinkcolor" xmlns="" val="tx"/>
                    </a:ext>
                  </a:extLst>
                </a:hlinkClick>
              </a:rPr>
              <a:t>Ayet</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0745"/>
            <a:ext cx="12192000" cy="644584"/>
          </a:xfrm>
        </p:spPr>
        <p:txBody>
          <a:bodyPr>
            <a:noAutofit/>
          </a:bodyPr>
          <a:lstStyle/>
          <a:p>
            <a:r>
              <a:rPr lang="ar-AE" sz="4000" b="0" i="0" dirty="0">
                <a:effectLst/>
                <a:latin typeface="Elif1"/>
              </a:rPr>
              <a:t>يَٓا اَيُّهَا الَّذٖينَ اٰمَنُوا اصْبِرُوا وَصَابِرُوا وَرَابِطُوا وَاتَّقُوا اللّٰهَ لَعَلَّكُمْ تُفْلِحُونَ</a:t>
            </a:r>
            <a:r>
              <a:rPr lang="ar-AE" sz="4000" b="1" i="0" u="none" strike="noStrike" dirty="0">
                <a:effectLst/>
                <a:latin typeface="Elif1"/>
              </a:rPr>
              <a:t>﴿٢٠٠﴾</a:t>
            </a:r>
            <a:endParaRPr lang="tr-TR" sz="400000" dirty="0"/>
          </a:p>
        </p:txBody>
      </p:sp>
    </p:spTree>
    <p:extLst>
      <p:ext uri="{BB962C8B-B14F-4D97-AF65-F5344CB8AC3E}">
        <p14:creationId xmlns:p14="http://schemas.microsoft.com/office/powerpoint/2010/main" val="17641465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540547"/>
          </a:xfrm>
        </p:spPr>
        <p:txBody>
          <a:bodyPr>
            <a:noAutofit/>
          </a:bodyPr>
          <a:lstStyle/>
          <a:p>
            <a:pPr rtl="1"/>
            <a:r>
              <a:rPr lang="ar-AE" sz="3600" b="0" i="0" dirty="0">
                <a:effectLst/>
                <a:latin typeface="Elif1"/>
              </a:rPr>
              <a:t>يَٓا اَيُّهَا النَّاسُ اتَّقُوا رَبَّكُمُ الَّذٖى خَلَقَكُمْ مِنْ نَفْسٍ وَاحِدَةٍ وَخَلَقَ مِنْهَا زَوْجَهَا وَبَثَّ مِنْهُمَا</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رِجَالًا كَثٖيرًا وَنِسَٓاءًۚ وَاتَّقُوا اللّٰهَ الَّذٖى تَسَٓاءَلُونَ بِهٖ وَالْاَرْحَامَۜ اِنَّ اللّٰهَ كَانَ عَلَيْكُمْ رَقٖيبًا</a:t>
            </a:r>
            <a:r>
              <a:rPr lang="ar-AE" sz="3600" b="1" i="0" u="none" strike="noStrike" dirty="0">
                <a:effectLst/>
                <a:latin typeface="Elif1"/>
              </a:rPr>
              <a:t>﴿١﴾</a:t>
            </a:r>
            <a:endParaRPr lang="ar-AE" sz="4400" dirty="0"/>
          </a:p>
        </p:txBody>
      </p:sp>
      <p:sp>
        <p:nvSpPr>
          <p:cNvPr id="3" name="Alt Başlık 2"/>
          <p:cNvSpPr>
            <a:spLocks noGrp="1"/>
          </p:cNvSpPr>
          <p:nvPr>
            <p:ph type="subTitle" idx="1"/>
          </p:nvPr>
        </p:nvSpPr>
        <p:spPr>
          <a:xfrm>
            <a:off x="0" y="4676581"/>
            <a:ext cx="12192000" cy="1399903"/>
          </a:xfrm>
        </p:spPr>
        <p:txBody>
          <a:bodyPr>
            <a:normAutofit lnSpcReduction="10000"/>
          </a:bodyPr>
          <a:lstStyle/>
          <a:p>
            <a:r>
              <a:rPr lang="tr-TR" b="1" i="1" u="none" strike="noStrike" dirty="0">
                <a:solidFill>
                  <a:srgbClr val="725945"/>
                </a:solidFill>
                <a:effectLst/>
                <a:latin typeface="Helvetica Neue"/>
              </a:rPr>
              <a:t>﴾1﴿</a:t>
            </a:r>
            <a:r>
              <a:rPr lang="tr-TR" b="1" i="1" dirty="0">
                <a:solidFill>
                  <a:srgbClr val="4A4A4A"/>
                </a:solidFill>
                <a:effectLst/>
                <a:latin typeface="Helvetica Neue"/>
              </a:rPr>
              <a:t>Ey insanlar! Sizi bir tek nefisten yaratan ve ondan da eşini yaratan, ikisinden birçok erkek ve kadın üretip yayan rabbinize itaatsizlikten sakının. Adını anarak birbirinizden dilek ve istekte bulunduğunuz Allah’a saygısızlıktan ve akrabalık haklarına riayetsizlikten de sakının. Şüphesiz Allah sizin üzerinizde gözetleyicidir.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Nisâ Suresi - 4.Sure </a:t>
            </a:r>
          </a:p>
          <a:p>
            <a:r>
              <a:rPr lang="tr-TR" b="1" dirty="0"/>
              <a:t>1.Ayet </a:t>
            </a:r>
            <a:endParaRPr lang="tr-TR" dirty="0"/>
          </a:p>
        </p:txBody>
      </p:sp>
    </p:spTree>
    <p:extLst>
      <p:ext uri="{BB962C8B-B14F-4D97-AF65-F5344CB8AC3E}">
        <p14:creationId xmlns:p14="http://schemas.microsoft.com/office/powerpoint/2010/main" val="8406346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3200" b="0" i="0" dirty="0">
                <a:effectLst/>
                <a:latin typeface="Elif1"/>
              </a:rPr>
              <a:t>وَلْيَخْشَ الَّذٖينَ لَوْ تَرَكُوا مِنْ خَلْفِهِمْ ذُرِّيَّةً ضِعَافًا خَافُوا عَلَيْهِمْۖ فَلْيَتَّقُوا اللّٰهَ وَلْيَقُولُوا قَوْلًا سَدٖيدًا</a:t>
            </a:r>
            <a:r>
              <a:rPr lang="ar-AE" sz="3200" b="1" i="0" u="none" strike="noStrike" dirty="0">
                <a:effectLst/>
                <a:latin typeface="Elif1"/>
              </a:rPr>
              <a:t>﴿٩﴾</a:t>
            </a:r>
            <a:endParaRPr lang="ar-AE" sz="40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﴾9﴿</a:t>
            </a:r>
            <a:r>
              <a:rPr lang="tr-TR" b="1" i="1" dirty="0">
                <a:solidFill>
                  <a:srgbClr val="4A4A4A"/>
                </a:solidFill>
                <a:effectLst/>
                <a:latin typeface="Helvetica Neue"/>
              </a:rPr>
              <a:t>Geriye eli ermez, gücü yetmez çocuklar bırakmış olmaları halinde onlar hakkında endişe duyacak olanların (başkalarının yetimleri için de) kalpleri sızlasın; Allah’tan sakınsınlar ve doğru söz söylesinler.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Nisâ Suresi - 4.Sure </a:t>
            </a:r>
          </a:p>
          <a:p>
            <a:r>
              <a:rPr lang="tr-TR" b="1" dirty="0"/>
              <a:t>9.Ayet </a:t>
            </a:r>
            <a:endParaRPr lang="tr-TR" dirty="0"/>
          </a:p>
        </p:txBody>
      </p:sp>
    </p:spTree>
    <p:extLst>
      <p:ext uri="{BB962C8B-B14F-4D97-AF65-F5344CB8AC3E}">
        <p14:creationId xmlns:p14="http://schemas.microsoft.com/office/powerpoint/2010/main" val="4955829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176520"/>
            <a:ext cx="12192000" cy="1681480"/>
          </a:xfrm>
        </p:spPr>
        <p:txBody>
          <a:bodyPr>
            <a:normAutofit fontScale="92500" lnSpcReduction="20000"/>
          </a:bodyPr>
          <a:lstStyle/>
          <a:p>
            <a:r>
              <a:rPr lang="tr-TR" b="1" i="1" u="none" strike="noStrike" dirty="0">
                <a:solidFill>
                  <a:srgbClr val="725945"/>
                </a:solidFill>
                <a:effectLst/>
                <a:latin typeface="Helvetica Neue"/>
              </a:rPr>
              <a:t>﴾77﴿</a:t>
            </a:r>
            <a:r>
              <a:rPr lang="tr-TR" b="1" i="1" dirty="0">
                <a:solidFill>
                  <a:srgbClr val="4A4A4A"/>
                </a:solidFill>
                <a:effectLst/>
                <a:latin typeface="Helvetica Neue"/>
              </a:rPr>
              <a:t>Kendilerine, “Elinizi savaştan çekin, namazı kılın ve zekâtı verin” denilen kimseleri görmedin mi? Sonra onlara savaş farz kılınınca bir de gördün ki, içlerinden bir grup Allah’tan korkar gibi, hatta daha fazla bir korkuyla insanlardan korkuyorlar da, “Rabbimiz! Savaşı bize niçin yazdın, bizi yakın bir süreye kadar geri bıraksan olmaz mıydı?” diyorlar. Onlara de ki: “Dünya menfaati önemsizdir, Allah’tan korkanlar için </a:t>
            </a:r>
            <a:r>
              <a:rPr lang="tr-TR" b="1" i="1" dirty="0" err="1">
                <a:solidFill>
                  <a:srgbClr val="4A4A4A"/>
                </a:solidFill>
                <a:effectLst/>
                <a:latin typeface="Helvetica Neue"/>
              </a:rPr>
              <a:t>âhiret</a:t>
            </a:r>
            <a:r>
              <a:rPr lang="tr-TR" b="1" i="1" dirty="0">
                <a:solidFill>
                  <a:srgbClr val="4A4A4A"/>
                </a:solidFill>
                <a:effectLst/>
                <a:latin typeface="Helvetica Neue"/>
              </a:rPr>
              <a:t> daha hayırlıdır ve size zerre kadar haksızlık edilmez.”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830997"/>
          </a:xfrm>
          <a:prstGeom prst="rect">
            <a:avLst/>
          </a:prstGeom>
          <a:noFill/>
        </p:spPr>
        <p:txBody>
          <a:bodyPr wrap="square" rtlCol="0">
            <a:spAutoFit/>
          </a:bodyPr>
          <a:lstStyle/>
          <a:p>
            <a:r>
              <a:rPr lang="tr-TR" sz="2400" b="1" dirty="0"/>
              <a:t>Nisâ Suresi - 4.Sure </a:t>
            </a:r>
          </a:p>
          <a:p>
            <a:r>
              <a:rPr lang="tr-TR" sz="2400" b="1" dirty="0"/>
              <a:t>77.Ayet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3009532"/>
            <a:ext cx="12192000" cy="2166988"/>
          </a:xfrm>
        </p:spPr>
        <p:txBody>
          <a:bodyPr>
            <a:noAutofit/>
          </a:bodyPr>
          <a:lstStyle/>
          <a:p>
            <a:r>
              <a:rPr lang="ar-AE" sz="4400" b="0" i="0" dirty="0">
                <a:effectLst/>
                <a:latin typeface="Elif1"/>
              </a:rPr>
              <a:t>اَلَمْ تَرَ اِلَى الَّذٖينَ قٖيلَ لَهُمْ كُفُّٓوا اَيْدِيَكُمْ وَاَقٖيمُوا الصَّلٰوةَ وَاٰتُوا الزَّكٰوةَۚ فَلَمَّا</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كُتِبَ عَلَيْهِمُ الْقِتَالُ اِذَا فَرٖيقٌ مِنْهُمْ يَخْشَوْنَ النَّاسَ كَخَشْيَةِ اللّٰهِ اَوْ اَشَدَّ</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خَشْيَةًۚ وَقَالُوا رَبَّنَا لِمَ كَتَبْتَ عَلَيْنَا الْقِتَالَۚ لَوْلَٓا اَخَّرْتَنَٓا اِلٰٓى اَجَلٍ قَرٖيبٍۜ قُلْ</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مَتَاعُ الدُّنْيَا قَلٖيلٌۚ وَالْاٰخِرَةُ خَيْرٌ لِمَنِ اتَّقٰى وَلَا تُظْلَمُونَ فَتٖيلًا</a:t>
            </a:r>
            <a:r>
              <a:rPr lang="ar-AE" sz="4400" b="1" i="0" u="none" strike="noStrike" dirty="0">
                <a:effectLst/>
                <a:latin typeface="Elif1"/>
              </a:rPr>
              <a:t>﴿٧٧﴾</a:t>
            </a:r>
            <a:endParaRPr lang="tr-TR" sz="400000" dirty="0"/>
          </a:p>
        </p:txBody>
      </p:sp>
    </p:spTree>
    <p:extLst>
      <p:ext uri="{BB962C8B-B14F-4D97-AF65-F5344CB8AC3E}">
        <p14:creationId xmlns:p14="http://schemas.microsoft.com/office/powerpoint/2010/main" val="22011580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501218"/>
          </a:xfrm>
        </p:spPr>
        <p:txBody>
          <a:bodyPr>
            <a:noAutofit/>
          </a:bodyPr>
          <a:lstStyle/>
          <a:p>
            <a:pPr rtl="1"/>
            <a:r>
              <a:rPr lang="ar-AE" sz="3200" b="0" i="0" dirty="0">
                <a:effectLst/>
                <a:latin typeface="Elif1"/>
              </a:rPr>
              <a:t>وَاِنِ امْرَاَةٌ خَافَتْ مِنْ بَعْلِهَا نُشُوزًا اَوْ اِعْرَاضًا فَلَا جُنَاحَ عَلَيْهِمَٓا اَنْ يُصْلِحَا بَيْنَهُمَا صُلْحًاۜ وَالصُّلْحُ</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خَيْرٌۜ وَاُحْضِرَتِ الْاَنْفُسُ الشُّحَّۜ وَاِنْ تُحْسِنُوا وَتَتَّقُوا فَاِنَّ اللّٰهَ كَانَ بِمَا تَعْمَلُونَ خَبٖيرًا</a:t>
            </a:r>
            <a:r>
              <a:rPr lang="ar-AE" sz="3200" b="1" i="0" u="none" strike="noStrike" dirty="0">
                <a:effectLst/>
                <a:latin typeface="Elif1"/>
              </a:rPr>
              <a:t>﴿١٢٨﴾</a:t>
            </a:r>
            <a:endParaRPr lang="ar-AE" sz="4000" dirty="0"/>
          </a:p>
        </p:txBody>
      </p:sp>
      <p:sp>
        <p:nvSpPr>
          <p:cNvPr id="3" name="Alt Başlık 2"/>
          <p:cNvSpPr>
            <a:spLocks noGrp="1"/>
          </p:cNvSpPr>
          <p:nvPr>
            <p:ph type="subTitle" idx="1"/>
          </p:nvPr>
        </p:nvSpPr>
        <p:spPr>
          <a:xfrm>
            <a:off x="0" y="4676581"/>
            <a:ext cx="12192000" cy="2029019"/>
          </a:xfrm>
        </p:spPr>
        <p:txBody>
          <a:bodyPr>
            <a:normAutofit/>
          </a:bodyPr>
          <a:lstStyle/>
          <a:p>
            <a:r>
              <a:rPr lang="tr-TR" b="1" i="1" u="none" strike="noStrike" dirty="0">
                <a:solidFill>
                  <a:srgbClr val="725945"/>
                </a:solidFill>
                <a:effectLst/>
                <a:latin typeface="Helvetica Neue"/>
              </a:rPr>
              <a:t>﴾128﴿</a:t>
            </a:r>
            <a:r>
              <a:rPr lang="tr-TR" b="1" i="1" dirty="0">
                <a:solidFill>
                  <a:srgbClr val="4A4A4A"/>
                </a:solidFill>
                <a:effectLst/>
                <a:latin typeface="Helvetica Neue"/>
              </a:rPr>
              <a:t>Eğer bir kadın kocasının kötü muamelesinden yahut yüz çevirmesinden endişe ederse aralarında bir uzlaşmaya varmalarında onlara günah yoktur ve sulh daha hayırlıdır. Nefisler de cimriliğe meyillidir. Eğer güzel davranır ve Allah’a itaatsizlikten sakınırsanız bilin ki Allah yaptıklarınızdan haberdardır.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Nisâ Suresi - 4.Sure </a:t>
            </a:r>
          </a:p>
          <a:p>
            <a:r>
              <a:rPr lang="tr-TR" b="1" dirty="0"/>
              <a:t>128.Ayet </a:t>
            </a:r>
            <a:endParaRPr lang="tr-TR" dirty="0"/>
          </a:p>
        </p:txBody>
      </p:sp>
    </p:spTree>
    <p:extLst>
      <p:ext uri="{BB962C8B-B14F-4D97-AF65-F5344CB8AC3E}">
        <p14:creationId xmlns:p14="http://schemas.microsoft.com/office/powerpoint/2010/main" val="35910106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7"/>
            <a:ext cx="12192000" cy="1511050"/>
          </a:xfrm>
        </p:spPr>
        <p:txBody>
          <a:bodyPr>
            <a:noAutofit/>
          </a:bodyPr>
          <a:lstStyle/>
          <a:p>
            <a:pPr rtl="1"/>
            <a:r>
              <a:rPr lang="ar-AE" sz="4000" b="0" i="0" dirty="0">
                <a:effectLst/>
                <a:latin typeface="Elif1"/>
              </a:rPr>
              <a:t>وَلَنْ تَسْتَطٖيعُٓوا اَنْ تَعْدِلُوا بَيْنَ النِّسَٓاءِ وَلَوْ حَرَصْتُمْ فَلَا تَمٖيلُوا كُلَّ الْمَيْلِ فَتَذَرُوهَا</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كَالْمُعَلَّقَةِۜ وَاِنْ تُصْلِحُوا وَتَتَّقُوا فَاِنَّ اللّٰهَ كَانَ غَفُورًا رَحٖيمًا</a:t>
            </a:r>
            <a:r>
              <a:rPr lang="ar-AE" sz="4000" b="1" i="0" u="none" strike="noStrike" dirty="0">
                <a:effectLst/>
                <a:latin typeface="Elif1"/>
              </a:rPr>
              <a:t>﴿١٢٩﴾</a:t>
            </a:r>
            <a:endParaRPr lang="ar-AE" sz="4800" dirty="0"/>
          </a:p>
        </p:txBody>
      </p:sp>
      <p:sp>
        <p:nvSpPr>
          <p:cNvPr id="3" name="Alt Başlık 2"/>
          <p:cNvSpPr>
            <a:spLocks noGrp="1"/>
          </p:cNvSpPr>
          <p:nvPr>
            <p:ph type="subTitle" idx="1"/>
          </p:nvPr>
        </p:nvSpPr>
        <p:spPr>
          <a:xfrm>
            <a:off x="0" y="4676581"/>
            <a:ext cx="12192000" cy="1399903"/>
          </a:xfrm>
        </p:spPr>
        <p:txBody>
          <a:bodyPr>
            <a:normAutofit lnSpcReduction="10000"/>
          </a:bodyPr>
          <a:lstStyle/>
          <a:p>
            <a:r>
              <a:rPr lang="tr-TR" b="1" i="1" u="none" strike="noStrike" dirty="0">
                <a:solidFill>
                  <a:srgbClr val="725945"/>
                </a:solidFill>
                <a:effectLst/>
                <a:latin typeface="Helvetica Neue"/>
              </a:rPr>
              <a:t>﴾129﴿</a:t>
            </a:r>
            <a:r>
              <a:rPr lang="tr-TR" b="1" i="1" dirty="0">
                <a:solidFill>
                  <a:srgbClr val="4A4A4A"/>
                </a:solidFill>
                <a:effectLst/>
                <a:latin typeface="Helvetica Neue"/>
              </a:rPr>
              <a:t>Ne kadar üzerine düşseniz de kadınlar arasında âdil davranmaya güç yetiremezsiniz; bari birine büsbütün kapılıp da diğerini askıda imiş gibi bırakmayın. Eğer arayı düzeltir ve Allah’a itaatsizlikten sakınırsanız bilin ki Allah çok bağışlayıcıdır, engin rahmet sahibidir.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Nisâ Suresi - 4.Sure </a:t>
            </a:r>
          </a:p>
          <a:p>
            <a:r>
              <a:rPr lang="tr-TR" b="1" dirty="0"/>
              <a:t>129.Ayet </a:t>
            </a:r>
            <a:endParaRPr lang="tr-TR" dirty="0"/>
          </a:p>
        </p:txBody>
      </p:sp>
    </p:spTree>
    <p:extLst>
      <p:ext uri="{BB962C8B-B14F-4D97-AF65-F5344CB8AC3E}">
        <p14:creationId xmlns:p14="http://schemas.microsoft.com/office/powerpoint/2010/main" val="1085541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399903"/>
          </a:xfrm>
        </p:spPr>
        <p:txBody>
          <a:bodyPr>
            <a:noAutofit/>
          </a:bodyPr>
          <a:lstStyle/>
          <a:p>
            <a:pPr rtl="1"/>
            <a:r>
              <a:rPr lang="ar-AE" sz="3200" b="0" i="0" dirty="0">
                <a:effectLst/>
                <a:latin typeface="Elif1"/>
              </a:rPr>
              <a:t>وَلِلّٰهِ مَا فِى السَّمٰوَاتِ وَمَا فِى الْاَرْضِۜ وَلَقَدْ وَصَّيْنَا الَّذٖينَ اُو۫تُوا الْكِتَابَ مِنْ قَبْلِكُمْ وَاِيَّاكُمْ اَنِ اتَّقُوا اللّٰهَۜ</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وَاِنْ تَكْفُرُوا فَاِنَّ لِلّٰهِ مَا فِى السَّمٰوَاتِ وَمَا فِى الْاَرْضِۜ وَكَانَ اللّٰهُ غَنِيًّا حَمٖيدًا</a:t>
            </a:r>
            <a:r>
              <a:rPr lang="ar-AE" sz="3200" b="1" i="0" u="none" strike="noStrike" dirty="0">
                <a:effectLst/>
                <a:latin typeface="Elif1"/>
              </a:rPr>
              <a:t>﴿١٣١﴾</a:t>
            </a:r>
            <a:endParaRPr lang="ar-AE" sz="4000" dirty="0"/>
          </a:p>
        </p:txBody>
      </p:sp>
      <p:sp>
        <p:nvSpPr>
          <p:cNvPr id="3" name="Alt Başlık 2"/>
          <p:cNvSpPr>
            <a:spLocks noGrp="1"/>
          </p:cNvSpPr>
          <p:nvPr>
            <p:ph type="subTitle" idx="1"/>
          </p:nvPr>
        </p:nvSpPr>
        <p:spPr>
          <a:xfrm>
            <a:off x="0" y="4676581"/>
            <a:ext cx="12192000" cy="1675058"/>
          </a:xfrm>
        </p:spPr>
        <p:txBody>
          <a:bodyPr>
            <a:normAutofit/>
          </a:bodyPr>
          <a:lstStyle/>
          <a:p>
            <a:r>
              <a:rPr lang="tr-TR" b="1" i="1" u="none" strike="noStrike" dirty="0">
                <a:solidFill>
                  <a:srgbClr val="725945"/>
                </a:solidFill>
                <a:effectLst/>
                <a:latin typeface="Helvetica Neue"/>
              </a:rPr>
              <a:t>﴾131﴿</a:t>
            </a:r>
            <a:r>
              <a:rPr lang="tr-TR" b="1" i="1" dirty="0">
                <a:solidFill>
                  <a:srgbClr val="4A4A4A"/>
                </a:solidFill>
                <a:effectLst/>
                <a:latin typeface="Helvetica Neue"/>
              </a:rPr>
              <a:t>Göklerde ve yerde ne varsa Allah’ındır. Sizden önce kendilerine kitap verilenlere ve size kesinlikle “İtaatsizlikten sakının” diye emretmiştik. Eğer inkâra saparsanız biliniz ki, göklerde ve yerde ne varsa Allah’ındır. Allah’ın hiçbir şeye ihtiyacı yoktur. O her türlü övgüye lâyıktır.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tr-TR" b="1" dirty="0"/>
              <a:t>Nisâ Suresi - 4.Sure </a:t>
            </a:r>
          </a:p>
          <a:p>
            <a:r>
              <a:rPr lang="tr-TR" b="1" dirty="0"/>
              <a:t>131.Ayet </a:t>
            </a:r>
            <a:endParaRPr lang="tr-TR" dirty="0"/>
          </a:p>
        </p:txBody>
      </p:sp>
    </p:spTree>
    <p:extLst>
      <p:ext uri="{BB962C8B-B14F-4D97-AF65-F5344CB8AC3E}">
        <p14:creationId xmlns:p14="http://schemas.microsoft.com/office/powerpoint/2010/main" val="4074889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effectLst/>
                <a:latin typeface="Helvetica Neue"/>
              </a:rPr>
              <a:t>﴾2﴿</a:t>
            </a:r>
            <a:r>
              <a:rPr lang="tr-TR" b="1" i="1" dirty="0">
                <a:effectLst/>
                <a:latin typeface="Helvetica Neue"/>
              </a:rPr>
              <a:t>Ey iman edenler! Allah’ın işaretlerine, haram aya, boyunları bağsız ve bağlı kurbanlıklara, rablerinin lütuf ve rızasını dileyerek </a:t>
            </a:r>
            <a:r>
              <a:rPr lang="tr-TR" b="1" i="1" dirty="0" err="1">
                <a:effectLst/>
                <a:latin typeface="Helvetica Neue"/>
              </a:rPr>
              <a:t>Beytülharâm’a</a:t>
            </a:r>
            <a:r>
              <a:rPr lang="tr-TR" b="1" i="1" dirty="0">
                <a:effectLst/>
                <a:latin typeface="Helvetica Neue"/>
              </a:rPr>
              <a:t> yönelmiş kimselere sakın saygısızlık etmeyin. İhramdan çıkınca avlanabilirsiniz. </a:t>
            </a:r>
            <a:r>
              <a:rPr lang="tr-TR" b="1" i="1" dirty="0" err="1">
                <a:effectLst/>
                <a:latin typeface="Helvetica Neue"/>
              </a:rPr>
              <a:t>Mescid</a:t>
            </a:r>
            <a:r>
              <a:rPr lang="tr-TR" b="1" i="1" dirty="0">
                <a:effectLst/>
                <a:latin typeface="Helvetica Neue"/>
              </a:rPr>
              <a:t>-i </a:t>
            </a:r>
            <a:r>
              <a:rPr lang="tr-TR" b="1" i="1" dirty="0" err="1">
                <a:effectLst/>
                <a:latin typeface="Helvetica Neue"/>
              </a:rPr>
              <a:t>Harâm’a</a:t>
            </a:r>
            <a:r>
              <a:rPr lang="tr-TR" b="1" i="1" dirty="0">
                <a:effectLst/>
                <a:latin typeface="Helvetica Neue"/>
              </a:rPr>
              <a:t> girmenizi engellediler diye bir topluma karşı duyduğunuz kin, sakın aşırı gitmenize sebep olmasın. İyilik ve </a:t>
            </a:r>
            <a:r>
              <a:rPr lang="tr-TR" b="1" i="1" dirty="0" err="1">
                <a:effectLst/>
                <a:latin typeface="Helvetica Neue"/>
              </a:rPr>
              <a:t>takvâ</a:t>
            </a:r>
            <a:r>
              <a:rPr lang="tr-TR" b="1" i="1" dirty="0">
                <a:effectLst/>
                <a:latin typeface="Helvetica Neue"/>
              </a:rPr>
              <a:t> hususunda yardımlaşın, günah ve haksızlık yolunda yardımlaşmayın. Allah’tan korkun, çünkü Allah’ın cezası çetindir.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54429" y="0"/>
            <a:ext cx="3237571" cy="1477328"/>
          </a:xfrm>
          <a:prstGeom prst="rect">
            <a:avLst/>
          </a:prstGeom>
          <a:noFill/>
        </p:spPr>
        <p:txBody>
          <a:bodyPr wrap="square" rtlCol="0">
            <a:spAutoFit/>
          </a:bodyPr>
          <a:lstStyle/>
          <a:p>
            <a:r>
              <a:rPr lang="tr-TR" sz="2400" b="1" i="0" dirty="0">
                <a:effectLst/>
                <a:latin typeface="Helvetica Neue"/>
              </a:rPr>
              <a:t>Mâide Suresi </a:t>
            </a:r>
            <a:r>
              <a:rPr lang="tr-TR" sz="22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2.</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345506"/>
            <a:ext cx="12192000" cy="2166988"/>
          </a:xfrm>
        </p:spPr>
        <p:txBody>
          <a:bodyPr>
            <a:noAutofit/>
          </a:bodyPr>
          <a:lstStyle/>
          <a:p>
            <a:r>
              <a:rPr lang="ar-AE" sz="3600" b="0" i="0" dirty="0">
                <a:effectLst/>
                <a:latin typeface="Elif1"/>
              </a:rPr>
              <a:t>يَٓا اَيُّهَا الَّذٖينَ اٰمَنُوا لَا تُحِلُّوا شَعَٓائِرَ اللّٰهِ وَلَا الشَّهْرَ الْحَرَامَ وَلَا الْهَدْىَ وَلَا الْقَلَٓائِدَ وَلَٓا آٰمّٖينَ</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الْبَيْتَ الْحَرَامَ يَبْتَغُونَ فَضْلًا مِنْ رَبِّهِمْ وَرِضْوَانًاۜ وَاِذَا حَلَلْتُمْ فَاصْطَادُواۜ وَلَا يَجْرِمَنَّكُمْ</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شَنَاٰنُ قَوْمٍ اَنْ صَدُّوكُمْ عَنِ الْمَسْجِدِ الْحَرَامِ اَنْ تَعْتَدُواۘ وَتَعَاوَنُوا عَلَى الْبِرِّ وَالتَّقْوٰىۖ وَلَا</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تَعَاوَنُوا عَلَى الْاِثْمِ وَالْعُدْوَانِۖ وَاتَّقُوا اللّٰهَۜ اِنَّ اللّٰهَ شَدٖيدُ الْعِقَابِ</a:t>
            </a:r>
            <a:r>
              <a:rPr lang="ar-AE" sz="3600" b="1" i="0" u="none" strike="noStrike" dirty="0">
                <a:effectLst/>
                <a:latin typeface="Elif1"/>
              </a:rPr>
              <a:t>﴿٢﴾</a:t>
            </a:r>
            <a:endParaRPr lang="tr-TR" sz="400000" dirty="0"/>
          </a:p>
        </p:txBody>
      </p:sp>
    </p:spTree>
    <p:extLst>
      <p:ext uri="{BB962C8B-B14F-4D97-AF65-F5344CB8AC3E}">
        <p14:creationId xmlns:p14="http://schemas.microsoft.com/office/powerpoint/2010/main" val="11794564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﴾4﴿</a:t>
            </a:r>
            <a:r>
              <a:rPr lang="tr-TR" b="1" i="1" dirty="0">
                <a:solidFill>
                  <a:srgbClr val="4A4A4A"/>
                </a:solidFill>
                <a:effectLst/>
                <a:latin typeface="Helvetica Neue"/>
              </a:rPr>
              <a:t>Sana, kendileri için nelerin helâl kılındığını soruyorlar. De ki: “İyi ve temiz olanlar size helâl kılınmıştır.” Yırtıcı hayvanlardan olup Allah’ın size öğrettiği ile eğiterek avcı hale getirdiğiniz hayvanların sizin için yakaladıklarından da yiyin; (hayvanı ava salarken besmele çekerek) üzerine Allah’ın adını da anın. Allah’tan korkun, şüphesiz Allah’ın hesabı pek çabuktur.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7951" y="0"/>
            <a:ext cx="3494049"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4 .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345506"/>
            <a:ext cx="12192000" cy="1990520"/>
          </a:xfrm>
        </p:spPr>
        <p:txBody>
          <a:bodyPr>
            <a:noAutofit/>
          </a:bodyPr>
          <a:lstStyle/>
          <a:p>
            <a:r>
              <a:rPr lang="ar-AE" sz="4800" b="0" i="0" dirty="0">
                <a:effectLst/>
                <a:latin typeface="Elif1"/>
              </a:rPr>
              <a:t>يَسْـَٔلُونَكَ مَاذَٓا اُحِلَّ لَهُمْؕ قُلْ اُحِلَّ لَكُمُ الطَّيِّبَاتُۙ وَمَا عَلَّمْتُمْ مِنَ</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الْجَوَارِحِ مُكَلِّبٖينَ تُعَلِّمُونَهُنَّ مِمَّا عَلَّمَكُمُ اللّٰهُؗ فَكُلُوا مِمَّٓا اَمْسَكْنَ</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عَلَيْكُمْ وَاذْكُرُوا اسْمَ اللّٰهِ عَلَيْهِۖ وَاتَّقُوا اللّٰهَؕ اِنَّ اللّٰهَ سَرٖيعُ الْحِسَابِ</a:t>
            </a:r>
            <a:r>
              <a:rPr lang="ar-AE" sz="4800" b="1" i="0" u="none" strike="noStrike" dirty="0">
                <a:effectLst/>
                <a:latin typeface="Elif1"/>
              </a:rPr>
              <a:t>﴿٤﴾</a:t>
            </a:r>
            <a:endParaRPr lang="tr-TR" sz="400000" dirty="0"/>
          </a:p>
        </p:txBody>
      </p:sp>
    </p:spTree>
    <p:extLst>
      <p:ext uri="{BB962C8B-B14F-4D97-AF65-F5344CB8AC3E}">
        <p14:creationId xmlns:p14="http://schemas.microsoft.com/office/powerpoint/2010/main" val="31793192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﴾7﴿</a:t>
            </a:r>
            <a:r>
              <a:rPr lang="tr-TR" b="1" i="1" dirty="0">
                <a:solidFill>
                  <a:srgbClr val="4A4A4A"/>
                </a:solidFill>
                <a:effectLst/>
                <a:latin typeface="Helvetica Neue"/>
              </a:rPr>
              <a:t>Allah’ın üzerinizdeki nimetini, sizden aldığı sağlam ahdini hatırlayın; o zaman, “İşittik ve itaat ettik” demiştiniz. Allah’tan korkun; şüphesiz Allah kalplerin içindekini bilmektedir.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53347" y="0"/>
            <a:ext cx="3538654"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7 .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345506"/>
            <a:ext cx="12192000" cy="1083494"/>
          </a:xfrm>
        </p:spPr>
        <p:txBody>
          <a:bodyPr>
            <a:noAutofit/>
          </a:bodyPr>
          <a:lstStyle/>
          <a:p>
            <a:r>
              <a:rPr lang="ar-AE" sz="5400" b="0" i="0" dirty="0">
                <a:effectLst/>
                <a:latin typeface="Elif1"/>
              </a:rPr>
              <a:t>وَاذْكُرُوا نِعْمَةَ اللّٰهِ عَلَيْكُمْ وَمٖيثَاقَهُ الَّذٖي وَاثَقَكُمْ بِهٖٓۙ اِذْ قُلْتُمْ</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سَمِعْنَا وَاَطَعْنَاؗ وَاتَّقُوا اللّٰهَؕ اِنَّ اللّٰهَ عَلٖيمٌ بِذَاتِ الصُّدُورِ</a:t>
            </a:r>
            <a:r>
              <a:rPr lang="ar-AE" sz="5400" b="1" i="0" u="none" strike="noStrike" dirty="0">
                <a:effectLst/>
                <a:latin typeface="Elif1"/>
              </a:rPr>
              <a:t>﴿٧﴾</a:t>
            </a:r>
            <a:endParaRPr lang="tr-TR" sz="400000" dirty="0"/>
          </a:p>
        </p:txBody>
      </p:sp>
    </p:spTree>
    <p:extLst>
      <p:ext uri="{BB962C8B-B14F-4D97-AF65-F5344CB8AC3E}">
        <p14:creationId xmlns:p14="http://schemas.microsoft.com/office/powerpoint/2010/main" val="309125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﴾8﴿</a:t>
            </a:r>
            <a:r>
              <a:rPr lang="tr-TR" b="1" i="1" dirty="0">
                <a:solidFill>
                  <a:srgbClr val="4A4A4A"/>
                </a:solidFill>
                <a:effectLst/>
                <a:latin typeface="Helvetica Neue"/>
              </a:rPr>
              <a:t>Ey iman edenler! Allah için hakkı ayakta tutun, adaletle şahitlik eden kimseler olun. Herhangi bir topluluğa duyduğunuz kin, sizi adaletsiz davranmaya itmesin. Adaletli olun; bu, </a:t>
            </a:r>
            <a:r>
              <a:rPr lang="tr-TR" b="1" i="1" dirty="0" err="1">
                <a:solidFill>
                  <a:srgbClr val="4A4A4A"/>
                </a:solidFill>
                <a:effectLst/>
                <a:latin typeface="Helvetica Neue"/>
              </a:rPr>
              <a:t>takvâya</a:t>
            </a:r>
            <a:r>
              <a:rPr lang="tr-TR" b="1" i="1" dirty="0">
                <a:solidFill>
                  <a:srgbClr val="4A4A4A"/>
                </a:solidFill>
                <a:effectLst/>
                <a:latin typeface="Helvetica Neue"/>
              </a:rPr>
              <a:t> daha uygundur. Allah’tan korkun. Şüphesiz Allah yaptıklarınızdan haberdardır.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20255" y="0"/>
            <a:ext cx="3471746"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8 .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345506"/>
            <a:ext cx="12192000" cy="849978"/>
          </a:xfrm>
        </p:spPr>
        <p:txBody>
          <a:bodyPr>
            <a:noAutofit/>
          </a:bodyPr>
          <a:lstStyle/>
          <a:p>
            <a:r>
              <a:rPr lang="ar-AE" sz="4000" b="0" i="0" dirty="0">
                <a:effectLst/>
                <a:latin typeface="Elif1"/>
              </a:rPr>
              <a:t>يَٓا اَيُّهَا الَّذٖينَ اٰمَنُوا كُونُوا قَوَّامٖينَ لِلّٰهِ شُهَدَٓاءَ بِالْقِسْطِؗ وَلَا يَجْرِمَنَّكُمْ شَنَاٰنُ قَوْمٍ عَلٰٓى</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اَلَّا تَعْدِلُواؕ اِعْدِلُواࣞ هُوَ اَقْرَبُ لِلتَّقْوٰىؗ وَاتَّقُوا اللّٰهَؕ اِنَّ اللّٰهَ خَبٖيرٌ بِمَا تَعْمَلُونَ</a:t>
            </a:r>
            <a:r>
              <a:rPr lang="ar-AE" sz="4000" b="1" i="0" u="none" strike="noStrike" dirty="0">
                <a:effectLst/>
                <a:latin typeface="Elif1"/>
              </a:rPr>
              <a:t>﴿٨﴾</a:t>
            </a:r>
            <a:endParaRPr lang="tr-TR" sz="400000" dirty="0"/>
          </a:p>
        </p:txBody>
      </p:sp>
    </p:spTree>
    <p:extLst>
      <p:ext uri="{BB962C8B-B14F-4D97-AF65-F5344CB8AC3E}">
        <p14:creationId xmlns:p14="http://schemas.microsoft.com/office/powerpoint/2010/main" val="26095254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﴾11﴿</a:t>
            </a:r>
            <a:r>
              <a:rPr lang="tr-TR" b="1" i="1" dirty="0">
                <a:solidFill>
                  <a:srgbClr val="4A4A4A"/>
                </a:solidFill>
                <a:effectLst/>
                <a:latin typeface="Helvetica Neue"/>
              </a:rPr>
              <a:t>Ey iman edenler! Allah’ın üzerinizdeki nimetini hatırlayın; hani bir kavim size el uzatmaya yeltenmişti de Allah onların ellerini sizden çekmişti. Allah’tan korkun! Müminler yalnız Allah’a dayansınlar.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42557" y="0"/>
            <a:ext cx="3449444"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11 .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345506"/>
            <a:ext cx="12192000" cy="849978"/>
          </a:xfrm>
        </p:spPr>
        <p:txBody>
          <a:bodyPr>
            <a:noAutofit/>
          </a:bodyPr>
          <a:lstStyle/>
          <a:p>
            <a:r>
              <a:rPr lang="ar-AE" sz="4400" b="0" i="0" dirty="0">
                <a:effectLst/>
                <a:latin typeface="Elif1"/>
              </a:rPr>
              <a:t>يَٓا اَيُّهَا الَّذٖينَ اٰمَنُوا اذْكُرُوا نِعْمَتَ اللّٰهِ عَلَيْكُمْ اِذْ هَمَّ قَوْمٌ اَنْ يَبْسُطُٓوا اِلَيْكُمْ</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اَيْدِيَهُمْ فَكَفَّ اَيْدِيَهُمْ عَنْكُمْۚ وَاتَّقُوا اللّٰهَؕ وَعَلَى اللّٰهِ فَلْيَتَوَكَّلِ الْمُؤْمِنُونَࣖ</a:t>
            </a:r>
            <a:r>
              <a:rPr lang="ar-AE" sz="4400" b="1" i="0" u="none" strike="noStrike" dirty="0">
                <a:effectLst/>
                <a:latin typeface="Elif1"/>
              </a:rPr>
              <a:t>﴿١١﴾</a:t>
            </a:r>
            <a:endParaRPr lang="tr-TR" sz="400000" dirty="0"/>
          </a:p>
        </p:txBody>
      </p:sp>
    </p:spTree>
    <p:extLst>
      <p:ext uri="{BB962C8B-B14F-4D97-AF65-F5344CB8AC3E}">
        <p14:creationId xmlns:p14="http://schemas.microsoft.com/office/powerpoint/2010/main" val="24655971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sz="2000" b="1" i="1" u="none" strike="noStrike" dirty="0">
                <a:effectLst/>
                <a:latin typeface="Helvetica Neue"/>
              </a:rPr>
              <a:t>﴾27﴿</a:t>
            </a:r>
            <a:r>
              <a:rPr lang="tr-TR" sz="2000" b="1" i="1" dirty="0">
                <a:effectLst/>
                <a:latin typeface="Helvetica Neue"/>
              </a:rPr>
              <a:t>Onlara Âdem’in iki oğlunun haberini gerçeğe uygun olarak anlat: Hani ikisi de birer kurban sunmuşlar, birininki kabul edilmiş, diğerininki kabul edilmemişti. Kurbanı kabul edilmeyen, diğerine, “</a:t>
            </a:r>
            <a:r>
              <a:rPr lang="tr-TR" sz="2000" b="1" i="1" dirty="0" err="1">
                <a:effectLst/>
                <a:latin typeface="Helvetica Neue"/>
              </a:rPr>
              <a:t>Andolsun</a:t>
            </a:r>
            <a:r>
              <a:rPr lang="tr-TR" sz="2000" b="1" i="1" dirty="0">
                <a:effectLst/>
                <a:latin typeface="Helvetica Neue"/>
              </a:rPr>
              <a:t> seni öldüreceğim!” dedi. O da dedi ki: “Allah ancak </a:t>
            </a:r>
            <a:r>
              <a:rPr lang="tr-TR" sz="2000" b="1" i="1" dirty="0" err="1">
                <a:effectLst/>
                <a:latin typeface="Helvetica Neue"/>
              </a:rPr>
              <a:t>takvâ</a:t>
            </a:r>
            <a:r>
              <a:rPr lang="tr-TR" sz="2000" b="1" i="1" dirty="0">
                <a:effectLst/>
                <a:latin typeface="Helvetica Neue"/>
              </a:rPr>
              <a:t> sahiplerinden kabul eder.</a:t>
            </a:r>
            <a:endParaRPr lang="tr-TR" sz="160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54068" y="0"/>
            <a:ext cx="3337932" cy="1477328"/>
          </a:xfrm>
          <a:prstGeom prst="rect">
            <a:avLst/>
          </a:prstGeom>
          <a:noFill/>
        </p:spPr>
        <p:txBody>
          <a:bodyPr wrap="square" rtlCol="0">
            <a:spAutoFit/>
          </a:bodyPr>
          <a:lstStyle/>
          <a:p>
            <a:r>
              <a:rPr lang="tr-TR" sz="2400" b="1" i="0" dirty="0">
                <a:effectLst/>
                <a:latin typeface="Helvetica Neue"/>
              </a:rPr>
              <a:t>Mâide Suresi </a:t>
            </a:r>
            <a:r>
              <a:rPr lang="tr-TR" sz="2200" b="1" i="0" dirty="0">
                <a:effectLst/>
                <a:latin typeface="inherit"/>
              </a:rPr>
              <a:t>- 5.Sure </a:t>
            </a:r>
          </a:p>
          <a:p>
            <a:r>
              <a:rPr lang="tr-TR" sz="2200" b="1" dirty="0">
                <a:solidFill>
                  <a:srgbClr val="467886"/>
                </a:solidFill>
                <a:latin typeface="Helvetica Neue"/>
                <a:hlinkClick r:id="rId2">
                  <a:extLst>
                    <a:ext uri="{A12FA001-AC4F-418D-AE19-62706E023703}">
                      <ahyp:hlinkClr xmlns:ahyp="http://schemas.microsoft.com/office/drawing/2018/hyperlinkcolor" xmlns="" val="tx"/>
                    </a:ext>
                  </a:extLst>
                </a:hlinkClick>
              </a:rPr>
              <a:t>27.</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2166988"/>
          </a:xfrm>
        </p:spPr>
        <p:txBody>
          <a:bodyPr>
            <a:noAutofit/>
          </a:bodyPr>
          <a:lstStyle/>
          <a:p>
            <a:r>
              <a:rPr lang="ar-AE" sz="3600" b="0" i="0" dirty="0">
                <a:effectLst/>
                <a:latin typeface="Elif1"/>
              </a:rPr>
              <a:t>وَاتْلُ عَلَيْهِمْ نَبَاَ ابْنَىْ اٰدَمَ بِالْحَقِّۘ اِذْ قَرَّبَا قُرْبَانًا فَتُقُبِّلَ مِنْ اَحَدِهِمَا وَلَمْ يُتَقَبَّلْ مِنَ الْاٰخَرِۜ قَالَ</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لَاَقْتُلَنَّكَۜ قَالَ اِنَّمَا يَتَقَبَّلُ اللّٰهُ مِنَ الْمُتَّقٖينَ</a:t>
            </a:r>
            <a:r>
              <a:rPr lang="ar-AE" sz="3600" b="1" i="0" u="none" strike="noStrike" dirty="0">
                <a:effectLst/>
                <a:latin typeface="Elif1"/>
              </a:rPr>
              <a:t>﴿٢٧﴾</a:t>
            </a:r>
            <a:endParaRPr lang="tr-TR" sz="3600" dirty="0"/>
          </a:p>
        </p:txBody>
      </p:sp>
    </p:spTree>
    <p:extLst>
      <p:ext uri="{BB962C8B-B14F-4D97-AF65-F5344CB8AC3E}">
        <p14:creationId xmlns:p14="http://schemas.microsoft.com/office/powerpoint/2010/main" val="18673005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﴾28﴿</a:t>
            </a:r>
            <a:r>
              <a:rPr lang="tr-TR" b="1" i="1" dirty="0">
                <a:solidFill>
                  <a:srgbClr val="4A4A4A"/>
                </a:solidFill>
                <a:effectLst/>
                <a:latin typeface="Helvetica Neue"/>
              </a:rPr>
              <a:t>Andolsun ki sen öldürmek için bana el uzatsan bile, ben öldürmek için sana elimi kaldıracak değilim! Zira ben âlemlerin rabbi olan Allah’tan korkarım.</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20615" y="0"/>
            <a:ext cx="3371385"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28 .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14564"/>
            <a:ext cx="12192000" cy="692662"/>
          </a:xfrm>
        </p:spPr>
        <p:txBody>
          <a:bodyPr>
            <a:noAutofit/>
          </a:bodyPr>
          <a:lstStyle/>
          <a:p>
            <a:r>
              <a:rPr lang="ar-AE" sz="3200" b="0" i="0" dirty="0">
                <a:effectLst/>
                <a:latin typeface="Elif1"/>
              </a:rPr>
              <a:t>لَئِنْ بَسَطْتَ اِلَيَّ يَدَكَ لِتَقْتُلَنٖي مَٓا اَنَا۬ بِبَاسِطٍ يَدِيَ اِلَيْكَ لِاَقْتُلَكَۚ اِنّٖٓي اَخَافُ اللّٰهَ رَبَّ الْعَالَمٖينَ</a:t>
            </a:r>
            <a:r>
              <a:rPr lang="ar-AE" sz="3200" b="1" i="0" u="none" strike="noStrike" dirty="0">
                <a:effectLst/>
                <a:latin typeface="Elif1"/>
              </a:rPr>
              <a:t>﴿٢٨﴾</a:t>
            </a:r>
            <a:endParaRPr lang="tr-TR" sz="333300" dirty="0"/>
          </a:p>
        </p:txBody>
      </p:sp>
    </p:spTree>
    <p:extLst>
      <p:ext uri="{BB962C8B-B14F-4D97-AF65-F5344CB8AC3E}">
        <p14:creationId xmlns:p14="http://schemas.microsoft.com/office/powerpoint/2010/main" val="26032617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﴾29﴿</a:t>
            </a:r>
            <a:r>
              <a:rPr lang="tr-TR" b="1" i="1" dirty="0">
                <a:solidFill>
                  <a:srgbClr val="4A4A4A"/>
                </a:solidFill>
                <a:effectLst/>
                <a:latin typeface="Helvetica Neue"/>
              </a:rPr>
              <a:t>Ben diliyorum ki sen hem benim günahımı hem de kendi günahını yüklenesin, cehennemliklerden olasın! Zalimlerin cezası işte budur.”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42557" y="0"/>
            <a:ext cx="3449444"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29 .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4"/>
            <a:ext cx="12192000" cy="849978"/>
          </a:xfrm>
        </p:spPr>
        <p:txBody>
          <a:bodyPr>
            <a:noAutofit/>
          </a:bodyPr>
          <a:lstStyle/>
          <a:p>
            <a:r>
              <a:rPr lang="ar-AE" sz="3600" b="0" i="0" dirty="0">
                <a:effectLst/>
                <a:latin typeface="Elif1"/>
              </a:rPr>
              <a:t>اِنّٖٓي اُرٖيدُ اَنْ تَبُٓوأَ بِاِثْمٖي وَاِثْمِكَ فَتَكُونَ مِنْ اَصْحَابِ النَّارِۚ وَذٰلِكَ جَزٰٓؤُا الظَّالِمٖينَۚ</a:t>
            </a:r>
            <a:r>
              <a:rPr lang="ar-AE" sz="3600" b="1" i="0" u="none" strike="noStrike" dirty="0">
                <a:effectLst/>
                <a:latin typeface="Elif1"/>
              </a:rPr>
              <a:t>﴿٢٩﴾</a:t>
            </a:r>
            <a:endParaRPr lang="tr-TR" sz="400000" dirty="0"/>
          </a:p>
        </p:txBody>
      </p:sp>
    </p:spTree>
    <p:extLst>
      <p:ext uri="{BB962C8B-B14F-4D97-AF65-F5344CB8AC3E}">
        <p14:creationId xmlns:p14="http://schemas.microsoft.com/office/powerpoint/2010/main" val="2113997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﴾35﴿</a:t>
            </a:r>
            <a:r>
              <a:rPr lang="tr-TR" b="1" i="1" dirty="0">
                <a:solidFill>
                  <a:srgbClr val="4A4A4A"/>
                </a:solidFill>
                <a:effectLst/>
                <a:latin typeface="Helvetica Neue"/>
              </a:rPr>
              <a:t>Ey iman edenler! Allah’tan korkun, O’na yaklaşmaya vesile arayın ve O’nun yolunda çaba harcayın ki kurtuluşa eresiniz.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64859" y="0"/>
            <a:ext cx="3427141"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35 .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4"/>
            <a:ext cx="12192000" cy="849978"/>
          </a:xfrm>
        </p:spPr>
        <p:txBody>
          <a:bodyPr>
            <a:noAutofit/>
          </a:bodyPr>
          <a:lstStyle/>
          <a:p>
            <a:r>
              <a:rPr lang="ar-AE" sz="3600" b="0" i="0" dirty="0">
                <a:effectLst/>
                <a:latin typeface="Elif1"/>
              </a:rPr>
              <a:t>يَٓا اَيُّهَا الَّذٖينَ اٰمَنُوا اتَّقُوا اللّٰهَ وَابْتَغُٓوا اِلَيْهِ الْوَسٖيلَةَ وَجَاهِدُوا فٖي سَبٖيلِهٖ لَعَلَّكُمْ تُفْلِحُونَ</a:t>
            </a:r>
            <a:r>
              <a:rPr lang="ar-AE" sz="3600" b="1" i="0" u="none" strike="noStrike" dirty="0">
                <a:effectLst/>
                <a:latin typeface="Elif1"/>
              </a:rPr>
              <a:t>﴿٣٥﴾</a:t>
            </a:r>
            <a:endParaRPr lang="tr-TR" sz="400000" dirty="0"/>
          </a:p>
        </p:txBody>
      </p:sp>
    </p:spTree>
    <p:extLst>
      <p:ext uri="{BB962C8B-B14F-4D97-AF65-F5344CB8AC3E}">
        <p14:creationId xmlns:p14="http://schemas.microsoft.com/office/powerpoint/2010/main" val="21435876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﴾37﴿</a:t>
            </a:r>
            <a:r>
              <a:rPr lang="tr-TR" b="1" i="1" dirty="0">
                <a:solidFill>
                  <a:srgbClr val="4A4A4A"/>
                </a:solidFill>
                <a:effectLst/>
                <a:latin typeface="Helvetica Neue"/>
              </a:rPr>
              <a:t>Onlar ateşten çıkmak isterler, fakat oradan çıkamayacaklardır. Onlar için sürekli bir azap vardır.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54069" y="0"/>
            <a:ext cx="3337932"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37 .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4"/>
            <a:ext cx="12192000" cy="849978"/>
          </a:xfrm>
        </p:spPr>
        <p:txBody>
          <a:bodyPr>
            <a:noAutofit/>
          </a:bodyPr>
          <a:lstStyle/>
          <a:p>
            <a:r>
              <a:rPr lang="ar-AE" sz="4000" b="0" i="0" dirty="0">
                <a:effectLst/>
                <a:latin typeface="Elif1"/>
              </a:rPr>
              <a:t>يُرٖيدُونَ اَنْ يَخْرُجُوا مِنَ النَّارِ وَمَا هُمْ بِخَارِجٖينَ مِنْهَاؗ وَلَهُمْ عَذَابٌ مُقٖيمٌ</a:t>
            </a:r>
            <a:r>
              <a:rPr lang="ar-AE" sz="4000" b="1" i="0" u="none" strike="noStrike" dirty="0">
                <a:effectLst/>
                <a:latin typeface="Elif1"/>
              </a:rPr>
              <a:t>﴿٣٧﴾</a:t>
            </a:r>
            <a:endParaRPr lang="tr-TR" sz="400000" dirty="0"/>
          </a:p>
        </p:txBody>
      </p:sp>
    </p:spTree>
    <p:extLst>
      <p:ext uri="{BB962C8B-B14F-4D97-AF65-F5344CB8AC3E}">
        <p14:creationId xmlns:p14="http://schemas.microsoft.com/office/powerpoint/2010/main" val="18324848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﴾46﴿</a:t>
            </a:r>
            <a:r>
              <a:rPr lang="tr-TR" b="1" i="1" dirty="0">
                <a:solidFill>
                  <a:srgbClr val="4A4A4A"/>
                </a:solidFill>
                <a:effectLst/>
                <a:latin typeface="Helvetica Neue"/>
              </a:rPr>
              <a:t>Ardından o peygamberlerin yolu üzere, kendinden önce gelmiş olan Tevrat’ı tasdik edici olarak Meryem oğlu </a:t>
            </a:r>
            <a:r>
              <a:rPr lang="tr-TR" b="1" i="1" dirty="0" err="1">
                <a:solidFill>
                  <a:srgbClr val="4A4A4A"/>
                </a:solidFill>
                <a:effectLst/>
                <a:latin typeface="Helvetica Neue"/>
              </a:rPr>
              <a:t>Îsâ’yı</a:t>
            </a:r>
            <a:r>
              <a:rPr lang="tr-TR" b="1" i="1" dirty="0">
                <a:solidFill>
                  <a:srgbClr val="4A4A4A"/>
                </a:solidFill>
                <a:effectLst/>
                <a:latin typeface="Helvetica Neue"/>
              </a:rPr>
              <a:t> gönderdik. Ona da içinde hidayet ve nur bulunan, kendinden önce gelmiş olan Tevrat’ı tasdik edici, </a:t>
            </a:r>
            <a:r>
              <a:rPr lang="tr-TR" b="1" i="1" dirty="0" err="1">
                <a:solidFill>
                  <a:srgbClr val="4A4A4A"/>
                </a:solidFill>
                <a:effectLst/>
                <a:latin typeface="Helvetica Neue"/>
              </a:rPr>
              <a:t>takvâ</a:t>
            </a:r>
            <a:r>
              <a:rPr lang="tr-TR" b="1" i="1" dirty="0">
                <a:solidFill>
                  <a:srgbClr val="4A4A4A"/>
                </a:solidFill>
                <a:effectLst/>
                <a:latin typeface="Helvetica Neue"/>
              </a:rPr>
              <a:t> sahipleri için bir yol gösterici ve bir öğüt olarak İncil’i verdik.</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31767" y="0"/>
            <a:ext cx="3360234"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46 .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3"/>
            <a:ext cx="12192000" cy="1298559"/>
          </a:xfrm>
        </p:spPr>
        <p:txBody>
          <a:bodyPr>
            <a:noAutofit/>
          </a:bodyPr>
          <a:lstStyle/>
          <a:p>
            <a:r>
              <a:rPr lang="ar-AE" sz="3600" b="0" i="0" dirty="0">
                <a:effectLst/>
                <a:latin typeface="Elif1"/>
              </a:rPr>
              <a:t>وَقَفَّيْنَا عَلٰٓى اٰثَارِهِمْ بِعٖيسَى ابْنِ مَرْيَمَ مُصَدِّقًا لِمَا بَيْنَ يَدَيْهِ مِنَ التَّوْرٰيةِۖ وَاٰتَيْنَاهُ الْاِنْجٖيلَ فٖيهِ</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هُدًى وَنُورٌۙ وَمُصَدِّقًا لِمَا بَيْنَ يَدَيْهِ مِنَ التَّوْرٰيةِ وَهُدًى وَمَوْعِظَةً لِلْمُتَّقٖينَ</a:t>
            </a:r>
            <a:r>
              <a:rPr lang="ar-AE" sz="3600" b="1" i="0" u="none" strike="noStrike" dirty="0">
                <a:effectLst/>
                <a:latin typeface="Elif1"/>
              </a:rPr>
              <a:t>﴿٤٦﴾</a:t>
            </a:r>
            <a:endParaRPr lang="tr-TR" sz="333300" dirty="0"/>
          </a:p>
        </p:txBody>
      </p:sp>
    </p:spTree>
    <p:extLst>
      <p:ext uri="{BB962C8B-B14F-4D97-AF65-F5344CB8AC3E}">
        <p14:creationId xmlns:p14="http://schemas.microsoft.com/office/powerpoint/2010/main" val="24860761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﴾57﴿</a:t>
            </a:r>
            <a:r>
              <a:rPr lang="tr-TR" b="1" i="1" dirty="0">
                <a:solidFill>
                  <a:srgbClr val="4A4A4A"/>
                </a:solidFill>
                <a:effectLst/>
                <a:latin typeface="Helvetica Neue"/>
              </a:rPr>
              <a:t>Ey iman edenler! Sizden önce kendilerine kitap verilenlerden dininizi alay ve eğlence konusu edinenleri ve kâfirleri dost edinmeyin. Eğer müminseniz Allah’tan korkun.</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54069" y="0"/>
            <a:ext cx="3337932"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57 .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3"/>
            <a:ext cx="12192000" cy="1477328"/>
          </a:xfrm>
        </p:spPr>
        <p:txBody>
          <a:bodyPr>
            <a:noAutofit/>
          </a:bodyPr>
          <a:lstStyle/>
          <a:p>
            <a:r>
              <a:rPr lang="ar-AE" sz="4400" b="0" i="0" dirty="0">
                <a:effectLst/>
                <a:latin typeface="Elif1"/>
              </a:rPr>
              <a:t>يَٓا اَيُّهَا الَّذٖينَ اٰمَنُوا لَا تَتَّخِذُوا الَّذٖينَ اتَّخَذُوا دٖينَكُمْ هُزُوًا وَلَعِبًا مِنَ الَّذٖينَ</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اُو۫تُوا الْكِتَابَ مِنْ قَبْلِكُمْ وَالْكُفَّارَ اَوْلِيَٓاءَۚ وَاتَّقُوا اللّٰهَ اِنْ كُنْتُمْ مُؤْمِنٖينَ</a:t>
            </a:r>
            <a:r>
              <a:rPr lang="ar-AE" sz="4400" b="1" i="0" u="none" strike="noStrike" dirty="0">
                <a:effectLst/>
                <a:latin typeface="Elif1"/>
              </a:rPr>
              <a:t>﴿٥٧﴾</a:t>
            </a:r>
            <a:endParaRPr lang="tr-TR" sz="400000" dirty="0"/>
          </a:p>
        </p:txBody>
      </p:sp>
    </p:spTree>
    <p:extLst>
      <p:ext uri="{BB962C8B-B14F-4D97-AF65-F5344CB8AC3E}">
        <p14:creationId xmlns:p14="http://schemas.microsoft.com/office/powerpoint/2010/main" val="15703653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﴾65﴿</a:t>
            </a:r>
            <a:r>
              <a:rPr lang="tr-TR" b="1" i="1" dirty="0">
                <a:solidFill>
                  <a:srgbClr val="4A4A4A"/>
                </a:solidFill>
                <a:effectLst/>
                <a:latin typeface="Helvetica Neue"/>
              </a:rPr>
              <a:t>Şayet </a:t>
            </a:r>
            <a:r>
              <a:rPr lang="tr-TR" b="1" i="1" dirty="0" err="1">
                <a:solidFill>
                  <a:srgbClr val="4A4A4A"/>
                </a:solidFill>
                <a:effectLst/>
                <a:latin typeface="Helvetica Neue"/>
              </a:rPr>
              <a:t>Ehl</a:t>
            </a:r>
            <a:r>
              <a:rPr lang="tr-TR" b="1" i="1" dirty="0">
                <a:solidFill>
                  <a:srgbClr val="4A4A4A"/>
                </a:solidFill>
                <a:effectLst/>
                <a:latin typeface="Helvetica Neue"/>
              </a:rPr>
              <a:t>-i kitap iman edip günahtan sakınma çabası göstermiş olsalardı, kuşkusuz biz de kötülüklerini yüzlerine vurmaz ve onları nimeti bol cennetlere koyardık.</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76371" y="0"/>
            <a:ext cx="3315629"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65 .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3"/>
            <a:ext cx="12192000" cy="895438"/>
          </a:xfrm>
        </p:spPr>
        <p:txBody>
          <a:bodyPr>
            <a:noAutofit/>
          </a:bodyPr>
          <a:lstStyle/>
          <a:p>
            <a:r>
              <a:rPr lang="ar-AE" sz="3600" b="0" i="0" dirty="0">
                <a:effectLst/>
                <a:latin typeface="Elif1"/>
              </a:rPr>
              <a:t>وَلَوْ اَنَّ اَهْلَ الْكِتَابِ اٰمَنُوا وَاتَّقَوْا لَكَفَّرْنَا عَنْهُمْ سَيِّـَٔاتِهِمْ وَلَاَدْخَلْنَاهُمْ جَنَّاتِ النَّعٖيمِ</a:t>
            </a:r>
            <a:r>
              <a:rPr lang="ar-AE" sz="3600" b="1" i="0" u="none" strike="noStrike" dirty="0">
                <a:effectLst/>
                <a:latin typeface="Elif1"/>
              </a:rPr>
              <a:t>﴿٦٥﴾</a:t>
            </a:r>
            <a:endParaRPr lang="tr-TR" sz="333300" dirty="0"/>
          </a:p>
        </p:txBody>
      </p:sp>
    </p:spTree>
    <p:extLst>
      <p:ext uri="{BB962C8B-B14F-4D97-AF65-F5344CB8AC3E}">
        <p14:creationId xmlns:p14="http://schemas.microsoft.com/office/powerpoint/2010/main" val="4436076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﴾88﴿</a:t>
            </a:r>
            <a:r>
              <a:rPr lang="tr-TR" b="1" i="1" dirty="0">
                <a:solidFill>
                  <a:srgbClr val="4A4A4A"/>
                </a:solidFill>
                <a:effectLst/>
                <a:latin typeface="Helvetica Neue"/>
              </a:rPr>
              <a:t>Allah’ın size verdiği helâl ve temiz rızıklardan yiyin ve iman etmiş olduğunuz Allah’ın yasaklarından sakının.</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20615" y="0"/>
            <a:ext cx="3371385"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88 .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3"/>
            <a:ext cx="12192000" cy="895438"/>
          </a:xfrm>
        </p:spPr>
        <p:txBody>
          <a:bodyPr>
            <a:noAutofit/>
          </a:bodyPr>
          <a:lstStyle/>
          <a:p>
            <a:r>
              <a:rPr lang="ar-AE" sz="4400" b="0" i="0" dirty="0">
                <a:effectLst/>
                <a:latin typeface="Elif1"/>
              </a:rPr>
              <a:t>وَكُلُوا مِمَّا رَزَقَكُمُ اللّٰهُ حَلَالًا طَيِّبًاۖ وَاتَّقُوا اللّٰهَ الَّذٖٓى اَنْتُمْ بِهٖ مُؤْمِنُونَ</a:t>
            </a:r>
            <a:r>
              <a:rPr lang="ar-AE" sz="4400" b="1" i="0" u="none" strike="noStrike" dirty="0">
                <a:effectLst/>
                <a:latin typeface="Elif1"/>
              </a:rPr>
              <a:t>﴿٨٨﴾</a:t>
            </a:r>
            <a:endParaRPr lang="tr-TR" sz="400000" dirty="0"/>
          </a:p>
        </p:txBody>
      </p:sp>
    </p:spTree>
    <p:extLst>
      <p:ext uri="{BB962C8B-B14F-4D97-AF65-F5344CB8AC3E}">
        <p14:creationId xmlns:p14="http://schemas.microsoft.com/office/powerpoint/2010/main" val="12070562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﴾93﴿</a:t>
            </a:r>
            <a:r>
              <a:rPr lang="tr-TR" b="1" i="1" dirty="0">
                <a:solidFill>
                  <a:srgbClr val="4A4A4A"/>
                </a:solidFill>
                <a:effectLst/>
                <a:latin typeface="Helvetica Neue"/>
              </a:rPr>
              <a:t>İman edip dünya ve </a:t>
            </a:r>
            <a:r>
              <a:rPr lang="tr-TR" b="1" i="1" dirty="0" err="1">
                <a:solidFill>
                  <a:srgbClr val="4A4A4A"/>
                </a:solidFill>
                <a:effectLst/>
                <a:latin typeface="Helvetica Neue"/>
              </a:rPr>
              <a:t>âhiret</a:t>
            </a:r>
            <a:r>
              <a:rPr lang="tr-TR" b="1" i="1" dirty="0">
                <a:solidFill>
                  <a:srgbClr val="4A4A4A"/>
                </a:solidFill>
                <a:effectLst/>
                <a:latin typeface="Helvetica Neue"/>
              </a:rPr>
              <a:t> için yararlı işler yapanlara, günahlardan sakındıkları ve imanlarını koruyup iyi işler yapmayı sürdürdükleri, sakınmaya devam edip imanlarına bağlı kaldıkları, hem günahlardan sakınıp hem en iyiyi yapmaya çalıştıkları takdirde daha önce yiyip içtiklerinden ötürü bir günah yoktur. Allah, iyi ve güzel davrananları sever.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20615" y="0"/>
            <a:ext cx="3371385"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93 .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2"/>
            <a:ext cx="12192000" cy="2262123"/>
          </a:xfrm>
        </p:spPr>
        <p:txBody>
          <a:bodyPr>
            <a:noAutofit/>
          </a:bodyPr>
          <a:lstStyle/>
          <a:p>
            <a:r>
              <a:rPr lang="ar-AE" sz="4000" b="0" i="0" dirty="0">
                <a:effectLst/>
                <a:latin typeface="Elif1"/>
              </a:rPr>
              <a:t>لَيْسَ عَلَى الَّذٖينَ اٰمَنُوا وَعَمِلُوا الصَّالِحَاتِ جُنَاحٌ فٖيمَا طَعِمُٓوا اِذَا مَا اتَّقَوْا وَاٰمَنُوا</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وَعَمِلُوا الصَّالِحَاتِ ثُمَّ اتَّقَوْا وَاٰمَنُوا ثُمَّ اتَّقَوْا وَاَحْسَنُواؕ وَاللّٰهُ يُحِبُّ</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الْمُحْسِنٖينَࣖ</a:t>
            </a:r>
            <a:r>
              <a:rPr lang="ar-AE" sz="4000" b="1" i="0" u="none" strike="noStrike" dirty="0">
                <a:effectLst/>
                <a:latin typeface="Elif1"/>
              </a:rPr>
              <a:t>﴿٩٣﴾</a:t>
            </a:r>
            <a:endParaRPr lang="tr-TR" sz="400000" dirty="0"/>
          </a:p>
        </p:txBody>
      </p:sp>
    </p:spTree>
    <p:extLst>
      <p:ext uri="{BB962C8B-B14F-4D97-AF65-F5344CB8AC3E}">
        <p14:creationId xmlns:p14="http://schemas.microsoft.com/office/powerpoint/2010/main" val="13991125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﴾96﴿</a:t>
            </a:r>
            <a:r>
              <a:rPr lang="tr-TR" b="1" i="1" dirty="0">
                <a:solidFill>
                  <a:srgbClr val="4A4A4A"/>
                </a:solidFill>
                <a:effectLst/>
                <a:latin typeface="Helvetica Neue"/>
              </a:rPr>
              <a:t>Kendinize ve yolculara geçimlik olmak üzere sularda avlanmak ve onu yemek size helâl kılındı. Kara avı ise ihramda bulunduğunuz sürece size haram kılındı. Toplanıp huzuruna varacağınız Allah’tan korkun.</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20615" y="0"/>
            <a:ext cx="3371385"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96 .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2"/>
            <a:ext cx="12192000" cy="1709058"/>
          </a:xfrm>
        </p:spPr>
        <p:txBody>
          <a:bodyPr>
            <a:noAutofit/>
          </a:bodyPr>
          <a:lstStyle/>
          <a:p>
            <a:r>
              <a:rPr lang="ar-AE" sz="4800" b="0" i="0" dirty="0">
                <a:effectLst/>
                <a:latin typeface="Elif1"/>
              </a:rPr>
              <a:t>اُحِلَّ لَكُمْ صَيْدُ الْبَحْرِ وَطَعَامُهُ مَتَاعًا لَكُمْ وَلِلسَّيَّارَةِۚ وَحُرِّمَ عَلَيْكُمْ</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صَيْدُ الْبَرِّ مَا دُمْتُمْ حُرُمًاۜ وَاتَّقُوا اللّٰهَ الَّذٖٓى اِلَيْهِ تُحْشَرُونَ</a:t>
            </a:r>
            <a:r>
              <a:rPr lang="ar-AE" sz="4800" b="1" i="0" u="none" strike="noStrike" dirty="0">
                <a:effectLst/>
                <a:latin typeface="Elif1"/>
              </a:rPr>
              <a:t>﴿٩٦﴾</a:t>
            </a:r>
            <a:endParaRPr lang="tr-TR" sz="400000" dirty="0"/>
          </a:p>
        </p:txBody>
      </p:sp>
    </p:spTree>
    <p:extLst>
      <p:ext uri="{BB962C8B-B14F-4D97-AF65-F5344CB8AC3E}">
        <p14:creationId xmlns:p14="http://schemas.microsoft.com/office/powerpoint/2010/main" val="24042570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﴾100﴿</a:t>
            </a:r>
            <a:r>
              <a:rPr lang="tr-TR" b="1" i="1" dirty="0">
                <a:solidFill>
                  <a:srgbClr val="4A4A4A"/>
                </a:solidFill>
                <a:effectLst/>
                <a:latin typeface="Helvetica Neue"/>
              </a:rPr>
              <a:t>De ki: “Kötünün çokluğu sana ilginç gelse de iyi ile kötü bir değildir. O halde ey akıl sahipleri, Allah’a âsi olmaktan sakının ki kurtuluşa eresiniz!”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42917" y="0"/>
            <a:ext cx="3349083"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100 .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2"/>
            <a:ext cx="12192000" cy="1709058"/>
          </a:xfrm>
        </p:spPr>
        <p:txBody>
          <a:bodyPr>
            <a:noAutofit/>
          </a:bodyPr>
          <a:lstStyle/>
          <a:p>
            <a:r>
              <a:rPr lang="ar-AE" sz="5400" b="0" i="0" dirty="0">
                <a:effectLst/>
                <a:latin typeface="Elif1"/>
              </a:rPr>
              <a:t>قُلْ لَا يَسْتَوِي الْخَبٖيثُ وَالطَّيِّبُ وَلَوْ اَعْجَبَكَ كَـثْرَةُ الْخَبٖيثِۚ</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فَاتَّقُوا اللّٰهَ يَٓا اُو۬لِي الْاَلْبَابِ لَعَلَّكُمْ تُفْلِحُونَࣖ</a:t>
            </a:r>
            <a:r>
              <a:rPr lang="ar-AE" sz="5400" b="1" i="0" u="none" strike="noStrike" dirty="0">
                <a:effectLst/>
                <a:latin typeface="Elif1"/>
              </a:rPr>
              <a:t>﴿١٠٠﴾</a:t>
            </a:r>
            <a:endParaRPr lang="tr-TR" sz="400000" dirty="0"/>
          </a:p>
        </p:txBody>
      </p:sp>
    </p:spTree>
    <p:extLst>
      <p:ext uri="{BB962C8B-B14F-4D97-AF65-F5344CB8AC3E}">
        <p14:creationId xmlns:p14="http://schemas.microsoft.com/office/powerpoint/2010/main" val="15870557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﴾108﴿</a:t>
            </a:r>
            <a:r>
              <a:rPr lang="tr-TR" b="1" i="1" dirty="0">
                <a:solidFill>
                  <a:srgbClr val="4A4A4A"/>
                </a:solidFill>
                <a:effectLst/>
                <a:latin typeface="Helvetica Neue"/>
              </a:rPr>
              <a:t>İşte bu, şahitliği gereğince yapmalarını sağlayacak veya yemin etmelerinden sonra yeminlerin reddedilmesinden korkmalarını önleyecek en uygun usuldür. Allah’a âsi olmaktan sakının ve iyi dinleyin. Allah yoldan çıkmış topluluğu doğruya eriştirmez.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42917" y="0"/>
            <a:ext cx="3349083" cy="1477328"/>
          </a:xfrm>
          <a:prstGeom prst="rect">
            <a:avLst/>
          </a:prstGeom>
          <a:noFill/>
        </p:spPr>
        <p:txBody>
          <a:bodyPr wrap="square" rtlCol="0">
            <a:spAutoFit/>
          </a:bodyPr>
          <a:lstStyle/>
          <a:p>
            <a:r>
              <a:rPr lang="tr-TR" sz="2400" b="1" i="0" dirty="0">
                <a:effectLst/>
                <a:latin typeface="Helvetica Neue"/>
              </a:rPr>
              <a:t>Mâide Suresi </a:t>
            </a:r>
            <a:r>
              <a:rPr lang="tr-TR" sz="2400" b="1" i="0" dirty="0">
                <a:effectLst/>
                <a:latin typeface="inherit"/>
              </a:rPr>
              <a:t>- 5.Sure </a:t>
            </a:r>
          </a:p>
          <a:p>
            <a:r>
              <a:rPr lang="tr-TR" sz="2200" b="1" dirty="0">
                <a:latin typeface="Helvetica Neue"/>
                <a:hlinkClick r:id="rId2">
                  <a:extLst>
                    <a:ext uri="{A12FA001-AC4F-418D-AE19-62706E023703}">
                      <ahyp:hlinkClr xmlns:ahyp="http://schemas.microsoft.com/office/drawing/2018/hyperlinkcolor" xmlns="" val="tx"/>
                    </a:ext>
                  </a:extLst>
                </a:hlinkClick>
              </a:rPr>
              <a:t>108 .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2"/>
            <a:ext cx="12192000" cy="1709058"/>
          </a:xfrm>
        </p:spPr>
        <p:txBody>
          <a:bodyPr>
            <a:noAutofit/>
          </a:bodyPr>
          <a:lstStyle/>
          <a:p>
            <a:r>
              <a:rPr lang="ar-AE" sz="4400" b="0" i="0" dirty="0">
                <a:effectLst/>
                <a:latin typeface="Elif1"/>
              </a:rPr>
              <a:t>ذٰلِكَ اَدْنٰٓى اَنْ يَأْتُوا بِالشَّهَادَةِ عَلٰى وَجْهِهَٓا اَوْ يَخَافُٓوا اَنْ تُرَدَّ اَيْمَانٌ بَعْدَ</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اَيْمَانِهِمْؕ وَاتَّقُوا اللّٰهَ وَاسْمَعُواؕ وَاللّٰهُ لَا يَهْدِي الْقَوْمَ الْفَاسِقٖينَࣖ</a:t>
            </a:r>
            <a:r>
              <a:rPr lang="ar-AE" sz="4400" b="1" i="0" u="none" strike="noStrike" dirty="0">
                <a:effectLst/>
                <a:latin typeface="Elif1"/>
              </a:rPr>
              <a:t>﴿١٠٨﴾</a:t>
            </a:r>
            <a:endParaRPr lang="tr-TR" sz="333300" dirty="0"/>
          </a:p>
        </p:txBody>
      </p:sp>
    </p:spTree>
    <p:extLst>
      <p:ext uri="{BB962C8B-B14F-4D97-AF65-F5344CB8AC3E}">
        <p14:creationId xmlns:p14="http://schemas.microsoft.com/office/powerpoint/2010/main" val="9297913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7628"/>
            <a:ext cx="12192000" cy="3203416"/>
          </a:xfrm>
        </p:spPr>
        <p:txBody>
          <a:bodyPr>
            <a:normAutofit/>
          </a:bodyPr>
          <a:lstStyle/>
          <a:p>
            <a:r>
              <a:rPr lang="tr-TR" sz="2000" b="1" i="1" u="none" strike="noStrike" dirty="0">
                <a:effectLst/>
                <a:latin typeface="Helvetica Neue"/>
              </a:rPr>
              <a:t>﴾112﴿</a:t>
            </a:r>
            <a:r>
              <a:rPr lang="tr-TR" sz="2000" b="1" i="1" dirty="0">
                <a:effectLst/>
                <a:latin typeface="Helvetica Neue"/>
              </a:rPr>
              <a:t>Havâriler “Ey Meryem oğlu </a:t>
            </a:r>
            <a:r>
              <a:rPr lang="tr-TR" sz="2000" b="1" i="1" dirty="0" err="1">
                <a:effectLst/>
                <a:latin typeface="Helvetica Neue"/>
              </a:rPr>
              <a:t>Îsâ</a:t>
            </a:r>
            <a:r>
              <a:rPr lang="tr-TR" sz="2000" b="1" i="1" dirty="0">
                <a:effectLst/>
                <a:latin typeface="Helvetica Neue"/>
              </a:rPr>
              <a:t>! Rabbin bize gökten bir sofra indirebilir mi?” diye sormuşlardı. O şöyle cevap verdi: “Eğer iman etmiş kimseler iseniz Allah’a saygılı olun.”</a:t>
            </a:r>
            <a:endParaRPr lang="tr-TR" sz="86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42917" y="0"/>
            <a:ext cx="3349083" cy="1477328"/>
          </a:xfrm>
          <a:prstGeom prst="rect">
            <a:avLst/>
          </a:prstGeom>
          <a:noFill/>
        </p:spPr>
        <p:txBody>
          <a:bodyPr wrap="square" rtlCol="0">
            <a:spAutoFit/>
          </a:bodyPr>
          <a:lstStyle/>
          <a:p>
            <a:r>
              <a:rPr lang="tr-TR" sz="2400" b="1" i="0" dirty="0">
                <a:effectLst/>
                <a:latin typeface="Helvetica Neue"/>
              </a:rPr>
              <a:t>Mâide Suresi </a:t>
            </a:r>
            <a:r>
              <a:rPr lang="tr-TR" sz="2200" b="1" i="0" dirty="0">
                <a:effectLst/>
                <a:latin typeface="inherit"/>
              </a:rPr>
              <a:t>- 5.Sure </a:t>
            </a:r>
          </a:p>
          <a:p>
            <a:r>
              <a:rPr lang="tr-TR" sz="2200" b="1" dirty="0">
                <a:solidFill>
                  <a:srgbClr val="467886"/>
                </a:solidFill>
                <a:latin typeface="Helvetica Neue"/>
                <a:hlinkClick r:id="rId2">
                  <a:extLst>
                    <a:ext uri="{A12FA001-AC4F-418D-AE19-62706E023703}">
                      <ahyp:hlinkClr xmlns:ahyp="http://schemas.microsoft.com/office/drawing/2018/hyperlinkcolor" xmlns="" val="tx"/>
                    </a:ext>
                  </a:extLst>
                </a:hlinkClick>
              </a:rPr>
              <a:t>112.</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738664"/>
            <a:ext cx="12192000" cy="2464752"/>
          </a:xfrm>
        </p:spPr>
        <p:txBody>
          <a:bodyPr>
            <a:noAutofit/>
          </a:bodyPr>
          <a:lstStyle/>
          <a:p>
            <a:r>
              <a:rPr lang="ar-AE" sz="4800" b="0" i="0" dirty="0">
                <a:effectLst/>
                <a:latin typeface="Elif1"/>
              </a:rPr>
              <a:t>اِذْ قَالَ الْحَوَارِيُّونَ يَا عٖيسَى ابْنَ مَرْيَمَ هَلْ يَسْتَطٖيعُ رَبُّكَ اَنْ يُنَزِّلَ</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عَلَيْنَا مَٓائِدَةً مِنَ السَّمَٓاءِؕ قَالَ اتَّقُوا اللّٰهَ اِنْ كُنْتُمْ مُؤْمِنٖينَ</a:t>
            </a:r>
            <a:r>
              <a:rPr lang="ar-AE" sz="4800" b="1" i="0" u="none" strike="noStrike" dirty="0">
                <a:effectLst/>
                <a:latin typeface="Elif1"/>
              </a:rPr>
              <a:t>﴿١١٢﴾</a:t>
            </a:r>
            <a:endParaRPr lang="tr-TR" sz="333300" dirty="0"/>
          </a:p>
        </p:txBody>
      </p:sp>
    </p:spTree>
    <p:extLst>
      <p:ext uri="{BB962C8B-B14F-4D97-AF65-F5344CB8AC3E}">
        <p14:creationId xmlns:p14="http://schemas.microsoft.com/office/powerpoint/2010/main" val="2940585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964112"/>
            <a:ext cx="12192000" cy="2464752"/>
          </a:xfrm>
        </p:spPr>
        <p:txBody>
          <a:bodyPr>
            <a:normAutofit/>
          </a:bodyPr>
          <a:lstStyle/>
          <a:p>
            <a:pPr lvl="1"/>
            <a:r>
              <a:rPr lang="tr-TR" b="1" i="1" u="none" strike="noStrike" dirty="0">
                <a:effectLst/>
                <a:latin typeface="Helvetica Neue"/>
              </a:rPr>
              <a:t>﴾114﴿</a:t>
            </a:r>
            <a:r>
              <a:rPr lang="tr-TR" b="1" i="1" dirty="0">
                <a:effectLst/>
                <a:latin typeface="Helvetica Neue"/>
              </a:rPr>
              <a:t>Meryem oğlu </a:t>
            </a:r>
            <a:r>
              <a:rPr lang="tr-TR" b="1" i="1" dirty="0" err="1">
                <a:effectLst/>
                <a:latin typeface="Helvetica Neue"/>
              </a:rPr>
              <a:t>Îsâ</a:t>
            </a:r>
            <a:r>
              <a:rPr lang="tr-TR" b="1" i="1" dirty="0">
                <a:effectLst/>
                <a:latin typeface="Helvetica Neue"/>
              </a:rPr>
              <a:t> şöyle yalvardı: “</a:t>
            </a:r>
            <a:r>
              <a:rPr lang="tr-TR" b="1" i="1" dirty="0" err="1">
                <a:effectLst/>
                <a:latin typeface="Helvetica Neue"/>
              </a:rPr>
              <a:t>Allahım</a:t>
            </a:r>
            <a:r>
              <a:rPr lang="tr-TR" b="1" i="1" dirty="0">
                <a:effectLst/>
                <a:latin typeface="Helvetica Neue"/>
              </a:rPr>
              <a:t>! Ey rabbimiz! Bize gökten öyle bir sofra indir ki, ilk gelenimizden son gelenimize kadar bizler için bir şölen ve senden bir işaret olsun. Bizi rızıklandır, sen rızık verenlerin en hayırlısısın.</a:t>
            </a:r>
            <a:endParaRPr lang="tr-TR" sz="148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87522" y="0"/>
            <a:ext cx="3304478" cy="1477328"/>
          </a:xfrm>
          <a:prstGeom prst="rect">
            <a:avLst/>
          </a:prstGeom>
          <a:noFill/>
        </p:spPr>
        <p:txBody>
          <a:bodyPr wrap="square" rtlCol="0">
            <a:spAutoFit/>
          </a:bodyPr>
          <a:lstStyle/>
          <a:p>
            <a:r>
              <a:rPr lang="tr-TR" sz="2400" b="1" i="0" dirty="0">
                <a:effectLst/>
                <a:latin typeface="Helvetica Neue"/>
              </a:rPr>
              <a:t>Mâide Suresi </a:t>
            </a:r>
            <a:r>
              <a:rPr lang="tr-TR" sz="2200" b="1" i="0" dirty="0">
                <a:effectLst/>
                <a:latin typeface="inherit"/>
              </a:rPr>
              <a:t>- 5.Sure </a:t>
            </a:r>
          </a:p>
          <a:p>
            <a:r>
              <a:rPr lang="tr-TR" sz="2200" b="1" dirty="0">
                <a:solidFill>
                  <a:srgbClr val="467886"/>
                </a:solidFill>
                <a:latin typeface="Helvetica Neue"/>
                <a:hlinkClick r:id="rId2">
                  <a:extLst>
                    <a:ext uri="{A12FA001-AC4F-418D-AE19-62706E023703}">
                      <ahyp:hlinkClr xmlns:ahyp="http://schemas.microsoft.com/office/drawing/2018/hyperlinkcolor" xmlns="" val="tx"/>
                    </a:ext>
                  </a:extLst>
                </a:hlinkClick>
              </a:rPr>
              <a:t>114.</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988344"/>
            <a:ext cx="12192000" cy="2464752"/>
          </a:xfrm>
        </p:spPr>
        <p:txBody>
          <a:bodyPr>
            <a:noAutofit/>
          </a:bodyPr>
          <a:lstStyle/>
          <a:p>
            <a:r>
              <a:rPr lang="ar-AE" sz="5400" b="0" i="0" dirty="0">
                <a:effectLst/>
                <a:latin typeface="Elif1"/>
              </a:rPr>
              <a:t>قَالَ عٖيسَى ابْنُ مَرْيَمَ اللّٰهُمَّ رَبَّنَٓا اَنْزِلْ عَلَيْنَا مَٓائِدَةً مِنَ</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السَّمَٓاءِ تَكُونُ لَنَا عٖيدًا لِاَوَّلِنَا وَاٰخِرِنَا وَاٰيَةً مِنْكَۚ وَارْزُقْنَا</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وَاَنْتَ خَيْرُ الرَّازِقٖينَ</a:t>
            </a:r>
            <a:r>
              <a:rPr lang="ar-AE" sz="5400" b="1" i="0" u="none" strike="noStrike" dirty="0">
                <a:effectLst/>
                <a:latin typeface="Elif1"/>
              </a:rPr>
              <a:t>﴿١١٤﴾</a:t>
            </a:r>
            <a:endParaRPr lang="tr-TR" sz="400000" dirty="0"/>
          </a:p>
        </p:txBody>
      </p:sp>
    </p:spTree>
    <p:extLst>
      <p:ext uri="{BB962C8B-B14F-4D97-AF65-F5344CB8AC3E}">
        <p14:creationId xmlns:p14="http://schemas.microsoft.com/office/powerpoint/2010/main" val="32752982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4400" b="0" i="0" dirty="0">
                <a:effectLst/>
                <a:latin typeface="Elif1"/>
              </a:rPr>
              <a:t>وَهُمْ يَنْهَوْنَ عَنْهُ وَيَنْـَٔوْنَ عَنْهُۚ وَاِنْ يُهْلِكُونَ اِلَّٓا اَنْفُسَهُمْ وَمَا يَشْعُرُونَ</a:t>
            </a:r>
            <a:r>
              <a:rPr lang="ar-AE" sz="4400" b="1" i="0" u="none" strike="noStrike" dirty="0">
                <a:effectLst/>
                <a:latin typeface="Elif1"/>
              </a:rPr>
              <a:t>﴿٢٦﴾</a:t>
            </a:r>
            <a:endParaRPr lang="ar-AE" sz="54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﴾26﴿</a:t>
            </a:r>
            <a:r>
              <a:rPr lang="tr-TR" b="1" i="1" dirty="0">
                <a:solidFill>
                  <a:srgbClr val="4A4A4A"/>
                </a:solidFill>
                <a:effectLst/>
                <a:latin typeface="Helvetica Neue"/>
              </a:rPr>
              <a:t>Onlar hem insanları peygamberden uzak tutmaya çalışırlar hem de kendileri ondan uzak dururlar. Oysa onlar farkında olmadan ancak kendilerini mahvederler.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En'âm</a:t>
            </a:r>
            <a:r>
              <a:rPr lang="fr-FR" b="1" dirty="0"/>
              <a:t> </a:t>
            </a:r>
            <a:r>
              <a:rPr lang="fr-FR" b="1" dirty="0" err="1"/>
              <a:t>Suresi</a:t>
            </a:r>
            <a:r>
              <a:rPr lang="fr-FR" b="1" dirty="0"/>
              <a:t> - 6.Sure </a:t>
            </a:r>
          </a:p>
          <a:p>
            <a:r>
              <a:rPr lang="tr-TR" b="1" dirty="0"/>
              <a:t>26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19767460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3600" b="0" i="0" dirty="0">
                <a:effectLst/>
                <a:latin typeface="Elif1"/>
              </a:rPr>
              <a:t>وَمَا الْحَيٰوةُ الدُّنْيَٓا اِلَّا لَعِبٌ وَلَهْوٌؕ وَلَلدَّارُ الْاٰخِرَةُ خَيْرٌ لِلَّذٖينَ يَتَّقُونَؕ اَفَلَا تَعْقِلُونَ</a:t>
            </a:r>
            <a:r>
              <a:rPr lang="ar-AE" sz="3600" b="1" i="0" u="none" strike="noStrike" dirty="0">
                <a:effectLst/>
                <a:latin typeface="Elif1"/>
              </a:rPr>
              <a:t>﴿٣٢﴾</a:t>
            </a:r>
            <a:endParaRPr lang="ar-AE" sz="44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﴾32﴿</a:t>
            </a:r>
            <a:r>
              <a:rPr lang="tr-TR" b="1" i="1" dirty="0">
                <a:solidFill>
                  <a:srgbClr val="4A4A4A"/>
                </a:solidFill>
                <a:effectLst/>
                <a:latin typeface="Helvetica Neue"/>
              </a:rPr>
              <a:t>Dünya hayatı bir oyun ve eğlenceden başka bir şey değildir. </a:t>
            </a:r>
            <a:r>
              <a:rPr lang="tr-TR" b="1" i="1" dirty="0" err="1">
                <a:solidFill>
                  <a:srgbClr val="4A4A4A"/>
                </a:solidFill>
                <a:effectLst/>
                <a:latin typeface="Helvetica Neue"/>
              </a:rPr>
              <a:t>Müttaki</a:t>
            </a:r>
            <a:r>
              <a:rPr lang="tr-TR" b="1" i="1" dirty="0">
                <a:solidFill>
                  <a:srgbClr val="4A4A4A"/>
                </a:solidFill>
                <a:effectLst/>
                <a:latin typeface="Helvetica Neue"/>
              </a:rPr>
              <a:t> olanlar için şüphesiz ki </a:t>
            </a:r>
            <a:r>
              <a:rPr lang="tr-TR" b="1" i="1" dirty="0" err="1">
                <a:solidFill>
                  <a:srgbClr val="4A4A4A"/>
                </a:solidFill>
                <a:effectLst/>
                <a:latin typeface="Helvetica Neue"/>
              </a:rPr>
              <a:t>âhiret</a:t>
            </a:r>
            <a:r>
              <a:rPr lang="tr-TR" b="1" i="1" dirty="0">
                <a:solidFill>
                  <a:srgbClr val="4A4A4A"/>
                </a:solidFill>
                <a:effectLst/>
                <a:latin typeface="Helvetica Neue"/>
              </a:rPr>
              <a:t> yurdu daha hayırlıdır. Hâlâ aklınızı kullanmayacak mısınız?</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En'âm</a:t>
            </a:r>
            <a:r>
              <a:rPr lang="fr-FR" b="1" dirty="0"/>
              <a:t> </a:t>
            </a:r>
            <a:r>
              <a:rPr lang="fr-FR" b="1" dirty="0" err="1"/>
              <a:t>Suresi</a:t>
            </a:r>
            <a:r>
              <a:rPr lang="fr-FR" b="1" dirty="0"/>
              <a:t> - 6.Sure </a:t>
            </a:r>
          </a:p>
          <a:p>
            <a:r>
              <a:rPr lang="tr-TR" b="1" dirty="0"/>
              <a:t>32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19092073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3200" b="0" i="0" dirty="0">
                <a:effectLst/>
                <a:latin typeface="Elif1"/>
              </a:rPr>
              <a:t>وَاَنْذِرْ بِهِ الَّذٖينَ يَخَافُونَ اَنْ يُحْشَرُٓوا اِلٰى رَبِّهِمْ لَيْسَ لَهُمْ مِنْ دُونِهٖ وَلِيٌّ وَلَا شَفٖيعٌ لَعَلَّهُمْ يَتَّقُونَ</a:t>
            </a:r>
            <a:r>
              <a:rPr lang="ar-AE" sz="3200" b="1" i="0" u="none" strike="noStrike" dirty="0">
                <a:effectLst/>
                <a:latin typeface="Elif1"/>
              </a:rPr>
              <a:t>﴿٥١﴾</a:t>
            </a:r>
            <a:endParaRPr lang="ar-AE" sz="40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﴾51﴿</a:t>
            </a:r>
            <a:r>
              <a:rPr lang="tr-TR" b="1" i="1" dirty="0">
                <a:solidFill>
                  <a:srgbClr val="4A4A4A"/>
                </a:solidFill>
                <a:effectLst/>
                <a:latin typeface="Helvetica Neue"/>
              </a:rPr>
              <a:t>Kendileri için rablerinden başka bir koruyucu ve bir aracı bulunmaksızın O’nun huzurunda toplanmanın kaygısını duyan insanları onunla (Kur’an) uyar ki günahlardan sakınsınlar.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En'âm</a:t>
            </a:r>
            <a:r>
              <a:rPr lang="fr-FR" b="1" dirty="0"/>
              <a:t> </a:t>
            </a:r>
            <a:r>
              <a:rPr lang="fr-FR" b="1" dirty="0" err="1"/>
              <a:t>Suresi</a:t>
            </a:r>
            <a:r>
              <a:rPr lang="fr-FR" b="1" dirty="0"/>
              <a:t> - 6.Sure </a:t>
            </a:r>
          </a:p>
          <a:p>
            <a:r>
              <a:rPr lang="tr-TR" b="1" dirty="0"/>
              <a:t>5</a:t>
            </a:r>
            <a:r>
              <a:rPr lang="fr-FR" b="1" dirty="0"/>
              <a:t>1</a:t>
            </a:r>
            <a:r>
              <a:rPr lang="tr-TR" b="1" dirty="0"/>
              <a:t>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27613293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4000" b="0" i="0" dirty="0">
                <a:effectLst/>
                <a:latin typeface="Elif1"/>
              </a:rPr>
              <a:t>وَمَا عَلَى الَّذٖينَ يَتَّقُونَ مِنْ حِسَابِهِمْ مِنْ شَيْءٍ وَلٰكِنْ ذِكْرٰى لَعَلَّهُمْ يَتَّقُونَ</a:t>
            </a:r>
            <a:r>
              <a:rPr lang="ar-AE" sz="4000" b="1" i="0" u="none" strike="noStrike" dirty="0">
                <a:effectLst/>
                <a:latin typeface="Elif1"/>
              </a:rPr>
              <a:t>﴿٦٩﴾</a:t>
            </a:r>
            <a:endParaRPr lang="ar-AE" sz="48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﴾69﴿</a:t>
            </a:r>
            <a:r>
              <a:rPr lang="tr-TR" b="1" i="1" dirty="0">
                <a:solidFill>
                  <a:srgbClr val="4A4A4A"/>
                </a:solidFill>
                <a:effectLst/>
                <a:latin typeface="Helvetica Neue"/>
              </a:rPr>
              <a:t>Takvâ sahiplerine, onların hesabından bir sorumluluk yoktur. Fakat, belki korunurlar diye hatırlatmak gerekir.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En'âm</a:t>
            </a:r>
            <a:r>
              <a:rPr lang="fr-FR" b="1" dirty="0"/>
              <a:t> </a:t>
            </a:r>
            <a:r>
              <a:rPr lang="fr-FR" b="1" dirty="0" err="1"/>
              <a:t>Suresi</a:t>
            </a:r>
            <a:r>
              <a:rPr lang="fr-FR" b="1" dirty="0"/>
              <a:t> - 6.Sure </a:t>
            </a:r>
          </a:p>
          <a:p>
            <a:r>
              <a:rPr lang="tr-TR" b="1" dirty="0"/>
              <a:t>69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4927928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5400" b="0" i="0" dirty="0">
                <a:effectLst/>
                <a:latin typeface="Elif1"/>
              </a:rPr>
              <a:t>وَاَنْ اَقٖيمُوا الصَّلٰوةَ وَاتَّقُوهُؕ وَهُوَ الَّـذٖٓي اِلَيْهِ تُحْشَرُونَ</a:t>
            </a:r>
            <a:r>
              <a:rPr lang="ar-AE" sz="5400" b="1" i="0" u="none" strike="noStrike" dirty="0">
                <a:effectLst/>
                <a:latin typeface="Elif1"/>
              </a:rPr>
              <a:t>﴿٧٢﴾</a:t>
            </a:r>
            <a:endParaRPr lang="ar-AE" sz="66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﴾72﴿</a:t>
            </a:r>
            <a:r>
              <a:rPr lang="tr-TR" b="1" i="1" dirty="0">
                <a:solidFill>
                  <a:srgbClr val="4A4A4A"/>
                </a:solidFill>
                <a:effectLst/>
                <a:latin typeface="Helvetica Neue"/>
              </a:rPr>
              <a:t>“Namazı dosdoğru kılın ve Allah’tan korkun” diye de (emrolundu). O, huzuruna varıp toplanacağınız Allah’tır.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En'âm</a:t>
            </a:r>
            <a:r>
              <a:rPr lang="fr-FR" b="1" dirty="0"/>
              <a:t> </a:t>
            </a:r>
            <a:r>
              <a:rPr lang="fr-FR" b="1" dirty="0" err="1"/>
              <a:t>Suresi</a:t>
            </a:r>
            <a:r>
              <a:rPr lang="fr-FR" b="1" dirty="0"/>
              <a:t> - 6.Sure </a:t>
            </a:r>
          </a:p>
          <a:p>
            <a:r>
              <a:rPr lang="tr-TR" b="1" dirty="0"/>
              <a:t>72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40130620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823224"/>
          </a:xfrm>
        </p:spPr>
        <p:txBody>
          <a:bodyPr>
            <a:noAutofit/>
          </a:bodyPr>
          <a:lstStyle/>
          <a:p>
            <a:pPr rtl="1"/>
            <a:r>
              <a:rPr lang="ar-AE" sz="5400" b="0" i="0" dirty="0">
                <a:effectLst/>
                <a:latin typeface="Elif1"/>
              </a:rPr>
              <a:t>وَاَنَّ هٰذَا صِرَاطٖى مُسْتَقٖيمًا فَاتَّبِعُوهُۚ وَلَا تَتَّبِعُوا السُّبُلَ</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فَتَفَرَّقَ بِكُمْ عَنْ سَبٖيلِهٖۜ ذٰلِكُمْ وَصّٰيكُمْ بِهٖ لَعَلَّكُمْ تَتَّقُونَ</a:t>
            </a:r>
            <a:r>
              <a:rPr lang="ar-AE" sz="5400" b="1" i="0" u="none" strike="noStrike" dirty="0">
                <a:effectLst/>
                <a:latin typeface="Elif1"/>
              </a:rPr>
              <a:t>﴿١٥٣﴾</a:t>
            </a:r>
            <a:endParaRPr lang="ar-AE" sz="66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﴾153﴿</a:t>
            </a:r>
            <a:r>
              <a:rPr lang="tr-TR" b="1" i="1" dirty="0">
                <a:solidFill>
                  <a:srgbClr val="4A4A4A"/>
                </a:solidFill>
                <a:effectLst/>
                <a:latin typeface="Helvetica Neue"/>
              </a:rPr>
              <a:t>Şüphesiz bu benim dosdoğru yolumdur. Buna uyun; (başka) yollara sapmayın; sonra onlar sizi Allah’ın yolundan ayırır. İşte günahtan korunmanız için Allah bunları size emretti.</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En'âm</a:t>
            </a:r>
            <a:r>
              <a:rPr lang="fr-FR" b="1" dirty="0"/>
              <a:t> </a:t>
            </a:r>
            <a:r>
              <a:rPr lang="fr-FR" b="1" dirty="0" err="1"/>
              <a:t>Suresi</a:t>
            </a:r>
            <a:r>
              <a:rPr lang="fr-FR" b="1" dirty="0"/>
              <a:t> - 6.Sure </a:t>
            </a:r>
          </a:p>
          <a:p>
            <a:r>
              <a:rPr lang="fr-FR" b="1" dirty="0"/>
              <a:t>1</a:t>
            </a:r>
            <a:r>
              <a:rPr lang="tr-TR" b="1" dirty="0"/>
              <a:t>53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20061438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4800" b="0" i="0" dirty="0">
                <a:effectLst/>
                <a:latin typeface="Elif1"/>
              </a:rPr>
              <a:t>وَهٰذَا كِتَابٌ اَنْزَلْنَاهُ مُبَارَكٌ فَاتَّبِعُوهُ وَاتَّقُوا لَعَلَّكُمْ تُرْحَمُونَۙ</a:t>
            </a:r>
            <a:r>
              <a:rPr lang="ar-AE" sz="4800" b="1" i="0" u="none" strike="noStrike" dirty="0">
                <a:effectLst/>
                <a:latin typeface="Elif1"/>
              </a:rPr>
              <a:t>﴿١٥٥﴾</a:t>
            </a:r>
            <a:endParaRPr lang="ar-AE"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﴾155﴿</a:t>
            </a:r>
            <a:r>
              <a:rPr lang="tr-TR" b="1" i="1" dirty="0">
                <a:solidFill>
                  <a:srgbClr val="4A4A4A"/>
                </a:solidFill>
                <a:effectLst/>
                <a:latin typeface="Helvetica Neue"/>
              </a:rPr>
              <a:t>Bu (Kur’an) da bizim indirdiğimiz mübarek bir kitaptır. Ona uyun ve günahtan korunun ki size rahmet edilsin.</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En'âm</a:t>
            </a:r>
            <a:r>
              <a:rPr lang="fr-FR" b="1" dirty="0"/>
              <a:t> </a:t>
            </a:r>
            <a:r>
              <a:rPr lang="fr-FR" b="1" dirty="0" err="1"/>
              <a:t>Suresi</a:t>
            </a:r>
            <a:r>
              <a:rPr lang="fr-FR" b="1" dirty="0"/>
              <a:t> - 6.Sure </a:t>
            </a:r>
          </a:p>
          <a:p>
            <a:r>
              <a:rPr lang="fr-FR" b="1" dirty="0"/>
              <a:t>1</a:t>
            </a:r>
            <a:r>
              <a:rPr lang="tr-TR" b="1" dirty="0"/>
              <a:t>55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3208794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747024"/>
          </a:xfrm>
        </p:spPr>
        <p:txBody>
          <a:bodyPr>
            <a:noAutofit/>
          </a:bodyPr>
          <a:lstStyle/>
          <a:p>
            <a:pPr rtl="1"/>
            <a:r>
              <a:rPr lang="ar-AE" sz="4800" b="0" i="0" dirty="0">
                <a:effectLst/>
                <a:latin typeface="Elif1"/>
              </a:rPr>
              <a:t>يَا بَنٖٓى اٰدَمَ قَدْ اَنْزَلْنَا عَلَيْكُمْ لِبَاسًا يُوَارٖى سَوْاٰتِكُمْ وَرٖيشًا۠ وَلِبَاسُ</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التَّقْوٰى ذٰلِكَ خَيْرٌۜ ذٰلِكَ مِنْ اٰيَاتِ اللّٰهِ لَعَلَّهُمْ يَذَّكَّرُونَ</a:t>
            </a:r>
            <a:r>
              <a:rPr lang="ar-AE" sz="4800" b="1" i="0" u="none" strike="noStrike" dirty="0">
                <a:effectLst/>
                <a:latin typeface="Elif1"/>
              </a:rPr>
              <a:t>﴿٢٦﴾</a:t>
            </a:r>
            <a:endParaRPr lang="ar-AE" sz="239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﴾26﴿</a:t>
            </a:r>
            <a:r>
              <a:rPr lang="tr-TR" b="1" i="1" dirty="0">
                <a:solidFill>
                  <a:srgbClr val="4A4A4A"/>
                </a:solidFill>
                <a:effectLst/>
                <a:latin typeface="Helvetica Neue"/>
              </a:rPr>
              <a:t>Ey Âdem oğulları! Size mahrem yerlerinizi örtecek giysi, süsleneceğiniz elbise yarattık. </a:t>
            </a:r>
            <a:r>
              <a:rPr lang="tr-TR" b="1" i="1" dirty="0" err="1">
                <a:solidFill>
                  <a:srgbClr val="4A4A4A"/>
                </a:solidFill>
                <a:effectLst/>
                <a:latin typeface="Helvetica Neue"/>
              </a:rPr>
              <a:t>Takvâ</a:t>
            </a:r>
            <a:r>
              <a:rPr lang="tr-TR" b="1" i="1" dirty="0">
                <a:solidFill>
                  <a:srgbClr val="4A4A4A"/>
                </a:solidFill>
                <a:effectLst/>
                <a:latin typeface="Helvetica Neue"/>
              </a:rPr>
              <a:t> elbisesi, işte o daha hayırlıdır. Bunlar Allah’ın </a:t>
            </a:r>
            <a:r>
              <a:rPr lang="tr-TR" b="1" i="1" dirty="0" err="1">
                <a:solidFill>
                  <a:srgbClr val="4A4A4A"/>
                </a:solidFill>
                <a:effectLst/>
                <a:latin typeface="Helvetica Neue"/>
              </a:rPr>
              <a:t>âyetlerindendir</a:t>
            </a:r>
            <a:r>
              <a:rPr lang="tr-TR" b="1" i="1" dirty="0">
                <a:solidFill>
                  <a:srgbClr val="4A4A4A"/>
                </a:solidFill>
                <a:effectLst/>
                <a:latin typeface="Helvetica Neue"/>
              </a:rPr>
              <a:t>. Umulur ki düşünüp öğüt alırlar.</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26</a:t>
            </a:r>
            <a:r>
              <a:rPr lang="fr-FR" b="1" dirty="0"/>
              <a:t>.Ayet </a:t>
            </a:r>
            <a:br>
              <a:rPr lang="fr-FR" b="1" dirty="0"/>
            </a:br>
            <a:endParaRPr lang="fr-FR" b="1" dirty="0"/>
          </a:p>
          <a:p>
            <a:endParaRPr lang="fr-FR" b="1" dirty="0"/>
          </a:p>
        </p:txBody>
      </p:sp>
    </p:spTree>
    <p:extLst>
      <p:ext uri="{BB962C8B-B14F-4D97-AF65-F5344CB8AC3E}">
        <p14:creationId xmlns:p14="http://schemas.microsoft.com/office/powerpoint/2010/main" val="16616703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823224"/>
          </a:xfrm>
        </p:spPr>
        <p:txBody>
          <a:bodyPr>
            <a:noAutofit/>
          </a:bodyPr>
          <a:lstStyle/>
          <a:p>
            <a:pPr rtl="1"/>
            <a:r>
              <a:rPr lang="ar-AE" sz="5400" b="0" i="0" dirty="0">
                <a:effectLst/>
                <a:latin typeface="Elif1"/>
              </a:rPr>
              <a:t>يَا بَنٖٓي اٰدَمَ اِمَّا يَأْتِيَنَّكُمْ رُسُلٌ مِنْكُمْ يَقُصُّونَ عَلَيْكُمْ اٰيَاتٖيۙ فَمَنِ</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اتَّقٰى وَاَصْلَحَ فَلَا خَوْفٌ عَلَيْهِمْ وَلَا هُمْ يَحْزَنُونَ</a:t>
            </a:r>
            <a:r>
              <a:rPr lang="ar-AE" sz="5400" b="1" i="0" u="none" strike="noStrike" dirty="0">
                <a:effectLst/>
                <a:latin typeface="Elif1"/>
              </a:rPr>
              <a:t>﴿٣٥﴾</a:t>
            </a:r>
            <a:endParaRPr lang="ar-AE" sz="287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﴾35﴿</a:t>
            </a:r>
            <a:r>
              <a:rPr lang="tr-TR" b="1" i="1" dirty="0">
                <a:solidFill>
                  <a:srgbClr val="4A4A4A"/>
                </a:solidFill>
                <a:effectLst/>
                <a:latin typeface="Helvetica Neue"/>
              </a:rPr>
              <a:t>Ey Âdemoğulları! İçinizden </a:t>
            </a:r>
            <a:r>
              <a:rPr lang="tr-TR" b="1" i="1" dirty="0" err="1">
                <a:solidFill>
                  <a:srgbClr val="4A4A4A"/>
                </a:solidFill>
                <a:effectLst/>
                <a:latin typeface="Helvetica Neue"/>
              </a:rPr>
              <a:t>âyetlerimi</a:t>
            </a:r>
            <a:r>
              <a:rPr lang="tr-TR" b="1" i="1" dirty="0">
                <a:solidFill>
                  <a:srgbClr val="4A4A4A"/>
                </a:solidFill>
                <a:effectLst/>
                <a:latin typeface="Helvetica Neue"/>
              </a:rPr>
              <a:t> size anlatacak peygamberler gelir de (onları dinleyerek) kim kötülükten sakınıp kendini ıslah ederse, onlara korku yoktur ve onlar üzülmeyeceklerdir.</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35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4744122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4800" b="0" i="0" dirty="0">
                <a:effectLst/>
                <a:latin typeface="Elif1"/>
              </a:rPr>
              <a:t>قَالَ يَا قَوْمِ لَيْسَ بٖي ضَلَالَةٌ وَلٰكِنّٖي رَسُولٌ مِنْ رَبِّ الْعَالَمٖينَ</a:t>
            </a:r>
            <a:r>
              <a:rPr lang="ar-AE" sz="4800" b="1" i="0" u="none" strike="noStrike" dirty="0">
                <a:effectLst/>
                <a:latin typeface="Elif1"/>
              </a:rPr>
              <a:t>﴿٦١﴾</a:t>
            </a:r>
            <a:endParaRPr lang="ar-AE" sz="239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﴾61﴿</a:t>
            </a:r>
            <a:r>
              <a:rPr lang="tr-TR" b="1" i="1" dirty="0">
                <a:solidFill>
                  <a:srgbClr val="4A4A4A"/>
                </a:solidFill>
                <a:effectLst/>
                <a:latin typeface="Helvetica Neue"/>
              </a:rPr>
              <a:t>Nûh şöyle cevap verdi: “Ey kavmim! Bende hiçbir sapkınlık yoktur; şu var ki ben âlemlerin rabbi tarafından gönderilmiş bir elçiyim.</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61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9463865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3200" b="0" i="0" dirty="0">
                <a:effectLst/>
                <a:latin typeface="Elif1"/>
              </a:rPr>
              <a:t>اَوَعَجِبْتُمْ اَنْ جَٓاءَكُمْ ذِكْرٌ مِنْ رَبِّكُمْ عَلٰى رَجُلٍ مِنْكُمْ لِيُنْذِرَكُمْ وَلِتَتَّقُوا وَلَعَلَّكُمْ تُرْحَمُونَ</a:t>
            </a:r>
            <a:r>
              <a:rPr lang="ar-AE" sz="3200" b="1" i="0" u="none" strike="noStrike" dirty="0">
                <a:effectLst/>
                <a:latin typeface="Elif1"/>
              </a:rPr>
              <a:t>﴿٦٣﴾</a:t>
            </a:r>
            <a:endParaRPr lang="ar-AE" sz="115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﴾63﴿</a:t>
            </a:r>
            <a:r>
              <a:rPr lang="tr-TR" b="1" i="1" dirty="0">
                <a:solidFill>
                  <a:srgbClr val="4A4A4A"/>
                </a:solidFill>
                <a:effectLst/>
                <a:latin typeface="Helvetica Neue"/>
              </a:rPr>
              <a:t>Günahtan sakınıp da rahmete </a:t>
            </a:r>
            <a:r>
              <a:rPr lang="tr-TR" b="1" i="1" dirty="0" err="1">
                <a:solidFill>
                  <a:srgbClr val="4A4A4A"/>
                </a:solidFill>
                <a:effectLst/>
                <a:latin typeface="Helvetica Neue"/>
              </a:rPr>
              <a:t>nâil</a:t>
            </a:r>
            <a:r>
              <a:rPr lang="tr-TR" b="1" i="1" dirty="0">
                <a:solidFill>
                  <a:srgbClr val="4A4A4A"/>
                </a:solidFill>
                <a:effectLst/>
                <a:latin typeface="Helvetica Neue"/>
              </a:rPr>
              <a:t> olasınız diye, içinizden sizleri uyaracak bir adam vasıtasıyla rabbinizden size bir zikir (vahiy) gelmesine şaşırdınız mı?”</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63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35575891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3600" b="0" i="0" dirty="0">
                <a:effectLst/>
                <a:latin typeface="Elif1"/>
              </a:rPr>
              <a:t>وَاِلٰى عَادٍ اَخَاهُمْ هُوداًؕ قَالَ يَا قَوْمِ اعْبُدُوا اللّٰهَ مَا لَكُمْ مِنْ اِلٰهٍ غَيْرُهُؕ اَفَلَا تَتَّقُونَ</a:t>
            </a:r>
            <a:r>
              <a:rPr lang="ar-AE" sz="3600" b="1" i="0" u="none" strike="noStrike" dirty="0">
                <a:effectLst/>
                <a:latin typeface="Elif1"/>
              </a:rPr>
              <a:t>﴿٦٥﴾</a:t>
            </a:r>
            <a:endParaRPr lang="ar-AE" sz="138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﴾65﴿</a:t>
            </a:r>
            <a:r>
              <a:rPr lang="tr-TR" b="1" i="1" dirty="0">
                <a:solidFill>
                  <a:srgbClr val="4A4A4A"/>
                </a:solidFill>
                <a:effectLst/>
                <a:latin typeface="Helvetica Neue"/>
              </a:rPr>
              <a:t>Âd kavmine de kardeşleri Hûd’u (gönderdik). O dedi ki: “Ey kavmim! Allah’a kulluk edin; sizin O’ndan başka tanrınız yoktur. Hâlâ sakınmayacak mısınız?</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65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10439917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823224"/>
          </a:xfrm>
        </p:spPr>
        <p:txBody>
          <a:bodyPr>
            <a:noAutofit/>
          </a:bodyPr>
          <a:lstStyle/>
          <a:p>
            <a:pPr rtl="1"/>
            <a:r>
              <a:rPr lang="ar-AE" sz="4800" b="0" i="0" dirty="0">
                <a:effectLst/>
                <a:latin typeface="Elif1"/>
              </a:rPr>
              <a:t>وَلَوْ اَنَّ اَهْلَ الْقُرٰٓى اٰمَنُوا وَاتَّقَوْا لَفَتَحْنَا عَلَيْهِمْ بَرَكَاتٍ مِنَ السَّمَٓاءِ</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وَالْاَرْضِ وَلٰكِنْ كَذَّبُوا فَاَخَذْنَاهُمْ بِمَا كَانُوا يَكْسِبُونَ</a:t>
            </a:r>
            <a:r>
              <a:rPr lang="ar-AE" sz="4800" b="1" i="0" u="none" strike="noStrike" dirty="0">
                <a:effectLst/>
                <a:latin typeface="Elif1"/>
              </a:rPr>
              <a:t>﴿٩٦﴾</a:t>
            </a:r>
            <a:endParaRPr lang="ar-AE" sz="239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﴾96﴿</a:t>
            </a:r>
            <a:r>
              <a:rPr lang="tr-TR" b="1" i="1" dirty="0">
                <a:solidFill>
                  <a:srgbClr val="4A4A4A"/>
                </a:solidFill>
                <a:effectLst/>
                <a:latin typeface="Helvetica Neue"/>
              </a:rPr>
              <a:t>O ülkelerin halkı inansalar ve günahtan sakınsalardı, elbette onların üstüne gökten ve yerden nice bereket kapıları açardık. Fakat yalanladılar; biz de ettikleri yüzünden onları yakalayıverdik.</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96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6757225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823224"/>
          </a:xfrm>
        </p:spPr>
        <p:txBody>
          <a:bodyPr>
            <a:noAutofit/>
          </a:bodyPr>
          <a:lstStyle/>
          <a:p>
            <a:pPr rtl="1"/>
            <a:r>
              <a:rPr lang="ar-AE" sz="5400" b="0" i="0" dirty="0">
                <a:effectLst/>
                <a:latin typeface="Elif1"/>
              </a:rPr>
              <a:t>قَالَ مُوسٰى لِقَوْمِهِ اسْتَعٖينُوا بِاللّٰهِ وَاصْبِرُواۚ اِنَّ الْاَرْضَ لِلّٰهِࣞ</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يُورِثُهَا مَنْ يَشَٓاءُ مِنْ عِبَادِهٖؕ وَالْعَاقِبَةُ لِلْمُتَّقٖينَ</a:t>
            </a:r>
            <a:r>
              <a:rPr lang="ar-AE" sz="5400" b="1" i="0" u="none" strike="noStrike" dirty="0">
                <a:effectLst/>
                <a:latin typeface="Elif1"/>
              </a:rPr>
              <a:t>﴿١٢٨﴾</a:t>
            </a:r>
            <a:endParaRPr lang="ar-AE" sz="28700" dirty="0"/>
          </a:p>
        </p:txBody>
      </p:sp>
      <p:sp>
        <p:nvSpPr>
          <p:cNvPr id="3" name="Alt Başlık 2"/>
          <p:cNvSpPr>
            <a:spLocks noGrp="1"/>
          </p:cNvSpPr>
          <p:nvPr>
            <p:ph type="subTitle" idx="1"/>
          </p:nvPr>
        </p:nvSpPr>
        <p:spPr>
          <a:xfrm>
            <a:off x="0" y="4676581"/>
            <a:ext cx="12192000" cy="1399903"/>
          </a:xfrm>
        </p:spPr>
        <p:txBody>
          <a:bodyPr>
            <a:normAutofit fontScale="92500" lnSpcReduction="20000"/>
          </a:bodyPr>
          <a:lstStyle/>
          <a:p>
            <a:pPr algn="ctr"/>
            <a:r>
              <a:rPr lang="tr-TR" b="1" i="1" u="none" strike="noStrike" dirty="0">
                <a:solidFill>
                  <a:srgbClr val="725945"/>
                </a:solidFill>
                <a:effectLst/>
                <a:latin typeface="Helvetica Neue"/>
              </a:rPr>
              <a:t>﴾128﴿</a:t>
            </a:r>
            <a:r>
              <a:rPr lang="tr-TR" b="1" i="1" dirty="0">
                <a:solidFill>
                  <a:srgbClr val="4A4A4A"/>
                </a:solidFill>
                <a:effectLst/>
                <a:latin typeface="Helvetica Neue"/>
              </a:rPr>
              <a:t>Mûsâ kavmine dedi ki: “Allah’tan yardım isteyin ve sabredin. Şüphesiz ki yeryüzü Allah’ındır. O, kullarından dilediğini oraya hâkim kılar; (güzel) sonuç, </a:t>
            </a:r>
            <a:r>
              <a:rPr lang="tr-TR" b="1" i="1" dirty="0" err="1">
                <a:solidFill>
                  <a:srgbClr val="4A4A4A"/>
                </a:solidFill>
                <a:effectLst/>
                <a:latin typeface="Helvetica Neue"/>
              </a:rPr>
              <a:t>takvâ</a:t>
            </a:r>
            <a:r>
              <a:rPr lang="tr-TR" b="1" i="1" dirty="0">
                <a:solidFill>
                  <a:srgbClr val="4A4A4A"/>
                </a:solidFill>
                <a:effectLst/>
                <a:latin typeface="Helvetica Neue"/>
              </a:rPr>
              <a:t> sahiplerinindir.”</a:t>
            </a:r>
          </a:p>
          <a:p>
            <a:r>
              <a:rPr lang="tr-TR" b="0" i="0" dirty="0">
                <a:solidFill>
                  <a:srgbClr val="333333"/>
                </a:solidFill>
                <a:effectLst/>
                <a:latin typeface="Helvetica Neue"/>
              </a:rPr>
              <a:t/>
            </a:r>
            <a:br>
              <a:rPr lang="tr-TR" b="0" i="0" dirty="0">
                <a:solidFill>
                  <a:srgbClr val="333333"/>
                </a:solidFill>
                <a:effectLst/>
                <a:latin typeface="Helvetica Neue"/>
              </a:rPr>
            </a:b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128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13373141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2631927"/>
          </a:xfrm>
        </p:spPr>
        <p:txBody>
          <a:bodyPr>
            <a:noAutofit/>
          </a:bodyPr>
          <a:lstStyle/>
          <a:p>
            <a:pPr rtl="1"/>
            <a:r>
              <a:rPr lang="ar-AE" sz="4800" b="0" i="0" dirty="0">
                <a:effectLst/>
                <a:latin typeface="Elif1"/>
              </a:rPr>
              <a:t>وَاكْتُبْ لَنَا فٖي هٰذِهِ الدُّنْيَا حَسَنَةً وَفِي الْاٰخِرَةِ اِنَّا هُدْنَٓا اِلَيْكَؕ قَالَ</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عَذَابٖٓي اُصٖيبُ بِهٖ مَنْ اَشَٓاءُۚ وَرَحْمَتٖي وَسِعَتْ كُلَّ شَيْءٍؕ فَسَاَكْتُبُهَا</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لِلَّذٖينَ يَتَّقُونَ وَيُؤْتُونَ الزَّكٰوةَ وَالَّذٖينَ هُمْ بِاٰيَاتِنَا يُؤْمِنُونَۚ</a:t>
            </a:r>
            <a:r>
              <a:rPr lang="ar-AE" sz="4800" b="1" i="0" u="none" strike="noStrike" dirty="0">
                <a:effectLst/>
                <a:latin typeface="Elif1"/>
              </a:rPr>
              <a:t>﴿١٥٦﴾</a:t>
            </a:r>
            <a:endParaRPr lang="ar-AE" sz="23900" dirty="0"/>
          </a:p>
        </p:txBody>
      </p:sp>
      <p:sp>
        <p:nvSpPr>
          <p:cNvPr id="3" name="Alt Başlık 2"/>
          <p:cNvSpPr>
            <a:spLocks noGrp="1"/>
          </p:cNvSpPr>
          <p:nvPr>
            <p:ph type="subTitle" idx="1"/>
          </p:nvPr>
        </p:nvSpPr>
        <p:spPr>
          <a:xfrm>
            <a:off x="0" y="4676581"/>
            <a:ext cx="12192000" cy="1970025"/>
          </a:xfrm>
        </p:spPr>
        <p:txBody>
          <a:bodyPr>
            <a:normAutofit/>
          </a:bodyPr>
          <a:lstStyle/>
          <a:p>
            <a:r>
              <a:rPr lang="tr-TR" b="1" i="1" u="none" strike="noStrike" dirty="0">
                <a:solidFill>
                  <a:srgbClr val="725945"/>
                </a:solidFill>
                <a:effectLst/>
                <a:latin typeface="Helvetica Neue"/>
              </a:rPr>
              <a:t>﴾156﴿</a:t>
            </a:r>
            <a:r>
              <a:rPr lang="tr-TR" b="1" i="1" dirty="0">
                <a:solidFill>
                  <a:srgbClr val="4A4A4A"/>
                </a:solidFill>
                <a:effectLst/>
                <a:latin typeface="Helvetica Neue"/>
              </a:rPr>
              <a:t>Bize bu dünyada da </a:t>
            </a:r>
            <a:r>
              <a:rPr lang="tr-TR" b="1" i="1" dirty="0" err="1">
                <a:solidFill>
                  <a:srgbClr val="4A4A4A"/>
                </a:solidFill>
                <a:effectLst/>
                <a:latin typeface="Helvetica Neue"/>
              </a:rPr>
              <a:t>âhirette</a:t>
            </a:r>
            <a:r>
              <a:rPr lang="tr-TR" b="1" i="1" dirty="0">
                <a:solidFill>
                  <a:srgbClr val="4A4A4A"/>
                </a:solidFill>
                <a:effectLst/>
                <a:latin typeface="Helvetica Neue"/>
              </a:rPr>
              <a:t> de iyilik yaz! Şüphesiz biz sana yöneldik.” Allah buyurdu ki: Azabıma dilediğimi uğratırım; rahmetim ise her şeyi kuşatmıştır; ayrıca rahmetimi Allah korkusu taşıyanlara, zekâtı verenlere ve </a:t>
            </a:r>
            <a:r>
              <a:rPr lang="tr-TR" b="1" i="1" dirty="0" err="1">
                <a:solidFill>
                  <a:srgbClr val="4A4A4A"/>
                </a:solidFill>
                <a:effectLst/>
                <a:latin typeface="Helvetica Neue"/>
              </a:rPr>
              <a:t>âyetlerimize</a:t>
            </a:r>
            <a:r>
              <a:rPr lang="tr-TR" b="1" i="1" dirty="0">
                <a:solidFill>
                  <a:srgbClr val="4A4A4A"/>
                </a:solidFill>
                <a:effectLst/>
                <a:latin typeface="Helvetica Neue"/>
              </a:rPr>
              <a:t> inananlara yazacağım.</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156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20151133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2129883"/>
          </a:xfrm>
        </p:spPr>
        <p:txBody>
          <a:bodyPr>
            <a:noAutofit/>
          </a:bodyPr>
          <a:lstStyle/>
          <a:p>
            <a:pPr rtl="1"/>
            <a:r>
              <a:rPr lang="ar-AE" sz="5400" b="0" i="0" dirty="0">
                <a:effectLst/>
                <a:latin typeface="Elif1"/>
              </a:rPr>
              <a:t>وَاِذْ قَالَتْ اُمَّةٌ مِنْهُمْ لِمَ تَعِظُونَ قَوْماًۙۨ اللّٰهُ مُهْلِكُهُمْ اَوْ مُعَذِّبُهُمْ</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عَذَاباً شَدٖيداًؕ قَالُوا مَعْذِرَةً اِلٰى رَبِّكُمْ وَلَعَلَّهُمْ يَتَّقُونَ</a:t>
            </a:r>
            <a:r>
              <a:rPr lang="ar-AE" sz="5400" b="1" i="0" u="none" strike="noStrike" dirty="0">
                <a:effectLst/>
                <a:latin typeface="Elif1"/>
              </a:rPr>
              <a:t>﴿١٦٤﴾</a:t>
            </a:r>
            <a:endParaRPr lang="ar-AE" sz="28700" dirty="0"/>
          </a:p>
        </p:txBody>
      </p:sp>
      <p:sp>
        <p:nvSpPr>
          <p:cNvPr id="3" name="Alt Başlık 2"/>
          <p:cNvSpPr>
            <a:spLocks noGrp="1"/>
          </p:cNvSpPr>
          <p:nvPr>
            <p:ph type="subTitle" idx="1"/>
          </p:nvPr>
        </p:nvSpPr>
        <p:spPr>
          <a:xfrm>
            <a:off x="0" y="4676581"/>
            <a:ext cx="12192000" cy="1399903"/>
          </a:xfrm>
        </p:spPr>
        <p:txBody>
          <a:bodyPr>
            <a:normAutofit lnSpcReduction="10000"/>
          </a:bodyPr>
          <a:lstStyle/>
          <a:p>
            <a:r>
              <a:rPr lang="tr-TR" b="1" i="1" u="none" strike="noStrike" dirty="0">
                <a:solidFill>
                  <a:srgbClr val="725945"/>
                </a:solidFill>
                <a:effectLst/>
                <a:latin typeface="Helvetica Neue"/>
              </a:rPr>
              <a:t>﴾164﴿</a:t>
            </a:r>
            <a:r>
              <a:rPr lang="tr-TR" b="1" i="1" dirty="0">
                <a:solidFill>
                  <a:srgbClr val="4A4A4A"/>
                </a:solidFill>
                <a:effectLst/>
                <a:latin typeface="Helvetica Neue"/>
              </a:rPr>
              <a:t>İçlerinden bir topluluk, “Allah’ın helâk edeceği yahut şiddetli bir azapla cezalandıracağı kimselere ne diye öğüt veriyorsunuz sanki!” deyince onlar, “Rabbiniz katında bir mazeretimiz olsun diye; bir de sakınıp çekinirler ümidiyle” şeklinde cevap verdiler.</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164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28448343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823224"/>
          </a:xfrm>
        </p:spPr>
        <p:txBody>
          <a:bodyPr>
            <a:noAutofit/>
          </a:bodyPr>
          <a:lstStyle/>
          <a:p>
            <a:pPr rtl="1"/>
            <a:r>
              <a:rPr lang="ar-AE" sz="3600" b="0" i="0" dirty="0">
                <a:effectLst/>
                <a:latin typeface="Elif1"/>
              </a:rPr>
              <a:t>فَخَلَفَ مِنْ بَعْدِهِمْ خَلْفٌ وَرِثُوا الْكِتَابَ يَأْخُذُونَ عَرَضَ هٰذَا الْاَدْنٰى وَيَقُولُونَ سَيُغْفَرُ لَنَاۚ</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وَاِنْ يَأْتِهِمْ عَرَضٌ مِثْلُهُ يَأْخُذُوهُؕ اَلَمْ يُؤْخَذْ عَلَيْهِمْ مٖيثَاقُ الْكِتَابِ اَنْ لَا يَقُولُوا عَلَى اللّٰهِ اِلَّا</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الْحَقَّ وَدَرَسُوا مَا فٖيهِؕ وَالدَّارُ الْاٰخِرَةُ خَيْرٌ لِلَّذٖينَ يَتَّقُونَؕ اَفَلَا تَعْقِلُونَ</a:t>
            </a:r>
            <a:r>
              <a:rPr lang="ar-AE" sz="3600" b="1" i="0" u="none" strike="noStrike" dirty="0">
                <a:effectLst/>
                <a:latin typeface="Elif1"/>
              </a:rPr>
              <a:t>﴿١٦٩﴾</a:t>
            </a:r>
            <a:endParaRPr lang="ar-AE" sz="13800" dirty="0"/>
          </a:p>
        </p:txBody>
      </p:sp>
      <p:sp>
        <p:nvSpPr>
          <p:cNvPr id="3" name="Alt Başlık 2"/>
          <p:cNvSpPr>
            <a:spLocks noGrp="1"/>
          </p:cNvSpPr>
          <p:nvPr>
            <p:ph type="subTitle" idx="1"/>
          </p:nvPr>
        </p:nvSpPr>
        <p:spPr>
          <a:xfrm>
            <a:off x="0" y="4676581"/>
            <a:ext cx="12192000" cy="2181419"/>
          </a:xfrm>
        </p:spPr>
        <p:txBody>
          <a:bodyPr>
            <a:normAutofit/>
          </a:bodyPr>
          <a:lstStyle/>
          <a:p>
            <a:r>
              <a:rPr lang="tr-TR" b="1" i="1" u="none" strike="noStrike" dirty="0">
                <a:solidFill>
                  <a:srgbClr val="725945"/>
                </a:solidFill>
                <a:effectLst/>
                <a:latin typeface="Helvetica Neue"/>
              </a:rPr>
              <a:t>﴾169﴿</a:t>
            </a:r>
            <a:r>
              <a:rPr lang="tr-TR" b="1" i="1" dirty="0">
                <a:solidFill>
                  <a:srgbClr val="4A4A4A"/>
                </a:solidFill>
                <a:effectLst/>
                <a:latin typeface="Helvetica Neue"/>
              </a:rPr>
              <a:t>Onların ardından kitaba vâris olan ve “Nasıl olsa bağışlanacağız” diyerek şu dünyanın geçici menfaatine sarılan bir kuşak geldi. (Ne zaman) önlerine bu gibi menfaatler çıksa hemen sarılırlar. Bunlardan, Allah hakkında gerçek olandan başka bir şey söylemeyeceklerine dair kitabın öngördüğü bir söz alınmamış mıydı? Üstelik onlar kitaptakini de okuyup öğrenmişlerdi. Doğrusu </a:t>
            </a:r>
            <a:r>
              <a:rPr lang="tr-TR" b="1" i="1" dirty="0" err="1">
                <a:solidFill>
                  <a:srgbClr val="4A4A4A"/>
                </a:solidFill>
                <a:effectLst/>
                <a:latin typeface="Helvetica Neue"/>
              </a:rPr>
              <a:t>âhiret</a:t>
            </a:r>
            <a:r>
              <a:rPr lang="tr-TR" b="1" i="1" dirty="0">
                <a:solidFill>
                  <a:srgbClr val="4A4A4A"/>
                </a:solidFill>
                <a:effectLst/>
                <a:latin typeface="Helvetica Neue"/>
              </a:rPr>
              <a:t> yurdu sakınanlar için daha hayırlıdır. Hâlâ aklınızı kullanmayacak mısınız?</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169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228612701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589708"/>
          </a:xfrm>
        </p:spPr>
        <p:txBody>
          <a:bodyPr>
            <a:noAutofit/>
          </a:bodyPr>
          <a:lstStyle/>
          <a:p>
            <a:pPr rtl="1"/>
            <a:r>
              <a:rPr lang="ar-AE" sz="4800" dirty="0"/>
              <a:t>وَاِذْ نَتَقْنَا الْجَبَلَ فَوْقَهُمْ كَاَنَّهُ ظُلَّةٌ وَظَنُّٓوا اَنَّهُ وَاقِـعٌ بِهِمْۚ خُذُوا مَٓا </a:t>
            </a:r>
            <a:r>
              <a:rPr lang="tr-TR" sz="4800" dirty="0" smtClean="0"/>
              <a:t/>
            </a:r>
            <a:br>
              <a:rPr lang="tr-TR" sz="4800" dirty="0" smtClean="0"/>
            </a:br>
            <a:r>
              <a:rPr lang="tr-TR" sz="4800" dirty="0"/>
              <a:t/>
            </a:r>
            <a:br>
              <a:rPr lang="tr-TR" sz="4800" dirty="0"/>
            </a:br>
            <a:r>
              <a:rPr lang="ar-AE" sz="4800" dirty="0" smtClean="0"/>
              <a:t>اٰتَيْنَاكُمْ </a:t>
            </a:r>
            <a:r>
              <a:rPr lang="ar-AE" sz="4800" dirty="0"/>
              <a:t>بِقُوَّةٍ وَاذْكُرُوا مَا فٖيهِ لَعَلَّكُمْ تَتَّقُونَࣖ</a:t>
            </a:r>
            <a:r>
              <a:rPr lang="ar-AE" sz="4800" b="1" dirty="0"/>
              <a:t>﴿١٧١﴾</a:t>
            </a:r>
            <a:endParaRPr lang="ar-AE" sz="11500" dirty="0"/>
          </a:p>
        </p:txBody>
      </p:sp>
      <p:sp>
        <p:nvSpPr>
          <p:cNvPr id="3" name="Alt Başlık 2"/>
          <p:cNvSpPr>
            <a:spLocks noGrp="1"/>
          </p:cNvSpPr>
          <p:nvPr>
            <p:ph type="subTitle" idx="1"/>
          </p:nvPr>
        </p:nvSpPr>
        <p:spPr>
          <a:xfrm>
            <a:off x="0" y="4676581"/>
            <a:ext cx="12192000" cy="2038851"/>
          </a:xfrm>
        </p:spPr>
        <p:txBody>
          <a:bodyPr>
            <a:normAutofit/>
          </a:bodyPr>
          <a:lstStyle/>
          <a:p>
            <a:r>
              <a:rPr lang="tr-TR" b="1" i="1" dirty="0"/>
              <a:t>﴾171﴿Bir zamanlar </a:t>
            </a:r>
            <a:r>
              <a:rPr lang="tr-TR" b="1" i="1" dirty="0" err="1"/>
              <a:t>İsrâiloğulları’nın</a:t>
            </a:r>
            <a:r>
              <a:rPr lang="tr-TR" b="1" i="1" dirty="0"/>
              <a:t> üzerine dağı bir gölgelik gibi kaldırdık da üstlerine düşecek sandılar. “Size verdiğimize (kitaba) kuvvetle sarılın ve içinde olanı aklınızda tutun ki korunasınız” dedik.</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smtClean="0"/>
              <a:t>171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4134618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589708"/>
          </a:xfrm>
        </p:spPr>
        <p:txBody>
          <a:bodyPr>
            <a:noAutofit/>
          </a:bodyPr>
          <a:lstStyle/>
          <a:p>
            <a:pPr rtl="1"/>
            <a:r>
              <a:rPr lang="ar-AE" sz="4000" b="0" i="0" dirty="0">
                <a:effectLst/>
                <a:latin typeface="Elif1"/>
              </a:rPr>
              <a:t>وَاِذْ اَخَذَ رَبُّكَ مِنْ بَنٖٓي اٰدَمَ مِنْ ظُهُورِهِمْ ذُرِّيَّتَهُمْ وَاَشْهَدَهُمْ عَلٰٓى اَنْفُسِهِمْۚ اَلَسْتُ</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بِرَبِّكُمْؕ قَالُوا بَلٰىۚۛ شَهِدْنَاۚۛ اَنْ تَقُولُوا يَوْمَ الْقِيٰمَةِ اِنَّا كُنَّا عَنْ هٰذَا غَافِلٖينَۙ</a:t>
            </a:r>
            <a:r>
              <a:rPr lang="ar-AE" sz="4000" b="1" i="0" u="none" strike="noStrike" dirty="0">
                <a:effectLst/>
                <a:latin typeface="Elif1"/>
              </a:rPr>
              <a:t>﴿١٧٢﴾</a:t>
            </a:r>
            <a:endParaRPr lang="ar-AE" sz="16600" dirty="0"/>
          </a:p>
        </p:txBody>
      </p:sp>
      <p:sp>
        <p:nvSpPr>
          <p:cNvPr id="3" name="Alt Başlık 2"/>
          <p:cNvSpPr>
            <a:spLocks noGrp="1"/>
          </p:cNvSpPr>
          <p:nvPr>
            <p:ph type="subTitle" idx="1"/>
          </p:nvPr>
        </p:nvSpPr>
        <p:spPr>
          <a:xfrm>
            <a:off x="0" y="4676581"/>
            <a:ext cx="12192000" cy="2038851"/>
          </a:xfrm>
        </p:spPr>
        <p:txBody>
          <a:bodyPr>
            <a:normAutofit/>
          </a:bodyPr>
          <a:lstStyle/>
          <a:p>
            <a:r>
              <a:rPr lang="tr-TR" b="1" i="1" u="none" strike="noStrike" dirty="0">
                <a:solidFill>
                  <a:srgbClr val="725945"/>
                </a:solidFill>
                <a:effectLst/>
                <a:latin typeface="Helvetica Neue"/>
              </a:rPr>
              <a:t>﴾172﴿</a:t>
            </a:r>
            <a:r>
              <a:rPr lang="tr-TR" b="1" i="1" dirty="0">
                <a:solidFill>
                  <a:srgbClr val="4A4A4A"/>
                </a:solidFill>
                <a:effectLst/>
                <a:latin typeface="Helvetica Neue"/>
              </a:rPr>
              <a:t>Rabbin </a:t>
            </a:r>
            <a:r>
              <a:rPr lang="tr-TR" b="1" i="1" dirty="0" err="1">
                <a:solidFill>
                  <a:srgbClr val="4A4A4A"/>
                </a:solidFill>
                <a:effectLst/>
                <a:latin typeface="Helvetica Neue"/>
              </a:rPr>
              <a:t>Âdemoğulları’ndan</a:t>
            </a:r>
            <a:r>
              <a:rPr lang="tr-TR" b="1" i="1" dirty="0">
                <a:solidFill>
                  <a:srgbClr val="4A4A4A"/>
                </a:solidFill>
                <a:effectLst/>
                <a:latin typeface="Helvetica Neue"/>
              </a:rPr>
              <a:t> -onların sırtlarından- zürriyetlerini alıp bunları kendileri hakkındaki şu sözleşmeye şahit tutmuştu: Ben sizin rabbiniz değil miyim? “Elbette öyle! Tanıklık ederiz” dediler. Böyle yaptık ki kıyamet gününde, “Bizim bundan haberimiz yoktu” demeyesiniz;</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172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805106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4000" b="0" i="0" dirty="0">
                <a:effectLst/>
                <a:latin typeface="Elif1"/>
              </a:rPr>
              <a:t>اِنَّ الَّذٖينَ اتَّقَوْا اِذَا مَسَّهُمْ طَٓائِفٌ مِنَ الشَّيْطَانِ تَذَكَّرُوا فَاِذَا هُمْ مُبْصِرُونَۚ</a:t>
            </a:r>
            <a:r>
              <a:rPr lang="ar-AE" sz="4000" b="1" i="0" u="none" strike="noStrike" dirty="0">
                <a:effectLst/>
                <a:latin typeface="Elif1"/>
              </a:rPr>
              <a:t>﴿٢٠١﴾</a:t>
            </a:r>
            <a:endParaRPr lang="ar-AE" sz="166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﴾201﴿</a:t>
            </a:r>
            <a:r>
              <a:rPr lang="tr-TR" b="1" i="1" dirty="0">
                <a:solidFill>
                  <a:srgbClr val="4A4A4A"/>
                </a:solidFill>
                <a:effectLst/>
                <a:latin typeface="Helvetica Neue"/>
              </a:rPr>
              <a:t>Takvâ sahipleri, içlerine şeytandan gelen bir saptırıcı fikir doğduğunda O’nu düşünüp hemen gerçeği görürler.</a:t>
            </a:r>
            <a:endParaRPr lang="tr-TR" dirty="0"/>
          </a:p>
        </p:txBody>
      </p:sp>
      <p:sp>
        <p:nvSpPr>
          <p:cNvPr id="4" name="Metin kutusu 3"/>
          <p:cNvSpPr txBox="1"/>
          <p:nvPr/>
        </p:nvSpPr>
        <p:spPr>
          <a:xfrm>
            <a:off x="9601201" y="0"/>
            <a:ext cx="2590800" cy="1200329"/>
          </a:xfrm>
          <a:prstGeom prst="rect">
            <a:avLst/>
          </a:prstGeom>
          <a:noFill/>
        </p:spPr>
        <p:txBody>
          <a:bodyPr wrap="square" rtlCol="0">
            <a:spAutoFit/>
          </a:bodyPr>
          <a:lstStyle/>
          <a:p>
            <a:r>
              <a:rPr lang="fr-FR" b="1" dirty="0" err="1"/>
              <a:t>A'râf</a:t>
            </a:r>
            <a:r>
              <a:rPr lang="fr-FR" b="1" dirty="0"/>
              <a:t> </a:t>
            </a:r>
            <a:r>
              <a:rPr lang="fr-FR" b="1" dirty="0" err="1"/>
              <a:t>Suresi</a:t>
            </a:r>
            <a:r>
              <a:rPr lang="fr-FR" b="1" dirty="0"/>
              <a:t> - 7.Sure </a:t>
            </a:r>
          </a:p>
          <a:p>
            <a:r>
              <a:rPr lang="tr-TR" b="1" dirty="0"/>
              <a:t>201 </a:t>
            </a:r>
            <a:r>
              <a:rPr lang="fr-FR" b="1" dirty="0"/>
              <a:t>.</a:t>
            </a:r>
            <a:r>
              <a:rPr lang="tr-TR" b="1" dirty="0"/>
              <a:t> </a:t>
            </a:r>
            <a:r>
              <a:rPr lang="fr-FR" b="1" dirty="0" err="1"/>
              <a:t>Ayet</a:t>
            </a:r>
            <a:r>
              <a:rPr lang="fr-FR" b="1" dirty="0"/>
              <a:t> </a:t>
            </a:r>
            <a:br>
              <a:rPr lang="fr-FR" b="1" dirty="0"/>
            </a:br>
            <a:endParaRPr lang="fr-FR" b="1" dirty="0"/>
          </a:p>
          <a:p>
            <a:endParaRPr lang="fr-FR" b="1" dirty="0"/>
          </a:p>
        </p:txBody>
      </p:sp>
    </p:spTree>
    <p:extLst>
      <p:ext uri="{BB962C8B-B14F-4D97-AF65-F5344CB8AC3E}">
        <p14:creationId xmlns:p14="http://schemas.microsoft.com/office/powerpoint/2010/main" val="2372991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609372"/>
          </a:xfrm>
        </p:spPr>
        <p:txBody>
          <a:bodyPr>
            <a:noAutofit/>
          </a:bodyPr>
          <a:lstStyle/>
          <a:p>
            <a:pPr rtl="1"/>
            <a:r>
              <a:rPr lang="ar-AE" sz="4800" b="0" i="0" dirty="0">
                <a:effectLst/>
                <a:latin typeface="Elif1"/>
              </a:rPr>
              <a:t>يَسْـَٔلُونَكَ عَنِ الْاَنْفَالِؕ قُلِ الْاَنْفَالُ لِلّٰهِ وَالرَّسُولِۚ فَاتَّقُوا اللّٰهَ وَاَصْلِحُوا</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ذَاتَ بَيْنِكُمْۖ وَاَطٖيعُوا اللّٰهَ وَرَسُولَهُٓ اِنْ كُنْتُمْ مُؤْمِنٖينَ</a:t>
            </a:r>
            <a:r>
              <a:rPr lang="ar-AE" sz="4800" b="1" i="0" u="none" strike="noStrike" dirty="0">
                <a:effectLst/>
                <a:latin typeface="Elif1"/>
              </a:rPr>
              <a:t>﴿١﴾</a:t>
            </a:r>
            <a:endParaRPr lang="ar-AE" sz="1481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﴾1﴿</a:t>
            </a:r>
            <a:r>
              <a:rPr lang="tr-TR" b="1" i="1" dirty="0">
                <a:solidFill>
                  <a:srgbClr val="4A4A4A"/>
                </a:solidFill>
                <a:effectLst/>
                <a:latin typeface="Helvetica Neue"/>
              </a:rPr>
              <a:t>Sana ganimetleri soruyorlar. Ganimetlerin Allah’a ve resulüne ait olduğunu söyle! O halde siz gerçek müminler iseniz Allah’a karşı saygısızlıktan sakının, aranızı düzeltin, Allah ve resulüne itaat edin.</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Enfâl</a:t>
            </a:r>
            <a:r>
              <a:rPr lang="fr-FR" b="1" dirty="0"/>
              <a:t> </a:t>
            </a:r>
            <a:r>
              <a:rPr lang="fr-FR" b="1" dirty="0" err="1"/>
              <a:t>Suresi</a:t>
            </a:r>
            <a:r>
              <a:rPr lang="fr-FR" b="1" dirty="0"/>
              <a:t> - 8.Sure </a:t>
            </a:r>
          </a:p>
          <a:p>
            <a:r>
              <a:rPr lang="tr-TR" b="1" dirty="0"/>
              <a:t>1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41325416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3600" b="0" i="0" dirty="0">
                <a:effectLst/>
                <a:latin typeface="Elif1"/>
              </a:rPr>
              <a:t>وَاتَّقُوا فِتْنَةً لَا تُصٖيبَنَّ الَّذٖينَ ظَلَمُوا مِنْكُمْ خَٓاصَّةًۚ وَاعْلَمُٓوا اَنَّ اللّٰهَ شَدٖيدُ الْعِقَابِ</a:t>
            </a:r>
            <a:r>
              <a:rPr lang="ar-AE" sz="3600" b="1" i="0" u="none" strike="noStrike" dirty="0">
                <a:effectLst/>
                <a:latin typeface="Elif1"/>
              </a:rPr>
              <a:t>﴿٢٥﴾</a:t>
            </a:r>
            <a:endParaRPr lang="ar-AE" sz="857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﴾25﴿</a:t>
            </a:r>
            <a:r>
              <a:rPr lang="tr-TR" b="1" i="1" dirty="0">
                <a:solidFill>
                  <a:srgbClr val="4A4A4A"/>
                </a:solidFill>
                <a:effectLst/>
                <a:latin typeface="Helvetica Neue"/>
              </a:rPr>
              <a:t>Sadece içinizden zulmedenlere dokunmakla kalmayacak olan fitneden sakının ve bilin ki Allah’ın cezası şiddetlidir.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Enfâl</a:t>
            </a:r>
            <a:r>
              <a:rPr lang="fr-FR" b="1" dirty="0"/>
              <a:t> </a:t>
            </a:r>
            <a:r>
              <a:rPr lang="fr-FR" b="1" dirty="0" err="1"/>
              <a:t>Suresi</a:t>
            </a:r>
            <a:r>
              <a:rPr lang="fr-FR" b="1" dirty="0"/>
              <a:t> - 8.Sure </a:t>
            </a:r>
          </a:p>
          <a:p>
            <a:r>
              <a:rPr lang="tr-TR" b="1" dirty="0"/>
              <a:t>25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40908864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9665" y="2447693"/>
            <a:ext cx="12192000" cy="981307"/>
          </a:xfrm>
        </p:spPr>
        <p:txBody>
          <a:bodyPr>
            <a:noAutofit/>
          </a:bodyPr>
          <a:lstStyle/>
          <a:p>
            <a:pPr rtl="1"/>
            <a:r>
              <a:rPr lang="ar-AE" sz="5400" b="0" i="0" dirty="0">
                <a:effectLst/>
                <a:latin typeface="Elif1"/>
              </a:rPr>
              <a:t>يَٓا اَيُّهَا الَّذٖينَ اٰمَنُٓوا اِنْ تَتَّقُوا اللّٰهَ يَجْعَلْ لَكُمْ فُرْقَاناً وَيُكَفِّرْ</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عَنْكُمْ سَيِّـَٔاتِكُمْ وَيَغْفِرْ لَكُمْؕ وَاللّٰهُ ذُو الْفَضْلِ الْعَظٖيمِ</a:t>
            </a:r>
            <a:r>
              <a:rPr lang="ar-AE" sz="5400" b="1" i="0" u="none" strike="noStrike" dirty="0">
                <a:effectLst/>
                <a:latin typeface="Elif1"/>
              </a:rPr>
              <a:t>﴿٢٩﴾</a:t>
            </a:r>
            <a:endParaRPr lang="ar-AE" sz="1777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﴾29﴿</a:t>
            </a:r>
            <a:r>
              <a:rPr lang="tr-TR" b="1" i="1" dirty="0">
                <a:solidFill>
                  <a:srgbClr val="4A4A4A"/>
                </a:solidFill>
                <a:effectLst/>
                <a:latin typeface="Helvetica Neue"/>
              </a:rPr>
              <a:t>Ey iman edenler! Allah’a saygıda (</a:t>
            </a:r>
            <a:r>
              <a:rPr lang="tr-TR" b="1" i="1" dirty="0" err="1">
                <a:solidFill>
                  <a:srgbClr val="4A4A4A"/>
                </a:solidFill>
                <a:effectLst/>
                <a:latin typeface="Helvetica Neue"/>
              </a:rPr>
              <a:t>takvâ</a:t>
            </a:r>
            <a:r>
              <a:rPr lang="tr-TR" b="1" i="1" dirty="0">
                <a:solidFill>
                  <a:srgbClr val="4A4A4A"/>
                </a:solidFill>
                <a:effectLst/>
                <a:latin typeface="Helvetica Neue"/>
              </a:rPr>
              <a:t>) kusur etmezseniz, O size bir temyiz kabiliyeti verir, kötülüklerinizi örter ve sizi bağışlar. Allah büyük </a:t>
            </a:r>
            <a:r>
              <a:rPr lang="tr-TR" b="1" i="1" dirty="0" err="1">
                <a:solidFill>
                  <a:srgbClr val="4A4A4A"/>
                </a:solidFill>
                <a:effectLst/>
                <a:latin typeface="Helvetica Neue"/>
              </a:rPr>
              <a:t>lutuf</a:t>
            </a:r>
            <a:r>
              <a:rPr lang="tr-TR" b="1" i="1" dirty="0">
                <a:solidFill>
                  <a:srgbClr val="4A4A4A"/>
                </a:solidFill>
                <a:effectLst/>
                <a:latin typeface="Helvetica Neue"/>
              </a:rPr>
              <a:t> sahibidir.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Enfâl</a:t>
            </a:r>
            <a:r>
              <a:rPr lang="fr-FR" b="1" dirty="0"/>
              <a:t> </a:t>
            </a:r>
            <a:r>
              <a:rPr lang="fr-FR" b="1" dirty="0" err="1"/>
              <a:t>Suresi</a:t>
            </a:r>
            <a:r>
              <a:rPr lang="fr-FR" b="1" dirty="0"/>
              <a:t> - 8.Sure </a:t>
            </a:r>
          </a:p>
          <a:p>
            <a:r>
              <a:rPr lang="tr-TR" b="1" dirty="0"/>
              <a:t>29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9753937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823224"/>
          </a:xfrm>
        </p:spPr>
        <p:txBody>
          <a:bodyPr>
            <a:noAutofit/>
          </a:bodyPr>
          <a:lstStyle/>
          <a:p>
            <a:pPr rtl="1"/>
            <a:r>
              <a:rPr lang="ar-AE" sz="4800" b="0" i="0" dirty="0">
                <a:effectLst/>
                <a:latin typeface="Elif1"/>
              </a:rPr>
              <a:t>وَمَا لَهُمْ اَلَّا يُعَذِّبَهُمُ اللّٰهُ وَهُمْ يَصُدُّونَ عَنِ الْمَسْجِدِ الْحَرَامِ وَمَا كَانُٓوا</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اَوْلِيَٓاءَهُؕ اِنْ اَوْلِيَٓاؤُ۬هُٓ اِلَّا الْمُتَّقُونَ وَلٰكِنَّ اَكْثَرَهُمْ لَا يَعْلَمُونَ</a:t>
            </a:r>
            <a:r>
              <a:rPr lang="ar-AE" sz="4800" b="1" i="0" u="none" strike="noStrike" dirty="0">
                <a:effectLst/>
                <a:latin typeface="Elif1"/>
              </a:rPr>
              <a:t>﴿٣٤﴾</a:t>
            </a:r>
            <a:endParaRPr lang="ar-AE" sz="1481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﴾34﴿</a:t>
            </a:r>
            <a:r>
              <a:rPr lang="tr-TR" b="1" i="1" dirty="0">
                <a:solidFill>
                  <a:srgbClr val="4A4A4A"/>
                </a:solidFill>
                <a:effectLst/>
                <a:latin typeface="Helvetica Neue"/>
              </a:rPr>
              <a:t>Onlar, hizmet ve yönetimine ehil olmadıkları halde </a:t>
            </a:r>
            <a:r>
              <a:rPr lang="tr-TR" b="1" i="1" dirty="0" err="1">
                <a:solidFill>
                  <a:srgbClr val="4A4A4A"/>
                </a:solidFill>
                <a:effectLst/>
                <a:latin typeface="Helvetica Neue"/>
              </a:rPr>
              <a:t>Mescid</a:t>
            </a:r>
            <a:r>
              <a:rPr lang="tr-TR" b="1" i="1" dirty="0">
                <a:solidFill>
                  <a:srgbClr val="4A4A4A"/>
                </a:solidFill>
                <a:effectLst/>
                <a:latin typeface="Helvetica Neue"/>
              </a:rPr>
              <a:t>-i </a:t>
            </a:r>
            <a:r>
              <a:rPr lang="tr-TR" b="1" i="1" dirty="0" err="1">
                <a:solidFill>
                  <a:srgbClr val="4A4A4A"/>
                </a:solidFill>
                <a:effectLst/>
                <a:latin typeface="Helvetica Neue"/>
              </a:rPr>
              <a:t>Harâm’a</a:t>
            </a:r>
            <a:r>
              <a:rPr lang="tr-TR" b="1" i="1" dirty="0">
                <a:solidFill>
                  <a:srgbClr val="4A4A4A"/>
                </a:solidFill>
                <a:effectLst/>
                <a:latin typeface="Helvetica Neue"/>
              </a:rPr>
              <a:t> müminleri sokmazken Allah onlara niye azap etmesin? Mescidin hizmet ve yönetimine ehil olanlar gönüllerinde Allah korkusu taşıyanlardır, fakat onların çoğu bunu bilmezler.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Enfâl</a:t>
            </a:r>
            <a:r>
              <a:rPr lang="fr-FR" b="1" dirty="0"/>
              <a:t> </a:t>
            </a:r>
            <a:r>
              <a:rPr lang="fr-FR" b="1" dirty="0" err="1"/>
              <a:t>Suresi</a:t>
            </a:r>
            <a:r>
              <a:rPr lang="fr-FR" b="1" dirty="0"/>
              <a:t> - 8.Sure </a:t>
            </a:r>
          </a:p>
          <a:p>
            <a:r>
              <a:rPr lang="tr-TR" b="1" dirty="0"/>
              <a:t>34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168334291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4400" dirty="0"/>
              <a:t>اَلَّذٖينَ عَاهَدْتَ مِنْهُمْ ثُمَّ يَنْقُضُونَ عَهْدَهُمْ فٖي كُلِّ مَرَّةٍ وَهُمْ لَا يَتَّقُونَ</a:t>
            </a:r>
            <a:r>
              <a:rPr lang="ar-AE" sz="4400" b="1" dirty="0"/>
              <a:t>﴿٥٦﴾</a:t>
            </a:r>
            <a:endParaRPr lang="ar-AE" sz="59500" dirty="0"/>
          </a:p>
        </p:txBody>
      </p:sp>
      <p:sp>
        <p:nvSpPr>
          <p:cNvPr id="3" name="Alt Başlık 2"/>
          <p:cNvSpPr>
            <a:spLocks noGrp="1"/>
          </p:cNvSpPr>
          <p:nvPr>
            <p:ph type="subTitle" idx="1"/>
          </p:nvPr>
        </p:nvSpPr>
        <p:spPr>
          <a:xfrm>
            <a:off x="0" y="4676581"/>
            <a:ext cx="12192000" cy="1399903"/>
          </a:xfrm>
        </p:spPr>
        <p:txBody>
          <a:bodyPr/>
          <a:lstStyle/>
          <a:p>
            <a:r>
              <a:rPr lang="tr-TR" b="1" i="1" dirty="0"/>
              <a:t>﴾56﴿Kendileriyle antlaşma yapıldığı halde, her defasında Allah’tan korkmadan yaptıkları antlaşmayı bozanlardır.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Enfâl</a:t>
            </a:r>
            <a:r>
              <a:rPr lang="fr-FR" b="1" dirty="0"/>
              <a:t> </a:t>
            </a:r>
            <a:r>
              <a:rPr lang="fr-FR" b="1" dirty="0" err="1"/>
              <a:t>Suresi</a:t>
            </a:r>
            <a:r>
              <a:rPr lang="fr-FR" b="1" dirty="0"/>
              <a:t> - 8.Sure </a:t>
            </a:r>
          </a:p>
          <a:p>
            <a:r>
              <a:rPr lang="tr-TR" b="1" dirty="0" smtClean="0"/>
              <a:t>56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9777525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4000" b="0" i="0" dirty="0">
                <a:effectLst/>
                <a:latin typeface="Elif1"/>
              </a:rPr>
              <a:t>وَاِمَّا تَخَافَنَّ مِنْ قَوْمٍ خِيَانَةً فَانْبِذْ اِلَيْهِمْ عَلٰى سَوَٓاءٍؕ اِنَّ اللّٰهَ لَا يُحِبُّ الْخَٓائِنٖينَࣖ</a:t>
            </a:r>
            <a:r>
              <a:rPr lang="ar-AE" sz="4000" b="1" i="0" u="none" strike="noStrike" dirty="0">
                <a:effectLst/>
                <a:latin typeface="Elif1"/>
              </a:rPr>
              <a:t>﴿٥٨﴾</a:t>
            </a:r>
            <a:endParaRPr lang="ar-AE" sz="1028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﴾58﴿</a:t>
            </a:r>
            <a:r>
              <a:rPr lang="tr-TR" b="1" i="1" dirty="0">
                <a:solidFill>
                  <a:srgbClr val="4A4A4A"/>
                </a:solidFill>
                <a:effectLst/>
                <a:latin typeface="Helvetica Neue"/>
              </a:rPr>
              <a:t>Eğer bir topluluğun antlaşmayı bozacağından endişe edersen antlaşmayı derhal sona erdirdiğini onlara açıkça bildir. Allah ahdini bozanları asla sevmez.</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Enfâl</a:t>
            </a:r>
            <a:r>
              <a:rPr lang="fr-FR" b="1" dirty="0"/>
              <a:t> </a:t>
            </a:r>
            <a:r>
              <a:rPr lang="fr-FR" b="1" dirty="0" err="1"/>
              <a:t>Suresi</a:t>
            </a:r>
            <a:r>
              <a:rPr lang="fr-FR" b="1" dirty="0"/>
              <a:t> - 8.Sure </a:t>
            </a:r>
          </a:p>
          <a:p>
            <a:r>
              <a:rPr lang="tr-TR" b="1" dirty="0"/>
              <a:t>58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7972734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81307"/>
          </a:xfrm>
        </p:spPr>
        <p:txBody>
          <a:bodyPr>
            <a:noAutofit/>
          </a:bodyPr>
          <a:lstStyle/>
          <a:p>
            <a:pPr rtl="1"/>
            <a:r>
              <a:rPr lang="ar-AE" sz="4800" b="0" i="0" dirty="0">
                <a:effectLst/>
                <a:latin typeface="Elif1"/>
              </a:rPr>
              <a:t>فَكُلُوا مِمَّا غَنِمْتُمْ حَلَالاً طَيِّباًؗ وَاتَّقُوا اللّٰهَؕ اِنَّ اللّٰهَ غَفُورٌ رَحٖيمٌࣖ</a:t>
            </a:r>
            <a:r>
              <a:rPr lang="ar-AE" sz="4800" b="1" i="0" u="none" strike="noStrike" dirty="0">
                <a:effectLst/>
                <a:latin typeface="Elif1"/>
              </a:rPr>
              <a:t>﴿٦٩﴾</a:t>
            </a:r>
            <a:endParaRPr lang="ar-AE" sz="1481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a:solidFill>
                  <a:srgbClr val="725945"/>
                </a:solidFill>
                <a:effectLst/>
                <a:latin typeface="Helvetica Neue"/>
              </a:rPr>
              <a:t>﴾69﴿</a:t>
            </a:r>
            <a:r>
              <a:rPr lang="tr-TR" b="1" i="1">
                <a:solidFill>
                  <a:srgbClr val="4A4A4A"/>
                </a:solidFill>
                <a:effectLst/>
                <a:latin typeface="Helvetica Neue"/>
              </a:rPr>
              <a:t>Artık aldığınız ganimetten helâl ve hoş olarak yiyin, Allah’a itaatsizlikten sakının, Allah son derecede bağışlayıcı ve esirgeyicidir.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Enfâl</a:t>
            </a:r>
            <a:r>
              <a:rPr lang="fr-FR" b="1" dirty="0"/>
              <a:t> </a:t>
            </a:r>
            <a:r>
              <a:rPr lang="fr-FR" b="1" dirty="0" err="1"/>
              <a:t>Suresi</a:t>
            </a:r>
            <a:r>
              <a:rPr lang="fr-FR" b="1" dirty="0"/>
              <a:t> - 8.Sure </a:t>
            </a:r>
          </a:p>
          <a:p>
            <a:r>
              <a:rPr lang="tr-TR" b="1" dirty="0"/>
              <a:t>69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18803780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609372"/>
          </a:xfrm>
        </p:spPr>
        <p:txBody>
          <a:bodyPr>
            <a:noAutofit/>
          </a:bodyPr>
          <a:lstStyle/>
          <a:p>
            <a:pPr rtl="1"/>
            <a:r>
              <a:rPr lang="ar-AE" sz="4400" b="0" i="0" dirty="0">
                <a:effectLst/>
                <a:latin typeface="Elif1"/>
              </a:rPr>
              <a:t>اِلَّا الَّذٖينَ عَاهَدْتُمْ مِنَ الْمُشْرِكٖينَ ثُمَّ لَمْ يَنْقُصُوكُمْ شَيْـٔاً وَلَمْ يُظَاهِرُوا عَلَيْكُمْ</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اَحَداً فَاَتِمُّٓوا اِلَيْهِمْ عَهْدَهُمْ اِلٰى مُدَّتِهِمْؕ اِنَّ اللّٰهَ يُحِبُّ الْمُتَّقٖينَ</a:t>
            </a:r>
            <a:r>
              <a:rPr lang="ar-AE" sz="4400" b="1" i="0" u="none" strike="noStrike" dirty="0">
                <a:effectLst/>
                <a:latin typeface="Elif1"/>
              </a:rPr>
              <a:t>﴿٤﴾</a:t>
            </a:r>
            <a:endParaRPr lang="ar-AE" sz="333300" dirty="0"/>
          </a:p>
        </p:txBody>
      </p:sp>
      <p:sp>
        <p:nvSpPr>
          <p:cNvPr id="3" name="Alt Başlık 2"/>
          <p:cNvSpPr>
            <a:spLocks noGrp="1"/>
          </p:cNvSpPr>
          <p:nvPr>
            <p:ph type="subTitle" idx="1"/>
          </p:nvPr>
        </p:nvSpPr>
        <p:spPr>
          <a:xfrm>
            <a:off x="0" y="4676581"/>
            <a:ext cx="12192000" cy="1399903"/>
          </a:xfrm>
        </p:spPr>
        <p:txBody>
          <a:bodyPr>
            <a:normAutofit lnSpcReduction="10000"/>
          </a:bodyPr>
          <a:lstStyle/>
          <a:p>
            <a:r>
              <a:rPr lang="tr-TR" b="1" i="1" u="none" strike="noStrike" dirty="0">
                <a:solidFill>
                  <a:srgbClr val="725945"/>
                </a:solidFill>
                <a:effectLst/>
                <a:latin typeface="Helvetica Neue"/>
              </a:rPr>
              <a:t>﴾4﴿</a:t>
            </a:r>
            <a:r>
              <a:rPr lang="tr-TR" b="1" i="1" dirty="0">
                <a:solidFill>
                  <a:srgbClr val="4A4A4A"/>
                </a:solidFill>
                <a:effectLst/>
                <a:latin typeface="Helvetica Neue"/>
              </a:rPr>
              <a:t>Ancak kendileriyle antlaşma yaptığınız müşriklerden bilâhare yükümlülüklerini eksiksiz yerine getiren ve sizin aleyhinize kimseye arka çıkmayanlar müstesna; onlara verdiğiniz söze süresi doluncaya kadar riayet ediniz. Allah haksızlıktan sakınanları sever.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Tevbe</a:t>
            </a:r>
            <a:r>
              <a:rPr lang="fr-FR" b="1" dirty="0"/>
              <a:t> </a:t>
            </a:r>
            <a:r>
              <a:rPr lang="fr-FR" b="1" dirty="0" err="1"/>
              <a:t>Suresi</a:t>
            </a:r>
            <a:r>
              <a:rPr lang="fr-FR" b="1" dirty="0"/>
              <a:t> - 9.Sure </a:t>
            </a:r>
          </a:p>
          <a:p>
            <a:r>
              <a:rPr lang="tr-TR" b="1" dirty="0"/>
              <a:t>4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27833956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609372"/>
          </a:xfrm>
        </p:spPr>
        <p:txBody>
          <a:bodyPr>
            <a:noAutofit/>
          </a:bodyPr>
          <a:lstStyle/>
          <a:p>
            <a:pPr rtl="1"/>
            <a:r>
              <a:rPr lang="ar-AE" sz="4400" b="0" i="0" dirty="0">
                <a:effectLst/>
                <a:latin typeface="Elif1"/>
              </a:rPr>
              <a:t>كَيْفَ يَكُونُ لِلْمُشْرِكٖينَ عَهْدٌ عِنْدَ اللّٰهِ وَعِنْدَ رَسُولِهٖٓ اِلَّا الَّذٖينَ عَاهَدْتُمْ عِنْدَ</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الْمَسْجِدِ الْحَرَامِۚ فَمَا اسْتَقَامُوا لَكُمْ فَاسْتَقٖيمُوا لَهُمْؕ اِنَّ اللّٰهَ يُحِبُّ الْمُتَّقٖينَ</a:t>
            </a:r>
            <a:r>
              <a:rPr lang="ar-AE" sz="4400" b="1" i="0" u="none" strike="noStrike" dirty="0">
                <a:effectLst/>
                <a:latin typeface="Elif1"/>
              </a:rPr>
              <a:t>﴿٧﴾</a:t>
            </a:r>
            <a:endParaRPr lang="ar-AE" sz="400000" dirty="0"/>
          </a:p>
        </p:txBody>
      </p:sp>
      <p:sp>
        <p:nvSpPr>
          <p:cNvPr id="3" name="Alt Başlık 2"/>
          <p:cNvSpPr>
            <a:spLocks noGrp="1"/>
          </p:cNvSpPr>
          <p:nvPr>
            <p:ph type="subTitle" idx="1"/>
          </p:nvPr>
        </p:nvSpPr>
        <p:spPr>
          <a:xfrm>
            <a:off x="0" y="4676581"/>
            <a:ext cx="12192000" cy="1399903"/>
          </a:xfrm>
        </p:spPr>
        <p:txBody>
          <a:bodyPr>
            <a:normAutofit lnSpcReduction="10000"/>
          </a:bodyPr>
          <a:lstStyle/>
          <a:p>
            <a:r>
              <a:rPr lang="tr-TR" b="1" i="1" u="none" strike="noStrike" dirty="0">
                <a:solidFill>
                  <a:srgbClr val="725945"/>
                </a:solidFill>
                <a:effectLst/>
                <a:latin typeface="Helvetica Neue"/>
              </a:rPr>
              <a:t>﴾7﴿</a:t>
            </a:r>
            <a:r>
              <a:rPr lang="tr-TR" b="1" i="1" dirty="0">
                <a:solidFill>
                  <a:srgbClr val="4A4A4A"/>
                </a:solidFill>
                <a:effectLst/>
                <a:latin typeface="Helvetica Neue"/>
              </a:rPr>
              <a:t>Müşriklerin Allah’ın yanında, peygamberinin yanında geçerli ahdi nasıl olabilir? Ancak </a:t>
            </a:r>
            <a:r>
              <a:rPr lang="tr-TR" b="1" i="1" dirty="0" err="1">
                <a:solidFill>
                  <a:srgbClr val="4A4A4A"/>
                </a:solidFill>
                <a:effectLst/>
                <a:latin typeface="Helvetica Neue"/>
              </a:rPr>
              <a:t>Mescid</a:t>
            </a:r>
            <a:r>
              <a:rPr lang="tr-TR" b="1" i="1" dirty="0">
                <a:solidFill>
                  <a:srgbClr val="4A4A4A"/>
                </a:solidFill>
                <a:effectLst/>
                <a:latin typeface="Helvetica Neue"/>
              </a:rPr>
              <a:t>-i </a:t>
            </a:r>
            <a:r>
              <a:rPr lang="tr-TR" b="1" i="1" dirty="0" err="1">
                <a:solidFill>
                  <a:srgbClr val="4A4A4A"/>
                </a:solidFill>
                <a:effectLst/>
                <a:latin typeface="Helvetica Neue"/>
              </a:rPr>
              <a:t>Harâm</a:t>
            </a:r>
            <a:r>
              <a:rPr lang="tr-TR" b="1" i="1" dirty="0">
                <a:solidFill>
                  <a:srgbClr val="4A4A4A"/>
                </a:solidFill>
                <a:effectLst/>
                <a:latin typeface="Helvetica Neue"/>
              </a:rPr>
              <a:t> yanında kendileriyle antlaşma yaptıklarınız müstesnadır. Onlar size verdikleri söze sadık kaldıkları sürece siz de onlara verdiğiniz sözde durun. Şüphesiz Allah günahtan sakınanları sever.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Tevbe</a:t>
            </a:r>
            <a:r>
              <a:rPr lang="fr-FR" b="1" dirty="0"/>
              <a:t> </a:t>
            </a:r>
            <a:r>
              <a:rPr lang="fr-FR" b="1" dirty="0" err="1"/>
              <a:t>Suresi</a:t>
            </a:r>
            <a:r>
              <a:rPr lang="fr-FR" b="1" dirty="0"/>
              <a:t> - 9.Sure </a:t>
            </a:r>
          </a:p>
          <a:p>
            <a:r>
              <a:rPr lang="tr-TR" b="1" dirty="0"/>
              <a:t>7</a:t>
            </a:r>
            <a:r>
              <a:rPr lang="fr-FR" b="1" dirty="0"/>
              <a:t>.Ayet </a:t>
            </a:r>
          </a:p>
        </p:txBody>
      </p:sp>
    </p:spTree>
    <p:extLst>
      <p:ext uri="{BB962C8B-B14F-4D97-AF65-F5344CB8AC3E}">
        <p14:creationId xmlns:p14="http://schemas.microsoft.com/office/powerpoint/2010/main" val="17376029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2307463"/>
          </a:xfrm>
        </p:spPr>
        <p:txBody>
          <a:bodyPr>
            <a:noAutofit/>
          </a:bodyPr>
          <a:lstStyle/>
          <a:p>
            <a:pPr rtl="1"/>
            <a:r>
              <a:rPr lang="ar-AE" sz="4000" b="0" i="0" dirty="0">
                <a:effectLst/>
                <a:latin typeface="Elif1"/>
              </a:rPr>
              <a:t>اِنَّ عِدَّةَ الشُّهُورِ عِنْدَ اللّٰهِ اثْنَا عَشَرَ شَهْراً فٖي كِتَابِ اللّٰهِ يَوْمَ خَلَقَ السَّمٰوَاتِ</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وَالْاَرْضَ مِنْهَٓا اَرْبَعَةٌ حُرُمٌؕ ذٰلِكَ الدّٖينُ الْقَيِّمُ فَلَا تَظْلِمُوا فٖيهِنَّ اَنْفُسَكُمْ وَقَاتِلُوا</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الْمُشْرِكٖينَ كَٓافَّةً كَمَا يُقَاتِلُونَكُمْ كَٓافَّةًؕ وَاعْلَمُٓوا اَنَّ اللّٰهَ مَعَ الْمُتَّقٖينَ</a:t>
            </a:r>
            <a:r>
              <a:rPr lang="ar-AE" sz="4000" b="1" i="0" u="none" strike="noStrike" dirty="0">
                <a:effectLst/>
                <a:latin typeface="Elif1"/>
              </a:rPr>
              <a:t>﴿٣٦﴾</a:t>
            </a:r>
            <a:endParaRPr lang="ar-AE" sz="400000" dirty="0"/>
          </a:p>
        </p:txBody>
      </p:sp>
      <p:sp>
        <p:nvSpPr>
          <p:cNvPr id="3" name="Alt Başlık 2"/>
          <p:cNvSpPr>
            <a:spLocks noGrp="1"/>
          </p:cNvSpPr>
          <p:nvPr>
            <p:ph type="subTitle" idx="1"/>
          </p:nvPr>
        </p:nvSpPr>
        <p:spPr>
          <a:xfrm>
            <a:off x="0" y="4676581"/>
            <a:ext cx="12192000" cy="2181419"/>
          </a:xfrm>
        </p:spPr>
        <p:txBody>
          <a:bodyPr>
            <a:normAutofit/>
          </a:bodyPr>
          <a:lstStyle/>
          <a:p>
            <a:r>
              <a:rPr lang="tr-TR" b="1" i="1" u="none" strike="noStrike" dirty="0">
                <a:solidFill>
                  <a:srgbClr val="725945"/>
                </a:solidFill>
                <a:effectLst/>
                <a:latin typeface="Helvetica Neue"/>
              </a:rPr>
              <a:t>﴾36﴿</a:t>
            </a:r>
            <a:r>
              <a:rPr lang="tr-TR" b="1" i="1" dirty="0">
                <a:solidFill>
                  <a:srgbClr val="4A4A4A"/>
                </a:solidFill>
                <a:effectLst/>
                <a:latin typeface="Helvetica Neue"/>
              </a:rPr>
              <a:t>Doğrusu Allah’a göre ayların sayısı, Allah’ın gökleri ve yeri yarattığı günkü yazısına uygun olarak on ikidir; bunlardan dördü haram aylardır. İşte doğru olan hesap budur. O aylarda kendinize zulmetmeyin, müşrikler sizinle </a:t>
            </a:r>
            <a:r>
              <a:rPr lang="tr-TR" b="1" i="1" dirty="0" err="1">
                <a:solidFill>
                  <a:srgbClr val="4A4A4A"/>
                </a:solidFill>
                <a:effectLst/>
                <a:latin typeface="Helvetica Neue"/>
              </a:rPr>
              <a:t>topyekün</a:t>
            </a:r>
            <a:r>
              <a:rPr lang="tr-TR" b="1" i="1" dirty="0">
                <a:solidFill>
                  <a:srgbClr val="4A4A4A"/>
                </a:solidFill>
                <a:effectLst/>
                <a:latin typeface="Helvetica Neue"/>
              </a:rPr>
              <a:t> savaştıkları gibi siz de onlarla </a:t>
            </a:r>
            <a:r>
              <a:rPr lang="tr-TR" b="1" i="1" dirty="0" err="1">
                <a:solidFill>
                  <a:srgbClr val="4A4A4A"/>
                </a:solidFill>
                <a:effectLst/>
                <a:latin typeface="Helvetica Neue"/>
              </a:rPr>
              <a:t>topyekün</a:t>
            </a:r>
            <a:r>
              <a:rPr lang="tr-TR" b="1" i="1" dirty="0">
                <a:solidFill>
                  <a:srgbClr val="4A4A4A"/>
                </a:solidFill>
                <a:effectLst/>
                <a:latin typeface="Helvetica Neue"/>
              </a:rPr>
              <a:t> savaşın. Bilin ki Allah buyruklarına karşı gelmekten sakınanlarla beraberdir.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Tevbe</a:t>
            </a:r>
            <a:r>
              <a:rPr lang="fr-FR" b="1" dirty="0"/>
              <a:t> </a:t>
            </a:r>
            <a:r>
              <a:rPr lang="fr-FR" b="1" dirty="0" err="1"/>
              <a:t>Suresi</a:t>
            </a:r>
            <a:r>
              <a:rPr lang="fr-FR" b="1" dirty="0"/>
              <a:t> - 9.Sure </a:t>
            </a:r>
          </a:p>
          <a:p>
            <a:r>
              <a:rPr lang="tr-TR" b="1" dirty="0"/>
              <a:t>36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301151341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921114"/>
          </a:xfrm>
        </p:spPr>
        <p:txBody>
          <a:bodyPr>
            <a:noAutofit/>
          </a:bodyPr>
          <a:lstStyle/>
          <a:p>
            <a:pPr rtl="1"/>
            <a:r>
              <a:rPr lang="ar-AE" sz="3200" b="0" i="0" dirty="0">
                <a:effectLst/>
                <a:latin typeface="Elif1"/>
              </a:rPr>
              <a:t>لَا يَسْتَأْذِنُكَ الَّذٖينَ يُؤْمِنُونَ بِاللّٰهِ وَالْيَوْمِ الْاٰخِرِ اَنْ يُجَاهِدُوا بِاَمْوَالِهِمْ وَاَنْفُسِهِمْؕ وَاللّٰهُ عَلٖيمٌ بِالْمُتَّقٖينَ</a:t>
            </a:r>
            <a:r>
              <a:rPr lang="ar-AE" sz="3200" b="1" i="0" u="none" strike="noStrike" dirty="0">
                <a:effectLst/>
                <a:latin typeface="Elif1"/>
              </a:rPr>
              <a:t>﴿٤٤﴾</a:t>
            </a:r>
            <a:endParaRPr lang="ar-AE" sz="4000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﴾44﴿</a:t>
            </a:r>
            <a:r>
              <a:rPr lang="tr-TR" b="1" i="1" dirty="0">
                <a:solidFill>
                  <a:srgbClr val="4A4A4A"/>
                </a:solidFill>
                <a:effectLst/>
                <a:latin typeface="Helvetica Neue"/>
              </a:rPr>
              <a:t>Allah’a ve </a:t>
            </a:r>
            <a:r>
              <a:rPr lang="tr-TR" b="1" i="1" dirty="0" err="1">
                <a:solidFill>
                  <a:srgbClr val="4A4A4A"/>
                </a:solidFill>
                <a:effectLst/>
                <a:latin typeface="Helvetica Neue"/>
              </a:rPr>
              <a:t>âhiret</a:t>
            </a:r>
            <a:r>
              <a:rPr lang="tr-TR" b="1" i="1" dirty="0">
                <a:solidFill>
                  <a:srgbClr val="4A4A4A"/>
                </a:solidFill>
                <a:effectLst/>
                <a:latin typeface="Helvetica Neue"/>
              </a:rPr>
              <a:t> gününe iman edenler, kendilerini mallarıyla ve canlarıyla </a:t>
            </a:r>
            <a:r>
              <a:rPr lang="tr-TR" b="1" i="1" dirty="0" err="1">
                <a:solidFill>
                  <a:srgbClr val="4A4A4A"/>
                </a:solidFill>
                <a:effectLst/>
                <a:latin typeface="Helvetica Neue"/>
              </a:rPr>
              <a:t>cihad</a:t>
            </a:r>
            <a:r>
              <a:rPr lang="tr-TR" b="1" i="1" dirty="0">
                <a:solidFill>
                  <a:srgbClr val="4A4A4A"/>
                </a:solidFill>
                <a:effectLst/>
                <a:latin typeface="Helvetica Neue"/>
              </a:rPr>
              <a:t> etmekten muaf tutman için senden izin istemezler. Allah, buyruğuna karşı gelmekten sakınanları çok iyi bilir.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Tevbe</a:t>
            </a:r>
            <a:r>
              <a:rPr lang="fr-FR" b="1" dirty="0"/>
              <a:t> </a:t>
            </a:r>
            <a:r>
              <a:rPr lang="fr-FR" b="1" dirty="0" err="1"/>
              <a:t>Suresi</a:t>
            </a:r>
            <a:r>
              <a:rPr lang="fr-FR" b="1" dirty="0"/>
              <a:t> - 9.Sure </a:t>
            </a:r>
          </a:p>
          <a:p>
            <a:r>
              <a:rPr lang="tr-TR" b="1" dirty="0"/>
              <a:t>44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17651907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effectLst/>
                <a:latin typeface="Helvetica Neue"/>
              </a:rPr>
              <a:t>﴾108﴿</a:t>
            </a:r>
            <a:r>
              <a:rPr lang="tr-TR" b="1" i="1" dirty="0">
                <a:effectLst/>
                <a:latin typeface="Helvetica Neue"/>
              </a:rPr>
              <a:t>Orada asla namaza durma! Daha ilk günden </a:t>
            </a:r>
            <a:r>
              <a:rPr lang="tr-TR" b="1" i="1" dirty="0" err="1">
                <a:effectLst/>
                <a:latin typeface="Helvetica Neue"/>
              </a:rPr>
              <a:t>takvâ</a:t>
            </a:r>
            <a:r>
              <a:rPr lang="tr-TR" b="1" i="1" dirty="0">
                <a:effectLst/>
                <a:latin typeface="Helvetica Neue"/>
              </a:rPr>
              <a:t> temeli üzerine kurulan </a:t>
            </a:r>
            <a:r>
              <a:rPr lang="tr-TR" b="1" i="1" dirty="0" err="1">
                <a:effectLst/>
                <a:latin typeface="Helvetica Neue"/>
              </a:rPr>
              <a:t>mescid</a:t>
            </a:r>
            <a:r>
              <a:rPr lang="tr-TR" b="1" i="1" dirty="0">
                <a:effectLst/>
                <a:latin typeface="Helvetica Neue"/>
              </a:rPr>
              <a:t> ise namaz kılman için elbette daha uygundur; burada gerçekten arınmak isteyen adamlar vardır. Allah da arınmaya çalışanları sever.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76371" y="0"/>
            <a:ext cx="3315629" cy="1477328"/>
          </a:xfrm>
          <a:prstGeom prst="rect">
            <a:avLst/>
          </a:prstGeom>
          <a:noFill/>
        </p:spPr>
        <p:txBody>
          <a:bodyPr wrap="square" rtlCol="0">
            <a:spAutoFit/>
          </a:bodyPr>
          <a:lstStyle/>
          <a:p>
            <a:r>
              <a:rPr lang="tr-TR" sz="2400" b="1" i="0" dirty="0" err="1">
                <a:effectLst/>
                <a:latin typeface="Helvetica Neue"/>
              </a:rPr>
              <a:t>Tevbe</a:t>
            </a:r>
            <a:r>
              <a:rPr lang="tr-TR" sz="2400" b="1" i="0" dirty="0">
                <a:effectLst/>
                <a:latin typeface="Helvetica Neue"/>
              </a:rPr>
              <a:t> Suresi </a:t>
            </a:r>
            <a:r>
              <a:rPr lang="tr-TR" sz="2200" b="1" i="0" dirty="0">
                <a:effectLst/>
                <a:latin typeface="inherit"/>
              </a:rPr>
              <a:t>- 9.Sure </a:t>
            </a:r>
          </a:p>
          <a:p>
            <a:r>
              <a:rPr lang="tr-TR" sz="2200" b="1" dirty="0">
                <a:solidFill>
                  <a:srgbClr val="467886"/>
                </a:solidFill>
                <a:latin typeface="Helvetica Neue"/>
                <a:hlinkClick r:id="rId2">
                  <a:extLst>
                    <a:ext uri="{A12FA001-AC4F-418D-AE19-62706E023703}">
                      <ahyp:hlinkClr xmlns:ahyp="http://schemas.microsoft.com/office/drawing/2018/hyperlinkcolor" xmlns="" val="tx"/>
                    </a:ext>
                  </a:extLst>
                </a:hlinkClick>
              </a:rPr>
              <a:t>108.</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effectLst/>
                <a:latin typeface="Elif1"/>
              </a:rPr>
              <a:t>لَا تَقُمْ فٖيهِ اَبَداًؕ لَمَسْجِدٌ اُسِّسَ عَلَى التَّقْوٰى مِنْ اَوَّلِ يَوْمٍ اَحَقُّ اَنْ تَقُومَ فٖيهِؕ فٖيهِ رِجَالٌ</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يُحِبُّونَ اَنْ يَتَطَهَّرُواؕ وَاللّٰهُ يُحِبُّ الْمُطَّهِّرٖينَ</a:t>
            </a:r>
            <a:r>
              <a:rPr lang="ar-AE" sz="3600" b="1" i="0" u="none" strike="noStrike" dirty="0">
                <a:effectLst/>
                <a:latin typeface="Elif1"/>
              </a:rPr>
              <a:t>﴿١٠٨﴾</a:t>
            </a:r>
            <a:endParaRPr lang="ar-AE" sz="3600" b="0" i="0" dirty="0">
              <a:effectLst/>
              <a:latin typeface="Elif1"/>
            </a:endParaRPr>
          </a:p>
        </p:txBody>
      </p:sp>
    </p:spTree>
    <p:extLst>
      <p:ext uri="{BB962C8B-B14F-4D97-AF65-F5344CB8AC3E}">
        <p14:creationId xmlns:p14="http://schemas.microsoft.com/office/powerpoint/2010/main" val="21248555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609372"/>
          </a:xfrm>
        </p:spPr>
        <p:txBody>
          <a:bodyPr>
            <a:noAutofit/>
          </a:bodyPr>
          <a:lstStyle/>
          <a:p>
            <a:pPr rtl="1"/>
            <a:r>
              <a:rPr lang="ar-AE" sz="4000" b="0" i="0" dirty="0">
                <a:effectLst/>
                <a:latin typeface="Elif1"/>
              </a:rPr>
              <a:t>اَفَمَنْ اَسَّسَ بُنْيَانَهُ عَلٰى تَقْوٰى مِنَ اللّٰهِ وَرِضْوَانٍ خَيْرٌ اَمْ مَنْ اَسَّسَ بُنْيَانَهُ عَلٰى</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شَفَا جُرُفٍ هَارٍ فَانْهَارَ بِهٖ فٖي نَارِ جَهَنَّمَؕ وَاللّٰهُ لَا يَهْدِي الْقَوْمَ الظَّالِمٖينَ</a:t>
            </a:r>
            <a:r>
              <a:rPr lang="ar-AE" sz="4000" b="1" i="0" u="none" strike="noStrike" dirty="0">
                <a:effectLst/>
                <a:latin typeface="Elif1"/>
              </a:rPr>
              <a:t>﴿١٠٩﴾</a:t>
            </a:r>
            <a:endParaRPr lang="ar-AE" sz="400000" dirty="0"/>
          </a:p>
        </p:txBody>
      </p:sp>
      <p:sp>
        <p:nvSpPr>
          <p:cNvPr id="3" name="Alt Başlık 2"/>
          <p:cNvSpPr>
            <a:spLocks noGrp="1"/>
          </p:cNvSpPr>
          <p:nvPr>
            <p:ph type="subTitle" idx="1"/>
          </p:nvPr>
        </p:nvSpPr>
        <p:spPr>
          <a:xfrm>
            <a:off x="0" y="4676581"/>
            <a:ext cx="12192000" cy="1399903"/>
          </a:xfrm>
        </p:spPr>
        <p:txBody>
          <a:bodyPr>
            <a:normAutofit lnSpcReduction="10000"/>
          </a:bodyPr>
          <a:lstStyle/>
          <a:p>
            <a:r>
              <a:rPr lang="tr-TR" b="1" i="1" u="none" strike="noStrike" dirty="0">
                <a:solidFill>
                  <a:srgbClr val="725945"/>
                </a:solidFill>
                <a:effectLst/>
                <a:latin typeface="Helvetica Neue"/>
              </a:rPr>
              <a:t>﴾109﴿</a:t>
            </a:r>
            <a:r>
              <a:rPr lang="tr-TR" b="1" i="1" dirty="0">
                <a:solidFill>
                  <a:srgbClr val="4A4A4A"/>
                </a:solidFill>
                <a:effectLst/>
                <a:latin typeface="Helvetica Neue"/>
              </a:rPr>
              <a:t>Binasını Allah’a saygı ve O’nun hoşnutluğunu kazanma temeli üzerine kuran mı daha iyidir yoksa binasını kaymak üzere olan bir uçurumun kenarına kurarak onunla birlikte cehennem ateşine yuvarlanan mı? Allah hakkı çiğneyenleri doğru yola iletmez.</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Tevbe</a:t>
            </a:r>
            <a:r>
              <a:rPr lang="fr-FR" b="1" dirty="0"/>
              <a:t> </a:t>
            </a:r>
            <a:r>
              <a:rPr lang="fr-FR" b="1" dirty="0" err="1"/>
              <a:t>Suresi</a:t>
            </a:r>
            <a:r>
              <a:rPr lang="fr-FR" b="1" dirty="0"/>
              <a:t> - 9.Sure </a:t>
            </a:r>
          </a:p>
          <a:p>
            <a:r>
              <a:rPr lang="tr-TR" b="1" dirty="0"/>
              <a:t>109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3794215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646331"/>
          </a:xfrm>
        </p:spPr>
        <p:txBody>
          <a:bodyPr>
            <a:noAutofit/>
          </a:bodyPr>
          <a:lstStyle/>
          <a:p>
            <a:pPr rtl="1"/>
            <a:r>
              <a:rPr lang="ar-AE" sz="3200" b="0" i="0" dirty="0">
                <a:effectLst/>
                <a:latin typeface="Elif1"/>
              </a:rPr>
              <a:t>وَمَا كَانَ اللّٰهُ لِيُضِلَّ قَوْماً بَعْدَ اِذْ هَدٰيهُمْ حَتّٰى يُبَيِّنَ لَهُمْ مَا يَتَّقُونَؕ اِنَّ اللّٰهَ بِكُلِّ شَيْءٍ عَلٖيمٌ</a:t>
            </a:r>
            <a:r>
              <a:rPr lang="ar-AE" sz="3200" b="1" i="0" u="none" strike="noStrike" dirty="0">
                <a:effectLst/>
                <a:latin typeface="Elif1"/>
              </a:rPr>
              <a:t>﴿١١٥﴾</a:t>
            </a:r>
            <a:endParaRPr lang="ar-AE" sz="3333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﴾115﴿</a:t>
            </a:r>
            <a:r>
              <a:rPr lang="tr-TR" b="1" i="1" dirty="0">
                <a:solidFill>
                  <a:srgbClr val="4A4A4A"/>
                </a:solidFill>
                <a:effectLst/>
                <a:latin typeface="Helvetica Neue"/>
              </a:rPr>
              <a:t>Allah bir topluluğu doğru yola ilettikten sonra, sakınacakları şeylerin neler olduğunu kendilerine açıklamadan, onları yoldan çıkmış sayacak değildir. Kuşkusuz Allah her şeyi en iyi bilmektedir.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Tevbe</a:t>
            </a:r>
            <a:r>
              <a:rPr lang="fr-FR" b="1" dirty="0"/>
              <a:t> </a:t>
            </a:r>
            <a:r>
              <a:rPr lang="fr-FR" b="1" dirty="0" err="1"/>
              <a:t>Suresi</a:t>
            </a:r>
            <a:r>
              <a:rPr lang="fr-FR" b="1" dirty="0"/>
              <a:t> - 9.Sure </a:t>
            </a:r>
          </a:p>
          <a:p>
            <a:r>
              <a:rPr lang="tr-TR" b="1" dirty="0"/>
              <a:t>115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18117603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245579"/>
          </a:xfrm>
        </p:spPr>
        <p:txBody>
          <a:bodyPr>
            <a:noAutofit/>
          </a:bodyPr>
          <a:lstStyle/>
          <a:p>
            <a:pPr rtl="1"/>
            <a:r>
              <a:rPr lang="ar-AE" sz="5400" b="0" i="0" dirty="0">
                <a:effectLst/>
                <a:latin typeface="Elif1"/>
              </a:rPr>
              <a:t>يَٓا اَيُّهَا الَّذٖينَ اٰمَنُوا اتَّقُوا اللّٰهَ وَكُونُوا مَعَ الصَّادِقٖينَ</a:t>
            </a:r>
            <a:r>
              <a:rPr lang="ar-AE" sz="5400" b="1" i="0" u="none" strike="noStrike" dirty="0">
                <a:effectLst/>
                <a:latin typeface="Elif1"/>
              </a:rPr>
              <a:t>﴿١١٩﴾</a:t>
            </a:r>
            <a:endParaRPr lang="ar-AE" sz="4000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﴾119﴿</a:t>
            </a:r>
            <a:r>
              <a:rPr lang="tr-TR" b="1" i="1" dirty="0">
                <a:solidFill>
                  <a:srgbClr val="4A4A4A"/>
                </a:solidFill>
                <a:effectLst/>
                <a:latin typeface="Helvetica Neue"/>
              </a:rPr>
              <a:t>Ey iman edenler! Allah’a karşı gelmekten sakının ve doğrularla beraber olun.</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Tevbe</a:t>
            </a:r>
            <a:r>
              <a:rPr lang="fr-FR" b="1" dirty="0"/>
              <a:t> </a:t>
            </a:r>
            <a:r>
              <a:rPr lang="fr-FR" b="1" dirty="0" err="1"/>
              <a:t>Suresi</a:t>
            </a:r>
            <a:r>
              <a:rPr lang="fr-FR" b="1" dirty="0"/>
              <a:t> - 9.Sure </a:t>
            </a:r>
          </a:p>
          <a:p>
            <a:r>
              <a:rPr lang="tr-TR" b="1" dirty="0"/>
              <a:t>119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40478219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823224"/>
          </a:xfrm>
        </p:spPr>
        <p:txBody>
          <a:bodyPr>
            <a:noAutofit/>
          </a:bodyPr>
          <a:lstStyle/>
          <a:p>
            <a:pPr rtl="1"/>
            <a:r>
              <a:rPr lang="ar-AE" sz="5400" b="0" i="0" dirty="0">
                <a:effectLst/>
                <a:latin typeface="Elif1"/>
              </a:rPr>
              <a:t>يَٓا اَيُّهَا الَّذٖينَ اٰمَنُوا قَاتِلُوا الَّذٖينَ يَلُونَكُمْ مِنَ الْكُفَّارِ وَلْيَجِدُوا</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فٖيكُمْ غِلْظَةًؕ وَاعْلَمُٓوا اَنَّ اللّٰهَ مَعَ الْمُتَّقٖينَ</a:t>
            </a:r>
            <a:r>
              <a:rPr lang="ar-AE" sz="5400" b="1" i="0" u="none" strike="noStrike" dirty="0">
                <a:effectLst/>
                <a:latin typeface="Elif1"/>
              </a:rPr>
              <a:t>﴿١٢٣﴾</a:t>
            </a:r>
            <a:endParaRPr lang="ar-AE" sz="333300" dirty="0"/>
          </a:p>
        </p:txBody>
      </p:sp>
      <p:sp>
        <p:nvSpPr>
          <p:cNvPr id="3" name="Alt Başlık 2"/>
          <p:cNvSpPr>
            <a:spLocks noGrp="1"/>
          </p:cNvSpPr>
          <p:nvPr>
            <p:ph type="subTitle" idx="1"/>
          </p:nvPr>
        </p:nvSpPr>
        <p:spPr>
          <a:xfrm>
            <a:off x="0" y="4676581"/>
            <a:ext cx="12192000" cy="1399903"/>
          </a:xfrm>
        </p:spPr>
        <p:txBody>
          <a:bodyPr/>
          <a:lstStyle/>
          <a:p>
            <a:r>
              <a:rPr lang="tr-TR" b="1" i="1" u="none" strike="noStrike" dirty="0">
                <a:solidFill>
                  <a:srgbClr val="725945"/>
                </a:solidFill>
                <a:effectLst/>
                <a:latin typeface="Helvetica Neue"/>
              </a:rPr>
              <a:t>﴾123﴿</a:t>
            </a:r>
            <a:r>
              <a:rPr lang="tr-TR" b="1" i="1" dirty="0">
                <a:solidFill>
                  <a:srgbClr val="4A4A4A"/>
                </a:solidFill>
                <a:effectLst/>
                <a:latin typeface="Helvetica Neue"/>
              </a:rPr>
              <a:t>Ey iman edenler! İnkârcılardan hemen yakınınızda bulunanlarla savaşın. Onlar sizin çetin gücünüzü görsünler. </a:t>
            </a:r>
            <a:r>
              <a:rPr lang="tr-TR" b="1" i="1">
                <a:solidFill>
                  <a:srgbClr val="4A4A4A"/>
                </a:solidFill>
                <a:effectLst/>
                <a:latin typeface="Helvetica Neue"/>
              </a:rPr>
              <a:t>Biliniz ki Allah, buyruğuna karşı gelmekten sakınanlarla beraberdir.</a:t>
            </a:r>
            <a:endParaRPr lang="tr-TR" dirty="0"/>
          </a:p>
        </p:txBody>
      </p:sp>
      <p:sp>
        <p:nvSpPr>
          <p:cNvPr id="4" name="Metin kutusu 3"/>
          <p:cNvSpPr txBox="1"/>
          <p:nvPr/>
        </p:nvSpPr>
        <p:spPr>
          <a:xfrm>
            <a:off x="9601201" y="0"/>
            <a:ext cx="2590800" cy="646331"/>
          </a:xfrm>
          <a:prstGeom prst="rect">
            <a:avLst/>
          </a:prstGeom>
          <a:noFill/>
        </p:spPr>
        <p:txBody>
          <a:bodyPr wrap="square" rtlCol="0">
            <a:spAutoFit/>
          </a:bodyPr>
          <a:lstStyle/>
          <a:p>
            <a:r>
              <a:rPr lang="fr-FR" b="1" dirty="0" err="1"/>
              <a:t>Tevbe</a:t>
            </a:r>
            <a:r>
              <a:rPr lang="fr-FR" b="1" dirty="0"/>
              <a:t> </a:t>
            </a:r>
            <a:r>
              <a:rPr lang="fr-FR" b="1" dirty="0" err="1"/>
              <a:t>Suresi</a:t>
            </a:r>
            <a:r>
              <a:rPr lang="fr-FR" b="1" dirty="0"/>
              <a:t> - 9.Sure </a:t>
            </a:r>
          </a:p>
          <a:p>
            <a:r>
              <a:rPr lang="tr-TR" b="1" dirty="0"/>
              <a:t>123 </a:t>
            </a:r>
            <a:r>
              <a:rPr lang="fr-FR" b="1" dirty="0"/>
              <a:t>.</a:t>
            </a:r>
            <a:r>
              <a:rPr lang="tr-TR" b="1" dirty="0"/>
              <a:t> </a:t>
            </a:r>
            <a:r>
              <a:rPr lang="fr-FR" b="1" dirty="0" err="1"/>
              <a:t>Ayet</a:t>
            </a:r>
            <a:r>
              <a:rPr lang="fr-FR" b="1" dirty="0"/>
              <a:t> </a:t>
            </a:r>
          </a:p>
        </p:txBody>
      </p:sp>
    </p:spTree>
    <p:extLst>
      <p:ext uri="{BB962C8B-B14F-4D97-AF65-F5344CB8AC3E}">
        <p14:creationId xmlns:p14="http://schemas.microsoft.com/office/powerpoint/2010/main" val="217993587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328994"/>
          </a:xfrm>
        </p:spPr>
        <p:txBody>
          <a:bodyPr>
            <a:normAutofit/>
          </a:bodyPr>
          <a:lstStyle/>
          <a:p>
            <a:r>
              <a:rPr lang="tr-TR" b="1" i="1" u="none" strike="noStrike" dirty="0">
                <a:solidFill>
                  <a:srgbClr val="725945"/>
                </a:solidFill>
                <a:effectLst/>
                <a:latin typeface="Helvetica Neue"/>
              </a:rPr>
              <a:t>﴾6﴿</a:t>
            </a:r>
            <a:r>
              <a:rPr lang="tr-TR" b="1" i="1" dirty="0">
                <a:solidFill>
                  <a:srgbClr val="4A4A4A"/>
                </a:solidFill>
                <a:effectLst/>
                <a:latin typeface="Helvetica Neue"/>
              </a:rPr>
              <a:t>Geceyle gündüzün farklı olmasında, Allah’ın göklerde ve yerde yarattığı bunca varlıkta, O’na saygısızlıktan sakınanlar için büyük işaretler vardır.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1477328"/>
          </a:xfrm>
          <a:prstGeom prst="rect">
            <a:avLst/>
          </a:prstGeom>
          <a:noFill/>
        </p:spPr>
        <p:txBody>
          <a:bodyPr wrap="square" rtlCol="0">
            <a:spAutoFit/>
          </a:bodyPr>
          <a:lstStyle/>
          <a:p>
            <a:r>
              <a:rPr lang="tr-TR" sz="2400" b="1" i="0" dirty="0" err="1">
                <a:effectLst/>
                <a:latin typeface="Helvetica Neue"/>
              </a:rPr>
              <a:t>Yûnus</a:t>
            </a:r>
            <a:r>
              <a:rPr lang="tr-TR" sz="2400" b="1" i="0" dirty="0">
                <a:effectLst/>
                <a:latin typeface="Helvetica Neue"/>
              </a:rPr>
              <a:t> Suresi </a:t>
            </a:r>
            <a:r>
              <a:rPr lang="tr-TR" sz="2200" b="1" i="0" dirty="0">
                <a:effectLst/>
                <a:latin typeface="inherit"/>
              </a:rPr>
              <a:t>- 10.Sure </a:t>
            </a:r>
          </a:p>
          <a:p>
            <a:r>
              <a:rPr lang="tr-TR" sz="2200" b="1" dirty="0">
                <a:latin typeface="Helvetica Neue"/>
                <a:hlinkClick r:id="rId2">
                  <a:extLst>
                    <a:ext uri="{A12FA001-AC4F-418D-AE19-62706E023703}">
                      <ahyp:hlinkClr xmlns:ahyp="http://schemas.microsoft.com/office/drawing/2018/hyperlinkcolor" xmlns="" val="tx"/>
                    </a:ext>
                  </a:extLst>
                </a:hlinkClick>
              </a:rPr>
              <a:t>6.</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25016"/>
            <a:ext cx="12192000" cy="442881"/>
          </a:xfrm>
        </p:spPr>
        <p:txBody>
          <a:bodyPr>
            <a:noAutofit/>
          </a:bodyPr>
          <a:lstStyle/>
          <a:p>
            <a:pPr rtl="1"/>
            <a:r>
              <a:rPr lang="ar-AE" sz="3600" b="0" i="0" dirty="0">
                <a:effectLst/>
                <a:latin typeface="Elif1"/>
              </a:rPr>
              <a:t>اِنَّ فِي اخْتِلَافِ الَّيْلِ وَالنَّهَارِ وَمَا خَلَقَ اللّٰهُ فِي السَّمٰوَاتِ وَالْاَرْضِ لَاٰيَاتٍ لِقَوْمٍ يَتَّقُونَ</a:t>
            </a:r>
            <a:r>
              <a:rPr lang="ar-AE" sz="3600" b="1" i="0" u="none" strike="noStrike" dirty="0">
                <a:effectLst/>
                <a:latin typeface="Elif1"/>
              </a:rPr>
              <a:t>﴿٦﴾</a:t>
            </a:r>
            <a:endParaRPr lang="ar-AE" sz="59500" b="0" i="0" dirty="0">
              <a:effectLst/>
              <a:latin typeface="Elif1"/>
            </a:endParaRPr>
          </a:p>
        </p:txBody>
      </p:sp>
    </p:spTree>
    <p:extLst>
      <p:ext uri="{BB962C8B-B14F-4D97-AF65-F5344CB8AC3E}">
        <p14:creationId xmlns:p14="http://schemas.microsoft.com/office/powerpoint/2010/main" val="21294999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dirty="0">
                <a:effectLst/>
                <a:latin typeface="Helvetica Neue"/>
              </a:rPr>
              <a:t>﴾31﴿</a:t>
            </a:r>
            <a:r>
              <a:rPr lang="tr-TR" b="1" i="1" dirty="0">
                <a:effectLst/>
                <a:latin typeface="Helvetica Neue"/>
              </a:rPr>
              <a:t>De ki: Size gökten ve yerden kim rızık veriyor? Ya da işitme ve görme yeteneklerini hükmü altında kim tutuyor? Ölüden diriyi çıkaran, diriden de ölüyü çıkaran kim? Her türlü işi kim yürütüyor? “Allah” diye cevap verecekler. “Öyleyse (O’na ortak koşmaktan) sakınmıyor musunuz?” de.</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1477328"/>
          </a:xfrm>
          <a:prstGeom prst="rect">
            <a:avLst/>
          </a:prstGeom>
          <a:noFill/>
        </p:spPr>
        <p:txBody>
          <a:bodyPr wrap="square" rtlCol="0">
            <a:spAutoFit/>
          </a:bodyPr>
          <a:lstStyle/>
          <a:p>
            <a:r>
              <a:rPr lang="tr-TR" sz="2400" b="1" i="0" dirty="0" err="1">
                <a:effectLst/>
                <a:latin typeface="Helvetica Neue"/>
              </a:rPr>
              <a:t>Yûnus</a:t>
            </a:r>
            <a:r>
              <a:rPr lang="tr-TR" sz="2400" b="1" i="0" dirty="0">
                <a:effectLst/>
                <a:latin typeface="Helvetica Neue"/>
              </a:rPr>
              <a:t> Suresi </a:t>
            </a:r>
            <a:r>
              <a:rPr lang="tr-TR" sz="2200" b="1" i="0" dirty="0">
                <a:effectLst/>
                <a:latin typeface="inherit"/>
              </a:rPr>
              <a:t>- 10.Sure </a:t>
            </a:r>
          </a:p>
          <a:p>
            <a:r>
              <a:rPr lang="tr-TR" sz="2200" b="1" dirty="0">
                <a:latin typeface="Helvetica Neue"/>
                <a:hlinkClick r:id="rId2">
                  <a:extLst>
                    <a:ext uri="{A12FA001-AC4F-418D-AE19-62706E023703}">
                      <ahyp:hlinkClr xmlns:ahyp="http://schemas.microsoft.com/office/drawing/2018/hyperlinkcolor" xmlns="" val="tx"/>
                    </a:ext>
                  </a:extLst>
                </a:hlinkClick>
              </a:rPr>
              <a:t>31.</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pPr rtl="1"/>
            <a:r>
              <a:rPr lang="ar-AE" sz="3600" b="0" i="0" dirty="0">
                <a:effectLst/>
                <a:latin typeface="Elif1"/>
              </a:rPr>
              <a:t>قُلْ مَنْ يَرْزُقُكُمْ مِنَ السَّمَٓاءِ وَالْاَرْضِ اَمَّنْ يَمْلِكُ السَّمْعَ وَالْاَبْصَارَ وَمَنْ يُخْرِجُ الْحَيَّ مِنَ</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الْمَيِّتِ وَيُخْرِجُ الْمَيِّتَ مِنَ الْحَيِّ وَمَنْ يُدَبِّرُ الْاَمْرَؕ فَسَيَقُولُونَ اللّٰهُۚ فَقُلْ اَفَلَا تَتَّقُونَ</a:t>
            </a:r>
            <a:r>
              <a:rPr lang="ar-AE" sz="3600" b="1" i="0" u="none" strike="noStrike" dirty="0">
                <a:effectLst/>
                <a:latin typeface="Elif1"/>
              </a:rPr>
              <a:t>﴿٣١﴾</a:t>
            </a:r>
            <a:endParaRPr lang="ar-AE" sz="9600" b="0" i="0" dirty="0">
              <a:effectLst/>
              <a:latin typeface="Elif1"/>
            </a:endParaRPr>
          </a:p>
        </p:txBody>
      </p:sp>
    </p:spTree>
    <p:extLst>
      <p:ext uri="{BB962C8B-B14F-4D97-AF65-F5344CB8AC3E}">
        <p14:creationId xmlns:p14="http://schemas.microsoft.com/office/powerpoint/2010/main" val="111366923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302"/>
            <a:ext cx="12192000" cy="2010697"/>
          </a:xfrm>
        </p:spPr>
        <p:txBody>
          <a:bodyPr>
            <a:normAutofit/>
          </a:bodyPr>
          <a:lstStyle/>
          <a:p>
            <a:r>
              <a:rPr lang="tr-TR" b="1" i="1" u="none" strike="noStrike" dirty="0">
                <a:solidFill>
                  <a:srgbClr val="725945"/>
                </a:solidFill>
                <a:effectLst/>
                <a:latin typeface="Helvetica Neue"/>
              </a:rPr>
              <a:t>﴾63-64﴿</a:t>
            </a:r>
            <a:r>
              <a:rPr lang="tr-TR" b="1" i="1" dirty="0">
                <a:solidFill>
                  <a:srgbClr val="4A4A4A"/>
                </a:solidFill>
                <a:effectLst/>
                <a:latin typeface="Helvetica Neue"/>
              </a:rPr>
              <a:t>Onlar ki, iman etmişler ve </a:t>
            </a:r>
            <a:r>
              <a:rPr lang="tr-TR" b="1" i="1" dirty="0" err="1">
                <a:solidFill>
                  <a:srgbClr val="4A4A4A"/>
                </a:solidFill>
                <a:effectLst/>
                <a:latin typeface="Helvetica Neue"/>
              </a:rPr>
              <a:t>takvâya</a:t>
            </a:r>
            <a:r>
              <a:rPr lang="tr-TR" b="1" i="1" dirty="0">
                <a:solidFill>
                  <a:srgbClr val="4A4A4A"/>
                </a:solidFill>
                <a:effectLst/>
                <a:latin typeface="Helvetica Neue"/>
              </a:rPr>
              <a:t> ermişlerdir, işte onlara hem bu dünya hayatında hem de </a:t>
            </a:r>
            <a:r>
              <a:rPr lang="tr-TR" b="1" i="1" dirty="0" err="1">
                <a:solidFill>
                  <a:srgbClr val="4A4A4A"/>
                </a:solidFill>
                <a:effectLst/>
                <a:latin typeface="Helvetica Neue"/>
              </a:rPr>
              <a:t>âhirette</a:t>
            </a:r>
            <a:r>
              <a:rPr lang="tr-TR" b="1" i="1" dirty="0">
                <a:solidFill>
                  <a:srgbClr val="4A4A4A"/>
                </a:solidFill>
                <a:effectLst/>
                <a:latin typeface="Helvetica Neue"/>
              </a:rPr>
              <a:t> müjdeler olsun! Allah’ın sözlerinde değişme olmaz; (öyleyse) en büyük kazanç budur.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1477328"/>
          </a:xfrm>
          <a:prstGeom prst="rect">
            <a:avLst/>
          </a:prstGeom>
          <a:noFill/>
        </p:spPr>
        <p:txBody>
          <a:bodyPr wrap="square" rtlCol="0">
            <a:spAutoFit/>
          </a:bodyPr>
          <a:lstStyle/>
          <a:p>
            <a:r>
              <a:rPr lang="tr-TR" sz="2400" b="1" i="0" dirty="0" err="1">
                <a:effectLst/>
                <a:latin typeface="Helvetica Neue"/>
              </a:rPr>
              <a:t>Yûnus</a:t>
            </a:r>
            <a:r>
              <a:rPr lang="tr-TR" sz="2400" b="1" i="0" dirty="0">
                <a:effectLst/>
                <a:latin typeface="Helvetica Neue"/>
              </a:rPr>
              <a:t> Suresi </a:t>
            </a:r>
            <a:r>
              <a:rPr lang="tr-TR" sz="2200" b="1" i="0" dirty="0">
                <a:effectLst/>
                <a:latin typeface="inherit"/>
              </a:rPr>
              <a:t>- 10.Sure </a:t>
            </a:r>
          </a:p>
          <a:p>
            <a:r>
              <a:rPr lang="tr-TR" sz="2200" b="1" dirty="0">
                <a:latin typeface="Helvetica Neue"/>
                <a:hlinkClick r:id="rId2">
                  <a:extLst>
                    <a:ext uri="{A12FA001-AC4F-418D-AE19-62706E023703}">
                      <ahyp:hlinkClr xmlns:ahyp="http://schemas.microsoft.com/office/drawing/2018/hyperlinkcolor" xmlns="" val="tx"/>
                    </a:ext>
                  </a:extLst>
                </a:hlinkClick>
              </a:rPr>
              <a:t>63 – 64 .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Ayet </a:t>
            </a:r>
            <a: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t/>
            </a:r>
            <a:br>
              <a:rPr lang="tr-TR" sz="2200" b="1" i="0" u="none" strike="noStrike" dirty="0">
                <a:effectLst/>
                <a:latin typeface="Helvetica Neue"/>
                <a:hlinkClick r:id="rId2">
                  <a:extLst>
                    <a:ext uri="{A12FA001-AC4F-418D-AE19-62706E023703}">
                      <ahyp:hlinkClr xmlns:ahyp="http://schemas.microsoft.com/office/drawing/2018/hyperlinkcolor" xmlns="" val="tx"/>
                    </a:ext>
                  </a:extLst>
                </a:hlinkClick>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544875"/>
            <a:ext cx="12192000" cy="2525679"/>
          </a:xfrm>
        </p:spPr>
        <p:txBody>
          <a:bodyPr>
            <a:noAutofit/>
          </a:bodyPr>
          <a:lstStyle/>
          <a:p>
            <a:pPr rtl="1"/>
            <a:r>
              <a:rPr lang="ar-AE" sz="4400" b="0" i="0" dirty="0">
                <a:effectLst/>
                <a:latin typeface="Elif1"/>
              </a:rPr>
              <a:t>اَلَّذٖينَ اٰمَنُوا وَكَانُوا يَتَّقُونَؕ</a:t>
            </a:r>
            <a:r>
              <a:rPr lang="ar-AE" sz="4400" b="1" i="0" u="none" strike="noStrike" dirty="0">
                <a:effectLst/>
                <a:latin typeface="Elif1"/>
              </a:rPr>
              <a:t>﴿٦٣﴾</a:t>
            </a:r>
            <a:r>
              <a:rPr lang="tr-TR" sz="4400" b="1" i="0" u="none" strike="noStrike" dirty="0">
                <a:effectLst/>
                <a:latin typeface="Elif1"/>
              </a:rPr>
              <a:t/>
            </a:r>
            <a:br>
              <a:rPr lang="tr-TR" sz="4400" b="1" i="0" u="none" strike="noStrike" dirty="0">
                <a:effectLst/>
                <a:latin typeface="Elif1"/>
              </a:rPr>
            </a:br>
            <a:r>
              <a:rPr lang="ar-AE" sz="4400" b="0" i="0" dirty="0">
                <a:effectLst/>
                <a:latin typeface="Elif1"/>
              </a:rPr>
              <a:t/>
            </a:r>
            <a:br>
              <a:rPr lang="ar-AE" sz="4400" b="0" i="0" dirty="0">
                <a:effectLst/>
                <a:latin typeface="Elif1"/>
              </a:rPr>
            </a:br>
            <a:r>
              <a:rPr lang="ar-AE" sz="4400" b="0" i="0" dirty="0">
                <a:effectLst/>
                <a:latin typeface="Elif1"/>
              </a:rPr>
              <a:t>لَهُمُ الْبُشْرٰى فِي الْحَيٰوةِ الدُّنْيَا وَفِي الْاٰخِرَةِؕ لَا تَبْدٖيلَ لِكَلِمَاتِ اللّٰهِؕ ذٰلِكَ هُوَ</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الْفَوْزُ الْعَظٖيمُؕ</a:t>
            </a:r>
            <a:r>
              <a:rPr lang="ar-AE" sz="4400" b="1" i="0" u="none" strike="noStrike" dirty="0">
                <a:effectLst/>
                <a:latin typeface="Elif1"/>
              </a:rPr>
              <a:t>﴿٦٤﴾</a:t>
            </a:r>
            <a:endParaRPr lang="ar-AE" sz="13800" b="0" i="0" dirty="0">
              <a:effectLst/>
              <a:latin typeface="Elif1"/>
            </a:endParaRPr>
          </a:p>
        </p:txBody>
      </p:sp>
    </p:spTree>
    <p:extLst>
      <p:ext uri="{BB962C8B-B14F-4D97-AF65-F5344CB8AC3E}">
        <p14:creationId xmlns:p14="http://schemas.microsoft.com/office/powerpoint/2010/main" val="15874644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dirty="0">
                <a:solidFill>
                  <a:srgbClr val="725945"/>
                </a:solidFill>
                <a:effectLst/>
                <a:latin typeface="Helvetica Neue"/>
              </a:rPr>
              <a:t>﴾49﴿</a:t>
            </a:r>
            <a:r>
              <a:rPr lang="tr-TR" b="1" i="1" dirty="0">
                <a:solidFill>
                  <a:srgbClr val="4A4A4A"/>
                </a:solidFill>
                <a:effectLst/>
                <a:latin typeface="Helvetica Neue"/>
              </a:rPr>
              <a:t>(Ey peygamber!) İşte bu anlatılanlar sana </a:t>
            </a:r>
            <a:r>
              <a:rPr lang="tr-TR" b="1" i="1" dirty="0" err="1">
                <a:solidFill>
                  <a:srgbClr val="4A4A4A"/>
                </a:solidFill>
                <a:effectLst/>
                <a:latin typeface="Helvetica Neue"/>
              </a:rPr>
              <a:t>vahyettiğimiz</a:t>
            </a:r>
            <a:r>
              <a:rPr lang="tr-TR" b="1" i="1" dirty="0">
                <a:solidFill>
                  <a:srgbClr val="4A4A4A"/>
                </a:solidFill>
                <a:effectLst/>
                <a:latin typeface="Helvetica Neue"/>
              </a:rPr>
              <a:t> </a:t>
            </a:r>
            <a:r>
              <a:rPr lang="tr-TR" b="1" i="1" dirty="0" err="1">
                <a:solidFill>
                  <a:srgbClr val="4A4A4A"/>
                </a:solidFill>
                <a:effectLst/>
                <a:latin typeface="Helvetica Neue"/>
              </a:rPr>
              <a:t>gayb</a:t>
            </a:r>
            <a:r>
              <a:rPr lang="tr-TR" b="1" i="1" dirty="0">
                <a:solidFill>
                  <a:srgbClr val="4A4A4A"/>
                </a:solidFill>
                <a:effectLst/>
                <a:latin typeface="Helvetica Neue"/>
              </a:rPr>
              <a:t> haberlerindendir. Bundan önce onları ne sen biliyordun ne de kavmin! Sabret, çünkü iyi son günahtan sakınanlarındır.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800219"/>
          </a:xfrm>
          <a:prstGeom prst="rect">
            <a:avLst/>
          </a:prstGeom>
          <a:noFill/>
        </p:spPr>
        <p:txBody>
          <a:bodyPr wrap="square" rtlCol="0">
            <a:spAutoFit/>
          </a:bodyPr>
          <a:lstStyle/>
          <a:p>
            <a:r>
              <a:rPr lang="tr-TR" sz="2400" b="1" i="0" dirty="0">
                <a:effectLst/>
                <a:latin typeface="Helvetica Neue"/>
              </a:rPr>
              <a:t>Hûd Suresi </a:t>
            </a:r>
            <a:r>
              <a:rPr lang="tr-TR" sz="2200" b="1" i="0" dirty="0">
                <a:effectLst/>
                <a:latin typeface="inherit"/>
              </a:rPr>
              <a:t>- 11.Sure </a:t>
            </a:r>
          </a:p>
          <a:p>
            <a:r>
              <a:rPr lang="tr-TR" sz="2200" b="1" dirty="0">
                <a:latin typeface="Helvetica Neue"/>
              </a:rPr>
              <a:t>49 . Ayet </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2081949"/>
          </a:xfrm>
        </p:spPr>
        <p:txBody>
          <a:bodyPr>
            <a:noAutofit/>
          </a:bodyPr>
          <a:lstStyle/>
          <a:p>
            <a:pPr rtl="1"/>
            <a:r>
              <a:rPr lang="ar-AE" sz="5400" b="0" i="0" dirty="0">
                <a:effectLst/>
                <a:latin typeface="Elif1"/>
              </a:rPr>
              <a:t>تِلْكَ مِنْ اَنْـبَٓاءِ الْغَيْبِ نُوحٖيهَٓا اِلَيْكَۚ مَا كُنْتَ تَعْلَمُهَٓا اَنْتَ وَلَا</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قَوْمُكَ مِنْ قَبْلِ هٰذَاؕۛ فَاصْبِرْؕۛ اِنَّ الْعَاقِبَةَ لِلْمُتَّقٖينَࣖ</a:t>
            </a:r>
            <a:r>
              <a:rPr lang="ar-AE" sz="5400" b="1" i="0" u="none" strike="noStrike" dirty="0">
                <a:effectLst/>
                <a:latin typeface="Elif1"/>
              </a:rPr>
              <a:t>﴿٤٩﴾</a:t>
            </a:r>
            <a:endParaRPr lang="ar-AE" sz="123400" b="0" i="0" dirty="0">
              <a:effectLst/>
              <a:latin typeface="Elif1"/>
            </a:endParaRPr>
          </a:p>
        </p:txBody>
      </p:sp>
    </p:spTree>
    <p:extLst>
      <p:ext uri="{BB962C8B-B14F-4D97-AF65-F5344CB8AC3E}">
        <p14:creationId xmlns:p14="http://schemas.microsoft.com/office/powerpoint/2010/main" val="112260162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dirty="0"/>
              <a:t>﴾78﴿Lût’un kavmi koşarak ona geldi. Daha önce de o çirkin işleri yapıyorlardı. </a:t>
            </a:r>
            <a:r>
              <a:rPr lang="tr-TR" b="1" i="1" dirty="0" err="1"/>
              <a:t>Lût</a:t>
            </a:r>
            <a:r>
              <a:rPr lang="tr-TR" b="1" i="1" dirty="0"/>
              <a:t>, “Ey kavmim! Şunlar kızlarım; sizin için en nezih olanı onlarla evlenmektir. Allah’tan korkun ve misafirlerimin önünde beni rezil etmeyin! İçinizde aklı başında bir adam yok mu!” dedi.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800219"/>
          </a:xfrm>
          <a:prstGeom prst="rect">
            <a:avLst/>
          </a:prstGeom>
          <a:noFill/>
        </p:spPr>
        <p:txBody>
          <a:bodyPr wrap="square" rtlCol="0">
            <a:spAutoFit/>
          </a:bodyPr>
          <a:lstStyle/>
          <a:p>
            <a:r>
              <a:rPr lang="tr-TR" sz="2400" b="1" i="0" dirty="0">
                <a:effectLst/>
                <a:latin typeface="Helvetica Neue"/>
              </a:rPr>
              <a:t>Hûd Suresi </a:t>
            </a:r>
            <a:r>
              <a:rPr lang="tr-TR" sz="2200" b="1" i="0" dirty="0">
                <a:effectLst/>
                <a:latin typeface="inherit"/>
              </a:rPr>
              <a:t>- 11.Sure </a:t>
            </a:r>
          </a:p>
          <a:p>
            <a:r>
              <a:rPr lang="tr-TR" sz="2200" b="1" dirty="0" smtClean="0">
                <a:latin typeface="Helvetica Neue"/>
              </a:rPr>
              <a:t>78 </a:t>
            </a:r>
            <a:r>
              <a:rPr lang="tr-TR" sz="2200" b="1" dirty="0">
                <a:latin typeface="Helvetica Neue"/>
              </a:rPr>
              <a:t>. Ayet </a:t>
            </a:r>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611560"/>
          </a:xfrm>
        </p:spPr>
        <p:txBody>
          <a:bodyPr>
            <a:noAutofit/>
          </a:bodyPr>
          <a:lstStyle/>
          <a:p>
            <a:pPr rtl="1"/>
            <a:r>
              <a:rPr lang="ar-AE" sz="3600" dirty="0"/>
              <a:t>وَجَٓاءَهُ قَوْمُهُ يُهْرَعُونَ اِلَيْهِ وَمِنْ قَبْلُ كَانُوا يَعْمَلُونَ السَّيِّـَٔاتِؕ قَالَ يَا قَوْمِ هٰٓؤُ۬لَٓاءِ بَنَاتٖي </a:t>
            </a:r>
            <a:r>
              <a:rPr lang="ar-AE" sz="3600" dirty="0" smtClean="0"/>
              <a:t>هُنَّ</a:t>
            </a:r>
            <a:r>
              <a:rPr lang="tr-TR" sz="3600" dirty="0" smtClean="0"/>
              <a:t/>
            </a:r>
            <a:br>
              <a:rPr lang="tr-TR" sz="3600" dirty="0" smtClean="0"/>
            </a:br>
            <a:r>
              <a:rPr lang="tr-TR" sz="3600" dirty="0"/>
              <a:t/>
            </a:r>
            <a:br>
              <a:rPr lang="tr-TR" sz="3600" dirty="0"/>
            </a:br>
            <a:r>
              <a:rPr lang="ar-AE" sz="3600" dirty="0" smtClean="0"/>
              <a:t> </a:t>
            </a:r>
            <a:r>
              <a:rPr lang="ar-AE" sz="3600" dirty="0"/>
              <a:t>اَطْهَرُ لَكُمْ فَاتَّقُوا اللّٰهَ وَلَا تُخْزُونِ فٖي ضَيْفٖيؕ اَلَيْسَ مِنْكُمْ رَجُلٌ رَشٖيدٌ</a:t>
            </a:r>
            <a:r>
              <a:rPr lang="ar-AE" sz="3600" b="1" dirty="0"/>
              <a:t>﴿٧٨﴾</a:t>
            </a:r>
            <a:endParaRPr lang="ar-AE" sz="23900" b="0" i="0" dirty="0">
              <a:effectLst/>
              <a:latin typeface="Elif1"/>
            </a:endParaRPr>
          </a:p>
        </p:txBody>
      </p:sp>
    </p:spTree>
    <p:extLst>
      <p:ext uri="{BB962C8B-B14F-4D97-AF65-F5344CB8AC3E}">
        <p14:creationId xmlns:p14="http://schemas.microsoft.com/office/powerpoint/2010/main" val="22416292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dirty="0">
                <a:solidFill>
                  <a:srgbClr val="725945"/>
                </a:solidFill>
                <a:effectLst/>
                <a:latin typeface="Helvetica Neue"/>
              </a:rPr>
              <a:t>﴾57﴿</a:t>
            </a:r>
            <a:r>
              <a:rPr lang="tr-TR" b="1" i="1" dirty="0">
                <a:solidFill>
                  <a:srgbClr val="4A4A4A"/>
                </a:solidFill>
                <a:effectLst/>
                <a:latin typeface="Helvetica Neue"/>
              </a:rPr>
              <a:t>İman edip de sakınanlar için </a:t>
            </a:r>
            <a:r>
              <a:rPr lang="tr-TR" b="1" i="1" dirty="0" err="1">
                <a:solidFill>
                  <a:srgbClr val="4A4A4A"/>
                </a:solidFill>
                <a:effectLst/>
                <a:latin typeface="Helvetica Neue"/>
              </a:rPr>
              <a:t>âhiret</a:t>
            </a:r>
            <a:r>
              <a:rPr lang="tr-TR" b="1" i="1" dirty="0">
                <a:solidFill>
                  <a:srgbClr val="4A4A4A"/>
                </a:solidFill>
                <a:effectLst/>
                <a:latin typeface="Helvetica Neue"/>
              </a:rPr>
              <a:t> mükâfatı daha hayırlıdır.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830997"/>
          </a:xfrm>
          <a:prstGeom prst="rect">
            <a:avLst/>
          </a:prstGeom>
          <a:noFill/>
        </p:spPr>
        <p:txBody>
          <a:bodyPr wrap="square" rtlCol="0">
            <a:spAutoFit/>
          </a:bodyPr>
          <a:lstStyle/>
          <a:p>
            <a:r>
              <a:rPr lang="tr-TR" sz="2400" b="1" i="0" dirty="0" err="1">
                <a:effectLst/>
                <a:latin typeface="Helvetica Neue"/>
              </a:rPr>
              <a:t>Yûsuf</a:t>
            </a:r>
            <a:r>
              <a:rPr lang="tr-TR" sz="2400" b="1" i="0" dirty="0">
                <a:effectLst/>
                <a:latin typeface="Helvetica Neue"/>
              </a:rPr>
              <a:t> Suresi </a:t>
            </a:r>
            <a:r>
              <a:rPr lang="tr-TR" sz="2400" b="1" i="0" dirty="0">
                <a:effectLst/>
                <a:latin typeface="inherit"/>
              </a:rPr>
              <a:t>- 12.Sure </a:t>
            </a:r>
          </a:p>
          <a:p>
            <a:r>
              <a:rPr lang="tr-TR" sz="2400" b="1" dirty="0">
                <a:latin typeface="Helvetica Neue"/>
              </a:rPr>
              <a:t>57 .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1108557"/>
          </a:xfrm>
        </p:spPr>
        <p:txBody>
          <a:bodyPr>
            <a:noAutofit/>
          </a:bodyPr>
          <a:lstStyle/>
          <a:p>
            <a:pPr rtl="1"/>
            <a:r>
              <a:rPr lang="ar-AE" b="0" i="0" dirty="0">
                <a:effectLst/>
                <a:latin typeface="Elif1"/>
              </a:rPr>
              <a:t>وَلَاَجْرُ الْاٰخِرَةِ خَيْرٌ لِلَّذٖينَ اٰمَنُوا وَكَانُوا يَتَّقُونَࣖ</a:t>
            </a:r>
            <a:r>
              <a:rPr lang="ar-AE" b="1" i="0" u="none" strike="noStrike" dirty="0">
                <a:effectLst/>
                <a:latin typeface="Elif1"/>
              </a:rPr>
              <a:t>﴿٥٧﴾</a:t>
            </a:r>
            <a:endParaRPr lang="ar-AE" sz="400000" b="0" i="0" dirty="0">
              <a:effectLst/>
              <a:latin typeface="Elif1"/>
            </a:endParaRPr>
          </a:p>
        </p:txBody>
      </p:sp>
    </p:spTree>
    <p:extLst>
      <p:ext uri="{BB962C8B-B14F-4D97-AF65-F5344CB8AC3E}">
        <p14:creationId xmlns:p14="http://schemas.microsoft.com/office/powerpoint/2010/main" val="347218724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dirty="0">
                <a:solidFill>
                  <a:srgbClr val="725945"/>
                </a:solidFill>
                <a:effectLst/>
                <a:latin typeface="Helvetica Neue"/>
              </a:rPr>
              <a:t>﴾90﴿</a:t>
            </a:r>
            <a:r>
              <a:rPr lang="tr-TR" b="1" i="1" dirty="0">
                <a:solidFill>
                  <a:srgbClr val="4A4A4A"/>
                </a:solidFill>
                <a:effectLst/>
                <a:latin typeface="Helvetica Neue"/>
              </a:rPr>
              <a:t>“Yoksa sen, gerçekten sen </a:t>
            </a:r>
            <a:r>
              <a:rPr lang="tr-TR" b="1" i="1" dirty="0" err="1">
                <a:solidFill>
                  <a:srgbClr val="4A4A4A"/>
                </a:solidFill>
                <a:effectLst/>
                <a:latin typeface="Helvetica Neue"/>
              </a:rPr>
              <a:t>Yûsuf</a:t>
            </a:r>
            <a:r>
              <a:rPr lang="tr-TR" b="1" i="1" dirty="0">
                <a:solidFill>
                  <a:srgbClr val="4A4A4A"/>
                </a:solidFill>
                <a:effectLst/>
                <a:latin typeface="Helvetica Neue"/>
              </a:rPr>
              <a:t> musun?” diye sordular. O da “Evet” dedi, “Ben </a:t>
            </a:r>
            <a:r>
              <a:rPr lang="tr-TR" b="1" i="1" dirty="0" err="1">
                <a:solidFill>
                  <a:srgbClr val="4A4A4A"/>
                </a:solidFill>
                <a:effectLst/>
                <a:latin typeface="Helvetica Neue"/>
              </a:rPr>
              <a:t>Yûsufum</a:t>
            </a:r>
            <a:r>
              <a:rPr lang="tr-TR" b="1" i="1" dirty="0">
                <a:solidFill>
                  <a:srgbClr val="4A4A4A"/>
                </a:solidFill>
                <a:effectLst/>
                <a:latin typeface="Helvetica Neue"/>
              </a:rPr>
              <a:t>, bu da kardeşim. Allah bize iyilik etti. Kim Allah’tan korkar ve sabrederse, şüphesiz Allah güzel davrananların mükâfatını zayi etmez.”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830997"/>
          </a:xfrm>
          <a:prstGeom prst="rect">
            <a:avLst/>
          </a:prstGeom>
          <a:noFill/>
        </p:spPr>
        <p:txBody>
          <a:bodyPr wrap="square" rtlCol="0">
            <a:spAutoFit/>
          </a:bodyPr>
          <a:lstStyle/>
          <a:p>
            <a:r>
              <a:rPr lang="tr-TR" sz="2400" b="1" i="0" dirty="0" err="1">
                <a:effectLst/>
                <a:latin typeface="Helvetica Neue"/>
              </a:rPr>
              <a:t>Yûsuf</a:t>
            </a:r>
            <a:r>
              <a:rPr lang="tr-TR" sz="2400" b="1" i="0" dirty="0">
                <a:effectLst/>
                <a:latin typeface="Helvetica Neue"/>
              </a:rPr>
              <a:t> Suresi </a:t>
            </a:r>
            <a:r>
              <a:rPr lang="tr-TR" sz="2400" b="1" i="0" dirty="0">
                <a:effectLst/>
                <a:latin typeface="inherit"/>
              </a:rPr>
              <a:t>- 12.Sure </a:t>
            </a:r>
          </a:p>
          <a:p>
            <a:r>
              <a:rPr lang="tr-TR" sz="2400" b="1" dirty="0">
                <a:latin typeface="Helvetica Neue"/>
              </a:rPr>
              <a:t>90 .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2081949"/>
          </a:xfrm>
        </p:spPr>
        <p:txBody>
          <a:bodyPr>
            <a:noAutofit/>
          </a:bodyPr>
          <a:lstStyle/>
          <a:p>
            <a:pPr rtl="1"/>
            <a:r>
              <a:rPr lang="ar-AE" sz="4800" b="0" i="0" dirty="0">
                <a:effectLst/>
                <a:latin typeface="Elif1"/>
              </a:rPr>
              <a:t>قَالُٓوا ءَاِنَّكَ لَاَنْتَ يُوسُفُؕ قَالَ اَنَا۬ يُوسُفُ وَهٰذَٓا اَخٖيؗ قَدْ مَنَّ اللّٰهُ عَلَيْنَاؕ</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اِنَّهُ مَنْ يَتَّقِ وَيَصْبِرْ فَاِنَّ اللّٰهَ لَا يُضٖيعُ اَجْرَ الْمُحْسِنٖينَ</a:t>
            </a:r>
            <a:r>
              <a:rPr lang="ar-AE" sz="4800" b="1" i="0" u="none" strike="noStrike" dirty="0">
                <a:effectLst/>
                <a:latin typeface="Elif1"/>
              </a:rPr>
              <a:t>﴿٩٠﴾</a:t>
            </a:r>
            <a:endParaRPr lang="ar-AE" sz="400000" b="0" i="0" dirty="0">
              <a:effectLst/>
              <a:latin typeface="Elif1"/>
            </a:endParaRPr>
          </a:p>
        </p:txBody>
      </p:sp>
    </p:spTree>
    <p:extLst>
      <p:ext uri="{BB962C8B-B14F-4D97-AF65-F5344CB8AC3E}">
        <p14:creationId xmlns:p14="http://schemas.microsoft.com/office/powerpoint/2010/main" val="21411187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58812"/>
            <a:ext cx="12192000" cy="2005781"/>
          </a:xfrm>
        </p:spPr>
        <p:txBody>
          <a:bodyPr>
            <a:normAutofit/>
          </a:bodyPr>
          <a:lstStyle/>
          <a:p>
            <a:r>
              <a:rPr lang="tr-TR" b="1" i="1" u="none" strike="noStrike" dirty="0">
                <a:solidFill>
                  <a:srgbClr val="725945"/>
                </a:solidFill>
                <a:effectLst/>
                <a:latin typeface="Helvetica Neue"/>
              </a:rPr>
              <a:t>﴾109﴿</a:t>
            </a:r>
            <a:r>
              <a:rPr lang="tr-TR" b="1" i="1" dirty="0">
                <a:solidFill>
                  <a:srgbClr val="4A4A4A"/>
                </a:solidFill>
                <a:effectLst/>
                <a:latin typeface="Helvetica Neue"/>
              </a:rPr>
              <a:t>Senden önce de şehir halkı içinden seçip kendilerine </a:t>
            </a:r>
            <a:r>
              <a:rPr lang="tr-TR" b="1" i="1" dirty="0" err="1">
                <a:solidFill>
                  <a:srgbClr val="4A4A4A"/>
                </a:solidFill>
                <a:effectLst/>
                <a:latin typeface="Helvetica Neue"/>
              </a:rPr>
              <a:t>vahyettiğimiz</a:t>
            </a:r>
            <a:r>
              <a:rPr lang="tr-TR" b="1" i="1" dirty="0">
                <a:solidFill>
                  <a:srgbClr val="4A4A4A"/>
                </a:solidFill>
                <a:effectLst/>
                <a:latin typeface="Helvetica Neue"/>
              </a:rPr>
              <a:t> kişilerden başkasını peygamber göndermedik. İnkârcılar yeryüzünde dolaşıp da kendilerinden öncekilerin sonunun nasıl olduğunu görmediler mi? Günahtan sakınanlar için </a:t>
            </a:r>
            <a:r>
              <a:rPr lang="tr-TR" b="1" i="1" dirty="0" err="1">
                <a:solidFill>
                  <a:srgbClr val="4A4A4A"/>
                </a:solidFill>
                <a:effectLst/>
                <a:latin typeface="Helvetica Neue"/>
              </a:rPr>
              <a:t>âhiret</a:t>
            </a:r>
            <a:r>
              <a:rPr lang="tr-TR" b="1" i="1" dirty="0">
                <a:solidFill>
                  <a:srgbClr val="4A4A4A"/>
                </a:solidFill>
                <a:effectLst/>
                <a:latin typeface="Helvetica Neue"/>
              </a:rPr>
              <a:t> yurdu elbette daha iyidir. Hâlâ aklınızı kullanmıyor musunuz?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830997"/>
          </a:xfrm>
          <a:prstGeom prst="rect">
            <a:avLst/>
          </a:prstGeom>
          <a:noFill/>
        </p:spPr>
        <p:txBody>
          <a:bodyPr wrap="square" rtlCol="0">
            <a:spAutoFit/>
          </a:bodyPr>
          <a:lstStyle/>
          <a:p>
            <a:r>
              <a:rPr lang="tr-TR" sz="2400" b="1" i="0" dirty="0" err="1">
                <a:effectLst/>
                <a:latin typeface="Helvetica Neue"/>
              </a:rPr>
              <a:t>Yûsuf</a:t>
            </a:r>
            <a:r>
              <a:rPr lang="tr-TR" sz="2400" b="1" i="0" dirty="0">
                <a:effectLst/>
                <a:latin typeface="Helvetica Neue"/>
              </a:rPr>
              <a:t> Suresi </a:t>
            </a:r>
            <a:r>
              <a:rPr lang="tr-TR" sz="2400" b="1" i="0" dirty="0">
                <a:effectLst/>
                <a:latin typeface="inherit"/>
              </a:rPr>
              <a:t>- 12.Sure </a:t>
            </a:r>
          </a:p>
          <a:p>
            <a:r>
              <a:rPr lang="tr-TR" sz="2400" b="1" dirty="0">
                <a:latin typeface="Helvetica Neue"/>
              </a:rPr>
              <a:t>109 .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2780041"/>
          </a:xfrm>
        </p:spPr>
        <p:txBody>
          <a:bodyPr>
            <a:noAutofit/>
          </a:bodyPr>
          <a:lstStyle/>
          <a:p>
            <a:pPr rtl="1"/>
            <a:r>
              <a:rPr lang="ar-AE" sz="4800" b="0" i="0" dirty="0">
                <a:effectLst/>
                <a:latin typeface="Elif1"/>
              </a:rPr>
              <a:t>وَمَٓا اَرْسَلْنَا مِنْ قَبْلِكَ اِلَّا رِجَالاً نُوحٖٓي اِلَيْهِمْ مِنْ اَهْلِ الْقُرٰىؕ اَفَلَمْ</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يَسٖيرُوا فِي الْاَرْضِ فَيَنْظُرُوا كَيْفَ كَانَ عَاقِبَةُ الَّذٖينَ مِنْ قَبْلِهِمْؕ</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وَلَدَارُ الْاٰخِرَةِ خَيْرٌ لِلَّذٖينَ اتَّقَوْاؕ اَفَلَا تَعْقِلُونَ</a:t>
            </a:r>
            <a:r>
              <a:rPr lang="ar-AE" sz="4800" b="1" i="0" u="none" strike="noStrike" dirty="0">
                <a:effectLst/>
                <a:latin typeface="Elif1"/>
              </a:rPr>
              <a:t>﴿١٠٩﴾</a:t>
            </a:r>
            <a:endParaRPr lang="ar-AE" sz="400000" b="0" i="0" dirty="0">
              <a:effectLst/>
              <a:latin typeface="Elif1"/>
            </a:endParaRPr>
          </a:p>
        </p:txBody>
      </p:sp>
    </p:spTree>
    <p:extLst>
      <p:ext uri="{BB962C8B-B14F-4D97-AF65-F5344CB8AC3E}">
        <p14:creationId xmlns:p14="http://schemas.microsoft.com/office/powerpoint/2010/main" val="35708198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dirty="0"/>
              <a:t>﴾34﴿Onlar için dünya hayatında büyük bir azap vardır; </a:t>
            </a:r>
            <a:r>
              <a:rPr lang="tr-TR" b="1" i="1" dirty="0" err="1"/>
              <a:t>âhiret</a:t>
            </a:r>
            <a:r>
              <a:rPr lang="tr-TR" b="1" i="1" dirty="0"/>
              <a:t> azabı ise elbette daha çetindir; onları Allah’a karşı koruyacak kimse de yoktur.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830997"/>
          </a:xfrm>
          <a:prstGeom prst="rect">
            <a:avLst/>
          </a:prstGeom>
          <a:noFill/>
        </p:spPr>
        <p:txBody>
          <a:bodyPr wrap="square" rtlCol="0">
            <a:spAutoFit/>
          </a:bodyPr>
          <a:lstStyle/>
          <a:p>
            <a:r>
              <a:rPr lang="tr-TR" sz="2400" b="1" i="0" dirty="0" err="1">
                <a:effectLst/>
                <a:latin typeface="Helvetica Neue"/>
              </a:rPr>
              <a:t>Ra’d</a:t>
            </a:r>
            <a:r>
              <a:rPr lang="tr-TR" sz="2400" b="1" i="0" dirty="0">
                <a:effectLst/>
                <a:latin typeface="Helvetica Neue"/>
              </a:rPr>
              <a:t> Suresi </a:t>
            </a:r>
            <a:r>
              <a:rPr lang="tr-TR" sz="2400" b="1" i="0" dirty="0">
                <a:effectLst/>
                <a:latin typeface="inherit"/>
              </a:rPr>
              <a:t>- 13.Sure </a:t>
            </a:r>
          </a:p>
          <a:p>
            <a:r>
              <a:rPr lang="tr-TR" sz="2400" b="1" dirty="0" smtClean="0">
                <a:latin typeface="Helvetica Neue"/>
              </a:rPr>
              <a:t>34 </a:t>
            </a:r>
            <a:r>
              <a:rPr lang="tr-TR" sz="2400" b="1" dirty="0">
                <a:latin typeface="Helvetica Neue"/>
              </a:rPr>
              <a:t>.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332780"/>
          </a:xfrm>
        </p:spPr>
        <p:txBody>
          <a:bodyPr>
            <a:noAutofit/>
          </a:bodyPr>
          <a:lstStyle/>
          <a:p>
            <a:pPr rtl="1"/>
            <a:r>
              <a:rPr lang="ar-AE" sz="4000" dirty="0"/>
              <a:t>لَهُمْ عَذَابٌ فِي الْحَيٰوةِ الدُّنْيَا وَلَعَذَابُ الْاٰخِرَةِ اَشَقُّۚ وَمَا لَهُمْ مِنَ اللّٰهِ مِنْ وَاقٍ</a:t>
            </a:r>
            <a:r>
              <a:rPr lang="ar-AE" sz="4000" b="1" dirty="0"/>
              <a:t>﴿٣٤﴾</a:t>
            </a:r>
            <a:endParaRPr lang="ar-AE" sz="160800" b="0" i="0" dirty="0">
              <a:effectLst/>
              <a:latin typeface="Elif1"/>
            </a:endParaRPr>
          </a:p>
        </p:txBody>
      </p:sp>
    </p:spTree>
    <p:extLst>
      <p:ext uri="{BB962C8B-B14F-4D97-AF65-F5344CB8AC3E}">
        <p14:creationId xmlns:p14="http://schemas.microsoft.com/office/powerpoint/2010/main" val="220550731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dirty="0">
                <a:solidFill>
                  <a:srgbClr val="725945"/>
                </a:solidFill>
                <a:effectLst/>
                <a:latin typeface="Helvetica Neue"/>
              </a:rPr>
              <a:t>﴾35﴿</a:t>
            </a:r>
            <a:r>
              <a:rPr lang="tr-TR" b="1" i="1" dirty="0">
                <a:solidFill>
                  <a:srgbClr val="4A4A4A"/>
                </a:solidFill>
                <a:effectLst/>
                <a:latin typeface="Helvetica Neue"/>
              </a:rPr>
              <a:t>Takvâ sahiplerine </a:t>
            </a:r>
            <a:r>
              <a:rPr lang="tr-TR" b="1" i="1" dirty="0" err="1">
                <a:solidFill>
                  <a:srgbClr val="4A4A4A"/>
                </a:solidFill>
                <a:effectLst/>
                <a:latin typeface="Helvetica Neue"/>
              </a:rPr>
              <a:t>vaad</a:t>
            </a:r>
            <a:r>
              <a:rPr lang="tr-TR" b="1" i="1" dirty="0">
                <a:solidFill>
                  <a:srgbClr val="4A4A4A"/>
                </a:solidFill>
                <a:effectLst/>
                <a:latin typeface="Helvetica Neue"/>
              </a:rPr>
              <a:t> olunan cennetin özellikleri şöyledir: Zemininden ırmaklar akar; yemişleri ve gölgesi süreklidir. </a:t>
            </a:r>
            <a:r>
              <a:rPr lang="tr-TR" b="1" i="1">
                <a:solidFill>
                  <a:srgbClr val="4A4A4A"/>
                </a:solidFill>
                <a:effectLst/>
                <a:latin typeface="Helvetica Neue"/>
              </a:rPr>
              <a:t>İşte bu, günahtan çekinenlerin mutlu sonudur; inkâr edenlerin sonu ise ateştir.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830997"/>
          </a:xfrm>
          <a:prstGeom prst="rect">
            <a:avLst/>
          </a:prstGeom>
          <a:noFill/>
        </p:spPr>
        <p:txBody>
          <a:bodyPr wrap="square" rtlCol="0">
            <a:spAutoFit/>
          </a:bodyPr>
          <a:lstStyle/>
          <a:p>
            <a:r>
              <a:rPr lang="tr-TR" sz="2400" b="1" i="0" dirty="0" err="1">
                <a:effectLst/>
                <a:latin typeface="Helvetica Neue"/>
              </a:rPr>
              <a:t>Ra’d</a:t>
            </a:r>
            <a:r>
              <a:rPr lang="tr-TR" sz="2400" b="1" i="0" dirty="0">
                <a:effectLst/>
                <a:latin typeface="Helvetica Neue"/>
              </a:rPr>
              <a:t> Suresi </a:t>
            </a:r>
            <a:r>
              <a:rPr lang="tr-TR" sz="2400" b="1" i="0" dirty="0">
                <a:effectLst/>
                <a:latin typeface="inherit"/>
              </a:rPr>
              <a:t>- 13.Sure </a:t>
            </a:r>
          </a:p>
          <a:p>
            <a:r>
              <a:rPr lang="tr-TR" sz="2400" b="1" dirty="0">
                <a:latin typeface="Helvetica Neue"/>
              </a:rPr>
              <a:t>35 .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2081949"/>
          </a:xfrm>
        </p:spPr>
        <p:txBody>
          <a:bodyPr>
            <a:noAutofit/>
          </a:bodyPr>
          <a:lstStyle/>
          <a:p>
            <a:pPr rtl="1"/>
            <a:r>
              <a:rPr lang="ar-AE" sz="4800" b="0" i="0" dirty="0">
                <a:effectLst/>
                <a:latin typeface="Elif1"/>
              </a:rPr>
              <a:t>مَثَلُ الْجَنَّةِ الَّتٖي وُعِدَ الْمُتَّقُونَؕ تَجْرٖي مِنْ تَحْتِهَا الْاَنْهَارُؕ اُكُلُهَا دَٓائِمٌ</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وَظِلُّهَاؕ تِلْكَ عُقْبَى الَّذٖينَ اتَّقَوْاࣗ وَعُقْبَى الْكَافِرٖينَ النَّارُ</a:t>
            </a:r>
            <a:r>
              <a:rPr lang="ar-AE" sz="4800" b="1" i="0" u="none" strike="noStrike" dirty="0">
                <a:effectLst/>
                <a:latin typeface="Elif1"/>
              </a:rPr>
              <a:t>﴿٣٥﴾</a:t>
            </a:r>
            <a:endParaRPr lang="ar-AE" sz="333300" b="0" i="0" dirty="0">
              <a:effectLst/>
              <a:latin typeface="Elif1"/>
            </a:endParaRPr>
          </a:p>
        </p:txBody>
      </p:sp>
    </p:spTree>
    <p:extLst>
      <p:ext uri="{BB962C8B-B14F-4D97-AF65-F5344CB8AC3E}">
        <p14:creationId xmlns:p14="http://schemas.microsoft.com/office/powerpoint/2010/main" val="188257042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dirty="0"/>
              <a:t>﴾37﴿Biz Kur’an’ı işte böyle Arapça bir hüküm ve hikmet olarak indirdik. </a:t>
            </a:r>
            <a:r>
              <a:rPr lang="tr-TR" b="1" i="1"/>
              <a:t>Sana bu ilim geldikten sonra, eğer onların arzularına uyarsan, (bil ki) Allah tarafından senin ne bir dostun ne de bir koruyucun olur.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830997"/>
          </a:xfrm>
          <a:prstGeom prst="rect">
            <a:avLst/>
          </a:prstGeom>
          <a:noFill/>
        </p:spPr>
        <p:txBody>
          <a:bodyPr wrap="square" rtlCol="0">
            <a:spAutoFit/>
          </a:bodyPr>
          <a:lstStyle/>
          <a:p>
            <a:r>
              <a:rPr lang="tr-TR" sz="2400" b="1" i="0" dirty="0" err="1">
                <a:effectLst/>
                <a:latin typeface="Helvetica Neue"/>
              </a:rPr>
              <a:t>Ra’d</a:t>
            </a:r>
            <a:r>
              <a:rPr lang="tr-TR" sz="2400" b="1" i="0" dirty="0">
                <a:effectLst/>
                <a:latin typeface="Helvetica Neue"/>
              </a:rPr>
              <a:t> Suresi </a:t>
            </a:r>
            <a:r>
              <a:rPr lang="tr-TR" sz="2400" b="1" i="0" dirty="0">
                <a:effectLst/>
                <a:latin typeface="inherit"/>
              </a:rPr>
              <a:t>- 13.Sure </a:t>
            </a:r>
          </a:p>
          <a:p>
            <a:r>
              <a:rPr lang="tr-TR" sz="2400" b="1" dirty="0" smtClean="0">
                <a:latin typeface="Helvetica Neue"/>
              </a:rPr>
              <a:t>37 </a:t>
            </a:r>
            <a:r>
              <a:rPr lang="tr-TR" sz="2400" b="1" dirty="0">
                <a:latin typeface="Helvetica Neue"/>
              </a:rPr>
              <a:t>.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2081949"/>
          </a:xfrm>
        </p:spPr>
        <p:txBody>
          <a:bodyPr>
            <a:noAutofit/>
          </a:bodyPr>
          <a:lstStyle/>
          <a:p>
            <a:pPr rtl="1"/>
            <a:r>
              <a:rPr lang="ar-AE" sz="5400" dirty="0"/>
              <a:t>وَكَذٰلِكَ اَنْزَلْنَاهُ حُكْماً عَرَبِياًّؕ وَلَئِنِ اتَّبَعْتَ اَهْوَٓاءَهُمْ بَعْدَ مَا </a:t>
            </a:r>
            <a:r>
              <a:rPr lang="tr-TR" sz="5400" dirty="0" smtClean="0"/>
              <a:t/>
            </a:r>
            <a:br>
              <a:rPr lang="tr-TR" sz="5400" dirty="0" smtClean="0"/>
            </a:br>
            <a:r>
              <a:rPr lang="tr-TR" sz="5400" dirty="0"/>
              <a:t/>
            </a:r>
            <a:br>
              <a:rPr lang="tr-TR" sz="5400" dirty="0"/>
            </a:br>
            <a:r>
              <a:rPr lang="ar-AE" sz="5400" dirty="0" smtClean="0"/>
              <a:t>جَٓاءَكَ </a:t>
            </a:r>
            <a:r>
              <a:rPr lang="ar-AE" sz="5400" dirty="0"/>
              <a:t>مِنَ الْعِلْمِۙ مَا لَكَ مِنَ اللّٰهِ مِنْ وَلِيٍّ وَلَا وَاقٍࣖ</a:t>
            </a:r>
            <a:r>
              <a:rPr lang="ar-AE" sz="5400" b="1" dirty="0"/>
              <a:t>﴿٣٧﴾</a:t>
            </a:r>
            <a:endParaRPr lang="ar-AE" sz="277800" b="0" i="0" dirty="0">
              <a:effectLst/>
              <a:latin typeface="Elif1"/>
            </a:endParaRPr>
          </a:p>
        </p:txBody>
      </p:sp>
    </p:spTree>
    <p:extLst>
      <p:ext uri="{BB962C8B-B14F-4D97-AF65-F5344CB8AC3E}">
        <p14:creationId xmlns:p14="http://schemas.microsoft.com/office/powerpoint/2010/main" val="168036214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dirty="0">
                <a:solidFill>
                  <a:srgbClr val="725945"/>
                </a:solidFill>
                <a:effectLst/>
                <a:latin typeface="Helvetica Neue"/>
              </a:rPr>
              <a:t>﴾45﴿</a:t>
            </a:r>
            <a:r>
              <a:rPr lang="tr-TR" b="1" i="1" dirty="0">
                <a:solidFill>
                  <a:srgbClr val="4A4A4A"/>
                </a:solidFill>
                <a:effectLst/>
                <a:latin typeface="Helvetica Neue"/>
              </a:rPr>
              <a:t>Allah’a karşı saygısızlıktan sakınanlar mutlaka cennet bahçelerinde ve pınar başlarında olacaklar.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830997"/>
          </a:xfrm>
          <a:prstGeom prst="rect">
            <a:avLst/>
          </a:prstGeom>
          <a:noFill/>
        </p:spPr>
        <p:txBody>
          <a:bodyPr wrap="square" rtlCol="0">
            <a:spAutoFit/>
          </a:bodyPr>
          <a:lstStyle/>
          <a:p>
            <a:r>
              <a:rPr lang="tr-TR" sz="2400" b="1" dirty="0" err="1">
                <a:latin typeface="Helvetica Neue"/>
              </a:rPr>
              <a:t>Hicr</a:t>
            </a:r>
            <a:r>
              <a:rPr lang="tr-TR" sz="2400" b="1" i="0" dirty="0">
                <a:effectLst/>
                <a:latin typeface="Helvetica Neue"/>
              </a:rPr>
              <a:t> Suresi </a:t>
            </a:r>
            <a:r>
              <a:rPr lang="tr-TR" sz="2400" b="1" i="0" dirty="0">
                <a:effectLst/>
                <a:latin typeface="inherit"/>
              </a:rPr>
              <a:t>– 15 . Sure </a:t>
            </a:r>
          </a:p>
          <a:p>
            <a:r>
              <a:rPr lang="tr-TR" sz="2400" b="1" dirty="0">
                <a:latin typeface="Helvetica Neue"/>
              </a:rPr>
              <a:t>45 .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1334699"/>
          </a:xfrm>
        </p:spPr>
        <p:txBody>
          <a:bodyPr>
            <a:noAutofit/>
          </a:bodyPr>
          <a:lstStyle/>
          <a:p>
            <a:pPr rtl="1"/>
            <a:r>
              <a:rPr lang="ar-AE" sz="8800" b="0" i="0" dirty="0">
                <a:effectLst/>
                <a:latin typeface="Elif1"/>
              </a:rPr>
              <a:t>اِنَّ الْمُتَّقٖينَ فٖي جَنَّاتٍ وَعُيُونٍؕ</a:t>
            </a:r>
            <a:r>
              <a:rPr lang="ar-AE" sz="8800" b="1" i="0" u="none" strike="noStrike" dirty="0">
                <a:effectLst/>
                <a:latin typeface="Elif1"/>
              </a:rPr>
              <a:t>﴿٤٥﴾</a:t>
            </a:r>
            <a:endParaRPr lang="ar-AE" sz="400000" b="0" i="0" dirty="0">
              <a:effectLst/>
              <a:latin typeface="Elif1"/>
            </a:endParaRPr>
          </a:p>
        </p:txBody>
      </p:sp>
    </p:spTree>
    <p:extLst>
      <p:ext uri="{BB962C8B-B14F-4D97-AF65-F5344CB8AC3E}">
        <p14:creationId xmlns:p14="http://schemas.microsoft.com/office/powerpoint/2010/main" val="74231395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a:solidFill>
                  <a:srgbClr val="725945"/>
                </a:solidFill>
                <a:effectLst/>
                <a:latin typeface="Helvetica Neue"/>
              </a:rPr>
              <a:t>﴾69﴿</a:t>
            </a:r>
            <a:r>
              <a:rPr lang="tr-TR" b="1" i="1">
                <a:solidFill>
                  <a:srgbClr val="4A4A4A"/>
                </a:solidFill>
                <a:effectLst/>
                <a:latin typeface="Helvetica Neue"/>
              </a:rPr>
              <a:t>“Allah’tan korkun, beni rezil etmeyin!”</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31405" y="0"/>
            <a:ext cx="3460595" cy="830997"/>
          </a:xfrm>
          <a:prstGeom prst="rect">
            <a:avLst/>
          </a:prstGeom>
          <a:noFill/>
        </p:spPr>
        <p:txBody>
          <a:bodyPr wrap="square" rtlCol="0">
            <a:spAutoFit/>
          </a:bodyPr>
          <a:lstStyle/>
          <a:p>
            <a:r>
              <a:rPr lang="tr-TR" sz="2400" b="1" dirty="0" err="1">
                <a:latin typeface="Helvetica Neue"/>
              </a:rPr>
              <a:t>Hicr</a:t>
            </a:r>
            <a:r>
              <a:rPr lang="tr-TR" sz="2400" b="1" i="0" dirty="0">
                <a:effectLst/>
                <a:latin typeface="Helvetica Neue"/>
              </a:rPr>
              <a:t> Suresi </a:t>
            </a:r>
            <a:r>
              <a:rPr lang="tr-TR" sz="2400" b="1" i="0" dirty="0">
                <a:effectLst/>
                <a:latin typeface="inherit"/>
              </a:rPr>
              <a:t>– 15 . Sure </a:t>
            </a:r>
          </a:p>
          <a:p>
            <a:r>
              <a:rPr lang="tr-TR" sz="2400" b="1" dirty="0">
                <a:latin typeface="Helvetica Neue"/>
              </a:rPr>
              <a:t>69 .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619834"/>
          </a:xfrm>
        </p:spPr>
        <p:txBody>
          <a:bodyPr>
            <a:noAutofit/>
          </a:bodyPr>
          <a:lstStyle/>
          <a:p>
            <a:pPr rtl="1"/>
            <a:r>
              <a:rPr lang="ar-AE" sz="9600" b="0" i="0" dirty="0">
                <a:effectLst/>
                <a:latin typeface="Elif1"/>
              </a:rPr>
              <a:t>وَاتَّقُوا اللّٰهَ وَلَا تُخْزُونِ</a:t>
            </a:r>
            <a:r>
              <a:rPr lang="ar-AE" sz="9600" b="1" i="0" u="none" strike="noStrike" dirty="0">
                <a:effectLst/>
                <a:latin typeface="Elif1"/>
              </a:rPr>
              <a:t>﴿٦٩﴾</a:t>
            </a:r>
            <a:endParaRPr lang="ar-AE" sz="400000" b="0" i="0" dirty="0">
              <a:effectLst/>
              <a:latin typeface="Elif1"/>
            </a:endParaRPr>
          </a:p>
        </p:txBody>
      </p:sp>
    </p:spTree>
    <p:extLst>
      <p:ext uri="{BB962C8B-B14F-4D97-AF65-F5344CB8AC3E}">
        <p14:creationId xmlns:p14="http://schemas.microsoft.com/office/powerpoint/2010/main" val="23048043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dirty="0">
                <a:effectLst/>
                <a:latin typeface="Helvetica Neue"/>
              </a:rPr>
              <a:t>﴾2﴿</a:t>
            </a:r>
            <a:r>
              <a:rPr lang="tr-TR" b="1" i="1" dirty="0">
                <a:effectLst/>
                <a:latin typeface="Helvetica Neue"/>
              </a:rPr>
              <a:t>Allah, “Benden başka tanrı olmadığı hususunda insanları uyarın ve bana saygıda kusur etmeyin” hükmünü bildirmeleri için kullarından dilediğine, emri uyarınca vahyi taşıyan melekler indirir.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441473" y="11151"/>
            <a:ext cx="3750527" cy="830997"/>
          </a:xfrm>
          <a:prstGeom prst="rect">
            <a:avLst/>
          </a:prstGeom>
          <a:noFill/>
        </p:spPr>
        <p:txBody>
          <a:bodyPr wrap="square" rtlCol="0">
            <a:spAutoFit/>
          </a:bodyPr>
          <a:lstStyle/>
          <a:p>
            <a:r>
              <a:rPr lang="tr-TR" sz="2400" b="1" dirty="0" err="1">
                <a:latin typeface="Helvetica Neue"/>
              </a:rPr>
              <a:t>Nahl</a:t>
            </a:r>
            <a:r>
              <a:rPr lang="tr-TR" sz="2400" b="1" i="0" dirty="0">
                <a:effectLst/>
                <a:latin typeface="Helvetica Neue"/>
              </a:rPr>
              <a:t> Suresi </a:t>
            </a:r>
            <a:r>
              <a:rPr lang="tr-TR" sz="2400" b="1" i="0" dirty="0">
                <a:effectLst/>
                <a:latin typeface="inherit"/>
              </a:rPr>
              <a:t>– 16 . Sure </a:t>
            </a:r>
          </a:p>
          <a:p>
            <a:r>
              <a:rPr lang="tr-TR" sz="2400" b="1" dirty="0">
                <a:latin typeface="Helvetica Neue"/>
              </a:rPr>
              <a:t>2 .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2317925"/>
          </a:xfrm>
        </p:spPr>
        <p:txBody>
          <a:bodyPr>
            <a:noAutofit/>
          </a:bodyPr>
          <a:lstStyle/>
          <a:p>
            <a:pPr rtl="1"/>
            <a:r>
              <a:rPr lang="ar-AE" b="0" i="0" dirty="0">
                <a:effectLst/>
                <a:latin typeface="Elif1"/>
              </a:rPr>
              <a:t>يُنَزِّلُ الْمَلٰٓئِكَةَ بِالرُّوحِ مِنْ اَمْرِهٖ عَلٰى مَنْ يَشَٓاءُ مِنْ</a:t>
            </a:r>
            <a:r>
              <a:rPr lang="tr-TR" b="0" i="0" dirty="0">
                <a:effectLst/>
                <a:latin typeface="Elif1"/>
              </a:rPr>
              <a:t/>
            </a:r>
            <a:br>
              <a:rPr lang="tr-TR" b="0" i="0" dirty="0">
                <a:effectLst/>
                <a:latin typeface="Elif1"/>
              </a:rPr>
            </a:br>
            <a:r>
              <a:rPr lang="tr-TR" b="0" i="0" dirty="0">
                <a:effectLst/>
                <a:latin typeface="Elif1"/>
              </a:rPr>
              <a:t/>
            </a:r>
            <a:br>
              <a:rPr lang="tr-TR" b="0" i="0" dirty="0">
                <a:effectLst/>
                <a:latin typeface="Elif1"/>
              </a:rPr>
            </a:br>
            <a:r>
              <a:rPr lang="ar-AE" b="0" i="0" dirty="0">
                <a:effectLst/>
                <a:latin typeface="Elif1"/>
              </a:rPr>
              <a:t> عِبَادِهٖٓ اَنْ اَنْذِرُٓوا اَنَّهُ لَٓا اِلٰهَ اِلَّٓا اَنَا۬ فَاتَّقُونِ</a:t>
            </a:r>
            <a:r>
              <a:rPr lang="ar-AE" b="1" i="0" u="none" strike="noStrike" dirty="0">
                <a:effectLst/>
                <a:latin typeface="Elif1"/>
              </a:rPr>
              <a:t>﴿٢﴾</a:t>
            </a:r>
            <a:endParaRPr lang="ar-AE" sz="400000" b="0" i="0" dirty="0">
              <a:effectLst/>
              <a:latin typeface="Elif1"/>
            </a:endParaRPr>
          </a:p>
        </p:txBody>
      </p:sp>
    </p:spTree>
    <p:extLst>
      <p:ext uri="{BB962C8B-B14F-4D97-AF65-F5344CB8AC3E}">
        <p14:creationId xmlns:p14="http://schemas.microsoft.com/office/powerpoint/2010/main" val="324441974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dirty="0">
                <a:effectLst/>
                <a:latin typeface="Helvetica Neue"/>
              </a:rPr>
              <a:t>﴾30﴿</a:t>
            </a:r>
            <a:r>
              <a:rPr lang="tr-TR" b="1" i="1" dirty="0">
                <a:effectLst/>
                <a:latin typeface="Helvetica Neue"/>
              </a:rPr>
              <a:t>Allah’a karşı gelmekten sakınanlara, “Rabbiniz size ne indirdi?” diye sorulur. Onlar, “Hayır indirdi” derler. Bu dünyada iyilik yapanlara güzel sonuçlar vardır. </a:t>
            </a:r>
            <a:r>
              <a:rPr lang="tr-TR" b="1" i="1" dirty="0" err="1">
                <a:effectLst/>
                <a:latin typeface="Helvetica Neue"/>
              </a:rPr>
              <a:t>Âhiret</a:t>
            </a:r>
            <a:r>
              <a:rPr lang="tr-TR" b="1" i="1" dirty="0">
                <a:effectLst/>
                <a:latin typeface="Helvetica Neue"/>
              </a:rPr>
              <a:t> yurdu daha da hayırlıdır. Allah’a karşı gelmekten sakınanların yurdu ne güzel!</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519533" y="0"/>
            <a:ext cx="3672468" cy="830997"/>
          </a:xfrm>
          <a:prstGeom prst="rect">
            <a:avLst/>
          </a:prstGeom>
          <a:noFill/>
        </p:spPr>
        <p:txBody>
          <a:bodyPr wrap="square" rtlCol="0">
            <a:spAutoFit/>
          </a:bodyPr>
          <a:lstStyle/>
          <a:p>
            <a:r>
              <a:rPr lang="tr-TR" sz="2400" b="1" dirty="0" err="1">
                <a:latin typeface="Helvetica Neue"/>
              </a:rPr>
              <a:t>Nahl</a:t>
            </a:r>
            <a:r>
              <a:rPr lang="tr-TR" sz="2400" b="1" i="0" dirty="0">
                <a:effectLst/>
                <a:latin typeface="Helvetica Neue"/>
              </a:rPr>
              <a:t> Suresi </a:t>
            </a:r>
            <a:r>
              <a:rPr lang="tr-TR" sz="2400" b="1" i="0" dirty="0">
                <a:effectLst/>
                <a:latin typeface="inherit"/>
              </a:rPr>
              <a:t>– 16 . Sure </a:t>
            </a:r>
          </a:p>
          <a:p>
            <a:r>
              <a:rPr lang="tr-TR" sz="2400" b="1" dirty="0">
                <a:latin typeface="Helvetica Neue"/>
              </a:rPr>
              <a:t>30 .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2317925"/>
          </a:xfrm>
        </p:spPr>
        <p:txBody>
          <a:bodyPr>
            <a:noAutofit/>
          </a:bodyPr>
          <a:lstStyle/>
          <a:p>
            <a:pPr rtl="1"/>
            <a:r>
              <a:rPr lang="ar-AE" sz="4800" b="0" i="0" dirty="0">
                <a:effectLst/>
                <a:latin typeface="Elif1"/>
              </a:rPr>
              <a:t>وَقٖيلَ لِلَّذٖينَ اتَّقَوْا مَاذَٓا اَنْزَلَ رَبُّكُمْؕ قَالُوا خَيْراًؕ لِلَّذٖينَ اَحْسَنُوا فٖي هٰذِهِ</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الدُّنْيَا حَسَنَةٌؕ وَلَدَارُ الْاٰخِرَةِ خَيْرٌؕ وَلَنِعْمَ دَارُ الْمُتَّقٖينَۙ</a:t>
            </a:r>
            <a:r>
              <a:rPr lang="ar-AE" sz="4800" b="1" i="0" u="none" strike="noStrike" dirty="0">
                <a:effectLst/>
                <a:latin typeface="Elif1"/>
              </a:rPr>
              <a:t>﴿٣٠﴾</a:t>
            </a:r>
            <a:endParaRPr lang="ar-AE" sz="277800" b="0" i="0" dirty="0">
              <a:effectLst/>
              <a:latin typeface="Elif1"/>
            </a:endParaRPr>
          </a:p>
        </p:txBody>
      </p:sp>
    </p:spTree>
    <p:extLst>
      <p:ext uri="{BB962C8B-B14F-4D97-AF65-F5344CB8AC3E}">
        <p14:creationId xmlns:p14="http://schemas.microsoft.com/office/powerpoint/2010/main" val="174268538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dirty="0">
                <a:effectLst/>
                <a:latin typeface="Helvetica Neue"/>
              </a:rPr>
              <a:t>﴾31﴿</a:t>
            </a:r>
            <a:r>
              <a:rPr lang="tr-TR" b="1" i="1" dirty="0">
                <a:effectLst/>
                <a:latin typeface="Helvetica Neue"/>
              </a:rPr>
              <a:t>Girecekleri yer, zemininden ırmaklar akan </a:t>
            </a:r>
            <a:r>
              <a:rPr lang="tr-TR" b="1" i="1" dirty="0" err="1">
                <a:effectLst/>
                <a:latin typeface="Helvetica Neue"/>
              </a:rPr>
              <a:t>adn</a:t>
            </a:r>
            <a:r>
              <a:rPr lang="tr-TR" b="1" i="1" dirty="0">
                <a:effectLst/>
                <a:latin typeface="Helvetica Neue"/>
              </a:rPr>
              <a:t> cennetleridir; orada diledikleri her şeye sahip olacaklar. </a:t>
            </a:r>
            <a:r>
              <a:rPr lang="tr-TR" b="1" i="1" dirty="0" err="1">
                <a:effectLst/>
                <a:latin typeface="Helvetica Neue"/>
              </a:rPr>
              <a:t>Takvâ</a:t>
            </a:r>
            <a:r>
              <a:rPr lang="tr-TR" b="1" i="1" dirty="0">
                <a:effectLst/>
                <a:latin typeface="Helvetica Neue"/>
              </a:rPr>
              <a:t> sahiplerini Allah böyle ödüllendirecektir.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564137" y="0"/>
            <a:ext cx="3627863" cy="830997"/>
          </a:xfrm>
          <a:prstGeom prst="rect">
            <a:avLst/>
          </a:prstGeom>
          <a:noFill/>
        </p:spPr>
        <p:txBody>
          <a:bodyPr wrap="square" rtlCol="0">
            <a:spAutoFit/>
          </a:bodyPr>
          <a:lstStyle/>
          <a:p>
            <a:r>
              <a:rPr lang="tr-TR" sz="2400" b="1" dirty="0" err="1">
                <a:latin typeface="Helvetica Neue"/>
              </a:rPr>
              <a:t>Nahl</a:t>
            </a:r>
            <a:r>
              <a:rPr lang="tr-TR" sz="2400" b="1" i="0" dirty="0">
                <a:effectLst/>
                <a:latin typeface="Helvetica Neue"/>
              </a:rPr>
              <a:t> Suresi </a:t>
            </a:r>
            <a:r>
              <a:rPr lang="tr-TR" sz="2400" b="1" i="0" dirty="0">
                <a:effectLst/>
                <a:latin typeface="inherit"/>
              </a:rPr>
              <a:t>– 16 . Sure </a:t>
            </a:r>
          </a:p>
          <a:p>
            <a:r>
              <a:rPr lang="tr-TR" sz="2400" b="1" dirty="0">
                <a:latin typeface="Helvetica Neue"/>
              </a:rPr>
              <a:t>31 .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2317925"/>
          </a:xfrm>
        </p:spPr>
        <p:txBody>
          <a:bodyPr>
            <a:noAutofit/>
          </a:bodyPr>
          <a:lstStyle/>
          <a:p>
            <a:pPr rtl="1"/>
            <a:r>
              <a:rPr lang="ar-AE" b="0" i="0" dirty="0">
                <a:effectLst/>
                <a:latin typeface="Elif1"/>
              </a:rPr>
              <a:t>جَنَّاتُ عَدْنٍ يَدْخُلُونَهَا تَجْرٖي مِنْ تَحْتِهَا الْاَنْهَارُ لَهُمْ</a:t>
            </a:r>
            <a:r>
              <a:rPr lang="tr-TR" b="0" i="0" dirty="0">
                <a:effectLst/>
                <a:latin typeface="Elif1"/>
              </a:rPr>
              <a:t/>
            </a:r>
            <a:br>
              <a:rPr lang="tr-TR" b="0" i="0" dirty="0">
                <a:effectLst/>
                <a:latin typeface="Elif1"/>
              </a:rPr>
            </a:br>
            <a:r>
              <a:rPr lang="tr-TR" b="0" i="0" dirty="0">
                <a:effectLst/>
                <a:latin typeface="Elif1"/>
              </a:rPr>
              <a:t/>
            </a:r>
            <a:br>
              <a:rPr lang="tr-TR" b="0" i="0" dirty="0">
                <a:effectLst/>
                <a:latin typeface="Elif1"/>
              </a:rPr>
            </a:br>
            <a:r>
              <a:rPr lang="ar-AE" b="0" i="0" dirty="0">
                <a:effectLst/>
                <a:latin typeface="Elif1"/>
              </a:rPr>
              <a:t> فٖيهَا مَا يَشَٓاؤُ۫نَؕ كَذٰلِكَ يَجْزِي اللّٰهُ الْمُتَّقٖينَۙ</a:t>
            </a:r>
            <a:r>
              <a:rPr lang="ar-AE" b="1" i="0" u="none" strike="noStrike" dirty="0">
                <a:effectLst/>
                <a:latin typeface="Elif1"/>
              </a:rPr>
              <a:t>﴿٣١﴾</a:t>
            </a:r>
            <a:endParaRPr lang="ar-AE" sz="400000" b="0" i="0" dirty="0">
              <a:effectLst/>
              <a:latin typeface="Elif1"/>
            </a:endParaRPr>
          </a:p>
        </p:txBody>
      </p:sp>
    </p:spTree>
    <p:extLst>
      <p:ext uri="{BB962C8B-B14F-4D97-AF65-F5344CB8AC3E}">
        <p14:creationId xmlns:p14="http://schemas.microsoft.com/office/powerpoint/2010/main" val="377697095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dirty="0">
                <a:effectLst/>
                <a:latin typeface="Helvetica Neue"/>
              </a:rPr>
              <a:t>﴾52﴿</a:t>
            </a:r>
            <a:r>
              <a:rPr lang="tr-TR" b="1" i="1" dirty="0">
                <a:effectLst/>
                <a:latin typeface="Helvetica Neue"/>
              </a:rPr>
              <a:t>Göklerde ve yerde ne varsa O’nundur, itaat da daima ve yalnız O’na yapılır. Allah’tan başkasından mı korkuyorsunuz?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597591" y="0"/>
            <a:ext cx="3594410" cy="830997"/>
          </a:xfrm>
          <a:prstGeom prst="rect">
            <a:avLst/>
          </a:prstGeom>
          <a:noFill/>
        </p:spPr>
        <p:txBody>
          <a:bodyPr wrap="square" rtlCol="0">
            <a:spAutoFit/>
          </a:bodyPr>
          <a:lstStyle/>
          <a:p>
            <a:r>
              <a:rPr lang="tr-TR" sz="2400" b="1" dirty="0" err="1">
                <a:latin typeface="Helvetica Neue"/>
              </a:rPr>
              <a:t>Nahl</a:t>
            </a:r>
            <a:r>
              <a:rPr lang="tr-TR" sz="2400" b="1" i="0" dirty="0">
                <a:effectLst/>
                <a:latin typeface="Helvetica Neue"/>
              </a:rPr>
              <a:t> Suresi </a:t>
            </a:r>
            <a:r>
              <a:rPr lang="tr-TR" sz="2400" b="1" i="0" dirty="0">
                <a:effectLst/>
                <a:latin typeface="inherit"/>
              </a:rPr>
              <a:t>– 16 . Sure </a:t>
            </a:r>
          </a:p>
          <a:p>
            <a:r>
              <a:rPr lang="tr-TR" sz="2400" b="1" dirty="0">
                <a:latin typeface="Helvetica Neue"/>
              </a:rPr>
              <a:t>52 .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970905"/>
          </a:xfrm>
        </p:spPr>
        <p:txBody>
          <a:bodyPr>
            <a:noAutofit/>
          </a:bodyPr>
          <a:lstStyle/>
          <a:p>
            <a:pPr rtl="1"/>
            <a:r>
              <a:rPr lang="ar-AE" sz="4400" b="0" i="0" dirty="0">
                <a:effectLst/>
                <a:latin typeface="Elif1"/>
              </a:rPr>
              <a:t>وَلَهُ مَا فِي السَّمٰوَاتِ وَالْاَرْضِ وَلَهُ الدّٖينُ وَاصِباًؕ اَفَغَيْرَ اللّٰهِ تَتَّقُونَ</a:t>
            </a:r>
            <a:r>
              <a:rPr lang="ar-AE" sz="4400" b="1" i="0" u="none" strike="noStrike" dirty="0">
                <a:effectLst/>
                <a:latin typeface="Elif1"/>
              </a:rPr>
              <a:t>﴿٥٢﴾</a:t>
            </a:r>
            <a:endParaRPr lang="ar-AE" sz="231500" b="0" i="0" dirty="0">
              <a:effectLst/>
              <a:latin typeface="Elif1"/>
            </a:endParaRPr>
          </a:p>
        </p:txBody>
      </p:sp>
    </p:spTree>
    <p:extLst>
      <p:ext uri="{BB962C8B-B14F-4D97-AF65-F5344CB8AC3E}">
        <p14:creationId xmlns:p14="http://schemas.microsoft.com/office/powerpoint/2010/main" val="337949265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dirty="0"/>
              <a:t>﴾81﴿Yine Allah, yarattığı şeylerden sizin için gölgelikler yaptı, dağlarda size sığınaklar yarattı; size sıcağa karşı kendinizi koruyacak elbiseler, </a:t>
            </a:r>
            <a:r>
              <a:rPr lang="tr-TR" b="1" i="1" dirty="0" err="1"/>
              <a:t>mâruz</a:t>
            </a:r>
            <a:r>
              <a:rPr lang="tr-TR" b="1" i="1" dirty="0"/>
              <a:t> kalabileceğiniz düşman gücünden sizi koruyacak zırhlar yapma imkânı bahşetti. İşte Allah, teslimiyet gösteresiniz diye size nimetini böyle eksiksiz vermektedir.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597591" y="0"/>
            <a:ext cx="3594410" cy="830997"/>
          </a:xfrm>
          <a:prstGeom prst="rect">
            <a:avLst/>
          </a:prstGeom>
          <a:noFill/>
        </p:spPr>
        <p:txBody>
          <a:bodyPr wrap="square" rtlCol="0">
            <a:spAutoFit/>
          </a:bodyPr>
          <a:lstStyle/>
          <a:p>
            <a:r>
              <a:rPr lang="tr-TR" sz="2400" b="1" dirty="0" err="1">
                <a:latin typeface="Helvetica Neue"/>
              </a:rPr>
              <a:t>Nahl</a:t>
            </a:r>
            <a:r>
              <a:rPr lang="tr-TR" sz="2400" b="1" i="0" dirty="0">
                <a:effectLst/>
                <a:latin typeface="Helvetica Neue"/>
              </a:rPr>
              <a:t> Suresi </a:t>
            </a:r>
            <a:r>
              <a:rPr lang="tr-TR" sz="2400" b="1" i="0" dirty="0">
                <a:effectLst/>
                <a:latin typeface="inherit"/>
              </a:rPr>
              <a:t>– 16 . Sure </a:t>
            </a:r>
          </a:p>
          <a:p>
            <a:r>
              <a:rPr lang="tr-TR" sz="2400" b="1" dirty="0" smtClean="0">
                <a:latin typeface="Helvetica Neue"/>
              </a:rPr>
              <a:t>81 </a:t>
            </a:r>
            <a:r>
              <a:rPr lang="tr-TR" sz="2400" b="1" dirty="0">
                <a:latin typeface="Helvetica Neue"/>
              </a:rPr>
              <a:t>.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1767678"/>
          </a:xfrm>
        </p:spPr>
        <p:txBody>
          <a:bodyPr>
            <a:noAutofit/>
          </a:bodyPr>
          <a:lstStyle/>
          <a:p>
            <a:pPr rtl="1"/>
            <a:r>
              <a:rPr lang="ar-AE" sz="4000" dirty="0"/>
              <a:t>وَاللّٰهُ جَعَلَ لَكُمْ مِمَّا خَلَقَ ظِلَالًا وَجَعَلَ لَكُمْ مِنَ الْجِبَالِ اَكْنَانًا وَجَعَلَ لَكُمْ </a:t>
            </a:r>
            <a:r>
              <a:rPr lang="ar-AE" sz="4000" dirty="0" smtClean="0"/>
              <a:t>سَرَابٖيلَ</a:t>
            </a:r>
            <a:r>
              <a:rPr lang="tr-TR" sz="4000" dirty="0" smtClean="0"/>
              <a:t/>
            </a:r>
            <a:br>
              <a:rPr lang="tr-TR" sz="4000" dirty="0" smtClean="0"/>
            </a:br>
            <a:r>
              <a:rPr lang="tr-TR" sz="4000" dirty="0"/>
              <a:t/>
            </a:r>
            <a:br>
              <a:rPr lang="tr-TR" sz="4000" dirty="0"/>
            </a:br>
            <a:r>
              <a:rPr lang="ar-AE" sz="4000" dirty="0" smtClean="0"/>
              <a:t> </a:t>
            </a:r>
            <a:r>
              <a:rPr lang="ar-AE" sz="4000" dirty="0"/>
              <a:t>تَقٖيكُمُ الْحَرَّ وَسَرَابٖيلَ تَقٖيكُمْ بَاْسَكُمْۜ كَذٰلِكَ يُتِمُّ نِعْمَتَهُ عَلَيْكُمْ لَعَلَّكُمْ تُسْلِمُونَ</a:t>
            </a:r>
            <a:r>
              <a:rPr lang="ar-AE" sz="4000" b="1" dirty="0"/>
              <a:t>﴿٨١﴾</a:t>
            </a:r>
            <a:endParaRPr lang="ar-AE" sz="111700" b="0" i="0" dirty="0">
              <a:effectLst/>
              <a:latin typeface="Elif1"/>
            </a:endParaRPr>
          </a:p>
        </p:txBody>
      </p:sp>
    </p:spTree>
    <p:extLst>
      <p:ext uri="{BB962C8B-B14F-4D97-AF65-F5344CB8AC3E}">
        <p14:creationId xmlns:p14="http://schemas.microsoft.com/office/powerpoint/2010/main" val="228098225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a:bodyPr>
          <a:lstStyle/>
          <a:p>
            <a:r>
              <a:rPr lang="tr-TR" b="1" i="1" u="none" strike="noStrike" dirty="0">
                <a:effectLst/>
                <a:latin typeface="Helvetica Neue"/>
              </a:rPr>
              <a:t>﴾128﴿</a:t>
            </a:r>
            <a:r>
              <a:rPr lang="tr-TR" b="1" i="1" dirty="0">
                <a:effectLst/>
                <a:latin typeface="Helvetica Neue"/>
              </a:rPr>
              <a:t>Çünkü Allah </a:t>
            </a:r>
            <a:r>
              <a:rPr lang="tr-TR" b="1" i="1" dirty="0" err="1">
                <a:effectLst/>
                <a:latin typeface="Helvetica Neue"/>
              </a:rPr>
              <a:t>takvâ</a:t>
            </a:r>
            <a:r>
              <a:rPr lang="tr-TR" b="1" i="1" dirty="0">
                <a:effectLst/>
                <a:latin typeface="Helvetica Neue"/>
              </a:rPr>
              <a:t> ile hareket edip iyiliği seçenlerin yanındadır.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31045" y="0"/>
            <a:ext cx="3560956" cy="830997"/>
          </a:xfrm>
          <a:prstGeom prst="rect">
            <a:avLst/>
          </a:prstGeom>
          <a:noFill/>
        </p:spPr>
        <p:txBody>
          <a:bodyPr wrap="square" rtlCol="0">
            <a:spAutoFit/>
          </a:bodyPr>
          <a:lstStyle/>
          <a:p>
            <a:r>
              <a:rPr lang="tr-TR" sz="2400" b="1" dirty="0" err="1">
                <a:latin typeface="Helvetica Neue"/>
              </a:rPr>
              <a:t>Nahl</a:t>
            </a:r>
            <a:r>
              <a:rPr lang="tr-TR" sz="2400" b="1" i="0" dirty="0">
                <a:effectLst/>
                <a:latin typeface="Helvetica Neue"/>
              </a:rPr>
              <a:t> Suresi </a:t>
            </a:r>
            <a:r>
              <a:rPr lang="tr-TR" sz="2400" b="1" i="0" dirty="0">
                <a:effectLst/>
                <a:latin typeface="inherit"/>
              </a:rPr>
              <a:t>– 16 . Sure </a:t>
            </a:r>
          </a:p>
          <a:p>
            <a:r>
              <a:rPr lang="tr-TR" sz="2400" b="1" dirty="0">
                <a:latin typeface="Helvetica Neue"/>
              </a:rPr>
              <a:t>128 . Ayet </a:t>
            </a:r>
            <a:endParaRPr lang="tr-TR" sz="24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1197047"/>
          </a:xfrm>
        </p:spPr>
        <p:txBody>
          <a:bodyPr>
            <a:noAutofit/>
          </a:bodyPr>
          <a:lstStyle/>
          <a:p>
            <a:pPr rtl="1"/>
            <a:r>
              <a:rPr lang="ar-AE" b="0" i="0" dirty="0">
                <a:effectLst/>
                <a:latin typeface="Elif1"/>
              </a:rPr>
              <a:t>اِنَّ اللّٰهَ مَعَ الَّذٖينَ اتَّقَوْا وَالَّذٖينَ هُمْ مُحْسِنُونَ</a:t>
            </a:r>
            <a:r>
              <a:rPr lang="ar-AE" b="1" i="0" u="none" strike="noStrike" dirty="0">
                <a:effectLst/>
                <a:latin typeface="Elif1"/>
              </a:rPr>
              <a:t>﴿١٢٨﴾</a:t>
            </a:r>
            <a:endParaRPr lang="ar-AE" sz="400000" b="0" i="0" dirty="0">
              <a:effectLst/>
              <a:latin typeface="Elif1"/>
            </a:endParaRPr>
          </a:p>
        </p:txBody>
      </p:sp>
    </p:spTree>
    <p:extLst>
      <p:ext uri="{BB962C8B-B14F-4D97-AF65-F5344CB8AC3E}">
        <p14:creationId xmlns:p14="http://schemas.microsoft.com/office/powerpoint/2010/main" val="12100851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16882"/>
            <a:ext cx="12192000" cy="1655762"/>
          </a:xfrm>
        </p:spPr>
        <p:txBody>
          <a:bodyPr>
            <a:noAutofit/>
          </a:bodyPr>
          <a:lstStyle/>
          <a:p>
            <a:pPr rtl="1"/>
            <a:r>
              <a:rPr lang="ar-AE" sz="4800" b="0" i="0" dirty="0">
                <a:effectLst/>
                <a:latin typeface="Elif1"/>
              </a:rPr>
              <a:t>قَالَ اَرَاَيْتَ اِذْ اَوَيْنَٓا اِلَى الصَّخْرَةِ فَاِنّٖي نَسٖيتُ الْحُوتَؗ وَمَٓا اَنْسَانٖيهُ</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اِلَّا الشَّيْطَانُ اَنْ اَذْكُرَهُۚ وَاتَّخَذَ سَبٖيلَهُ فِي الْبَحْرِࣗ عَجَباً</a:t>
            </a:r>
            <a:r>
              <a:rPr lang="ar-AE" sz="4800" b="1" i="0" u="none" strike="noStrike" dirty="0">
                <a:effectLst/>
                <a:latin typeface="Elif1"/>
              </a:rPr>
              <a:t>﴿٦٣﴾</a:t>
            </a:r>
            <a:endParaRPr lang="tr-TR" sz="16600" dirty="0"/>
          </a:p>
        </p:txBody>
      </p:sp>
      <p:sp>
        <p:nvSpPr>
          <p:cNvPr id="3" name="Alt Başlık 2"/>
          <p:cNvSpPr>
            <a:spLocks noGrp="1"/>
          </p:cNvSpPr>
          <p:nvPr>
            <p:ph type="subTitle" idx="1"/>
          </p:nvPr>
        </p:nvSpPr>
        <p:spPr>
          <a:xfrm>
            <a:off x="0" y="4714992"/>
            <a:ext cx="12192000" cy="1655762"/>
          </a:xfrm>
        </p:spPr>
        <p:txBody>
          <a:bodyPr>
            <a:normAutofit/>
          </a:bodyPr>
          <a:lstStyle/>
          <a:p>
            <a:r>
              <a:rPr lang="tr-TR" b="1" i="1" u="none" strike="noStrike" dirty="0">
                <a:solidFill>
                  <a:srgbClr val="725945"/>
                </a:solidFill>
                <a:effectLst/>
                <a:latin typeface="Helvetica Neue"/>
              </a:rPr>
              <a:t>﴾63﴿</a:t>
            </a:r>
            <a:r>
              <a:rPr lang="tr-TR" b="1" i="1" dirty="0">
                <a:solidFill>
                  <a:srgbClr val="4A4A4A"/>
                </a:solidFill>
                <a:effectLst/>
                <a:latin typeface="Helvetica Neue"/>
              </a:rPr>
              <a:t>Genç, “Gördün mü, dedi, o kayanın yanında konakladığımız zaman balığı unuttum! Onu sana söylemeyi bana unutturan, şeytandan başkası değildir.” Balık, şaşılacak bir şekilde denizde yolunu tutup gitmişti.</a:t>
            </a:r>
            <a:endParaRPr lang="tr-TR" sz="2000" dirty="0"/>
          </a:p>
        </p:txBody>
      </p:sp>
      <p:sp>
        <p:nvSpPr>
          <p:cNvPr id="4" name="Metin kutusu 3"/>
          <p:cNvSpPr txBox="1"/>
          <p:nvPr/>
        </p:nvSpPr>
        <p:spPr>
          <a:xfrm>
            <a:off x="9684774" y="14497"/>
            <a:ext cx="2507226" cy="707886"/>
          </a:xfrm>
          <a:prstGeom prst="rect">
            <a:avLst/>
          </a:prstGeom>
          <a:noFill/>
        </p:spPr>
        <p:txBody>
          <a:bodyPr wrap="square" rtlCol="0">
            <a:spAutoFit/>
          </a:bodyPr>
          <a:lstStyle/>
          <a:p>
            <a:r>
              <a:rPr lang="tr-TR" sz="2000" b="1" dirty="0" err="1"/>
              <a:t>Kehf</a:t>
            </a:r>
            <a:r>
              <a:rPr lang="tr-TR" sz="2000" b="1" dirty="0"/>
              <a:t> Suresi 18.sure</a:t>
            </a:r>
          </a:p>
          <a:p>
            <a:r>
              <a:rPr lang="tr-TR" sz="2000" b="1" dirty="0"/>
              <a:t>63 . Ayet </a:t>
            </a:r>
            <a:endParaRPr lang="tr-TR" sz="2000" dirty="0"/>
          </a:p>
        </p:txBody>
      </p:sp>
    </p:spTree>
    <p:extLst>
      <p:ext uri="{BB962C8B-B14F-4D97-AF65-F5344CB8AC3E}">
        <p14:creationId xmlns:p14="http://schemas.microsoft.com/office/powerpoint/2010/main" val="354010319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7200" b="0" i="0" dirty="0">
                <a:effectLst/>
                <a:latin typeface="Elif1"/>
              </a:rPr>
              <a:t>وَحَنَاناً مِنْ لَدُنَّا وَزَكٰوةًؕ وَكَانَ تَقِيًّاۙ</a:t>
            </a:r>
            <a:r>
              <a:rPr lang="ar-AE" sz="7200" b="1" i="0" u="none" strike="noStrike" dirty="0">
                <a:effectLst/>
                <a:latin typeface="Elif1"/>
              </a:rPr>
              <a:t>﴿١٣﴾</a:t>
            </a:r>
            <a:endParaRPr lang="tr-TR" sz="344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﴾13﴿</a:t>
            </a:r>
            <a:r>
              <a:rPr lang="tr-TR" b="1" i="1" dirty="0">
                <a:solidFill>
                  <a:srgbClr val="4A4A4A"/>
                </a:solidFill>
                <a:effectLst/>
                <a:latin typeface="Helvetica Neue"/>
              </a:rPr>
              <a:t>Ayrıca katımızdan ona şefkat ve ruh temizliği de (verdik). O, kötülükten çok sakınan biriydi.</a:t>
            </a:r>
            <a:endParaRPr lang="tr-TR" sz="2000" dirty="0"/>
          </a:p>
        </p:txBody>
      </p:sp>
      <p:sp>
        <p:nvSpPr>
          <p:cNvPr id="4" name="Metin kutusu 3"/>
          <p:cNvSpPr txBox="1"/>
          <p:nvPr/>
        </p:nvSpPr>
        <p:spPr>
          <a:xfrm>
            <a:off x="9301316" y="14497"/>
            <a:ext cx="2890684" cy="707886"/>
          </a:xfrm>
          <a:prstGeom prst="rect">
            <a:avLst/>
          </a:prstGeom>
          <a:noFill/>
        </p:spPr>
        <p:txBody>
          <a:bodyPr wrap="square" rtlCol="0">
            <a:spAutoFit/>
          </a:bodyPr>
          <a:lstStyle/>
          <a:p>
            <a:r>
              <a:rPr lang="tr-TR" b="1" dirty="0"/>
              <a:t>Meryem</a:t>
            </a:r>
            <a:r>
              <a:rPr lang="tr-TR" sz="2000" b="1" dirty="0"/>
              <a:t> Suresi 19.sure</a:t>
            </a:r>
          </a:p>
          <a:p>
            <a:r>
              <a:rPr lang="tr-TR" sz="2000" b="1" dirty="0"/>
              <a:t>13 . Ayet </a:t>
            </a:r>
            <a:endParaRPr lang="tr-TR" sz="2000" dirty="0"/>
          </a:p>
        </p:txBody>
      </p:sp>
    </p:spTree>
    <p:extLst>
      <p:ext uri="{BB962C8B-B14F-4D97-AF65-F5344CB8AC3E}">
        <p14:creationId xmlns:p14="http://schemas.microsoft.com/office/powerpoint/2010/main" val="359222646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000" b="0" i="0" dirty="0">
                <a:effectLst/>
                <a:latin typeface="Elif1"/>
              </a:rPr>
              <a:t>اِلَّا مَنْ تَابَ وَاٰمَنَ وَعَمِلَ صَالِحًا فَاُو۬لٰٓئِكَ يَدْخُلُونَ الْجَنَّةَ وَلَا يُظْلَمُونَ شَيْـًٔاۙ</a:t>
            </a:r>
            <a:r>
              <a:rPr lang="ar-AE" sz="4000" b="1" i="0" u="none" strike="noStrike" dirty="0">
                <a:effectLst/>
                <a:latin typeface="Elif1"/>
              </a:rPr>
              <a:t>﴿٦٠﴾</a:t>
            </a:r>
            <a:r>
              <a:rPr lang="tr-TR" sz="4000" b="1" i="0" u="none" strike="noStrike" dirty="0">
                <a:effectLst/>
                <a:latin typeface="Elif1"/>
              </a:rPr>
              <a:t/>
            </a:r>
            <a:br>
              <a:rPr lang="tr-TR" sz="4000" b="1" i="0" u="none" strike="noStrike" dirty="0">
                <a:effectLst/>
                <a:latin typeface="Elif1"/>
              </a:rPr>
            </a:br>
            <a:r>
              <a:rPr lang="ar-AE" sz="4000" b="0" i="0" dirty="0">
                <a:effectLst/>
                <a:latin typeface="Elif1"/>
              </a:rPr>
              <a:t/>
            </a:r>
            <a:br>
              <a:rPr lang="ar-AE" sz="4000" b="0" i="0" dirty="0">
                <a:effectLst/>
                <a:latin typeface="Elif1"/>
              </a:rPr>
            </a:br>
            <a:r>
              <a:rPr lang="ar-AE" sz="4000" b="0" i="0" dirty="0">
                <a:effectLst/>
                <a:latin typeface="Elif1"/>
              </a:rPr>
              <a:t>جَنَّاتِ عَدْنٍۨ الَّتٖي وَعَدَ الرَّحْمٰنُ عِبَادَهُ بِالْغَيْبِؕ اِنَّهُ كَانَ وَعْدُهُ مَاْتِيًّا</a:t>
            </a:r>
            <a:r>
              <a:rPr lang="ar-AE" sz="4000" b="1" i="0" u="none" strike="noStrike" dirty="0">
                <a:effectLst/>
                <a:latin typeface="Elif1"/>
              </a:rPr>
              <a:t>﴿٦١﴾</a:t>
            </a:r>
            <a:endParaRPr lang="ar-AE" sz="5400" b="0" i="0" dirty="0">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﴾60-61﴿</a:t>
            </a:r>
            <a:r>
              <a:rPr lang="tr-TR" b="1" i="1" dirty="0">
                <a:solidFill>
                  <a:srgbClr val="4A4A4A"/>
                </a:solidFill>
                <a:effectLst/>
                <a:latin typeface="Helvetica Neue"/>
              </a:rPr>
              <a:t>Ancak tövbe eden, iman eden ve iyi davranışta bulunan kimseler böyle değildir. Bunlar hiçbir haksızlığa uğratılmaksızın cennete; çok esirgeyici olan Allah’ın, kullarına </a:t>
            </a:r>
            <a:r>
              <a:rPr lang="tr-TR" b="1" i="1" dirty="0" err="1">
                <a:solidFill>
                  <a:srgbClr val="4A4A4A"/>
                </a:solidFill>
                <a:effectLst/>
                <a:latin typeface="Helvetica Neue"/>
              </a:rPr>
              <a:t>vaad</a:t>
            </a:r>
            <a:r>
              <a:rPr lang="tr-TR" b="1" i="1" dirty="0">
                <a:solidFill>
                  <a:srgbClr val="4A4A4A"/>
                </a:solidFill>
                <a:effectLst/>
                <a:latin typeface="Helvetica Neue"/>
              </a:rPr>
              <a:t> ettiği, onların idraklerini aşan </a:t>
            </a:r>
            <a:r>
              <a:rPr lang="tr-TR" b="1" i="1" dirty="0" err="1">
                <a:solidFill>
                  <a:srgbClr val="4A4A4A"/>
                </a:solidFill>
                <a:effectLst/>
                <a:latin typeface="Helvetica Neue"/>
              </a:rPr>
              <a:t>adn</a:t>
            </a:r>
            <a:r>
              <a:rPr lang="tr-TR" b="1" i="1" dirty="0">
                <a:solidFill>
                  <a:srgbClr val="4A4A4A"/>
                </a:solidFill>
                <a:effectLst/>
                <a:latin typeface="Helvetica Neue"/>
              </a:rPr>
              <a:t> cennetlerine gireceklerdir. Şüphesiz O’nun vaadi yerine gelecektir.</a:t>
            </a:r>
            <a:endParaRPr lang="tr-TR" sz="2000" dirty="0"/>
          </a:p>
        </p:txBody>
      </p:sp>
      <p:sp>
        <p:nvSpPr>
          <p:cNvPr id="4" name="Metin kutusu 3"/>
          <p:cNvSpPr txBox="1"/>
          <p:nvPr/>
        </p:nvSpPr>
        <p:spPr>
          <a:xfrm>
            <a:off x="9301316" y="14497"/>
            <a:ext cx="2890684" cy="707886"/>
          </a:xfrm>
          <a:prstGeom prst="rect">
            <a:avLst/>
          </a:prstGeom>
          <a:noFill/>
        </p:spPr>
        <p:txBody>
          <a:bodyPr wrap="square" rtlCol="0">
            <a:spAutoFit/>
          </a:bodyPr>
          <a:lstStyle/>
          <a:p>
            <a:r>
              <a:rPr lang="tr-TR" b="1" dirty="0"/>
              <a:t>Meryem</a:t>
            </a:r>
            <a:r>
              <a:rPr lang="tr-TR" sz="2000" b="1" dirty="0"/>
              <a:t> Suresi 19.sure</a:t>
            </a:r>
          </a:p>
          <a:p>
            <a:r>
              <a:rPr lang="tr-TR" sz="2000" b="1" dirty="0"/>
              <a:t>60 – 61 . Ayet </a:t>
            </a:r>
            <a:endParaRPr lang="tr-TR" sz="2000" dirty="0"/>
          </a:p>
        </p:txBody>
      </p:sp>
    </p:spTree>
    <p:extLst>
      <p:ext uri="{BB962C8B-B14F-4D97-AF65-F5344CB8AC3E}">
        <p14:creationId xmlns:p14="http://schemas.microsoft.com/office/powerpoint/2010/main" val="161836839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400" b="0" i="0" dirty="0">
                <a:effectLst/>
                <a:latin typeface="Elif1"/>
              </a:rPr>
              <a:t>لَا يَسْمَعُونَ فٖيهَا لَغْوًا اِلَّا سَلَامًاۜ وَلَهُمْ رِزْقُهُمْ فٖيهَا بُكْرَةً وَعَشِيًّا</a:t>
            </a:r>
            <a:r>
              <a:rPr lang="ar-AE" sz="4400" b="1" i="0" u="none" strike="noStrike" dirty="0">
                <a:effectLst/>
                <a:latin typeface="Elif1"/>
              </a:rPr>
              <a:t>﴿٦٢﴾</a:t>
            </a:r>
            <a:endParaRPr lang="tr-TR" sz="13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﴾62﴿</a:t>
            </a:r>
            <a:r>
              <a:rPr lang="tr-TR" b="1" i="1" dirty="0">
                <a:solidFill>
                  <a:srgbClr val="4A4A4A"/>
                </a:solidFill>
                <a:effectLst/>
                <a:latin typeface="Helvetica Neue"/>
              </a:rPr>
              <a:t>Orada boş söz işitmezler, kendilerine yalnız esenlikler dilenir. Orada, sabah akşam rızıkları hazırdır.</a:t>
            </a:r>
            <a:endParaRPr lang="tr-TR" sz="2000" dirty="0"/>
          </a:p>
        </p:txBody>
      </p:sp>
      <p:sp>
        <p:nvSpPr>
          <p:cNvPr id="4" name="Metin kutusu 3"/>
          <p:cNvSpPr txBox="1"/>
          <p:nvPr/>
        </p:nvSpPr>
        <p:spPr>
          <a:xfrm>
            <a:off x="9301316" y="14497"/>
            <a:ext cx="2890684" cy="707886"/>
          </a:xfrm>
          <a:prstGeom prst="rect">
            <a:avLst/>
          </a:prstGeom>
          <a:noFill/>
        </p:spPr>
        <p:txBody>
          <a:bodyPr wrap="square" rtlCol="0">
            <a:spAutoFit/>
          </a:bodyPr>
          <a:lstStyle/>
          <a:p>
            <a:r>
              <a:rPr lang="tr-TR" b="1" dirty="0"/>
              <a:t>Meryem</a:t>
            </a:r>
            <a:r>
              <a:rPr lang="tr-TR" sz="2000" b="1" dirty="0"/>
              <a:t> Suresi 19.sure</a:t>
            </a:r>
          </a:p>
          <a:p>
            <a:r>
              <a:rPr lang="tr-TR" sz="2000" b="1" dirty="0"/>
              <a:t>62 . Ayet </a:t>
            </a:r>
            <a:endParaRPr lang="tr-TR" sz="2000" dirty="0"/>
          </a:p>
        </p:txBody>
      </p:sp>
    </p:spTree>
    <p:extLst>
      <p:ext uri="{BB962C8B-B14F-4D97-AF65-F5344CB8AC3E}">
        <p14:creationId xmlns:p14="http://schemas.microsoft.com/office/powerpoint/2010/main" val="6921204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b="0" i="0" dirty="0">
                <a:effectLst/>
                <a:latin typeface="Elif1"/>
              </a:rPr>
              <a:t>تِلْكَ الْجَنَّةُ الَّتٖي نُورِثُ مِنْ عِبَادِنَا مَنْ كَانَ تَقِيًّا</a:t>
            </a:r>
            <a:r>
              <a:rPr lang="ar-AE" b="1" i="0" u="none" strike="noStrike" dirty="0">
                <a:effectLst/>
                <a:latin typeface="Elif1"/>
              </a:rPr>
              <a:t>﴿٦٣﴾</a:t>
            </a:r>
            <a:endParaRPr lang="tr-TR" sz="239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﴾63﴿</a:t>
            </a:r>
            <a:r>
              <a:rPr lang="tr-TR" b="1" i="1" dirty="0">
                <a:solidFill>
                  <a:srgbClr val="4A4A4A"/>
                </a:solidFill>
                <a:effectLst/>
                <a:latin typeface="Helvetica Neue"/>
              </a:rPr>
              <a:t>Kullarımızdan </a:t>
            </a:r>
            <a:r>
              <a:rPr lang="tr-TR" b="1" i="1" dirty="0" err="1">
                <a:solidFill>
                  <a:srgbClr val="4A4A4A"/>
                </a:solidFill>
                <a:effectLst/>
                <a:latin typeface="Helvetica Neue"/>
              </a:rPr>
              <a:t>takvâ</a:t>
            </a:r>
            <a:r>
              <a:rPr lang="tr-TR" b="1" i="1" dirty="0">
                <a:solidFill>
                  <a:srgbClr val="4A4A4A"/>
                </a:solidFill>
                <a:effectLst/>
                <a:latin typeface="Helvetica Neue"/>
              </a:rPr>
              <a:t> sahibi kimselere vereceğimiz cennet işte budur.</a:t>
            </a:r>
            <a:endParaRPr lang="tr-TR" sz="2000" dirty="0"/>
          </a:p>
        </p:txBody>
      </p:sp>
      <p:sp>
        <p:nvSpPr>
          <p:cNvPr id="4" name="Metin kutusu 3"/>
          <p:cNvSpPr txBox="1"/>
          <p:nvPr/>
        </p:nvSpPr>
        <p:spPr>
          <a:xfrm>
            <a:off x="9301316" y="14497"/>
            <a:ext cx="2890684" cy="707886"/>
          </a:xfrm>
          <a:prstGeom prst="rect">
            <a:avLst/>
          </a:prstGeom>
          <a:noFill/>
        </p:spPr>
        <p:txBody>
          <a:bodyPr wrap="square" rtlCol="0">
            <a:spAutoFit/>
          </a:bodyPr>
          <a:lstStyle/>
          <a:p>
            <a:r>
              <a:rPr lang="tr-TR" b="1" dirty="0"/>
              <a:t>Meryem</a:t>
            </a:r>
            <a:r>
              <a:rPr lang="tr-TR" sz="2000" b="1" dirty="0"/>
              <a:t> Suresi 19.sure</a:t>
            </a:r>
          </a:p>
          <a:p>
            <a:r>
              <a:rPr lang="tr-TR" sz="2000" b="1" dirty="0"/>
              <a:t>63 . Ayet </a:t>
            </a:r>
            <a:endParaRPr lang="tr-TR" sz="2000" dirty="0"/>
          </a:p>
        </p:txBody>
      </p:sp>
    </p:spTree>
    <p:extLst>
      <p:ext uri="{BB962C8B-B14F-4D97-AF65-F5344CB8AC3E}">
        <p14:creationId xmlns:p14="http://schemas.microsoft.com/office/powerpoint/2010/main" val="325648069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b="0" i="0" dirty="0">
                <a:effectLst/>
                <a:latin typeface="Elif1"/>
              </a:rPr>
              <a:t>ثُمَّ نُنَجِّي الَّذٖينَ اتَّقَوْا وَنَذَرُ الظَّالِمٖينَ فٖيهَا جِثِيًّا</a:t>
            </a:r>
            <a:r>
              <a:rPr lang="ar-AE" b="1" i="0" u="none" strike="noStrike" dirty="0">
                <a:effectLst/>
                <a:latin typeface="Elif1"/>
              </a:rPr>
              <a:t>﴿٧٢﴾</a:t>
            </a:r>
            <a:endParaRPr lang="tr-TR" sz="239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﴾72﴿</a:t>
            </a:r>
            <a:r>
              <a:rPr lang="tr-TR" b="1" i="1" dirty="0">
                <a:solidFill>
                  <a:srgbClr val="4A4A4A"/>
                </a:solidFill>
                <a:effectLst/>
                <a:latin typeface="Helvetica Neue"/>
              </a:rPr>
              <a:t>Sonra biz kötülükten sakınanları (cehennemden) esirgeriz; zalimleri de diz üstü çökmüş olarak orada bırakırız.</a:t>
            </a:r>
            <a:endParaRPr lang="tr-TR" sz="2000" dirty="0"/>
          </a:p>
        </p:txBody>
      </p:sp>
      <p:sp>
        <p:nvSpPr>
          <p:cNvPr id="4" name="Metin kutusu 3"/>
          <p:cNvSpPr txBox="1"/>
          <p:nvPr/>
        </p:nvSpPr>
        <p:spPr>
          <a:xfrm>
            <a:off x="9301316" y="14497"/>
            <a:ext cx="2890684" cy="707886"/>
          </a:xfrm>
          <a:prstGeom prst="rect">
            <a:avLst/>
          </a:prstGeom>
          <a:noFill/>
        </p:spPr>
        <p:txBody>
          <a:bodyPr wrap="square" rtlCol="0">
            <a:spAutoFit/>
          </a:bodyPr>
          <a:lstStyle/>
          <a:p>
            <a:r>
              <a:rPr lang="tr-TR" b="1" dirty="0"/>
              <a:t>Meryem</a:t>
            </a:r>
            <a:r>
              <a:rPr lang="tr-TR" sz="2000" b="1" dirty="0"/>
              <a:t> Suresi 19.sure</a:t>
            </a:r>
          </a:p>
          <a:p>
            <a:r>
              <a:rPr lang="tr-TR" sz="2000" b="1" dirty="0"/>
              <a:t>72 . Ayet </a:t>
            </a:r>
            <a:endParaRPr lang="tr-TR" sz="2000" dirty="0"/>
          </a:p>
        </p:txBody>
      </p:sp>
    </p:spTree>
    <p:extLst>
      <p:ext uri="{BB962C8B-B14F-4D97-AF65-F5344CB8AC3E}">
        <p14:creationId xmlns:p14="http://schemas.microsoft.com/office/powerpoint/2010/main" val="159603443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6600" b="0" i="0" dirty="0">
                <a:effectLst/>
                <a:latin typeface="Elif1"/>
              </a:rPr>
              <a:t>يَوْمَ نَحْشُرُ الْمُتَّقٖينَ اِلَى الرَّحْمٰنِ وَفْدًاۙ</a:t>
            </a:r>
            <a:r>
              <a:rPr lang="ar-AE" sz="6600" b="1" i="0" u="none" strike="noStrike" dirty="0">
                <a:effectLst/>
                <a:latin typeface="Elif1"/>
              </a:rPr>
              <a:t>﴿٨٥﴾</a:t>
            </a:r>
            <a:endParaRPr lang="tr-TR" sz="287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﴾85﴿</a:t>
            </a:r>
            <a:r>
              <a:rPr lang="tr-TR" b="1" i="1" dirty="0">
                <a:solidFill>
                  <a:srgbClr val="4A4A4A"/>
                </a:solidFill>
                <a:effectLst/>
                <a:latin typeface="Helvetica Neue"/>
              </a:rPr>
              <a:t>Gün gelecek, </a:t>
            </a:r>
            <a:r>
              <a:rPr lang="tr-TR" b="1" i="1" dirty="0" err="1">
                <a:solidFill>
                  <a:srgbClr val="4A4A4A"/>
                </a:solidFill>
                <a:effectLst/>
                <a:latin typeface="Helvetica Neue"/>
              </a:rPr>
              <a:t>takvâ</a:t>
            </a:r>
            <a:r>
              <a:rPr lang="tr-TR" b="1" i="1" dirty="0">
                <a:solidFill>
                  <a:srgbClr val="4A4A4A"/>
                </a:solidFill>
                <a:effectLst/>
                <a:latin typeface="Helvetica Neue"/>
              </a:rPr>
              <a:t> sahiplerini seçkin konuklar olarak </a:t>
            </a:r>
            <a:r>
              <a:rPr lang="tr-TR" b="1" i="1" dirty="0" err="1">
                <a:solidFill>
                  <a:srgbClr val="4A4A4A"/>
                </a:solidFill>
                <a:effectLst/>
                <a:latin typeface="Helvetica Neue"/>
              </a:rPr>
              <a:t>rahmânın</a:t>
            </a:r>
            <a:r>
              <a:rPr lang="tr-TR" b="1" i="1" dirty="0">
                <a:solidFill>
                  <a:srgbClr val="4A4A4A"/>
                </a:solidFill>
                <a:effectLst/>
                <a:latin typeface="Helvetica Neue"/>
              </a:rPr>
              <a:t> huzurunda toplayacağız;</a:t>
            </a:r>
            <a:endParaRPr lang="tr-TR" sz="2000" dirty="0"/>
          </a:p>
        </p:txBody>
      </p:sp>
      <p:sp>
        <p:nvSpPr>
          <p:cNvPr id="4" name="Metin kutusu 3"/>
          <p:cNvSpPr txBox="1"/>
          <p:nvPr/>
        </p:nvSpPr>
        <p:spPr>
          <a:xfrm>
            <a:off x="9301316" y="14497"/>
            <a:ext cx="2890684" cy="707886"/>
          </a:xfrm>
          <a:prstGeom prst="rect">
            <a:avLst/>
          </a:prstGeom>
          <a:noFill/>
        </p:spPr>
        <p:txBody>
          <a:bodyPr wrap="square" rtlCol="0">
            <a:spAutoFit/>
          </a:bodyPr>
          <a:lstStyle/>
          <a:p>
            <a:r>
              <a:rPr lang="tr-TR" b="1" dirty="0"/>
              <a:t>Meryem</a:t>
            </a:r>
            <a:r>
              <a:rPr lang="tr-TR" sz="2000" b="1" dirty="0"/>
              <a:t> Suresi 19.sure</a:t>
            </a:r>
          </a:p>
          <a:p>
            <a:r>
              <a:rPr lang="tr-TR" sz="2000" b="1" dirty="0"/>
              <a:t>85 . Ayet </a:t>
            </a:r>
            <a:endParaRPr lang="tr-TR" sz="2000" dirty="0"/>
          </a:p>
        </p:txBody>
      </p:sp>
    </p:spTree>
    <p:extLst>
      <p:ext uri="{BB962C8B-B14F-4D97-AF65-F5344CB8AC3E}">
        <p14:creationId xmlns:p14="http://schemas.microsoft.com/office/powerpoint/2010/main" val="307321807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800" b="0" i="0" dirty="0">
                <a:effectLst/>
                <a:latin typeface="Elif1"/>
              </a:rPr>
              <a:t>فَاِنَّمَا يَسَّرْنَاهُ بِلِسَانِكَ لِتُبَشِّرَ بِهِ الْمُتَّقٖينَ وَتُنْذِرَ بِهٖ قَوْماً لُدًّا</a:t>
            </a:r>
            <a:r>
              <a:rPr lang="ar-AE" sz="4800" b="1" i="0" u="none" strike="noStrike" dirty="0">
                <a:effectLst/>
                <a:latin typeface="Elif1"/>
              </a:rPr>
              <a:t>﴿٩٧﴾</a:t>
            </a:r>
            <a:endParaRPr lang="tr-TR" sz="16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a:solidFill>
                  <a:srgbClr val="725945"/>
                </a:solidFill>
                <a:effectLst/>
                <a:latin typeface="Helvetica Neue"/>
              </a:rPr>
              <a:t>﴾97﴿</a:t>
            </a:r>
            <a:r>
              <a:rPr lang="tr-TR" b="1" i="1">
                <a:solidFill>
                  <a:srgbClr val="4A4A4A"/>
                </a:solidFill>
                <a:effectLst/>
                <a:latin typeface="Helvetica Neue"/>
              </a:rPr>
              <a:t>Biz Kur’an’ı senin dilinle kolay anlaşılır kıldık ki günahtan sakınanları onunla müjdeleyesin ve inatla direnenleri de onunla uyarasın!</a:t>
            </a:r>
            <a:endParaRPr lang="tr-TR" sz="2000" dirty="0"/>
          </a:p>
        </p:txBody>
      </p:sp>
      <p:sp>
        <p:nvSpPr>
          <p:cNvPr id="4" name="Metin kutusu 3"/>
          <p:cNvSpPr txBox="1"/>
          <p:nvPr/>
        </p:nvSpPr>
        <p:spPr>
          <a:xfrm>
            <a:off x="9301316" y="14497"/>
            <a:ext cx="2890684" cy="707886"/>
          </a:xfrm>
          <a:prstGeom prst="rect">
            <a:avLst/>
          </a:prstGeom>
          <a:noFill/>
        </p:spPr>
        <p:txBody>
          <a:bodyPr wrap="square" rtlCol="0">
            <a:spAutoFit/>
          </a:bodyPr>
          <a:lstStyle/>
          <a:p>
            <a:r>
              <a:rPr lang="tr-TR" b="1" dirty="0"/>
              <a:t>Meryem</a:t>
            </a:r>
            <a:r>
              <a:rPr lang="tr-TR" sz="2000" b="1" dirty="0"/>
              <a:t> Suresi 19.sure</a:t>
            </a:r>
          </a:p>
          <a:p>
            <a:r>
              <a:rPr lang="tr-TR" sz="2000" b="1" dirty="0"/>
              <a:t>97 . Ayet </a:t>
            </a:r>
            <a:endParaRPr lang="tr-TR" sz="2000" dirty="0"/>
          </a:p>
        </p:txBody>
      </p:sp>
    </p:spTree>
    <p:extLst>
      <p:ext uri="{BB962C8B-B14F-4D97-AF65-F5344CB8AC3E}">
        <p14:creationId xmlns:p14="http://schemas.microsoft.com/office/powerpoint/2010/main" val="137998159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200" b="0" i="0" dirty="0">
                <a:effectLst/>
                <a:latin typeface="Elif1"/>
              </a:rPr>
              <a:t>وَكَذٰلِكَ اَنْزَلْنَاهُ قُرْاٰناً عَرَبِياًّ وَصَرَّفْنَا فٖيهِ مِنَ الْوَعٖيدِ لَعَلَّهُمْ يَتَّقُونَ اَوْ يُحْدِثُ لَهُمْ ذِكْراً</a:t>
            </a:r>
            <a:r>
              <a:rPr lang="ar-AE" sz="3200" b="1" i="0" u="none" strike="noStrike" dirty="0">
                <a:effectLst/>
                <a:latin typeface="Elif1"/>
              </a:rPr>
              <a:t>﴿١١٣﴾</a:t>
            </a:r>
            <a:endParaRPr lang="tr-TR" sz="8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﴾113﴿</a:t>
            </a:r>
            <a:r>
              <a:rPr lang="tr-TR" b="1" i="1" dirty="0">
                <a:solidFill>
                  <a:srgbClr val="4A4A4A"/>
                </a:solidFill>
                <a:effectLst/>
                <a:latin typeface="Helvetica Neue"/>
              </a:rPr>
              <a:t>İşte, sakınsınlar yahut hatırlamalarını sağlasın diye onu Arapça bir Kur’an olarak indirdik ve onda uyarılarımıza tekrar tekrar yer verdik.</a:t>
            </a:r>
            <a:endParaRPr lang="tr-TR" sz="2000" dirty="0"/>
          </a:p>
        </p:txBody>
      </p:sp>
      <p:sp>
        <p:nvSpPr>
          <p:cNvPr id="4" name="Metin kutusu 3"/>
          <p:cNvSpPr txBox="1"/>
          <p:nvPr/>
        </p:nvSpPr>
        <p:spPr>
          <a:xfrm>
            <a:off x="9556955" y="0"/>
            <a:ext cx="2635045" cy="707886"/>
          </a:xfrm>
          <a:prstGeom prst="rect">
            <a:avLst/>
          </a:prstGeom>
          <a:noFill/>
        </p:spPr>
        <p:txBody>
          <a:bodyPr wrap="square" rtlCol="0">
            <a:spAutoFit/>
          </a:bodyPr>
          <a:lstStyle/>
          <a:p>
            <a:r>
              <a:rPr lang="tr-TR" sz="2000" b="1" dirty="0" err="1"/>
              <a:t>Tâhâ</a:t>
            </a:r>
            <a:r>
              <a:rPr lang="tr-TR" sz="2000" b="1" dirty="0"/>
              <a:t> Suresi 20.sure</a:t>
            </a:r>
          </a:p>
          <a:p>
            <a:r>
              <a:rPr lang="tr-TR" sz="2000" b="1" dirty="0"/>
              <a:t>113 . Ayet </a:t>
            </a:r>
            <a:endParaRPr lang="tr-TR" sz="2000" dirty="0"/>
          </a:p>
        </p:txBody>
      </p:sp>
    </p:spTree>
    <p:extLst>
      <p:ext uri="{BB962C8B-B14F-4D97-AF65-F5344CB8AC3E}">
        <p14:creationId xmlns:p14="http://schemas.microsoft.com/office/powerpoint/2010/main" val="376855285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200" b="0" i="0" dirty="0">
                <a:effectLst/>
                <a:latin typeface="Elif1"/>
              </a:rPr>
              <a:t>وَأْمُرْ اَهْلَكَ بِالصَّلٰوةِ وَاصْطَبِرْ عَلَيْهَاؕ لَا نَسْـَٔلُكَ رِزْقاًؕ نَحْنُ نَرْزُقُكَؕ وَالْعَاقِبَةُ لِلتَّقْوٰى</a:t>
            </a:r>
            <a:r>
              <a:rPr lang="ar-AE" sz="3200" b="1" i="0" u="none" strike="noStrike" dirty="0">
                <a:effectLst/>
                <a:latin typeface="Elif1"/>
              </a:rPr>
              <a:t>﴿١٣٢﴾</a:t>
            </a:r>
            <a:endParaRPr lang="tr-TR" sz="8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﴾132﴿</a:t>
            </a:r>
            <a:r>
              <a:rPr lang="tr-TR" b="1" i="1" dirty="0">
                <a:solidFill>
                  <a:srgbClr val="4A4A4A"/>
                </a:solidFill>
                <a:effectLst/>
                <a:latin typeface="Helvetica Neue"/>
              </a:rPr>
              <a:t>Aile fertlerine namazı emret, kendin de bunda kararlı ol. Senden rızık istemiyoruz; asıl biz seni rızıklandırıyoruz. Mutlu gelecek, günahlardan sakınanların olacaktır.</a:t>
            </a:r>
            <a:endParaRPr lang="tr-TR" sz="2000" dirty="0"/>
          </a:p>
        </p:txBody>
      </p:sp>
      <p:sp>
        <p:nvSpPr>
          <p:cNvPr id="4" name="Metin kutusu 3"/>
          <p:cNvSpPr txBox="1"/>
          <p:nvPr/>
        </p:nvSpPr>
        <p:spPr>
          <a:xfrm>
            <a:off x="9556955" y="0"/>
            <a:ext cx="2635045" cy="707886"/>
          </a:xfrm>
          <a:prstGeom prst="rect">
            <a:avLst/>
          </a:prstGeom>
          <a:noFill/>
        </p:spPr>
        <p:txBody>
          <a:bodyPr wrap="square" rtlCol="0">
            <a:spAutoFit/>
          </a:bodyPr>
          <a:lstStyle/>
          <a:p>
            <a:r>
              <a:rPr lang="tr-TR" sz="2000" b="1" dirty="0" err="1"/>
              <a:t>Tâhâ</a:t>
            </a:r>
            <a:r>
              <a:rPr lang="tr-TR" sz="2000" b="1" dirty="0"/>
              <a:t> Suresi 20.sure</a:t>
            </a:r>
          </a:p>
          <a:p>
            <a:r>
              <a:rPr lang="tr-TR" sz="2000" b="1" dirty="0"/>
              <a:t>132 . Ayet </a:t>
            </a:r>
            <a:endParaRPr lang="tr-TR" sz="2000" dirty="0"/>
          </a:p>
        </p:txBody>
      </p:sp>
    </p:spTree>
    <p:extLst>
      <p:ext uri="{BB962C8B-B14F-4D97-AF65-F5344CB8AC3E}">
        <p14:creationId xmlns:p14="http://schemas.microsoft.com/office/powerpoint/2010/main" val="171936540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91620"/>
          </a:xfrm>
        </p:spPr>
        <p:txBody>
          <a:bodyPr>
            <a:noAutofit/>
          </a:bodyPr>
          <a:lstStyle/>
          <a:p>
            <a:pPr rtl="1"/>
            <a:r>
              <a:rPr lang="ar-AE" sz="4800" b="0" i="0" dirty="0">
                <a:effectLst/>
                <a:latin typeface="Elif1"/>
              </a:rPr>
              <a:t>وَلَقَدْ اٰتَيْنَا مُوسٰى وَهٰرُونَ الْفُرْقَانَ وَضِيَٓاءً وَذِكْراً لِلْمُتَّقٖينَۙ</a:t>
            </a:r>
            <a:r>
              <a:rPr lang="ar-AE" sz="4800" b="1" i="0" u="none" strike="noStrike" dirty="0">
                <a:effectLst/>
                <a:latin typeface="Elif1"/>
              </a:rPr>
              <a:t>﴿٤٨﴾</a:t>
            </a:r>
            <a:r>
              <a:rPr lang="tr-TR" sz="4800" b="1" i="0" u="none" strike="noStrike" dirty="0">
                <a:effectLst/>
                <a:latin typeface="Elif1"/>
              </a:rPr>
              <a:t/>
            </a:r>
            <a:br>
              <a:rPr lang="tr-TR" sz="4800" b="1" i="0" u="none" strike="noStrike" dirty="0">
                <a:effectLst/>
                <a:latin typeface="Elif1"/>
              </a:rPr>
            </a:br>
            <a:r>
              <a:rPr lang="ar-AE" sz="4800" b="0" i="0" dirty="0">
                <a:effectLst/>
                <a:latin typeface="Elif1"/>
              </a:rPr>
              <a:t/>
            </a:r>
            <a:br>
              <a:rPr lang="ar-AE" sz="4800" b="0" i="0" dirty="0">
                <a:effectLst/>
                <a:latin typeface="Elif1"/>
              </a:rPr>
            </a:br>
            <a:r>
              <a:rPr lang="ar-AE" sz="4800" b="0" i="0" dirty="0">
                <a:effectLst/>
                <a:latin typeface="Elif1"/>
              </a:rPr>
              <a:t>اَلَّذٖينَ يَخْشَوْنَ رَبَّهُمْ بِالْغَيْبِ وَهُمْ مِنَ السَّاعَةِ مُشْفِقُونَ</a:t>
            </a:r>
            <a:r>
              <a:rPr lang="ar-AE" sz="4800" b="1" i="0" u="none" strike="noStrike" dirty="0">
                <a:effectLst/>
                <a:latin typeface="Elif1"/>
              </a:rPr>
              <a:t>﴿٤٩﴾</a:t>
            </a:r>
            <a:endParaRPr lang="ar-AE" sz="6600" b="0" i="0" dirty="0">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﴾48-49﴿</a:t>
            </a:r>
            <a:r>
              <a:rPr lang="tr-TR" b="1" i="1" dirty="0">
                <a:solidFill>
                  <a:srgbClr val="4A4A4A"/>
                </a:solidFill>
                <a:effectLst/>
                <a:latin typeface="Helvetica Neue"/>
              </a:rPr>
              <a:t>Andolsun ki, Mûsâ ve </a:t>
            </a:r>
            <a:r>
              <a:rPr lang="tr-TR" b="1" i="1" dirty="0" err="1">
                <a:solidFill>
                  <a:srgbClr val="4A4A4A"/>
                </a:solidFill>
                <a:effectLst/>
                <a:latin typeface="Helvetica Neue"/>
              </a:rPr>
              <a:t>Hârûn’a</a:t>
            </a:r>
            <a:r>
              <a:rPr lang="tr-TR" b="1" i="1" dirty="0">
                <a:solidFill>
                  <a:srgbClr val="4A4A4A"/>
                </a:solidFill>
                <a:effectLst/>
                <a:latin typeface="Helvetica Neue"/>
              </a:rPr>
              <a:t>, günahtan sakınan, görmedikleri halde rablerinden korkan ve kıyametin kaygısını taşıyanlar için bir ayırma ölçütü, bir ışık, bir hatırlatıcı kaynak (kitap) verdik.</a:t>
            </a:r>
            <a:endParaRPr lang="tr-TR" sz="2000" dirty="0"/>
          </a:p>
        </p:txBody>
      </p:sp>
      <p:sp>
        <p:nvSpPr>
          <p:cNvPr id="4" name="Metin kutusu 3"/>
          <p:cNvSpPr txBox="1"/>
          <p:nvPr/>
        </p:nvSpPr>
        <p:spPr>
          <a:xfrm>
            <a:off x="9389807" y="0"/>
            <a:ext cx="2802194" cy="707886"/>
          </a:xfrm>
          <a:prstGeom prst="rect">
            <a:avLst/>
          </a:prstGeom>
          <a:noFill/>
        </p:spPr>
        <p:txBody>
          <a:bodyPr wrap="square" rtlCol="0">
            <a:spAutoFit/>
          </a:bodyPr>
          <a:lstStyle/>
          <a:p>
            <a:r>
              <a:rPr lang="tr-TR" sz="2000" b="1" dirty="0" err="1"/>
              <a:t>Enbiyâ</a:t>
            </a:r>
            <a:r>
              <a:rPr lang="tr-TR" sz="2000" b="1" dirty="0"/>
              <a:t> Suresi 21.sure</a:t>
            </a:r>
          </a:p>
          <a:p>
            <a:r>
              <a:rPr lang="tr-TR" sz="2000" b="1" dirty="0"/>
              <a:t>48 - 49 . Ayet </a:t>
            </a:r>
            <a:endParaRPr lang="tr-TR" sz="2000" dirty="0"/>
          </a:p>
        </p:txBody>
      </p:sp>
    </p:spTree>
    <p:extLst>
      <p:ext uri="{BB962C8B-B14F-4D97-AF65-F5344CB8AC3E}">
        <p14:creationId xmlns:p14="http://schemas.microsoft.com/office/powerpoint/2010/main" val="120550840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5400" b="0" i="0" dirty="0">
                <a:effectLst/>
                <a:latin typeface="Elif1"/>
              </a:rPr>
              <a:t>يَٓا اَيُّهَا النَّاسُ اتَّقُوا رَبَّكُمْۚ اِنَّ زَلْزَلَةَ السَّاعَةِ شَيْءٌ عَظٖيمٌ</a:t>
            </a:r>
            <a:r>
              <a:rPr lang="ar-AE" sz="5400" b="1" i="0" u="none" strike="noStrike" dirty="0">
                <a:effectLst/>
                <a:latin typeface="Elif1"/>
              </a:rPr>
              <a:t>﴿١﴾</a:t>
            </a:r>
            <a:endParaRPr lang="tr-TR" sz="199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effectLst/>
                <a:latin typeface="Helvetica Neue"/>
              </a:rPr>
              <a:t>﴾1﴿</a:t>
            </a:r>
            <a:r>
              <a:rPr lang="tr-TR" b="1" i="1" dirty="0">
                <a:effectLst/>
                <a:latin typeface="Helvetica Neue"/>
              </a:rPr>
              <a:t>Ey insanlar! Rabbinize karşı gelmekten sakının. Kıyamet sarsıntısı gerçekten büyük bir olaydır.</a:t>
            </a:r>
            <a:endParaRPr lang="tr-TR"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sz="2000" b="1" dirty="0"/>
              <a:t>Hac Suresi 22.sure</a:t>
            </a:r>
          </a:p>
          <a:p>
            <a:r>
              <a:rPr lang="tr-TR" sz="2000" b="1" dirty="0"/>
              <a:t>1 . Ayet </a:t>
            </a:r>
            <a:endParaRPr lang="tr-TR" sz="2000" dirty="0"/>
          </a:p>
        </p:txBody>
      </p:sp>
    </p:spTree>
    <p:extLst>
      <p:ext uri="{BB962C8B-B14F-4D97-AF65-F5344CB8AC3E}">
        <p14:creationId xmlns:p14="http://schemas.microsoft.com/office/powerpoint/2010/main" val="74007357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5400" b="0" i="0" dirty="0">
                <a:effectLst/>
                <a:latin typeface="Elif1"/>
              </a:rPr>
              <a:t>ذٰلِكَࣗ وَمَنْ يُعَظِّمْ شَعَٓائِرَ اللّٰهِ فَاِنَّهَا مِنْ تَقْوَى الْقُلُوبِ</a:t>
            </a:r>
            <a:r>
              <a:rPr lang="ar-AE" sz="5400" b="1" i="0" u="none" strike="noStrike" dirty="0">
                <a:effectLst/>
                <a:latin typeface="Elif1"/>
              </a:rPr>
              <a:t>﴿٣٢﴾</a:t>
            </a:r>
            <a:endParaRPr lang="tr-TR" sz="199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﴾32﴿</a:t>
            </a:r>
            <a:r>
              <a:rPr lang="tr-TR" b="1" i="1" dirty="0">
                <a:solidFill>
                  <a:srgbClr val="4A4A4A"/>
                </a:solidFill>
                <a:effectLst/>
                <a:latin typeface="Helvetica Neue"/>
              </a:rPr>
              <a:t>Evet, bu böyledir. Kim Allah’a ait </a:t>
            </a:r>
            <a:r>
              <a:rPr lang="tr-TR" b="1" i="1" dirty="0" err="1">
                <a:solidFill>
                  <a:srgbClr val="4A4A4A"/>
                </a:solidFill>
                <a:effectLst/>
                <a:latin typeface="Helvetica Neue"/>
              </a:rPr>
              <a:t>nişânelere</a:t>
            </a:r>
            <a:r>
              <a:rPr lang="tr-TR" b="1" i="1" dirty="0">
                <a:solidFill>
                  <a:srgbClr val="4A4A4A"/>
                </a:solidFill>
                <a:effectLst/>
                <a:latin typeface="Helvetica Neue"/>
              </a:rPr>
              <a:t> saygılı davranırsa, bu kalplerin </a:t>
            </a:r>
            <a:r>
              <a:rPr lang="tr-TR" b="1" i="1" dirty="0" err="1">
                <a:solidFill>
                  <a:srgbClr val="4A4A4A"/>
                </a:solidFill>
                <a:effectLst/>
                <a:latin typeface="Helvetica Neue"/>
              </a:rPr>
              <a:t>takvâlı</a:t>
            </a:r>
            <a:r>
              <a:rPr lang="tr-TR" b="1" i="1" dirty="0">
                <a:solidFill>
                  <a:srgbClr val="4A4A4A"/>
                </a:solidFill>
                <a:effectLst/>
                <a:latin typeface="Helvetica Neue"/>
              </a:rPr>
              <a:t> olmasındandır.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sz="2000" b="1" dirty="0"/>
              <a:t>Hac Suresi 22.sure</a:t>
            </a:r>
          </a:p>
          <a:p>
            <a:r>
              <a:rPr lang="tr-TR" sz="2000" b="1" dirty="0"/>
              <a:t>32 . Ayet </a:t>
            </a:r>
            <a:endParaRPr lang="tr-TR" sz="2000" dirty="0"/>
          </a:p>
        </p:txBody>
      </p:sp>
    </p:spTree>
    <p:extLst>
      <p:ext uri="{BB962C8B-B14F-4D97-AF65-F5344CB8AC3E}">
        <p14:creationId xmlns:p14="http://schemas.microsoft.com/office/powerpoint/2010/main" val="189766376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91620"/>
          </a:xfrm>
        </p:spPr>
        <p:txBody>
          <a:bodyPr>
            <a:noAutofit/>
          </a:bodyPr>
          <a:lstStyle/>
          <a:p>
            <a:pPr rtl="1"/>
            <a:r>
              <a:rPr lang="ar-AE" sz="4800" b="0" i="0" dirty="0">
                <a:effectLst/>
                <a:latin typeface="Elif1"/>
              </a:rPr>
              <a:t>لَنْ يَنَالَ اللّٰهَ لُحُومُهَا وَلَا دِمَٓاؤُ۬هَا وَلٰكِنْ يَنَالُهُ التَّقْوٰى مِنْكُمْؕ كَذٰلِكَ</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سَخَّرَهَا لَكُمْ لِتُكَبِّرُوا اللّٰهَ عَلٰى مَا هَدٰيكُمْؕ وَبَشِّرِ الْمُحْسِنٖينَ</a:t>
            </a:r>
            <a:r>
              <a:rPr lang="ar-AE" sz="4800" b="1" i="0" u="none" strike="noStrike" dirty="0">
                <a:effectLst/>
                <a:latin typeface="Elif1"/>
              </a:rPr>
              <a:t>﴿٣٧﴾</a:t>
            </a:r>
            <a:endParaRPr lang="tr-TR" sz="16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﴾37﴿</a:t>
            </a:r>
            <a:r>
              <a:rPr lang="tr-TR" b="1" i="1" dirty="0">
                <a:solidFill>
                  <a:srgbClr val="4A4A4A"/>
                </a:solidFill>
                <a:effectLst/>
                <a:latin typeface="Helvetica Neue"/>
              </a:rPr>
              <a:t>Onların ne etleri Allah’a ulaşır ne de kanları; O’na ulaşacak olan sadece sizin </a:t>
            </a:r>
            <a:r>
              <a:rPr lang="tr-TR" b="1" i="1" dirty="0" err="1">
                <a:solidFill>
                  <a:srgbClr val="4A4A4A"/>
                </a:solidFill>
                <a:effectLst/>
                <a:latin typeface="Helvetica Neue"/>
              </a:rPr>
              <a:t>takvânızdır</a:t>
            </a:r>
            <a:r>
              <a:rPr lang="tr-TR" b="1" i="1" dirty="0">
                <a:solidFill>
                  <a:srgbClr val="4A4A4A"/>
                </a:solidFill>
                <a:effectLst/>
                <a:latin typeface="Helvetica Neue"/>
              </a:rPr>
              <a:t>. İşte Allah onları sizin istifadenize verdi ki size doğru yolu göstermesinden ötürü O’nu </a:t>
            </a:r>
            <a:r>
              <a:rPr lang="tr-TR" b="1" i="1" dirty="0" err="1">
                <a:solidFill>
                  <a:srgbClr val="4A4A4A"/>
                </a:solidFill>
                <a:effectLst/>
                <a:latin typeface="Helvetica Neue"/>
              </a:rPr>
              <a:t>tâzimle</a:t>
            </a:r>
            <a:r>
              <a:rPr lang="tr-TR" b="1" i="1" dirty="0">
                <a:solidFill>
                  <a:srgbClr val="4A4A4A"/>
                </a:solidFill>
                <a:effectLst/>
                <a:latin typeface="Helvetica Neue"/>
              </a:rPr>
              <a:t> anasınız. İyilik yolunu tutanları müjdele!</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sz="2000" b="1" dirty="0"/>
              <a:t>Hac Suresi 22.sure</a:t>
            </a:r>
          </a:p>
          <a:p>
            <a:r>
              <a:rPr lang="tr-TR" sz="2000" b="1" dirty="0"/>
              <a:t>37 . Ayet </a:t>
            </a:r>
            <a:endParaRPr lang="tr-TR" sz="2000" dirty="0"/>
          </a:p>
        </p:txBody>
      </p:sp>
    </p:spTree>
    <p:extLst>
      <p:ext uri="{BB962C8B-B14F-4D97-AF65-F5344CB8AC3E}">
        <p14:creationId xmlns:p14="http://schemas.microsoft.com/office/powerpoint/2010/main" val="283558362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effectLst/>
                <a:latin typeface="Elif1"/>
              </a:rPr>
              <a:t>وَلَقَدْ اَرْسَلْنَا نُوحاً اِلٰى قَوْمِهٖ فَقَالَ يَا قَوْمِ اعْبُدُوا اللّٰهَ مَا لَكُمْ مِنْ اِلٰهٍ غَيْرُهُؕ اَفَلَا تَتَّقُونَ</a:t>
            </a:r>
            <a:r>
              <a:rPr lang="ar-AE" sz="3600" b="1" i="0" u="none" strike="noStrike" dirty="0">
                <a:effectLst/>
                <a:latin typeface="Elif1"/>
              </a:rPr>
              <a:t>﴿٢٣﴾</a:t>
            </a:r>
            <a:endParaRPr lang="tr-TR" sz="1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﴾23﴿</a:t>
            </a:r>
            <a:r>
              <a:rPr lang="tr-TR" b="1" i="1" dirty="0">
                <a:solidFill>
                  <a:srgbClr val="4A4A4A"/>
                </a:solidFill>
                <a:effectLst/>
                <a:latin typeface="Helvetica Neue"/>
              </a:rPr>
              <a:t>Andolsun ki </a:t>
            </a:r>
            <a:r>
              <a:rPr lang="tr-TR" b="1" i="1" dirty="0" err="1">
                <a:solidFill>
                  <a:srgbClr val="4A4A4A"/>
                </a:solidFill>
                <a:effectLst/>
                <a:latin typeface="Helvetica Neue"/>
              </a:rPr>
              <a:t>Nûh’u</a:t>
            </a:r>
            <a:r>
              <a:rPr lang="tr-TR" b="1" i="1" dirty="0">
                <a:solidFill>
                  <a:srgbClr val="4A4A4A"/>
                </a:solidFill>
                <a:effectLst/>
                <a:latin typeface="Helvetica Neue"/>
              </a:rPr>
              <a:t> da kavmine gönderdik de, “Ey kavmim!” dedi, “Allah’a kulluk edin; sizin O’ndan başka bir tanrınız yoktur. İsyan etmekten sakınmıyor musunuz?”</a:t>
            </a:r>
            <a:endParaRPr lang="tr-TR" sz="2000" dirty="0"/>
          </a:p>
        </p:txBody>
      </p:sp>
      <p:sp>
        <p:nvSpPr>
          <p:cNvPr id="4" name="Metin kutusu 3"/>
          <p:cNvSpPr txBox="1"/>
          <p:nvPr/>
        </p:nvSpPr>
        <p:spPr>
          <a:xfrm>
            <a:off x="9134169" y="0"/>
            <a:ext cx="3057832" cy="707886"/>
          </a:xfrm>
          <a:prstGeom prst="rect">
            <a:avLst/>
          </a:prstGeom>
          <a:noFill/>
        </p:spPr>
        <p:txBody>
          <a:bodyPr wrap="square" rtlCol="0">
            <a:spAutoFit/>
          </a:bodyPr>
          <a:lstStyle/>
          <a:p>
            <a:r>
              <a:rPr lang="tr-TR" sz="2000" b="1" dirty="0" err="1"/>
              <a:t>Mü'minûn</a:t>
            </a:r>
            <a:r>
              <a:rPr lang="tr-TR" sz="2000" b="1" dirty="0"/>
              <a:t> Suresi 23.sure</a:t>
            </a:r>
          </a:p>
          <a:p>
            <a:r>
              <a:rPr lang="tr-TR" sz="2000" b="1" dirty="0"/>
              <a:t>23 . Ayet </a:t>
            </a:r>
            <a:endParaRPr lang="tr-TR" sz="2000" dirty="0"/>
          </a:p>
        </p:txBody>
      </p:sp>
    </p:spTree>
    <p:extLst>
      <p:ext uri="{BB962C8B-B14F-4D97-AF65-F5344CB8AC3E}">
        <p14:creationId xmlns:p14="http://schemas.microsoft.com/office/powerpoint/2010/main" val="238337768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000" b="0" i="0" dirty="0">
                <a:effectLst/>
                <a:latin typeface="Elif1"/>
              </a:rPr>
              <a:t>فَاَرْسَلْنَا فٖيهِمْ رَسُولاً مِنْهُمْ اَنِ اعْبُدُوا اللّٰهَ مَا لَكُمْ مِنْ اِلٰهٍ غَيْرُهُؕ اَفَلَا تَتَّقُونَࣖ</a:t>
            </a:r>
            <a:r>
              <a:rPr lang="ar-AE" sz="4000" b="1" i="0" u="none" strike="noStrike" dirty="0">
                <a:effectLst/>
                <a:latin typeface="Elif1"/>
              </a:rPr>
              <a:t>﴿٣٢﴾</a:t>
            </a:r>
            <a:endParaRPr lang="tr-TR" sz="20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﴾32﴿</a:t>
            </a:r>
            <a:r>
              <a:rPr lang="tr-TR" b="1" i="1" dirty="0">
                <a:solidFill>
                  <a:srgbClr val="4A4A4A"/>
                </a:solidFill>
                <a:effectLst/>
                <a:latin typeface="Helvetica Neue"/>
              </a:rPr>
              <a:t>Bunların arasından da kendilerine, “Allah’a kulluk edin; sizin O’ndan başka tanrınız yoktur. İsyan etmekten sakınmıyor musunuz?” diyen bir elçi gönderdik.</a:t>
            </a:r>
            <a:endParaRPr lang="tr-TR" sz="2000" dirty="0"/>
          </a:p>
        </p:txBody>
      </p:sp>
      <p:sp>
        <p:nvSpPr>
          <p:cNvPr id="4" name="Metin kutusu 3"/>
          <p:cNvSpPr txBox="1"/>
          <p:nvPr/>
        </p:nvSpPr>
        <p:spPr>
          <a:xfrm>
            <a:off x="9134169" y="0"/>
            <a:ext cx="3057832" cy="707886"/>
          </a:xfrm>
          <a:prstGeom prst="rect">
            <a:avLst/>
          </a:prstGeom>
          <a:noFill/>
        </p:spPr>
        <p:txBody>
          <a:bodyPr wrap="square" rtlCol="0">
            <a:spAutoFit/>
          </a:bodyPr>
          <a:lstStyle/>
          <a:p>
            <a:r>
              <a:rPr lang="tr-TR" sz="2000" b="1" dirty="0" err="1"/>
              <a:t>Mü'minûn</a:t>
            </a:r>
            <a:r>
              <a:rPr lang="tr-TR" sz="2000" b="1" dirty="0"/>
              <a:t> Suresi 23.sure</a:t>
            </a:r>
          </a:p>
          <a:p>
            <a:r>
              <a:rPr lang="tr-TR" sz="2000" b="1" dirty="0"/>
              <a:t>32 . Ayet </a:t>
            </a:r>
            <a:endParaRPr lang="tr-TR" sz="2000" dirty="0"/>
          </a:p>
        </p:txBody>
      </p:sp>
    </p:spTree>
    <p:extLst>
      <p:ext uri="{BB962C8B-B14F-4D97-AF65-F5344CB8AC3E}">
        <p14:creationId xmlns:p14="http://schemas.microsoft.com/office/powerpoint/2010/main" val="151240258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هٰذِهٖٓ اُمَّتُكُمْ اُمَّةً وَاحِدَةً وَاَنَا۬ رَبُّكُمْ فَاتَّقُونِ</a:t>
            </a:r>
            <a:r>
              <a:rPr lang="ar-AE" b="1" dirty="0"/>
              <a:t>﴿٥٢﴾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﴾52﴿Biliniz ki, sizin şu ümmetiniz bir tek ümmettir, ben de sizin rabbinizim. Onun için yolumdan çıkmaktan sakının.</a:t>
            </a:r>
            <a:endParaRPr lang="tr-TR" sz="2000" dirty="0"/>
          </a:p>
        </p:txBody>
      </p:sp>
      <p:sp>
        <p:nvSpPr>
          <p:cNvPr id="4" name="Metin kutusu 3"/>
          <p:cNvSpPr txBox="1"/>
          <p:nvPr/>
        </p:nvSpPr>
        <p:spPr>
          <a:xfrm>
            <a:off x="9134169" y="0"/>
            <a:ext cx="3057832" cy="707886"/>
          </a:xfrm>
          <a:prstGeom prst="rect">
            <a:avLst/>
          </a:prstGeom>
          <a:noFill/>
        </p:spPr>
        <p:txBody>
          <a:bodyPr wrap="square" rtlCol="0">
            <a:spAutoFit/>
          </a:bodyPr>
          <a:lstStyle/>
          <a:p>
            <a:r>
              <a:rPr lang="tr-TR" sz="2000" b="1" dirty="0" err="1"/>
              <a:t>Mü'minûn</a:t>
            </a:r>
            <a:r>
              <a:rPr lang="tr-TR" sz="2000" b="1" dirty="0"/>
              <a:t> Suresi 23.sure</a:t>
            </a:r>
          </a:p>
          <a:p>
            <a:r>
              <a:rPr lang="tr-TR" sz="2000" b="1" dirty="0"/>
              <a:t>52 . Ayet </a:t>
            </a:r>
            <a:endParaRPr lang="tr-TR" sz="2000" dirty="0"/>
          </a:p>
        </p:txBody>
      </p:sp>
    </p:spTree>
    <p:extLst>
      <p:ext uri="{BB962C8B-B14F-4D97-AF65-F5344CB8AC3E}">
        <p14:creationId xmlns:p14="http://schemas.microsoft.com/office/powerpoint/2010/main" val="50776990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b="0" i="0" dirty="0">
                <a:effectLst/>
                <a:latin typeface="Elif1"/>
              </a:rPr>
              <a:t>سَيَقُولُونَ لِلّٰهِؕ قُلْ اَفَلَا تَتَّقُونَ</a:t>
            </a:r>
            <a:r>
              <a:rPr lang="ar-AE" b="1" i="0" u="none" strike="noStrike" dirty="0">
                <a:effectLst/>
                <a:latin typeface="Elif1"/>
              </a:rPr>
              <a:t>﴿٨٧﴾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﴾87﴿</a:t>
            </a:r>
            <a:r>
              <a:rPr lang="tr-TR" b="1" i="1" dirty="0">
                <a:solidFill>
                  <a:srgbClr val="4A4A4A"/>
                </a:solidFill>
                <a:effectLst/>
                <a:latin typeface="Helvetica Neue"/>
              </a:rPr>
              <a:t>“Bunların rabbi Allah’tır” diyecekler. </a:t>
            </a:r>
            <a:r>
              <a:rPr lang="tr-TR" b="1" i="1">
                <a:solidFill>
                  <a:srgbClr val="4A4A4A"/>
                </a:solidFill>
                <a:effectLst/>
                <a:latin typeface="Helvetica Neue"/>
              </a:rPr>
              <a:t>“O halde Allah’a saygınız yok mu?” de.</a:t>
            </a:r>
            <a:endParaRPr lang="tr-TR" sz="2000" dirty="0"/>
          </a:p>
        </p:txBody>
      </p:sp>
      <p:sp>
        <p:nvSpPr>
          <p:cNvPr id="4" name="Metin kutusu 3"/>
          <p:cNvSpPr txBox="1"/>
          <p:nvPr/>
        </p:nvSpPr>
        <p:spPr>
          <a:xfrm>
            <a:off x="9134169" y="0"/>
            <a:ext cx="3057832" cy="707886"/>
          </a:xfrm>
          <a:prstGeom prst="rect">
            <a:avLst/>
          </a:prstGeom>
          <a:noFill/>
        </p:spPr>
        <p:txBody>
          <a:bodyPr wrap="square" rtlCol="0">
            <a:spAutoFit/>
          </a:bodyPr>
          <a:lstStyle/>
          <a:p>
            <a:r>
              <a:rPr lang="tr-TR" sz="2000" b="1" dirty="0" err="1"/>
              <a:t>Mü'minûn</a:t>
            </a:r>
            <a:r>
              <a:rPr lang="tr-TR" sz="2000" b="1" dirty="0"/>
              <a:t> Suresi 23.sure</a:t>
            </a:r>
          </a:p>
          <a:p>
            <a:r>
              <a:rPr lang="tr-TR" sz="2000" b="1" dirty="0"/>
              <a:t>87 . Ayet </a:t>
            </a:r>
            <a:endParaRPr lang="tr-TR" sz="2000" dirty="0"/>
          </a:p>
        </p:txBody>
      </p:sp>
    </p:spTree>
    <p:extLst>
      <p:ext uri="{BB962C8B-B14F-4D97-AF65-F5344CB8AC3E}">
        <p14:creationId xmlns:p14="http://schemas.microsoft.com/office/powerpoint/2010/main" val="126239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effectLst/>
                <a:latin typeface="Elif1"/>
              </a:rPr>
              <a:t>وَلَقَدْ اَنْزَلْـنَٓا اِلَيْكُمْ اٰيَاتٍ مُبَيِّنَاتٍ وَمَثَلاً مِنَ الَّذٖينَ خَلَوْا مِنْ قَبْلِكُمْ وَمَوْعِظَةً لِلْمُتَّقٖينَࣖ</a:t>
            </a:r>
            <a:r>
              <a:rPr lang="ar-AE" sz="3600" b="1" i="0" u="none" strike="noStrike" dirty="0">
                <a:effectLst/>
                <a:latin typeface="Elif1"/>
              </a:rPr>
              <a:t>﴿٣٤﴾</a:t>
            </a:r>
            <a:endParaRPr lang="tr-TR" sz="9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﴾34﴿</a:t>
            </a:r>
            <a:r>
              <a:rPr lang="tr-TR" b="1" i="1" dirty="0">
                <a:solidFill>
                  <a:srgbClr val="4A4A4A"/>
                </a:solidFill>
                <a:effectLst/>
                <a:latin typeface="Helvetica Neue"/>
              </a:rPr>
              <a:t>Size, gerektiği gibi açıklayan </a:t>
            </a:r>
            <a:r>
              <a:rPr lang="tr-TR" b="1" i="1" dirty="0" err="1">
                <a:solidFill>
                  <a:srgbClr val="4A4A4A"/>
                </a:solidFill>
                <a:effectLst/>
                <a:latin typeface="Helvetica Neue"/>
              </a:rPr>
              <a:t>âyetler</a:t>
            </a:r>
            <a:r>
              <a:rPr lang="tr-TR" b="1" i="1" dirty="0">
                <a:solidFill>
                  <a:srgbClr val="4A4A4A"/>
                </a:solidFill>
                <a:effectLst/>
                <a:latin typeface="Helvetica Neue"/>
              </a:rPr>
              <a:t>, sizden önce gelip geçenlerden misaller ve kötülükten sakınanlar için öğütler indirdik.</a:t>
            </a:r>
            <a:endParaRPr lang="tr-TR" sz="2000" dirty="0"/>
          </a:p>
        </p:txBody>
      </p:sp>
      <p:sp>
        <p:nvSpPr>
          <p:cNvPr id="4" name="Metin kutusu 3"/>
          <p:cNvSpPr txBox="1"/>
          <p:nvPr/>
        </p:nvSpPr>
        <p:spPr>
          <a:xfrm>
            <a:off x="9720387" y="0"/>
            <a:ext cx="2324130" cy="707886"/>
          </a:xfrm>
          <a:prstGeom prst="rect">
            <a:avLst/>
          </a:prstGeom>
          <a:noFill/>
        </p:spPr>
        <p:txBody>
          <a:bodyPr wrap="square" rtlCol="0">
            <a:spAutoFit/>
          </a:bodyPr>
          <a:lstStyle/>
          <a:p>
            <a:r>
              <a:rPr lang="tr-TR" sz="2000" b="1" dirty="0"/>
              <a:t>Nur Suresi 24.sure</a:t>
            </a:r>
          </a:p>
          <a:p>
            <a:r>
              <a:rPr lang="tr-TR" sz="2000" b="1" dirty="0"/>
              <a:t>34 . Ayet </a:t>
            </a:r>
            <a:endParaRPr lang="tr-TR" sz="2000" dirty="0"/>
          </a:p>
        </p:txBody>
      </p:sp>
    </p:spTree>
    <p:extLst>
      <p:ext uri="{BB962C8B-B14F-4D97-AF65-F5344CB8AC3E}">
        <p14:creationId xmlns:p14="http://schemas.microsoft.com/office/powerpoint/2010/main" val="101329257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400" b="0" i="0" dirty="0">
                <a:effectLst/>
                <a:latin typeface="Elif1"/>
              </a:rPr>
              <a:t>وَمَنْ يُطِـعِ اللّٰهَ وَرَسُولَهُ وَيَخْشَ اللّٰهَ وَيَتَّقْهِ فَاُو۬لٰٓئِكَ هُمُ الْفَٓائِزُونَ</a:t>
            </a:r>
            <a:r>
              <a:rPr lang="ar-AE" sz="4400" b="1" i="0" u="none" strike="noStrike" dirty="0">
                <a:effectLst/>
                <a:latin typeface="Elif1"/>
              </a:rPr>
              <a:t>﴿٥٢﴾</a:t>
            </a:r>
            <a:endParaRPr lang="tr-TR" sz="13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﴾52﴿</a:t>
            </a:r>
            <a:r>
              <a:rPr lang="tr-TR" b="1" i="1" dirty="0">
                <a:solidFill>
                  <a:srgbClr val="4A4A4A"/>
                </a:solidFill>
                <a:effectLst/>
                <a:latin typeface="Helvetica Neue"/>
              </a:rPr>
              <a:t>Allah’a ve resulüne itaat eden, Allah’a itaatsizlikten korkan, O’na saygısızlıktan korunanlar var ya, işte asıl kazananlar bunlardır!</a:t>
            </a:r>
            <a:endParaRPr lang="tr-TR" sz="2000" dirty="0"/>
          </a:p>
        </p:txBody>
      </p:sp>
      <p:sp>
        <p:nvSpPr>
          <p:cNvPr id="4" name="Metin kutusu 3"/>
          <p:cNvSpPr txBox="1"/>
          <p:nvPr/>
        </p:nvSpPr>
        <p:spPr>
          <a:xfrm>
            <a:off x="9720387" y="0"/>
            <a:ext cx="2324130" cy="707886"/>
          </a:xfrm>
          <a:prstGeom prst="rect">
            <a:avLst/>
          </a:prstGeom>
          <a:noFill/>
        </p:spPr>
        <p:txBody>
          <a:bodyPr wrap="square" rtlCol="0">
            <a:spAutoFit/>
          </a:bodyPr>
          <a:lstStyle/>
          <a:p>
            <a:r>
              <a:rPr lang="tr-TR" sz="2000" b="1" dirty="0"/>
              <a:t>Nur Suresi 24.sure</a:t>
            </a:r>
          </a:p>
          <a:p>
            <a:r>
              <a:rPr lang="tr-TR" sz="2000" b="1" dirty="0"/>
              <a:t>52 . Ayet </a:t>
            </a:r>
            <a:endParaRPr lang="tr-TR" sz="2000" dirty="0"/>
          </a:p>
        </p:txBody>
      </p:sp>
    </p:spTree>
    <p:extLst>
      <p:ext uri="{BB962C8B-B14F-4D97-AF65-F5344CB8AC3E}">
        <p14:creationId xmlns:p14="http://schemas.microsoft.com/office/powerpoint/2010/main" val="289179451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000" b="0" i="0" dirty="0">
                <a:effectLst/>
                <a:latin typeface="Elif1"/>
              </a:rPr>
              <a:t>قُلْ اَذٰلِكَ خَيْرٌ اَمْ جَنَّةُ الْخُلْدِ الَّتٖي وُعِدَ الْمُتَّقُونَؕ كَانَتْ لَهُمْ جَزَٓاءً وَمَصٖيراً</a:t>
            </a:r>
            <a:r>
              <a:rPr lang="ar-AE" sz="4000" b="1" i="0" u="none" strike="noStrike" dirty="0">
                <a:effectLst/>
                <a:latin typeface="Elif1"/>
              </a:rPr>
              <a:t>﴿١٥﴾</a:t>
            </a:r>
            <a:endParaRPr lang="tr-TR" sz="115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﴾15﴿</a:t>
            </a:r>
            <a:r>
              <a:rPr lang="tr-TR" b="1" i="1" dirty="0">
                <a:solidFill>
                  <a:srgbClr val="4A4A4A"/>
                </a:solidFill>
                <a:effectLst/>
                <a:latin typeface="Helvetica Neue"/>
              </a:rPr>
              <a:t>De ki: “Bu mu daha iyidir, yoksa Allah’a saygılı olanlara </a:t>
            </a:r>
            <a:r>
              <a:rPr lang="tr-TR" b="1" i="1" dirty="0" err="1">
                <a:solidFill>
                  <a:srgbClr val="4A4A4A"/>
                </a:solidFill>
                <a:effectLst/>
                <a:latin typeface="Helvetica Neue"/>
              </a:rPr>
              <a:t>vaad</a:t>
            </a:r>
            <a:r>
              <a:rPr lang="tr-TR" b="1" i="1" dirty="0">
                <a:solidFill>
                  <a:srgbClr val="4A4A4A"/>
                </a:solidFill>
                <a:effectLst/>
                <a:latin typeface="Helvetica Neue"/>
              </a:rPr>
              <a:t> edilen ebedî cennet mi?” İşte bunlar için cennet bir ödül ve nihaî durak olacaktır.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Furkân</a:t>
            </a:r>
            <a:r>
              <a:rPr lang="tr-TR" sz="2000" b="1" dirty="0"/>
              <a:t> Suresi 25.sure</a:t>
            </a:r>
          </a:p>
          <a:p>
            <a:r>
              <a:rPr lang="tr-TR" sz="2000" b="1" dirty="0"/>
              <a:t>15 . Ayet </a:t>
            </a:r>
            <a:endParaRPr lang="tr-TR" sz="2000" dirty="0"/>
          </a:p>
        </p:txBody>
      </p:sp>
    </p:spTree>
    <p:extLst>
      <p:ext uri="{BB962C8B-B14F-4D97-AF65-F5344CB8AC3E}">
        <p14:creationId xmlns:p14="http://schemas.microsoft.com/office/powerpoint/2010/main" val="406724119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b="0" i="0" dirty="0">
                <a:effectLst/>
                <a:latin typeface="Elif1"/>
              </a:rPr>
              <a:t>وَالَّذٖينَ يَقُولُونَ رَبَّـنَا هَبْ لَنَا مِنْ اَزْوَاجِنَا وَذُرِّيَّاتِنَا قُرَّةَ اَعْيُنٍ وَاجْعَلْنَا لِلْمُتَّقٖينَ اِمَاماً</a:t>
            </a:r>
            <a:r>
              <a:rPr lang="ar-AE" sz="3600" b="1" i="0" u="none" strike="noStrike" dirty="0">
                <a:effectLst/>
                <a:latin typeface="Elif1"/>
              </a:rPr>
              <a:t>﴿٧٤﴾</a:t>
            </a:r>
            <a:endParaRPr lang="tr-TR" sz="9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a:solidFill>
                  <a:srgbClr val="725945"/>
                </a:solidFill>
                <a:effectLst/>
                <a:latin typeface="Helvetica Neue"/>
              </a:rPr>
              <a:t>﴾74﴿</a:t>
            </a:r>
            <a:r>
              <a:rPr lang="tr-TR" b="1" i="1">
                <a:solidFill>
                  <a:srgbClr val="4A4A4A"/>
                </a:solidFill>
                <a:effectLst/>
                <a:latin typeface="Helvetica Neue"/>
              </a:rPr>
              <a:t>Onlar, “Ey rabbimiz!” derler, “Bize mutluluk getirecek eşler ve çocuklar bahşet; bizi günahtan sakınanlara öncü yap!”</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Furkân</a:t>
            </a:r>
            <a:r>
              <a:rPr lang="tr-TR" sz="2000" b="1" dirty="0"/>
              <a:t> Suresi 25.sure</a:t>
            </a:r>
          </a:p>
          <a:p>
            <a:r>
              <a:rPr lang="tr-TR" sz="2000" b="1" dirty="0"/>
              <a:t>74 . Ayet </a:t>
            </a:r>
            <a:endParaRPr lang="tr-TR" sz="2000" dirty="0"/>
          </a:p>
        </p:txBody>
      </p:sp>
    </p:spTree>
    <p:extLst>
      <p:ext uri="{BB962C8B-B14F-4D97-AF65-F5344CB8AC3E}">
        <p14:creationId xmlns:p14="http://schemas.microsoft.com/office/powerpoint/2010/main" val="70504852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وَاِذْ نَادٰى رَبُّكَ مُوسٰٓى اَنِ ائْتِ الْقَوْمَ الظَّالِمٖينَۙ</a:t>
            </a:r>
            <a:r>
              <a:rPr lang="ar-AE" sz="3600" b="1" dirty="0"/>
              <a:t>﴿١٠﴾</a:t>
            </a:r>
            <a:r>
              <a:rPr lang="tr-TR" sz="3600" b="1" dirty="0"/>
              <a:t/>
            </a:r>
            <a:br>
              <a:rPr lang="tr-TR" sz="3600" b="1" dirty="0"/>
            </a:br>
            <a:r>
              <a:rPr lang="ar-AE" sz="3600" dirty="0"/>
              <a:t/>
            </a:r>
            <a:br>
              <a:rPr lang="ar-AE" sz="3600" dirty="0"/>
            </a:br>
            <a:r>
              <a:rPr lang="ar-AE" sz="3600" dirty="0"/>
              <a:t>قَوْمَ فِرْعَوْنَؕ اَلَا يَتَّقُونَ</a:t>
            </a:r>
            <a:r>
              <a:rPr lang="ar-AE" sz="3600" b="1" dirty="0"/>
              <a:t>﴿١١﴾</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﴾10-11﴿Hani rabbin Mûsâ’ya, şöyle seslenmişti: “O zalimler topluluğuna, </a:t>
            </a:r>
            <a:r>
              <a:rPr lang="tr-TR" b="1" i="1" dirty="0" err="1"/>
              <a:t>Firavun’un</a:t>
            </a:r>
            <a:r>
              <a:rPr lang="tr-TR" b="1" i="1" dirty="0"/>
              <a:t> kavmine git. Onlar (zulümden) hâlâ sakınmayacaklar mı?”</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10 - 11 . Ayet </a:t>
            </a:r>
            <a:endParaRPr lang="tr-TR" sz="2000" dirty="0"/>
          </a:p>
        </p:txBody>
      </p:sp>
    </p:spTree>
    <p:extLst>
      <p:ext uri="{BB962C8B-B14F-4D97-AF65-F5344CB8AC3E}">
        <p14:creationId xmlns:p14="http://schemas.microsoft.com/office/powerpoint/2010/main" val="92106439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9600" b="0" i="0" dirty="0">
                <a:effectLst/>
                <a:latin typeface="Elif1"/>
              </a:rPr>
              <a:t>وَاُزْلِفَتِ الْجَنَّةُ لِلْمُتَّقٖينَۙ</a:t>
            </a:r>
            <a:r>
              <a:rPr lang="ar-AE" sz="9600" b="1" i="0" u="none" strike="noStrike" dirty="0">
                <a:effectLst/>
                <a:latin typeface="Elif1"/>
              </a:rPr>
              <a:t>﴿٩٠﴾</a:t>
            </a:r>
            <a:endParaRPr lang="ar-AE" sz="595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﴾90﴿</a:t>
            </a:r>
            <a:r>
              <a:rPr lang="tr-TR" b="1" i="1" dirty="0">
                <a:solidFill>
                  <a:srgbClr val="4A4A4A"/>
                </a:solidFill>
                <a:effectLst/>
                <a:latin typeface="Helvetica Neue"/>
              </a:rPr>
              <a:t>O gün cennet, </a:t>
            </a:r>
            <a:r>
              <a:rPr lang="tr-TR" b="1" i="1" dirty="0" err="1">
                <a:solidFill>
                  <a:srgbClr val="4A4A4A"/>
                </a:solidFill>
                <a:effectLst/>
                <a:latin typeface="Helvetica Neue"/>
              </a:rPr>
              <a:t>takvâ</a:t>
            </a:r>
            <a:r>
              <a:rPr lang="tr-TR" b="1" i="1" dirty="0">
                <a:solidFill>
                  <a:srgbClr val="4A4A4A"/>
                </a:solidFill>
                <a:effectLst/>
                <a:latin typeface="Helvetica Neue"/>
              </a:rPr>
              <a:t> sahiplerine yaklaştırılır.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90. Ayet </a:t>
            </a:r>
            <a:endParaRPr lang="tr-TR" sz="2000" dirty="0"/>
          </a:p>
        </p:txBody>
      </p:sp>
    </p:spTree>
    <p:extLst>
      <p:ext uri="{BB962C8B-B14F-4D97-AF65-F5344CB8AC3E}">
        <p14:creationId xmlns:p14="http://schemas.microsoft.com/office/powerpoint/2010/main" val="169737956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8800" b="0" i="0" dirty="0">
                <a:effectLst/>
                <a:latin typeface="Elif1"/>
              </a:rPr>
              <a:t>فَاتَّقُوا اللّٰهَ وَاَطٖيعُونِۚ</a:t>
            </a:r>
            <a:r>
              <a:rPr lang="ar-AE" sz="8800" b="1" i="0" u="none" strike="noStrike" dirty="0">
                <a:effectLst/>
                <a:latin typeface="Elif1"/>
              </a:rPr>
              <a:t>﴿١٠٨﴾</a:t>
            </a:r>
            <a:endParaRPr lang="ar-AE" sz="49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﴾108﴿</a:t>
            </a:r>
            <a:r>
              <a:rPr lang="tr-TR" b="1" i="1" dirty="0">
                <a:solidFill>
                  <a:srgbClr val="4A4A4A"/>
                </a:solidFill>
                <a:effectLst/>
                <a:latin typeface="Helvetica Neue"/>
              </a:rPr>
              <a:t>Artık Allah’a karşı gelmekten sakının ve bana itaat edin.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108. Ayet </a:t>
            </a:r>
            <a:endParaRPr lang="tr-TR" sz="2000" dirty="0"/>
          </a:p>
        </p:txBody>
      </p:sp>
    </p:spTree>
    <p:extLst>
      <p:ext uri="{BB962C8B-B14F-4D97-AF65-F5344CB8AC3E}">
        <p14:creationId xmlns:p14="http://schemas.microsoft.com/office/powerpoint/2010/main" val="195056289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8800" b="0" i="0" dirty="0">
                <a:effectLst/>
                <a:latin typeface="Elif1"/>
              </a:rPr>
              <a:t>فَاتَّقُوا اللّٰهَ وَاَطٖيعُونِؕ</a:t>
            </a:r>
            <a:r>
              <a:rPr lang="ar-AE" sz="8800" b="1" i="0" u="none" strike="noStrike" dirty="0">
                <a:effectLst/>
                <a:latin typeface="Elif1"/>
              </a:rPr>
              <a:t>﴿١١٠﴾</a:t>
            </a:r>
            <a:endParaRPr lang="ar-AE" sz="49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﴾110﴿</a:t>
            </a:r>
            <a:r>
              <a:rPr lang="tr-TR" b="1" i="1" dirty="0">
                <a:solidFill>
                  <a:srgbClr val="4A4A4A"/>
                </a:solidFill>
                <a:effectLst/>
                <a:latin typeface="Helvetica Neue"/>
              </a:rPr>
              <a:t>Artık Allah’a isyandan sakının ve bana itaat edin.”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110 . Ayet </a:t>
            </a:r>
            <a:endParaRPr lang="tr-TR" sz="2000" dirty="0"/>
          </a:p>
        </p:txBody>
      </p:sp>
    </p:spTree>
    <p:extLst>
      <p:ext uri="{BB962C8B-B14F-4D97-AF65-F5344CB8AC3E}">
        <p14:creationId xmlns:p14="http://schemas.microsoft.com/office/powerpoint/2010/main" val="204979057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9600" b="0" i="0" dirty="0">
                <a:effectLst/>
                <a:latin typeface="Elif1"/>
              </a:rPr>
              <a:t>فَاتَّقُوا اللّٰهَ وَاَطٖيعُونِۚ</a:t>
            </a:r>
            <a:r>
              <a:rPr lang="ar-AE" sz="9600" b="1" i="0" u="none" strike="noStrike" dirty="0">
                <a:effectLst/>
                <a:latin typeface="Elif1"/>
              </a:rPr>
              <a:t>﴿١٢٦﴾</a:t>
            </a:r>
            <a:endParaRPr lang="ar-AE" sz="595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﴾126﴿</a:t>
            </a:r>
            <a:r>
              <a:rPr lang="tr-TR" b="1" i="1" dirty="0">
                <a:solidFill>
                  <a:srgbClr val="4A4A4A"/>
                </a:solidFill>
                <a:effectLst/>
                <a:latin typeface="Helvetica Neue"/>
              </a:rPr>
              <a:t>Artık Allah’a karşı gelmekten sakının ve bana itaat edin.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126. Ayet </a:t>
            </a:r>
            <a:endParaRPr lang="tr-TR" sz="2000" dirty="0"/>
          </a:p>
        </p:txBody>
      </p:sp>
    </p:spTree>
    <p:extLst>
      <p:ext uri="{BB962C8B-B14F-4D97-AF65-F5344CB8AC3E}">
        <p14:creationId xmlns:p14="http://schemas.microsoft.com/office/powerpoint/2010/main" val="42649338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8800" b="0" i="0" dirty="0">
                <a:effectLst/>
                <a:latin typeface="Elif1"/>
              </a:rPr>
              <a:t>فَاتَّقُوا اللّٰهَ وَاَطٖيعُونِۚ</a:t>
            </a:r>
            <a:r>
              <a:rPr lang="ar-AE" sz="8800" b="1" i="0" u="none" strike="noStrike" dirty="0">
                <a:effectLst/>
                <a:latin typeface="Elif1"/>
              </a:rPr>
              <a:t>﴿١٣١﴾</a:t>
            </a:r>
            <a:endParaRPr lang="ar-AE" sz="49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﴾131﴿</a:t>
            </a:r>
            <a:r>
              <a:rPr lang="tr-TR" b="1" i="1" dirty="0">
                <a:solidFill>
                  <a:srgbClr val="4A4A4A"/>
                </a:solidFill>
                <a:effectLst/>
                <a:latin typeface="Helvetica Neue"/>
              </a:rPr>
              <a:t>Artık Allah’tan korkun ve bana itaat edin.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131. Ayet </a:t>
            </a:r>
            <a:endParaRPr lang="tr-TR" sz="2000" dirty="0"/>
          </a:p>
        </p:txBody>
      </p:sp>
    </p:spTree>
    <p:extLst>
      <p:ext uri="{BB962C8B-B14F-4D97-AF65-F5344CB8AC3E}">
        <p14:creationId xmlns:p14="http://schemas.microsoft.com/office/powerpoint/2010/main" val="42156487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2490491"/>
          </a:xfrm>
        </p:spPr>
        <p:txBody>
          <a:bodyPr>
            <a:noAutofit/>
          </a:bodyPr>
          <a:lstStyle/>
          <a:p>
            <a:pPr rtl="1"/>
            <a:r>
              <a:rPr lang="ar-AE" sz="4400" b="0" i="0" dirty="0">
                <a:effectLst/>
                <a:latin typeface="Elif1"/>
              </a:rPr>
              <a:t>وَاتَّقُوا الَّـذٖٓي اَمَدَّكُمْ بِمَا تَعْلَمُونَۚ</a:t>
            </a:r>
            <a:r>
              <a:rPr lang="ar-AE" sz="4400" b="1" i="0" u="none" strike="noStrike" dirty="0">
                <a:effectLst/>
                <a:latin typeface="Elif1"/>
              </a:rPr>
              <a:t>﴿١٣٢﴾</a:t>
            </a:r>
            <a:r>
              <a:rPr lang="tr-TR" sz="4400" b="1" i="0" u="none" strike="noStrike" dirty="0">
                <a:effectLst/>
                <a:latin typeface="Elif1"/>
              </a:rPr>
              <a:t/>
            </a:r>
            <a:br>
              <a:rPr lang="tr-TR" sz="4400" b="1" i="0" u="none" strike="noStrike" dirty="0">
                <a:effectLst/>
                <a:latin typeface="Elif1"/>
              </a:rPr>
            </a:br>
            <a:r>
              <a:rPr lang="ar-AE" sz="4400" b="0" i="0" dirty="0">
                <a:effectLst/>
                <a:latin typeface="Elif1"/>
              </a:rPr>
              <a:t/>
            </a:r>
            <a:br>
              <a:rPr lang="ar-AE" sz="4400" b="0" i="0" dirty="0">
                <a:effectLst/>
                <a:latin typeface="Elif1"/>
              </a:rPr>
            </a:br>
            <a:r>
              <a:rPr lang="ar-AE" sz="4400" b="0" i="0" dirty="0">
                <a:effectLst/>
                <a:latin typeface="Elif1"/>
              </a:rPr>
              <a:t>اَمَدَّكُمْ بِاَنْعَامٍ وَبَنٖينَۙ</a:t>
            </a:r>
            <a:r>
              <a:rPr lang="ar-AE" sz="4400" b="1" i="0" u="none" strike="noStrike" dirty="0">
                <a:effectLst/>
                <a:latin typeface="Elif1"/>
              </a:rPr>
              <a:t>﴿١٣٣﴾</a:t>
            </a:r>
            <a:r>
              <a:rPr lang="tr-TR" sz="4400" b="1" i="0" u="none" strike="noStrike" dirty="0">
                <a:effectLst/>
                <a:latin typeface="Elif1"/>
              </a:rPr>
              <a:t/>
            </a:r>
            <a:br>
              <a:rPr lang="tr-TR" sz="4400" b="1" i="0" u="none" strike="noStrike" dirty="0">
                <a:effectLst/>
                <a:latin typeface="Elif1"/>
              </a:rPr>
            </a:br>
            <a:r>
              <a:rPr lang="ar-AE" sz="4400" b="0" i="0" dirty="0">
                <a:effectLst/>
                <a:latin typeface="Elif1"/>
              </a:rPr>
              <a:t/>
            </a:r>
            <a:br>
              <a:rPr lang="ar-AE" sz="4400" b="0" i="0" dirty="0">
                <a:effectLst/>
                <a:latin typeface="Elif1"/>
              </a:rPr>
            </a:br>
            <a:r>
              <a:rPr lang="ar-AE" sz="4400" b="0" i="0" dirty="0">
                <a:effectLst/>
                <a:latin typeface="Elif1"/>
              </a:rPr>
              <a:t>وَجَنَّاتٍ وَعُيُونٍۚ</a:t>
            </a:r>
            <a:r>
              <a:rPr lang="ar-AE" sz="4400" b="1" i="0" u="none" strike="noStrike" dirty="0">
                <a:effectLst/>
                <a:latin typeface="Elif1"/>
              </a:rPr>
              <a:t>﴿١٣٤﴾</a:t>
            </a:r>
            <a:endParaRPr lang="ar-AE" b="0" i="0" dirty="0">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﴾132-134﴿</a:t>
            </a:r>
            <a:r>
              <a:rPr lang="tr-TR" b="1" i="1" dirty="0">
                <a:solidFill>
                  <a:srgbClr val="4A4A4A"/>
                </a:solidFill>
                <a:effectLst/>
                <a:latin typeface="Helvetica Neue"/>
              </a:rPr>
              <a:t>Bildiğiniz şeyleri size veren, size sürüler, oğullar, bağlar, pınarlar ihsan eden Allah’a karşı gelmekten sakının.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132 – 133 – 134 . Ayet </a:t>
            </a:r>
            <a:endParaRPr lang="tr-TR" sz="2000" dirty="0"/>
          </a:p>
        </p:txBody>
      </p:sp>
    </p:spTree>
    <p:extLst>
      <p:ext uri="{BB962C8B-B14F-4D97-AF65-F5344CB8AC3E}">
        <p14:creationId xmlns:p14="http://schemas.microsoft.com/office/powerpoint/2010/main" val="254390844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7200" b="0" i="0" dirty="0">
                <a:effectLst/>
                <a:latin typeface="Elif1"/>
              </a:rPr>
              <a:t>اِذْ قَالَ لَهُمْ اَخُوهُمْ صَالِحٌ اَلَا تَتَّقُونَۚ</a:t>
            </a:r>
            <a:r>
              <a:rPr lang="ar-AE" sz="7200" b="1" i="0" u="none" strike="noStrike" dirty="0">
                <a:effectLst/>
                <a:latin typeface="Elif1"/>
              </a:rPr>
              <a:t>﴿١٤٢﴾</a:t>
            </a:r>
            <a:endParaRPr lang="ar-AE" sz="344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﴾142﴿</a:t>
            </a:r>
            <a:r>
              <a:rPr lang="tr-TR" b="1" i="1" dirty="0">
                <a:solidFill>
                  <a:srgbClr val="4A4A4A"/>
                </a:solidFill>
                <a:effectLst/>
                <a:latin typeface="Helvetica Neue"/>
              </a:rPr>
              <a:t>Kardeşleri </a:t>
            </a:r>
            <a:r>
              <a:rPr lang="tr-TR" b="1" i="1" dirty="0" err="1">
                <a:solidFill>
                  <a:srgbClr val="4A4A4A"/>
                </a:solidFill>
                <a:effectLst/>
                <a:latin typeface="Helvetica Neue"/>
              </a:rPr>
              <a:t>Sâlih</a:t>
            </a:r>
            <a:r>
              <a:rPr lang="tr-TR" b="1" i="1" dirty="0">
                <a:solidFill>
                  <a:srgbClr val="4A4A4A"/>
                </a:solidFill>
                <a:effectLst/>
                <a:latin typeface="Helvetica Neue"/>
              </a:rPr>
              <a:t> onlara şöyle demişti: “Allah’a karşı gelmekten sakınmaz mısınız?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142 . Ayet </a:t>
            </a:r>
            <a:endParaRPr lang="tr-TR" sz="2000" dirty="0"/>
          </a:p>
        </p:txBody>
      </p:sp>
    </p:spTree>
    <p:extLst>
      <p:ext uri="{BB962C8B-B14F-4D97-AF65-F5344CB8AC3E}">
        <p14:creationId xmlns:p14="http://schemas.microsoft.com/office/powerpoint/2010/main" val="149456151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7200" b="0" i="0" dirty="0">
                <a:effectLst/>
                <a:latin typeface="Elif1"/>
              </a:rPr>
              <a:t>فَاتَّقُوا اللّٰهَ وَاَطٖيعُونِۚ</a:t>
            </a:r>
            <a:r>
              <a:rPr lang="ar-AE" sz="7200" b="1" i="0" u="none" strike="noStrike" dirty="0">
                <a:effectLst/>
                <a:latin typeface="Elif1"/>
              </a:rPr>
              <a:t>﴿١٤٤﴾</a:t>
            </a:r>
            <a:endParaRPr lang="ar-AE" sz="344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﴾144﴿</a:t>
            </a:r>
            <a:r>
              <a:rPr lang="tr-TR" b="1" i="1" dirty="0">
                <a:solidFill>
                  <a:srgbClr val="4A4A4A"/>
                </a:solidFill>
                <a:effectLst/>
                <a:latin typeface="Helvetica Neue"/>
              </a:rPr>
              <a:t>Artık Allah’a karşı gelmekten sakının ve bana itaat edin.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144. Ayet </a:t>
            </a:r>
            <a:endParaRPr lang="tr-TR" sz="2000" dirty="0"/>
          </a:p>
        </p:txBody>
      </p:sp>
    </p:spTree>
    <p:extLst>
      <p:ext uri="{BB962C8B-B14F-4D97-AF65-F5344CB8AC3E}">
        <p14:creationId xmlns:p14="http://schemas.microsoft.com/office/powerpoint/2010/main" val="274148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7200" b="0" i="0" dirty="0">
                <a:effectLst/>
                <a:latin typeface="Elif1"/>
              </a:rPr>
              <a:t>فَاتَّقُوا اللّٰهَ وَاَطٖيعُونِۚ</a:t>
            </a:r>
            <a:r>
              <a:rPr lang="ar-AE" sz="7200" b="1" i="0" u="none" strike="noStrike" dirty="0">
                <a:effectLst/>
                <a:latin typeface="Elif1"/>
              </a:rPr>
              <a:t>﴿١٥٠﴾</a:t>
            </a:r>
            <a:endParaRPr lang="ar-AE" sz="344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﴾150﴿</a:t>
            </a:r>
            <a:r>
              <a:rPr lang="tr-TR" b="1" i="1" dirty="0">
                <a:solidFill>
                  <a:srgbClr val="4A4A4A"/>
                </a:solidFill>
                <a:effectLst/>
                <a:latin typeface="Helvetica Neue"/>
              </a:rPr>
              <a:t>Artık Allah’tan korkun ve bana itaat edin.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150. Ayet </a:t>
            </a:r>
            <a:endParaRPr lang="tr-TR" sz="2000" dirty="0"/>
          </a:p>
        </p:txBody>
      </p:sp>
    </p:spTree>
    <p:extLst>
      <p:ext uri="{BB962C8B-B14F-4D97-AF65-F5344CB8AC3E}">
        <p14:creationId xmlns:p14="http://schemas.microsoft.com/office/powerpoint/2010/main" val="197035981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8000" b="0" i="0" dirty="0">
                <a:effectLst/>
                <a:latin typeface="Elif1"/>
              </a:rPr>
              <a:t>فَاتَّقُوا اللّٰهَ وَاَطٖيعُونِۚ</a:t>
            </a:r>
            <a:r>
              <a:rPr lang="ar-AE" sz="8000" b="1" i="0" u="none" strike="noStrike" dirty="0">
                <a:effectLst/>
                <a:latin typeface="Elif1"/>
              </a:rPr>
              <a:t>﴿١٦٣﴾</a:t>
            </a:r>
            <a:endParaRPr lang="ar-AE" sz="413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﴾163﴿</a:t>
            </a:r>
            <a:r>
              <a:rPr lang="tr-TR" b="1" i="1" dirty="0">
                <a:solidFill>
                  <a:srgbClr val="4A4A4A"/>
                </a:solidFill>
                <a:effectLst/>
                <a:latin typeface="Helvetica Neue"/>
              </a:rPr>
              <a:t>Artık Allah’a karşı gelmekten sakının ve bana itaat edin.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163 . Ayet </a:t>
            </a:r>
            <a:endParaRPr lang="tr-TR" sz="2000" dirty="0"/>
          </a:p>
        </p:txBody>
      </p:sp>
    </p:spTree>
    <p:extLst>
      <p:ext uri="{BB962C8B-B14F-4D97-AF65-F5344CB8AC3E}">
        <p14:creationId xmlns:p14="http://schemas.microsoft.com/office/powerpoint/2010/main" val="419234137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8800" b="0" i="0" dirty="0">
                <a:effectLst/>
                <a:latin typeface="Elif1"/>
              </a:rPr>
              <a:t>فَاتَّقُوا اللّٰهَ وَاَطٖيعُونِۚ</a:t>
            </a:r>
            <a:r>
              <a:rPr lang="ar-AE" sz="8800" b="1" i="0" u="none" strike="noStrike" dirty="0">
                <a:effectLst/>
                <a:latin typeface="Elif1"/>
              </a:rPr>
              <a:t>﴿١٧٩﴾</a:t>
            </a:r>
            <a:endParaRPr lang="ar-AE" sz="49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﴾179﴿</a:t>
            </a:r>
            <a:r>
              <a:rPr lang="tr-TR" b="1" i="1" dirty="0">
                <a:solidFill>
                  <a:srgbClr val="4A4A4A"/>
                </a:solidFill>
                <a:effectLst/>
                <a:latin typeface="Helvetica Neue"/>
              </a:rPr>
              <a:t>Artık Allah’a karşı gelmekten sakının ve bana itaat edin.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179 . Ayet </a:t>
            </a:r>
            <a:endParaRPr lang="tr-TR" sz="2000" dirty="0"/>
          </a:p>
        </p:txBody>
      </p:sp>
    </p:spTree>
    <p:extLst>
      <p:ext uri="{BB962C8B-B14F-4D97-AF65-F5344CB8AC3E}">
        <p14:creationId xmlns:p14="http://schemas.microsoft.com/office/powerpoint/2010/main" val="132944340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6600" b="0" i="0" dirty="0">
                <a:effectLst/>
                <a:latin typeface="Elif1"/>
              </a:rPr>
              <a:t>وَاتَّقُوا الَّذٖي خَلَقَكُمْ وَالْجِبِلَّةَ الْاَوَّلٖينَؕ</a:t>
            </a:r>
            <a:r>
              <a:rPr lang="ar-AE" sz="6600" b="1" i="0" u="none" strike="noStrike" dirty="0">
                <a:effectLst/>
                <a:latin typeface="Elif1"/>
              </a:rPr>
              <a:t>﴿١٨٤﴾</a:t>
            </a:r>
            <a:endParaRPr lang="ar-AE" sz="287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﴾184﴿</a:t>
            </a:r>
            <a:r>
              <a:rPr lang="tr-TR" b="1" i="1" dirty="0">
                <a:solidFill>
                  <a:srgbClr val="4A4A4A"/>
                </a:solidFill>
                <a:effectLst/>
                <a:latin typeface="Helvetica Neue"/>
              </a:rPr>
              <a:t>Sizi ve önceki nesilleri yaratana saygılı olun.”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a:t>Şuarâ</a:t>
            </a:r>
            <a:r>
              <a:rPr lang="tr-TR" sz="2000" b="1" dirty="0"/>
              <a:t> Suresi 26.sure</a:t>
            </a:r>
          </a:p>
          <a:p>
            <a:r>
              <a:rPr lang="tr-TR" sz="2000" b="1" dirty="0"/>
              <a:t>184 . Ayet </a:t>
            </a:r>
            <a:endParaRPr lang="tr-TR" sz="2000" dirty="0"/>
          </a:p>
        </p:txBody>
      </p:sp>
    </p:spTree>
    <p:extLst>
      <p:ext uri="{BB962C8B-B14F-4D97-AF65-F5344CB8AC3E}">
        <p14:creationId xmlns:p14="http://schemas.microsoft.com/office/powerpoint/2010/main" val="66111761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8000" b="0" i="0" dirty="0">
                <a:effectLst/>
                <a:latin typeface="Elif1"/>
              </a:rPr>
              <a:t>وَاَنْجَيْنَا الَّذٖينَ اٰمَنُوا وَكَانُوا يَتَّقُونَ</a:t>
            </a:r>
            <a:r>
              <a:rPr lang="ar-AE" sz="8000" b="1" i="0" u="none" strike="noStrike" dirty="0">
                <a:effectLst/>
                <a:latin typeface="Elif1"/>
              </a:rPr>
              <a:t>﴿٥٣﴾</a:t>
            </a:r>
            <a:endParaRPr lang="tr-TR" sz="413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u="none" strike="noStrike" dirty="0">
                <a:solidFill>
                  <a:srgbClr val="725945"/>
                </a:solidFill>
                <a:effectLst/>
                <a:latin typeface="Helvetica Neue"/>
              </a:rPr>
              <a:t>﴾53﴿</a:t>
            </a:r>
            <a:r>
              <a:rPr lang="tr-TR" sz="3200" b="1" i="1" dirty="0">
                <a:solidFill>
                  <a:srgbClr val="4A4A4A"/>
                </a:solidFill>
                <a:effectLst/>
                <a:latin typeface="Helvetica Neue"/>
              </a:rPr>
              <a:t>İman edip Allah’a karşı gelmekten sakınanları ise o felâketten kurtardık.</a:t>
            </a:r>
            <a:endParaRPr lang="tr-TR" sz="36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Neml</a:t>
            </a:r>
            <a:r>
              <a:rPr lang="tr-TR" sz="2000" b="1" dirty="0"/>
              <a:t> Suresi 27 . sure</a:t>
            </a:r>
          </a:p>
          <a:p>
            <a:r>
              <a:rPr lang="tr-TR" sz="2000" b="1" dirty="0"/>
              <a:t>53 . Ayet </a:t>
            </a:r>
            <a:endParaRPr lang="tr-TR" sz="2000" dirty="0"/>
          </a:p>
        </p:txBody>
      </p:sp>
    </p:spTree>
    <p:extLst>
      <p:ext uri="{BB962C8B-B14F-4D97-AF65-F5344CB8AC3E}">
        <p14:creationId xmlns:p14="http://schemas.microsoft.com/office/powerpoint/2010/main" val="60363646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000" b="0" i="0" dirty="0">
                <a:effectLst/>
                <a:latin typeface="Elif1"/>
              </a:rPr>
              <a:t>وَاِبْرٰهٖيمَ اِذْ قَالَ لِقَوْمِهِ اعْبُدُوا اللّٰهَ وَاتَّقُوهُؕ ذٰلِكُمْ خَيْرٌ لَكُمْ اِنْ كُنْتُمْ تَعْلَمُونَ</a:t>
            </a:r>
            <a:r>
              <a:rPr lang="ar-AE" sz="4000" b="1" i="0" u="none" strike="noStrike" dirty="0">
                <a:effectLst/>
                <a:latin typeface="Elif1"/>
              </a:rPr>
              <a:t>﴿١٦﴾</a:t>
            </a:r>
            <a:endParaRPr lang="tr-TR" sz="115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﴾16﴿</a:t>
            </a:r>
            <a:r>
              <a:rPr lang="tr-TR" b="1" i="1" dirty="0">
                <a:solidFill>
                  <a:srgbClr val="4A4A4A"/>
                </a:solidFill>
                <a:effectLst/>
                <a:latin typeface="Helvetica Neue"/>
              </a:rPr>
              <a:t>İbrâhim’i de (resul olarak gönderdik). Kavmine şöyle demişti: “Allah’a kulluk edin ve O’na itaatsizlikten sakının. Eğer bilirseniz bu sizin için daha hayırlıdır.”</a:t>
            </a:r>
            <a:endParaRPr lang="tr-TR" sz="2000" dirty="0"/>
          </a:p>
        </p:txBody>
      </p:sp>
      <p:sp>
        <p:nvSpPr>
          <p:cNvPr id="4" name="Metin kutusu 3"/>
          <p:cNvSpPr txBox="1"/>
          <p:nvPr/>
        </p:nvSpPr>
        <p:spPr>
          <a:xfrm>
            <a:off x="9271819" y="0"/>
            <a:ext cx="2920181" cy="707886"/>
          </a:xfrm>
          <a:prstGeom prst="rect">
            <a:avLst/>
          </a:prstGeom>
          <a:noFill/>
        </p:spPr>
        <p:txBody>
          <a:bodyPr wrap="square" rtlCol="0">
            <a:spAutoFit/>
          </a:bodyPr>
          <a:lstStyle/>
          <a:p>
            <a:r>
              <a:rPr lang="tr-TR" b="1" dirty="0" err="1"/>
              <a:t>Ankebût</a:t>
            </a:r>
            <a:r>
              <a:rPr lang="tr-TR" sz="2000" b="1" dirty="0"/>
              <a:t> Suresi 29 . sure</a:t>
            </a:r>
          </a:p>
          <a:p>
            <a:r>
              <a:rPr lang="tr-TR" sz="2000" b="1" dirty="0"/>
              <a:t>16 . Ayet </a:t>
            </a:r>
            <a:endParaRPr lang="tr-TR" sz="2000" dirty="0"/>
          </a:p>
        </p:txBody>
      </p:sp>
    </p:spTree>
    <p:extLst>
      <p:ext uri="{BB962C8B-B14F-4D97-AF65-F5344CB8AC3E}">
        <p14:creationId xmlns:p14="http://schemas.microsoft.com/office/powerpoint/2010/main" val="3319018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55762"/>
          </a:xfrm>
        </p:spPr>
        <p:txBody>
          <a:bodyPr>
            <a:noAutofit/>
          </a:bodyPr>
          <a:lstStyle/>
          <a:p>
            <a:pPr rtl="1"/>
            <a:r>
              <a:rPr lang="ar-AE" sz="4400" b="0" i="0" dirty="0">
                <a:effectLst/>
                <a:latin typeface="Elif1"/>
              </a:rPr>
              <a:t>مُنٖيبٖينَ اِلَيْهِ وَاتَّقُوهُ وَاَقٖيمُوا الصَّلٰوةَ وَلَا تَكُونُوا مِنَ الْمُشْرِكٖينَۙ</a:t>
            </a:r>
            <a:r>
              <a:rPr lang="ar-AE" sz="4400" b="1" i="0" u="none" strike="noStrike" dirty="0">
                <a:effectLst/>
                <a:latin typeface="Elif1"/>
              </a:rPr>
              <a:t>﴿٣١﴾</a:t>
            </a:r>
            <a:r>
              <a:rPr lang="tr-TR" sz="4400" b="1" i="0" u="none" strike="noStrike" dirty="0">
                <a:effectLst/>
                <a:latin typeface="Elif1"/>
              </a:rPr>
              <a:t/>
            </a:r>
            <a:br>
              <a:rPr lang="tr-TR" sz="4400" b="1" i="0" u="none" strike="noStrike" dirty="0">
                <a:effectLst/>
                <a:latin typeface="Elif1"/>
              </a:rPr>
            </a:br>
            <a:r>
              <a:rPr lang="ar-AE" sz="4400" b="0" i="0" dirty="0">
                <a:effectLst/>
                <a:latin typeface="Elif1"/>
              </a:rPr>
              <a:t/>
            </a:r>
            <a:br>
              <a:rPr lang="ar-AE" sz="4400" b="0" i="0" dirty="0">
                <a:effectLst/>
                <a:latin typeface="Elif1"/>
              </a:rPr>
            </a:br>
            <a:r>
              <a:rPr lang="ar-AE" sz="4400" b="0" i="0" dirty="0">
                <a:effectLst/>
                <a:latin typeface="Elif1"/>
              </a:rPr>
              <a:t>مِنَ الَّذٖينَ فَرَّقُوا دٖينَهُمْ وَكَانُوا شِيَعاًؕ كُلُّ حِزْبٍ بِمَا لَدَيْهِمْ فَرِحُونَ</a:t>
            </a:r>
            <a:r>
              <a:rPr lang="ar-AE" sz="4400" b="1" i="0" u="none" strike="noStrike" dirty="0">
                <a:effectLst/>
                <a:latin typeface="Elif1"/>
              </a:rPr>
              <a:t>﴿٣٢﴾</a:t>
            </a:r>
            <a:endParaRPr lang="ar-AE" b="0" i="0" dirty="0">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﴾31-32﴿</a:t>
            </a:r>
            <a:r>
              <a:rPr lang="tr-TR" b="1" i="1" dirty="0">
                <a:solidFill>
                  <a:srgbClr val="4A4A4A"/>
                </a:solidFill>
                <a:effectLst/>
                <a:latin typeface="Helvetica Neue"/>
              </a:rPr>
              <a:t>Gönülden O’na yönelin, O’na saygısızlıktan sakının, namazı kılın ve şirke sapanlardan, dinlerinde ayrılığa düşüp -her bir grubun kendindekini beğendiği- fırkalara ayrılanlardan olmayın.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a:t>Rum</a:t>
            </a:r>
            <a:r>
              <a:rPr lang="tr-TR" sz="2000" b="1" dirty="0"/>
              <a:t> Suresi 30 . sure</a:t>
            </a:r>
          </a:p>
          <a:p>
            <a:r>
              <a:rPr lang="tr-TR" sz="2000" b="1" dirty="0"/>
              <a:t>31 – 32 . Ayet </a:t>
            </a:r>
            <a:endParaRPr lang="tr-TR" sz="2000" dirty="0"/>
          </a:p>
        </p:txBody>
      </p:sp>
    </p:spTree>
    <p:extLst>
      <p:ext uri="{BB962C8B-B14F-4D97-AF65-F5344CB8AC3E}">
        <p14:creationId xmlns:p14="http://schemas.microsoft.com/office/powerpoint/2010/main" val="412638203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35703"/>
            <a:ext cx="12192000" cy="1204331"/>
          </a:xfrm>
        </p:spPr>
        <p:txBody>
          <a:bodyPr>
            <a:noAutofit/>
          </a:bodyPr>
          <a:lstStyle/>
          <a:p>
            <a:pPr rtl="1"/>
            <a:r>
              <a:rPr lang="ar-AE" sz="3600" dirty="0"/>
              <a:t>يَٓا اَيُّهَا النَّاسُ اتَّقُوا رَبَّكُمْ وَاخْشَوْا يَوْماً لَا يَجْزٖي وَالِدٌ عَنْ وَلَدِهٖؗ وَلَا مَوْلُودٌ هُوَ جَازٍ عَنْ</a:t>
            </a:r>
            <a:r>
              <a:rPr lang="tr-TR" sz="3600" dirty="0"/>
              <a:t/>
            </a:r>
            <a:br>
              <a:rPr lang="tr-TR" sz="3600" dirty="0"/>
            </a:br>
            <a:r>
              <a:rPr lang="tr-TR" sz="3600" dirty="0"/>
              <a:t/>
            </a:r>
            <a:br>
              <a:rPr lang="tr-TR" sz="3600" dirty="0"/>
            </a:br>
            <a:r>
              <a:rPr lang="ar-AE" sz="3600" dirty="0"/>
              <a:t> وَالِدِهٖ شَيْـٔاًؕ اِنَّ وَعْدَ اللّٰهِ حَقٌّ فَلَا تَغُرَّنَّكُمُ الْحَيٰوةُ الدُّنْيَاࣞ وَلَا يَغُرَّنَّكُمْ بِاللّٰهِ الْغَرُورُ</a:t>
            </a:r>
            <a:r>
              <a:rPr lang="ar-AE" sz="3600" b="1" dirty="0"/>
              <a:t>﴿٣٣﴾</a:t>
            </a:r>
            <a:endParaRPr lang="tr-TR" sz="3600" dirty="0"/>
          </a:p>
        </p:txBody>
      </p:sp>
      <p:sp>
        <p:nvSpPr>
          <p:cNvPr id="3" name="Alt Başlık 2"/>
          <p:cNvSpPr>
            <a:spLocks noGrp="1"/>
          </p:cNvSpPr>
          <p:nvPr>
            <p:ph type="subTitle" idx="1"/>
          </p:nvPr>
        </p:nvSpPr>
        <p:spPr>
          <a:xfrm>
            <a:off x="0" y="4415468"/>
            <a:ext cx="12192000" cy="1655762"/>
          </a:xfrm>
        </p:spPr>
        <p:txBody>
          <a:bodyPr>
            <a:normAutofit/>
          </a:bodyPr>
          <a:lstStyle/>
          <a:p>
            <a:r>
              <a:rPr lang="tr-TR" sz="2000" b="1" i="1" dirty="0"/>
              <a:t>﴾33﴿Ey insanlar! Rabbinize saygısızlıktan sakının; hiçbir babanın evlâdından fayda göremeyeceği, evlâdın da babasından hiçbir yarar sağlayamayacağı bir günden korkun. Allah’ın vaadi gerçektir. Sakın dünya hayatı sizi aldatmasın; o, yoldan çıkarıcı da (şeytan) Allah hakkında sizi aldatmasın.</a:t>
            </a:r>
            <a:endParaRPr lang="tr-TR" sz="1800" dirty="0"/>
          </a:p>
        </p:txBody>
      </p:sp>
      <p:sp>
        <p:nvSpPr>
          <p:cNvPr id="4" name="Metin kutusu 3"/>
          <p:cNvSpPr txBox="1"/>
          <p:nvPr/>
        </p:nvSpPr>
        <p:spPr>
          <a:xfrm>
            <a:off x="9193161" y="0"/>
            <a:ext cx="2998839" cy="707886"/>
          </a:xfrm>
          <a:prstGeom prst="rect">
            <a:avLst/>
          </a:prstGeom>
          <a:noFill/>
        </p:spPr>
        <p:txBody>
          <a:bodyPr wrap="square" rtlCol="0">
            <a:spAutoFit/>
          </a:bodyPr>
          <a:lstStyle/>
          <a:p>
            <a:r>
              <a:rPr lang="tr-TR" b="1" dirty="0"/>
              <a:t>Lokman </a:t>
            </a:r>
            <a:r>
              <a:rPr lang="tr-TR" sz="2000" b="1" dirty="0"/>
              <a:t>Suresi 31 . sure</a:t>
            </a:r>
          </a:p>
          <a:p>
            <a:r>
              <a:rPr lang="tr-TR" sz="2000" b="1" dirty="0"/>
              <a:t>33 . Ayet </a:t>
            </a:r>
            <a:endParaRPr lang="tr-TR" sz="2000" dirty="0"/>
          </a:p>
        </p:txBody>
      </p:sp>
    </p:spTree>
    <p:extLst>
      <p:ext uri="{BB962C8B-B14F-4D97-AF65-F5344CB8AC3E}">
        <p14:creationId xmlns:p14="http://schemas.microsoft.com/office/powerpoint/2010/main" val="392229013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000" b="0" i="0" dirty="0">
                <a:effectLst/>
                <a:latin typeface="Elif1"/>
              </a:rPr>
              <a:t>يَٓا اَيُّهَا النَّبِيُّ اتَّقِ اللّٰهَ وَلَا تُطِعِ الْكَافِرٖينَ وَالْمُنَافِقٖينَؕ اِنَّ اللّٰهَ كَانَ عَلٖيماً حَكٖيماًۙ</a:t>
            </a:r>
            <a:r>
              <a:rPr lang="ar-AE" sz="4000" b="1" i="0" u="none" strike="noStrike" dirty="0">
                <a:effectLst/>
                <a:latin typeface="Elif1"/>
              </a:rPr>
              <a:t>﴿١﴾</a:t>
            </a:r>
            <a:endParaRPr lang="tr-TR" sz="115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a:t>
            </a:r>
            <a:r>
              <a:rPr lang="tr-TR" b="1" i="1" dirty="0">
                <a:solidFill>
                  <a:srgbClr val="4A4A4A"/>
                </a:solidFill>
                <a:effectLst/>
                <a:latin typeface="Helvetica Neue"/>
              </a:rPr>
              <a:t>Ey peygamber! Allah’a itaatsizlikten sakın, açık ve gizli inkârcıların sözünü dinleme, Allah her şeyi bilmekte ve hikmetle yönetmektedir.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Ahzâb</a:t>
            </a:r>
            <a:r>
              <a:rPr lang="tr-TR" b="1" dirty="0"/>
              <a:t> </a:t>
            </a:r>
            <a:r>
              <a:rPr lang="tr-TR" sz="2000" b="1" dirty="0"/>
              <a:t>Suresi 33 . sure</a:t>
            </a:r>
          </a:p>
          <a:p>
            <a:r>
              <a:rPr lang="tr-TR" sz="2000" b="1" dirty="0"/>
              <a:t>1 . Ayet </a:t>
            </a:r>
            <a:endParaRPr lang="tr-TR" sz="2000" dirty="0"/>
          </a:p>
        </p:txBody>
      </p:sp>
    </p:spTree>
    <p:extLst>
      <p:ext uri="{BB962C8B-B14F-4D97-AF65-F5344CB8AC3E}">
        <p14:creationId xmlns:p14="http://schemas.microsoft.com/office/powerpoint/2010/main" val="300200143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55762"/>
          </a:xfrm>
        </p:spPr>
        <p:txBody>
          <a:bodyPr>
            <a:noAutofit/>
          </a:bodyPr>
          <a:lstStyle/>
          <a:p>
            <a:pPr rtl="1"/>
            <a:r>
              <a:rPr lang="ar-AE" sz="4800" b="0" i="0" dirty="0">
                <a:effectLst/>
                <a:latin typeface="Elif1"/>
              </a:rPr>
              <a:t>يَا نِسَٓاءَ النَّبِيِّ لَسْتُنَّ كَاَحَدٍ مِنَ النِّسَٓاءِ اِنِ اتَّقَيْتُنَّ فَلَا تَخْضَعْنَ بِالْقَوْلِ</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فَيَطْمَعَ الَّذٖي فٖي قَلْبِهٖ مَرَضٌ وَقُلْنَ قَوْلاً مَعْرُوفاًۚ</a:t>
            </a:r>
            <a:r>
              <a:rPr lang="ar-AE" sz="4800" b="1" i="0" u="none" strike="noStrike" dirty="0">
                <a:effectLst/>
                <a:latin typeface="Elif1"/>
              </a:rPr>
              <a:t>﴿٣٢﴾</a:t>
            </a:r>
            <a:endParaRPr lang="tr-TR" sz="102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﴾32﴿</a:t>
            </a:r>
            <a:r>
              <a:rPr lang="tr-TR" b="1" i="1" dirty="0">
                <a:solidFill>
                  <a:srgbClr val="4A4A4A"/>
                </a:solidFill>
                <a:effectLst/>
                <a:latin typeface="Helvetica Neue"/>
              </a:rPr>
              <a:t>Ey peygamber hanımları! Siz herhangi bir kadın gibi değilsiniz. Eğer günahtan sakınmak istiyorsanız sözü edalı bir tavırla söylemeyin ki, kalbinde çürüklük olan kimse ümide kapılmasın. Ayrıca düzgün söz söyleyin.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Ahzâb</a:t>
            </a:r>
            <a:r>
              <a:rPr lang="tr-TR" b="1" dirty="0"/>
              <a:t> </a:t>
            </a:r>
            <a:r>
              <a:rPr lang="tr-TR" sz="2000" b="1" dirty="0"/>
              <a:t>Suresi 33 . sure</a:t>
            </a:r>
          </a:p>
          <a:p>
            <a:r>
              <a:rPr lang="tr-TR" sz="2000" b="1" dirty="0"/>
              <a:t>32 . Ayet </a:t>
            </a:r>
            <a:endParaRPr lang="tr-TR" sz="2000" dirty="0"/>
          </a:p>
        </p:txBody>
      </p:sp>
    </p:spTree>
    <p:extLst>
      <p:ext uri="{BB962C8B-B14F-4D97-AF65-F5344CB8AC3E}">
        <p14:creationId xmlns:p14="http://schemas.microsoft.com/office/powerpoint/2010/main" val="366435751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55762"/>
          </a:xfrm>
        </p:spPr>
        <p:txBody>
          <a:bodyPr>
            <a:noAutofit/>
          </a:bodyPr>
          <a:lstStyle/>
          <a:p>
            <a:pPr rtl="1"/>
            <a:r>
              <a:rPr lang="ar-AE" sz="3200" b="0" i="0" dirty="0">
                <a:effectLst/>
                <a:latin typeface="Elif1"/>
              </a:rPr>
              <a:t>وَاِذْ تَقُولُ لِلَّـذٖٓي اَنْعَمَ اللّٰهُ عَلَيْهِ وَاَنْعَمْتَ عَلَيْهِ اَمْسِكْ عَلَيْكَ زَوْجَكَ وَاتَّقِ اللّٰهَ وَتُخْفٖي فٖي نَفْسِكَ مَا اللّٰهُ</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مُبْدٖيهِ وَتَخْشَى النَّاسَۚ وَاللّٰهُ اَحَقُّ اَنْ تَخْشٰيهُؕ فَلَمَّا قَضٰى زَيْدٌ مِنْهَا وَطَراً زَوَّجْنَاكَهَا لِكَيْ لَا يَكُونَ</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عَلَى الْمُؤْمِنٖينَ حَرَجٌ فٖٓي اَزْوَاجِ اَدْعِيَٓائِهِمْ اِذَا قَضَوْا مِنْهُنَّ وَطَراًؕ وَكَانَ اَمْرُ اللّٰهِ مَفْعُولاً</a:t>
            </a:r>
            <a:r>
              <a:rPr lang="ar-AE" sz="3200" b="1" i="0" u="none" strike="noStrike" dirty="0">
                <a:effectLst/>
                <a:latin typeface="Elif1"/>
              </a:rPr>
              <a:t>﴿٣٧﴾</a:t>
            </a:r>
            <a:endParaRPr lang="tr-TR" sz="231500" dirty="0"/>
          </a:p>
        </p:txBody>
      </p:sp>
      <p:sp>
        <p:nvSpPr>
          <p:cNvPr id="3" name="Alt Başlık 2"/>
          <p:cNvSpPr>
            <a:spLocks noGrp="1"/>
          </p:cNvSpPr>
          <p:nvPr>
            <p:ph type="subTitle" idx="1"/>
          </p:nvPr>
        </p:nvSpPr>
        <p:spPr>
          <a:xfrm>
            <a:off x="0" y="4060723"/>
            <a:ext cx="12192000" cy="2354636"/>
          </a:xfrm>
        </p:spPr>
        <p:txBody>
          <a:bodyPr>
            <a:normAutofit lnSpcReduction="10000"/>
          </a:bodyPr>
          <a:lstStyle/>
          <a:p>
            <a:r>
              <a:rPr lang="tr-TR" b="1" i="1" u="none" strike="noStrike" dirty="0">
                <a:solidFill>
                  <a:srgbClr val="725945"/>
                </a:solidFill>
                <a:effectLst/>
                <a:latin typeface="Helvetica Neue"/>
              </a:rPr>
              <a:t>﴾37﴿</a:t>
            </a:r>
            <a:r>
              <a:rPr lang="tr-TR" b="1" i="1" dirty="0">
                <a:solidFill>
                  <a:srgbClr val="4A4A4A"/>
                </a:solidFill>
                <a:effectLst/>
                <a:latin typeface="Helvetica Neue"/>
              </a:rPr>
              <a:t>Bir zaman, Allah’ın kendisine </a:t>
            </a:r>
            <a:r>
              <a:rPr lang="tr-TR" b="1" i="1" dirty="0" err="1">
                <a:solidFill>
                  <a:srgbClr val="4A4A4A"/>
                </a:solidFill>
                <a:effectLst/>
                <a:latin typeface="Helvetica Neue"/>
              </a:rPr>
              <a:t>lutufta</a:t>
            </a:r>
            <a:r>
              <a:rPr lang="tr-TR" b="1" i="1" dirty="0">
                <a:solidFill>
                  <a:srgbClr val="4A4A4A"/>
                </a:solidFill>
                <a:effectLst/>
                <a:latin typeface="Helvetica Neue"/>
              </a:rPr>
              <a:t> bulunduğu, senin de </a:t>
            </a:r>
            <a:r>
              <a:rPr lang="tr-TR" b="1" i="1" dirty="0" err="1">
                <a:solidFill>
                  <a:srgbClr val="4A4A4A"/>
                </a:solidFill>
                <a:effectLst/>
                <a:latin typeface="Helvetica Neue"/>
              </a:rPr>
              <a:t>lutufkâr</a:t>
            </a:r>
            <a:r>
              <a:rPr lang="tr-TR" b="1" i="1" dirty="0">
                <a:solidFill>
                  <a:srgbClr val="4A4A4A"/>
                </a:solidFill>
                <a:effectLst/>
                <a:latin typeface="Helvetica Neue"/>
              </a:rPr>
              <a:t> davrandığın kişiye, “Eşinle evlilik bağını koru, Allah’tan kork” demiştin. Bunu derken Allah’ın ileride açıklayacağı bir şeyi içinde saklıyordun; öncelikle çekinmen gereken Allah olduğu halde sen halktan çekiniyordun. Zeyd onunla evlenip ayrıldıktan sonra müminlere, evlâtlıklarının -kendileriyle beraber olup ayrıldıkları- eşleriyle evlenmeleri hususunda bir sıkıntı gelmesin diye seni o kadınla evlendirdik. Allah’ın emri elbet yerine getirilecektir.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Ahzâb</a:t>
            </a:r>
            <a:r>
              <a:rPr lang="tr-TR" b="1" dirty="0"/>
              <a:t> </a:t>
            </a:r>
            <a:r>
              <a:rPr lang="tr-TR" sz="2000" b="1" dirty="0"/>
              <a:t>Suresi 33 . sure</a:t>
            </a:r>
          </a:p>
          <a:p>
            <a:r>
              <a:rPr lang="tr-TR" sz="2000" b="1" dirty="0"/>
              <a:t>37 . Ayet </a:t>
            </a:r>
            <a:endParaRPr lang="tr-TR" sz="2000" dirty="0"/>
          </a:p>
        </p:txBody>
      </p:sp>
    </p:spTree>
    <p:extLst>
      <p:ext uri="{BB962C8B-B14F-4D97-AF65-F5344CB8AC3E}">
        <p14:creationId xmlns:p14="http://schemas.microsoft.com/office/powerpoint/2010/main" val="133616627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2293846"/>
          </a:xfrm>
        </p:spPr>
        <p:txBody>
          <a:bodyPr>
            <a:noAutofit/>
          </a:bodyPr>
          <a:lstStyle/>
          <a:p>
            <a:pPr rtl="1"/>
            <a:r>
              <a:rPr lang="ar-AE" sz="3200" b="0" i="0" dirty="0">
                <a:effectLst/>
                <a:latin typeface="Elif1"/>
              </a:rPr>
              <a:t>يَٓا اَيُّهَا النَّبِيُّ اِنَّٓا اَحْلَلْنَا لَكَ اَزْوَاجَكَ الّٰـتٖٓي اٰتَيْتَ اُجُورَهُنَّ وَمَا مَلَكَتْ يَمٖينُكَ مِمَّٓا اَفَٓاءَ اللّٰهُ عَلَيْكَ وَبَنَاتِ</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عَمِّكَ وَبَنَاتِ عَمَّاتِكَ وَبَنَاتِ خَالِكَ وَبَنَاتِ خَالَاتِكَ الّٰتٖي هَاجَرْنَ مَعَكَؗ وَامْرَاَةً مُؤْمِنَةً اِنْ وَهَبَتْ</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نَفْسَهَا لِلنَّبِيِّ اِنْ اَرَادَ النَّبِيُّ اَنْ يَسْتَنْكِحَهَاࣗ خَالِصَةً لَكَ مِنْ دُونِ الْمُؤْمِنٖينَؕ قَدْ عَلِمْنَا مَا فَرَضْنَا عَلَيْهِمْ</a:t>
            </a:r>
            <a:r>
              <a:rPr lang="tr-TR" sz="3200" b="0" i="0" dirty="0">
                <a:effectLst/>
                <a:latin typeface="Elif1"/>
              </a:rPr>
              <a:t/>
            </a:r>
            <a:br>
              <a:rPr lang="tr-TR" sz="3200" b="0" i="0" dirty="0">
                <a:effectLst/>
                <a:latin typeface="Elif1"/>
              </a:rPr>
            </a:br>
            <a:r>
              <a:rPr lang="tr-TR" sz="3200" b="0" i="0" dirty="0">
                <a:effectLst/>
                <a:latin typeface="Elif1"/>
              </a:rPr>
              <a:t/>
            </a:r>
            <a:br>
              <a:rPr lang="tr-TR" sz="3200" b="0" i="0" dirty="0">
                <a:effectLst/>
                <a:latin typeface="Elif1"/>
              </a:rPr>
            </a:br>
            <a:r>
              <a:rPr lang="ar-AE" sz="3200" b="0" i="0" dirty="0">
                <a:effectLst/>
                <a:latin typeface="Elif1"/>
              </a:rPr>
              <a:t> فٖٓي اَزْوَاجِهِمْ وَمَا مَلَكَتْ اَيْمَانُهُمْ لِكَيْلَا يَكُونَ عَلَيْكَ حَرَجٌؕ وَكَانَ اللّٰهُ غَفُوراً رَحٖيماً</a:t>
            </a:r>
            <a:r>
              <a:rPr lang="ar-AE" sz="3200" b="1" i="0" u="none" strike="noStrike" dirty="0">
                <a:effectLst/>
                <a:latin typeface="Elif1"/>
              </a:rPr>
              <a:t>﴿٥٠﴾</a:t>
            </a:r>
            <a:endParaRPr lang="tr-TR" sz="307000" dirty="0"/>
          </a:p>
        </p:txBody>
      </p:sp>
      <p:sp>
        <p:nvSpPr>
          <p:cNvPr id="3" name="Alt Başlık 2"/>
          <p:cNvSpPr>
            <a:spLocks noGrp="1"/>
          </p:cNvSpPr>
          <p:nvPr>
            <p:ph type="subTitle" idx="1"/>
          </p:nvPr>
        </p:nvSpPr>
        <p:spPr>
          <a:xfrm>
            <a:off x="0" y="4473677"/>
            <a:ext cx="12192000" cy="2384324"/>
          </a:xfrm>
        </p:spPr>
        <p:txBody>
          <a:bodyPr>
            <a:normAutofit fontScale="92500"/>
          </a:bodyPr>
          <a:lstStyle/>
          <a:p>
            <a:r>
              <a:rPr lang="tr-TR" b="1" i="1" u="none" strike="noStrike" dirty="0">
                <a:solidFill>
                  <a:srgbClr val="725945"/>
                </a:solidFill>
                <a:effectLst/>
                <a:latin typeface="Helvetica Neue"/>
              </a:rPr>
              <a:t>﴾50﴿</a:t>
            </a:r>
            <a:r>
              <a:rPr lang="tr-TR" b="1" i="1" dirty="0">
                <a:solidFill>
                  <a:srgbClr val="4A4A4A"/>
                </a:solidFill>
                <a:effectLst/>
                <a:latin typeface="Helvetica Neue"/>
              </a:rPr>
              <a:t>Ey peygamber! Mehirlerini verdiğin eşlerini, Allah’ın sana ganimet olarak verdiği </a:t>
            </a:r>
            <a:r>
              <a:rPr lang="tr-TR" b="1" i="1" dirty="0" err="1">
                <a:solidFill>
                  <a:srgbClr val="4A4A4A"/>
                </a:solidFill>
                <a:effectLst/>
                <a:latin typeface="Helvetica Neue"/>
              </a:rPr>
              <a:t>câriyelerini</a:t>
            </a:r>
            <a:r>
              <a:rPr lang="tr-TR" b="1" i="1" dirty="0">
                <a:solidFill>
                  <a:srgbClr val="4A4A4A"/>
                </a:solidFill>
                <a:effectLst/>
                <a:latin typeface="Helvetica Neue"/>
              </a:rPr>
              <a:t>, seninle birlikte hicret eden amca kızlarını, hala kızlarını, dayı kızlarını, teyze kızlarını sana helal kıldık. Ayrıca mümin bir kadın kendini peygambere </a:t>
            </a:r>
            <a:r>
              <a:rPr lang="tr-TR" b="1" i="1" dirty="0" err="1">
                <a:solidFill>
                  <a:srgbClr val="4A4A4A"/>
                </a:solidFill>
                <a:effectLst/>
                <a:latin typeface="Helvetica Neue"/>
              </a:rPr>
              <a:t>mehirsiz</a:t>
            </a:r>
            <a:r>
              <a:rPr lang="tr-TR" b="1" i="1" dirty="0">
                <a:solidFill>
                  <a:srgbClr val="4A4A4A"/>
                </a:solidFill>
                <a:effectLst/>
                <a:latin typeface="Helvetica Neue"/>
              </a:rPr>
              <a:t> olarak bağışlar, peygamber de onunla evlenmek isterse, diğer müminlere değil, sırf sana mahsus olmak üzere, onu da sana helâl kıldık. Müminlere eşleri ve sahip oldukları </a:t>
            </a:r>
            <a:r>
              <a:rPr lang="tr-TR" b="1" i="1" dirty="0" err="1">
                <a:solidFill>
                  <a:srgbClr val="4A4A4A"/>
                </a:solidFill>
                <a:effectLst/>
                <a:latin typeface="Helvetica Neue"/>
              </a:rPr>
              <a:t>câriyeleri</a:t>
            </a:r>
            <a:r>
              <a:rPr lang="tr-TR" b="1" i="1" dirty="0">
                <a:solidFill>
                  <a:srgbClr val="4A4A4A"/>
                </a:solidFill>
                <a:effectLst/>
                <a:latin typeface="Helvetica Neue"/>
              </a:rPr>
              <a:t> hakkında hangi kuralları geçerli kıldığımızı biliyoruz. Sana mahsus olanı güçlük çekmeyesin diye </a:t>
            </a:r>
            <a:r>
              <a:rPr lang="tr-TR" b="1" i="1" dirty="0" err="1">
                <a:solidFill>
                  <a:srgbClr val="4A4A4A"/>
                </a:solidFill>
                <a:effectLst/>
                <a:latin typeface="Helvetica Neue"/>
              </a:rPr>
              <a:t>meşrû</a:t>
            </a:r>
            <a:r>
              <a:rPr lang="tr-TR" b="1" i="1" dirty="0">
                <a:solidFill>
                  <a:srgbClr val="4A4A4A"/>
                </a:solidFill>
                <a:effectLst/>
                <a:latin typeface="Helvetica Neue"/>
              </a:rPr>
              <a:t> kıldık. Allah çok bağışlayıcı, pek esirgeyicidir.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Ahzâb</a:t>
            </a:r>
            <a:r>
              <a:rPr lang="tr-TR" b="1" dirty="0"/>
              <a:t> </a:t>
            </a:r>
            <a:r>
              <a:rPr lang="tr-TR" sz="2000" b="1" dirty="0"/>
              <a:t>Suresi 33 . sure</a:t>
            </a:r>
          </a:p>
          <a:p>
            <a:r>
              <a:rPr lang="tr-TR" sz="2000" b="1" dirty="0"/>
              <a:t>50 . Ayet </a:t>
            </a:r>
            <a:endParaRPr lang="tr-TR" sz="2000" dirty="0"/>
          </a:p>
        </p:txBody>
      </p:sp>
    </p:spTree>
    <p:extLst>
      <p:ext uri="{BB962C8B-B14F-4D97-AF65-F5344CB8AC3E}">
        <p14:creationId xmlns:p14="http://schemas.microsoft.com/office/powerpoint/2010/main" val="102652706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154799"/>
            <a:ext cx="12192000" cy="2146362"/>
          </a:xfrm>
        </p:spPr>
        <p:txBody>
          <a:bodyPr>
            <a:noAutofit/>
          </a:bodyPr>
          <a:lstStyle/>
          <a:p>
            <a:pPr rtl="1"/>
            <a:r>
              <a:rPr lang="ar-AE" sz="3600" b="0" i="0" dirty="0">
                <a:effectLst/>
                <a:latin typeface="Elif1"/>
              </a:rPr>
              <a:t>يَٓا اَيُّهَا الَّذٖينَ اٰمَنُوا اتَّقُوا اللّٰهَ وَقُولُوا قَوْلاً سَدٖيداًۙ</a:t>
            </a:r>
            <a:r>
              <a:rPr lang="ar-AE" sz="3600" b="1" i="0" u="none" strike="noStrike" dirty="0">
                <a:effectLst/>
                <a:latin typeface="Elif1"/>
              </a:rPr>
              <a:t>﴿٧٠﴾</a:t>
            </a:r>
            <a:r>
              <a:rPr lang="tr-TR" sz="3600" b="1" i="0" u="none" strike="noStrike" dirty="0">
                <a:effectLst/>
                <a:latin typeface="Elif1"/>
              </a:rPr>
              <a:t/>
            </a:r>
            <a:br>
              <a:rPr lang="tr-TR" sz="3600" b="1" i="0" u="none" strike="noStrike" dirty="0">
                <a:effectLst/>
                <a:latin typeface="Elif1"/>
              </a:rPr>
            </a:br>
            <a:r>
              <a:rPr lang="tr-TR" sz="3600" b="1" i="0" u="none" strike="noStrike" dirty="0">
                <a:effectLst/>
                <a:latin typeface="Elif1"/>
              </a:rPr>
              <a:t/>
            </a:r>
            <a:br>
              <a:rPr lang="tr-TR" sz="3600" b="1" i="0" u="none" strike="noStrike" dirty="0">
                <a:effectLst/>
                <a:latin typeface="Elif1"/>
              </a:rPr>
            </a:br>
            <a:r>
              <a:rPr lang="ar-AE" sz="3600" b="0" i="0" dirty="0">
                <a:effectLst/>
                <a:latin typeface="Elif1"/>
              </a:rPr>
              <a:t>يُصْلِحْ لَكُمْ اَعْمَالَكُمْ وَيَغْفِرْ لَكُمْ ذُنُوبَكُمْؕ وَمَنْ يُطِـعِ اللّٰهَ وَرَسُولَهُ فَقَدْ فَازَ فَوْزاً عَظٖيماً</a:t>
            </a:r>
            <a:r>
              <a:rPr lang="ar-AE" sz="3600" b="1" i="0" u="none" strike="noStrike" dirty="0">
                <a:effectLst/>
                <a:latin typeface="Elif1"/>
              </a:rPr>
              <a:t>﴿٧١﴾</a:t>
            </a:r>
            <a:endParaRPr lang="tr-TR" sz="3600" dirty="0"/>
          </a:p>
        </p:txBody>
      </p:sp>
      <p:sp>
        <p:nvSpPr>
          <p:cNvPr id="3" name="Alt Başlık 2"/>
          <p:cNvSpPr>
            <a:spLocks noGrp="1"/>
          </p:cNvSpPr>
          <p:nvPr>
            <p:ph type="subTitle" idx="1"/>
          </p:nvPr>
        </p:nvSpPr>
        <p:spPr>
          <a:xfrm>
            <a:off x="0" y="4789094"/>
            <a:ext cx="12192000" cy="1655762"/>
          </a:xfrm>
        </p:spPr>
        <p:txBody>
          <a:bodyPr>
            <a:normAutofit/>
          </a:bodyPr>
          <a:lstStyle/>
          <a:p>
            <a:r>
              <a:rPr lang="tr-TR" b="1" i="1" u="none" strike="noStrike" dirty="0">
                <a:solidFill>
                  <a:srgbClr val="725945"/>
                </a:solidFill>
                <a:effectLst/>
                <a:latin typeface="Helvetica Neue"/>
              </a:rPr>
              <a:t>﴾70-71﴿</a:t>
            </a:r>
            <a:r>
              <a:rPr lang="tr-TR" b="1" i="1" dirty="0">
                <a:solidFill>
                  <a:srgbClr val="4A4A4A"/>
                </a:solidFill>
                <a:effectLst/>
                <a:latin typeface="Helvetica Neue"/>
              </a:rPr>
              <a:t>Ey iman edenler! Allah’a itaatsizlikten sakının ve doğru söz söyleyin ki, Allah sizin işlerinizi düzeltsin, günahlarınızı bağışlasın. Kim Allah’a ve resulüne itaat ederse gerçekten büyük bir kazanç elde eder.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Ahzâb</a:t>
            </a:r>
            <a:r>
              <a:rPr lang="tr-TR" b="1" dirty="0"/>
              <a:t> </a:t>
            </a:r>
            <a:r>
              <a:rPr lang="tr-TR" sz="2000" b="1" dirty="0"/>
              <a:t>Suresi 33 . sure</a:t>
            </a:r>
          </a:p>
          <a:p>
            <a:r>
              <a:rPr lang="tr-TR" sz="2000" b="1"/>
              <a:t>70 – 71 </a:t>
            </a:r>
            <a:r>
              <a:rPr lang="tr-TR" sz="2000" b="1" dirty="0"/>
              <a:t>. Ayet </a:t>
            </a:r>
            <a:endParaRPr lang="tr-TR" sz="2000" dirty="0"/>
          </a:p>
        </p:txBody>
      </p:sp>
    </p:spTree>
    <p:extLst>
      <p:ext uri="{BB962C8B-B14F-4D97-AF65-F5344CB8AC3E}">
        <p14:creationId xmlns:p14="http://schemas.microsoft.com/office/powerpoint/2010/main" val="3709292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وَاِذَا قٖيلَ لَهُمُ اتَّقُوا مَا بَيْنَ اَيْدٖيكُمْ وَمَا خَلْفَكُمْ لَعَلَّكُمْ تُرْحَمُونَ</a:t>
            </a:r>
            <a:r>
              <a:rPr lang="ar-AE" sz="3600" b="1" dirty="0"/>
              <a:t>﴿٤٥﴾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﴾45﴿Onlara “Önünüzdekinden ve arkanızdakinden sakının ki rahmet göresiniz” dendiğinde (aldırış etmezler).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Yâsîn</a:t>
            </a:r>
            <a:r>
              <a:rPr lang="tr-TR" b="1" dirty="0"/>
              <a:t> </a:t>
            </a:r>
            <a:r>
              <a:rPr lang="tr-TR" sz="2000" b="1" dirty="0"/>
              <a:t>Suresi 36 . sure</a:t>
            </a:r>
          </a:p>
          <a:p>
            <a:r>
              <a:rPr lang="tr-TR" sz="2000" b="1" dirty="0"/>
              <a:t>45 . Ayet </a:t>
            </a:r>
            <a:endParaRPr lang="tr-TR" sz="2000" dirty="0"/>
          </a:p>
        </p:txBody>
      </p:sp>
    </p:spTree>
    <p:extLst>
      <p:ext uri="{BB962C8B-B14F-4D97-AF65-F5344CB8AC3E}">
        <p14:creationId xmlns:p14="http://schemas.microsoft.com/office/powerpoint/2010/main" val="61060333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اِذْ قَالَ لِقَوْمِهٖٓ اَلَا تَتَّقُونَ</a:t>
            </a:r>
            <a:r>
              <a:rPr lang="ar-AE" b="1" dirty="0"/>
              <a:t>﴿١٢٤﴾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﴾124﴿Kavmine, “(Şirk ve günahtan) sakınmayacak mısınız?” dedi;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Sâffât</a:t>
            </a:r>
            <a:r>
              <a:rPr lang="tr-TR" b="1" dirty="0"/>
              <a:t> </a:t>
            </a:r>
            <a:r>
              <a:rPr lang="tr-TR" sz="2000" b="1" dirty="0"/>
              <a:t>Suresi 37 . sure</a:t>
            </a:r>
          </a:p>
          <a:p>
            <a:r>
              <a:rPr lang="tr-TR" sz="2000" b="1" dirty="0"/>
              <a:t>124 . Ayet </a:t>
            </a:r>
            <a:endParaRPr lang="tr-TR" sz="2000" dirty="0"/>
          </a:p>
        </p:txBody>
      </p:sp>
    </p:spTree>
    <p:extLst>
      <p:ext uri="{BB962C8B-B14F-4D97-AF65-F5344CB8AC3E}">
        <p14:creationId xmlns:p14="http://schemas.microsoft.com/office/powerpoint/2010/main" val="240877079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260275"/>
            <a:ext cx="12192000" cy="1204331"/>
          </a:xfrm>
        </p:spPr>
        <p:txBody>
          <a:bodyPr>
            <a:noAutofit/>
          </a:bodyPr>
          <a:lstStyle/>
          <a:p>
            <a:pPr rtl="1"/>
            <a:r>
              <a:rPr lang="ar-AE" sz="3200" b="0" i="0" dirty="0">
                <a:effectLst/>
                <a:latin typeface="Elif1"/>
              </a:rPr>
              <a:t>اِنَّ هٰذَٓا اَخٖي لَهُ تِسْعٌ وَتِسْعُونَ نَعْجَةً وَلِيَ نَعْجَةٌ وَاحِدَةٌ فَقَالَ اَكْفِلْنٖيهَا وَعَزَّنٖي فِي الْخِطَابِ</a:t>
            </a:r>
            <a:r>
              <a:rPr lang="ar-AE" sz="3200" b="1" i="0" u="none" strike="noStrike" dirty="0">
                <a:effectLst/>
                <a:latin typeface="Elif1"/>
              </a:rPr>
              <a:t>﴿٢٣﴾</a:t>
            </a:r>
            <a:endParaRPr lang="tr-TR" sz="8800" dirty="0"/>
          </a:p>
        </p:txBody>
      </p:sp>
      <p:sp>
        <p:nvSpPr>
          <p:cNvPr id="3" name="Alt Başlık 2"/>
          <p:cNvSpPr>
            <a:spLocks noGrp="1"/>
          </p:cNvSpPr>
          <p:nvPr>
            <p:ph type="subTitle" idx="1"/>
          </p:nvPr>
        </p:nvSpPr>
        <p:spPr>
          <a:xfrm>
            <a:off x="0" y="3941963"/>
            <a:ext cx="12192000" cy="1655762"/>
          </a:xfrm>
        </p:spPr>
        <p:txBody>
          <a:bodyPr>
            <a:normAutofit/>
          </a:bodyPr>
          <a:lstStyle/>
          <a:p>
            <a:r>
              <a:rPr lang="tr-TR" sz="3200" b="1" i="1" u="none" strike="noStrike" dirty="0">
                <a:solidFill>
                  <a:srgbClr val="725945"/>
                </a:solidFill>
                <a:effectLst/>
                <a:latin typeface="Helvetica Neue"/>
              </a:rPr>
              <a:t>﴾23﴿</a:t>
            </a:r>
            <a:r>
              <a:rPr lang="tr-TR" sz="3200" b="1" i="1" dirty="0">
                <a:solidFill>
                  <a:srgbClr val="4A4A4A"/>
                </a:solidFill>
                <a:effectLst/>
                <a:latin typeface="Helvetica Neue"/>
              </a:rPr>
              <a:t>“Şu adam benim kardeşim. Onun doksan dokuz koyunu, benim ise bir tek koyunum var. Buna rağmen ‘Onu da bana ver’ dedi ve bu tartışmada bana baskın çıktı.”</a:t>
            </a:r>
            <a:endParaRPr lang="tr-TR" sz="40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Sâd</a:t>
            </a:r>
            <a:r>
              <a:rPr lang="tr-TR" b="1" dirty="0"/>
              <a:t> </a:t>
            </a:r>
            <a:r>
              <a:rPr lang="tr-TR" sz="2000" b="1" dirty="0"/>
              <a:t>Suresi 38 . sure</a:t>
            </a:r>
          </a:p>
          <a:p>
            <a:r>
              <a:rPr lang="tr-TR" sz="2000" b="1" dirty="0"/>
              <a:t>23 . Ayet </a:t>
            </a:r>
            <a:endParaRPr lang="tr-TR" sz="2000" dirty="0"/>
          </a:p>
        </p:txBody>
      </p:sp>
    </p:spTree>
    <p:extLst>
      <p:ext uri="{BB962C8B-B14F-4D97-AF65-F5344CB8AC3E}">
        <p14:creationId xmlns:p14="http://schemas.microsoft.com/office/powerpoint/2010/main" val="286828672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865783"/>
          </a:xfrm>
        </p:spPr>
        <p:txBody>
          <a:bodyPr>
            <a:noAutofit/>
          </a:bodyPr>
          <a:lstStyle/>
          <a:p>
            <a:pPr rtl="1"/>
            <a:r>
              <a:rPr lang="ar-AE" sz="5400" b="0" i="0" dirty="0">
                <a:effectLst/>
                <a:latin typeface="Elif1"/>
              </a:rPr>
              <a:t>هٰذَا ذِ كْرٌؕ وَاِنَّ لِلْمُتَّقٖينَ لَحُسْنَ مَاٰبٍۙ</a:t>
            </a:r>
            <a:r>
              <a:rPr lang="ar-AE" sz="5400" b="1" i="0" u="none" strike="noStrike" dirty="0">
                <a:effectLst/>
                <a:latin typeface="Elif1"/>
              </a:rPr>
              <a:t>﴿٤٩﴾</a:t>
            </a:r>
            <a:r>
              <a:rPr lang="tr-TR" sz="5400" b="1" i="0" u="none" strike="noStrike" dirty="0">
                <a:effectLst/>
                <a:latin typeface="Elif1"/>
              </a:rPr>
              <a:t/>
            </a:r>
            <a:br>
              <a:rPr lang="tr-TR" sz="5400" b="1" i="0" u="none" strike="noStrike" dirty="0">
                <a:effectLst/>
                <a:latin typeface="Elif1"/>
              </a:rPr>
            </a:br>
            <a:r>
              <a:rPr lang="ar-AE" sz="5400" b="0" i="0" dirty="0">
                <a:effectLst/>
                <a:latin typeface="Elif1"/>
              </a:rPr>
              <a:t/>
            </a:r>
            <a:br>
              <a:rPr lang="ar-AE" sz="5400" b="0" i="0" dirty="0">
                <a:effectLst/>
                <a:latin typeface="Elif1"/>
              </a:rPr>
            </a:br>
            <a:r>
              <a:rPr lang="ar-AE" sz="5400" b="0" i="0" dirty="0">
                <a:effectLst/>
                <a:latin typeface="Elif1"/>
              </a:rPr>
              <a:t>جَنَّاتِ عَدْنٍ مُفَتَّحَةً لَهُمُ الْاَبْوَابُۚ</a:t>
            </a:r>
            <a:r>
              <a:rPr lang="ar-AE" sz="5400" b="1" i="0" u="none" strike="noStrike" dirty="0">
                <a:effectLst/>
                <a:latin typeface="Elif1"/>
              </a:rPr>
              <a:t>﴿٥٠﴾</a:t>
            </a:r>
            <a:endParaRPr lang="ar-AE" sz="7200" b="0" i="0" dirty="0">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﴾49-50﴿</a:t>
            </a:r>
            <a:r>
              <a:rPr lang="tr-TR" b="1" i="1" dirty="0">
                <a:solidFill>
                  <a:srgbClr val="4A4A4A"/>
                </a:solidFill>
                <a:effectLst/>
                <a:latin typeface="Helvetica Neue"/>
              </a:rPr>
              <a:t>Bu bir hatırlatmadır. Kuşkusuz Allah’a itaatsizlikten sakınanlara çok güzel bir gelecek, kapıları kendilerine ardına kadar açılacak </a:t>
            </a:r>
            <a:r>
              <a:rPr lang="tr-TR" b="1" i="1" dirty="0" err="1">
                <a:solidFill>
                  <a:srgbClr val="4A4A4A"/>
                </a:solidFill>
                <a:effectLst/>
                <a:latin typeface="Helvetica Neue"/>
              </a:rPr>
              <a:t>adn</a:t>
            </a:r>
            <a:r>
              <a:rPr lang="tr-TR" b="1" i="1" dirty="0">
                <a:solidFill>
                  <a:srgbClr val="4A4A4A"/>
                </a:solidFill>
                <a:effectLst/>
                <a:latin typeface="Helvetica Neue"/>
              </a:rPr>
              <a:t> cennetleri vardır.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Sâd</a:t>
            </a:r>
            <a:r>
              <a:rPr lang="tr-TR" b="1" dirty="0"/>
              <a:t> </a:t>
            </a:r>
            <a:r>
              <a:rPr lang="tr-TR" sz="2000" b="1" dirty="0"/>
              <a:t>Suresi 38 . sure</a:t>
            </a:r>
          </a:p>
          <a:p>
            <a:r>
              <a:rPr lang="tr-TR" sz="2000" b="1" dirty="0"/>
              <a:t>49 . Ayet </a:t>
            </a:r>
            <a:endParaRPr lang="tr-TR" sz="2000" dirty="0"/>
          </a:p>
        </p:txBody>
      </p:sp>
    </p:spTree>
    <p:extLst>
      <p:ext uri="{BB962C8B-B14F-4D97-AF65-F5344CB8AC3E}">
        <p14:creationId xmlns:p14="http://schemas.microsoft.com/office/powerpoint/2010/main" val="139530320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قُلْ يَا عِبَادِ الَّذٖينَ اٰمَنُوا اتَّقُوا رَبَّكُمْؕ لِلَّذٖينَ اَحْسَنُوا فٖي هٰذِهِ الدُّنْيَا حَسَنَةٌؕ وَاَرْضُ اللّٰهِ وَاسِعَةٌؕ </a:t>
            </a:r>
            <a:r>
              <a:rPr lang="tr-TR" sz="3600" dirty="0"/>
              <a:t/>
            </a:r>
            <a:br>
              <a:rPr lang="tr-TR" sz="3600" dirty="0"/>
            </a:br>
            <a:r>
              <a:rPr lang="tr-TR" sz="3600" dirty="0"/>
              <a:t/>
            </a:r>
            <a:br>
              <a:rPr lang="tr-TR" sz="3600" dirty="0"/>
            </a:br>
            <a:r>
              <a:rPr lang="ar-AE" sz="3600" dirty="0"/>
              <a:t>اِنَّمَا يُوَفَّى الصَّابِرُونَ اَجْرَهُمْ بِغَيْرِ حِسَابٍ</a:t>
            </a:r>
            <a:r>
              <a:rPr lang="ar-AE" sz="3600" b="1" dirty="0"/>
              <a:t>﴿١٠﴾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﴾10﴿De ki (Allah şöyle buyuruyor): “Ey inanan kullarım! Rabbinize karşı gelmekten sakının. Bu dünyada iyilik yapanlar iyilik bulacaklardır. Allah’ın arzı geniştir. Sabredenlere mükâfatları hesapsız verilecektir.”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10 . Ayet </a:t>
            </a:r>
            <a:endParaRPr lang="tr-TR" sz="2000" dirty="0"/>
          </a:p>
        </p:txBody>
      </p:sp>
    </p:spTree>
    <p:extLst>
      <p:ext uri="{BB962C8B-B14F-4D97-AF65-F5344CB8AC3E}">
        <p14:creationId xmlns:p14="http://schemas.microsoft.com/office/powerpoint/2010/main" val="124785136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6"/>
            <a:ext cx="12192000" cy="980880"/>
          </a:xfrm>
        </p:spPr>
        <p:txBody>
          <a:bodyPr>
            <a:noAutofit/>
          </a:bodyPr>
          <a:lstStyle/>
          <a:p>
            <a:pPr rtl="1"/>
            <a:r>
              <a:rPr lang="ar-AE" sz="3200" b="0" i="0" dirty="0">
                <a:effectLst/>
                <a:latin typeface="Elif1"/>
              </a:rPr>
              <a:t>لَهُمْ مِنْ فَوْقِهِمْ ظُلَلٌ مِنَ النَّارِ وَمِنْ تَحْتِهِمْ ظُلَلٌؕ ذٰلِكَ يُخَوِّفُ اللّٰهُ بِهٖ عِبَادَهُؕ يَا عِبَادِ فَاتَّقُونِ</a:t>
            </a:r>
            <a:r>
              <a:rPr lang="ar-AE" sz="3200" b="1" i="0" u="none" strike="noStrike" dirty="0">
                <a:effectLst/>
                <a:latin typeface="Elif1"/>
              </a:rPr>
              <a:t>﴿١٦﴾</a:t>
            </a:r>
            <a:endParaRPr lang="tr-TR" sz="8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﴾16﴿</a:t>
            </a:r>
            <a:r>
              <a:rPr lang="tr-TR" b="1" i="1" dirty="0">
                <a:solidFill>
                  <a:srgbClr val="4A4A4A"/>
                </a:solidFill>
                <a:effectLst/>
                <a:latin typeface="Helvetica Neue"/>
              </a:rPr>
              <a:t>Onların üstünde kat kat ateş olacak, altlarında da (böyle) katlar bulunacak. İşte Allah kullarını bununla korkutup uyarıyor. Ey kullarım! Bana karşı gelmekten sakının!</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16 . Ayet </a:t>
            </a:r>
            <a:endParaRPr lang="tr-TR" sz="2000" dirty="0"/>
          </a:p>
        </p:txBody>
      </p:sp>
    </p:spTree>
    <p:extLst>
      <p:ext uri="{BB962C8B-B14F-4D97-AF65-F5344CB8AC3E}">
        <p14:creationId xmlns:p14="http://schemas.microsoft.com/office/powerpoint/2010/main" val="225263132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لٰكِنِ الَّذٖينَ اتَّقَوْا رَبَّهُمْ لَهُمْ غُرَفٌ مِنْ فَوْقِهَا غُرَفٌ مَبْنِيَّةٌۙ تَجْرٖي مِنْ تَحْتِهَا الْاَنْهَارُؕ وَعْدَ</a:t>
            </a:r>
            <a:r>
              <a:rPr lang="tr-TR" sz="3600" dirty="0"/>
              <a:t/>
            </a:r>
            <a:br>
              <a:rPr lang="tr-TR" sz="3600" dirty="0"/>
            </a:br>
            <a:r>
              <a:rPr lang="tr-TR" sz="3600" dirty="0"/>
              <a:t/>
            </a:r>
            <a:br>
              <a:rPr lang="tr-TR" sz="3600" dirty="0"/>
            </a:br>
            <a:r>
              <a:rPr lang="ar-AE" sz="3600" dirty="0"/>
              <a:t> اللّٰهِؕ لَا يُخْلِفُ اللّٰهُ الْمٖيعَادَ</a:t>
            </a:r>
            <a:r>
              <a:rPr lang="ar-AE" sz="3600" b="1" dirty="0"/>
              <a:t>﴿٢٠﴾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﴾20﴿Öte yandan, rablerine karşı gelmekten sakınanlara gelince onların, altından ırmaklar akan, birbiri üzerine yapılmış odaları olacak. İşte Allah’ın vaadi! Allah sözünden dönmez.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20 . Ayet </a:t>
            </a:r>
            <a:endParaRPr lang="tr-TR" sz="2000" dirty="0"/>
          </a:p>
        </p:txBody>
      </p:sp>
    </p:spTree>
    <p:extLst>
      <p:ext uri="{BB962C8B-B14F-4D97-AF65-F5344CB8AC3E}">
        <p14:creationId xmlns:p14="http://schemas.microsoft.com/office/powerpoint/2010/main" val="128251617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effectLst/>
                <a:latin typeface="Elif1"/>
              </a:rPr>
              <a:t>اَفَمَنْ يَتَّقٖي بِوَجْهِهٖ سُٓوءَ الْعَذَابِ يَوْمَ الْقِيٰمَةِؕ وَقٖيلَ لِلظَّالِمٖينَ ذُوقُوا مَا كُنْتُمْ تَكْسِبُونَ</a:t>
            </a:r>
            <a:r>
              <a:rPr lang="ar-AE" sz="3600" b="1" i="0" u="none" strike="noStrike" dirty="0">
                <a:effectLst/>
                <a:latin typeface="Elif1"/>
              </a:rPr>
              <a:t>﴿٢٤﴾</a:t>
            </a:r>
            <a:endParaRPr lang="tr-TR" sz="9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﴾24﴿</a:t>
            </a:r>
            <a:r>
              <a:rPr lang="tr-TR" b="1" i="1" dirty="0">
                <a:solidFill>
                  <a:srgbClr val="4A4A4A"/>
                </a:solidFill>
                <a:effectLst/>
                <a:latin typeface="Helvetica Neue"/>
              </a:rPr>
              <a:t>Kıyamet gününde o şiddetli azaba karşı kendini (çaresizlikten) yüzüyle korumaya çalışan kişi mi (daha kötü durumda, yoksa cennette bulunan mümin mi)? O gün zalimlere, “Vaktiyle kazandığınızı tadın şimdi!” denir.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24 . Ayet </a:t>
            </a:r>
            <a:endParaRPr lang="tr-TR" sz="2000" dirty="0"/>
          </a:p>
        </p:txBody>
      </p:sp>
    </p:spTree>
    <p:extLst>
      <p:ext uri="{BB962C8B-B14F-4D97-AF65-F5344CB8AC3E}">
        <p14:creationId xmlns:p14="http://schemas.microsoft.com/office/powerpoint/2010/main" val="58042564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6600" b="0" i="0" dirty="0">
                <a:effectLst/>
                <a:latin typeface="Elif1"/>
              </a:rPr>
              <a:t>قُرْاٰناً عَرَبِياًّ غَيْرَ ذٖي عِوَجٍ لَعَلَّهُمْ يَتَّقُونَ</a:t>
            </a:r>
            <a:r>
              <a:rPr lang="ar-AE" sz="6600" b="1" i="0" u="none" strike="noStrike" dirty="0">
                <a:effectLst/>
                <a:latin typeface="Elif1"/>
              </a:rPr>
              <a:t>﴿٢٨﴾</a:t>
            </a:r>
            <a:endParaRPr lang="tr-TR" sz="287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﴾28﴿</a:t>
            </a:r>
            <a:r>
              <a:rPr lang="tr-TR" b="1" i="1" dirty="0">
                <a:solidFill>
                  <a:srgbClr val="4A4A4A"/>
                </a:solidFill>
                <a:effectLst/>
                <a:latin typeface="Helvetica Neue"/>
              </a:rPr>
              <a:t>(Bunu) insanlar Allah’a karşı gelmekten korunsunlar diye Arap diliyle indirdiğimiz çelişkisiz Kur’an’da (yaptık).</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28 . Ayet </a:t>
            </a:r>
            <a:endParaRPr lang="tr-TR" sz="2000" dirty="0"/>
          </a:p>
        </p:txBody>
      </p:sp>
    </p:spTree>
    <p:extLst>
      <p:ext uri="{BB962C8B-B14F-4D97-AF65-F5344CB8AC3E}">
        <p14:creationId xmlns:p14="http://schemas.microsoft.com/office/powerpoint/2010/main" val="260782332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983770"/>
          </a:xfrm>
        </p:spPr>
        <p:txBody>
          <a:bodyPr>
            <a:noAutofit/>
          </a:bodyPr>
          <a:lstStyle/>
          <a:p>
            <a:pPr rtl="1"/>
            <a:r>
              <a:rPr lang="ar-AE" b="0" i="0" dirty="0">
                <a:effectLst/>
                <a:latin typeface="Elif1"/>
              </a:rPr>
              <a:t>فَمَنْ اَظْلَمُ مِمَّنْ كَذَبَ عَلَى اللّٰهِ وَكَذَّبَ بِالصِّدْقِ اِذْ</a:t>
            </a:r>
            <a:r>
              <a:rPr lang="tr-TR" b="0" i="0" dirty="0">
                <a:effectLst/>
                <a:latin typeface="Elif1"/>
              </a:rPr>
              <a:t/>
            </a:r>
            <a:br>
              <a:rPr lang="tr-TR" b="0" i="0" dirty="0">
                <a:effectLst/>
                <a:latin typeface="Elif1"/>
              </a:rPr>
            </a:br>
            <a:r>
              <a:rPr lang="tr-TR" b="0" i="0" dirty="0">
                <a:effectLst/>
                <a:latin typeface="Elif1"/>
              </a:rPr>
              <a:t/>
            </a:r>
            <a:br>
              <a:rPr lang="tr-TR" b="0" i="0" dirty="0">
                <a:effectLst/>
                <a:latin typeface="Elif1"/>
              </a:rPr>
            </a:br>
            <a:r>
              <a:rPr lang="ar-AE" b="0" i="0" dirty="0">
                <a:effectLst/>
                <a:latin typeface="Elif1"/>
              </a:rPr>
              <a:t> جَٓاءَهُؕ اَلَيْسَ فٖي جَهَنَّمَ مَثْوًى لِلْكَافِرٖينَ</a:t>
            </a:r>
            <a:r>
              <a:rPr lang="ar-AE" b="1" i="0" u="none" strike="noStrike" dirty="0">
                <a:effectLst/>
                <a:latin typeface="Elif1"/>
              </a:rPr>
              <a:t>﴿٣٢﴾</a:t>
            </a:r>
            <a:endParaRPr lang="tr-TR" sz="1481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﴾32﴿</a:t>
            </a:r>
            <a:r>
              <a:rPr lang="tr-TR" b="1" i="1" dirty="0">
                <a:solidFill>
                  <a:srgbClr val="4A4A4A"/>
                </a:solidFill>
                <a:effectLst/>
                <a:latin typeface="Helvetica Neue"/>
              </a:rPr>
              <a:t>Allah hakkında asılsız inançlar uyduran ve gerçek kendisine ulaştığında onu yalan sayandan daha zalim kim vardır? Kâfirlerin yeri cehennemde değil mi?</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32 . Ayet </a:t>
            </a:r>
            <a:endParaRPr lang="tr-TR" sz="2000" dirty="0"/>
          </a:p>
        </p:txBody>
      </p:sp>
    </p:spTree>
    <p:extLst>
      <p:ext uri="{BB962C8B-B14F-4D97-AF65-F5344CB8AC3E}">
        <p14:creationId xmlns:p14="http://schemas.microsoft.com/office/powerpoint/2010/main" val="31615236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5400" b="0" i="0" dirty="0">
                <a:effectLst/>
                <a:latin typeface="Elif1"/>
              </a:rPr>
              <a:t>وَالَّذٖي جَٓاءَ بِالصِّدْقِ وَصَدَّقَ بِهٖٓ اُو۬لٰٓئِكَ هُمُ الْمُتَّقُونَ</a:t>
            </a:r>
            <a:r>
              <a:rPr lang="ar-AE" sz="5400" b="1" i="0" u="none" strike="noStrike" dirty="0">
                <a:effectLst/>
                <a:latin typeface="Elif1"/>
              </a:rPr>
              <a:t>﴿٣٣﴾</a:t>
            </a:r>
            <a:endParaRPr lang="tr-TR" sz="1234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﴾33﴿</a:t>
            </a:r>
            <a:r>
              <a:rPr lang="tr-TR" b="1" i="1" dirty="0">
                <a:solidFill>
                  <a:srgbClr val="4A4A4A"/>
                </a:solidFill>
                <a:effectLst/>
                <a:latin typeface="Helvetica Neue"/>
              </a:rPr>
              <a:t>Gerçeği getiren kişiye ve onu tasdik edene gelince, işte </a:t>
            </a:r>
            <a:r>
              <a:rPr lang="tr-TR" b="1" i="1" dirty="0" err="1">
                <a:solidFill>
                  <a:srgbClr val="4A4A4A"/>
                </a:solidFill>
                <a:effectLst/>
                <a:latin typeface="Helvetica Neue"/>
              </a:rPr>
              <a:t>takvâ</a:t>
            </a:r>
            <a:r>
              <a:rPr lang="tr-TR" b="1" i="1" dirty="0">
                <a:solidFill>
                  <a:srgbClr val="4A4A4A"/>
                </a:solidFill>
                <a:effectLst/>
                <a:latin typeface="Helvetica Neue"/>
              </a:rPr>
              <a:t> sahipleri onlardır.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33 . Ayet </a:t>
            </a:r>
            <a:endParaRPr lang="tr-TR" sz="2000" dirty="0"/>
          </a:p>
        </p:txBody>
      </p:sp>
    </p:spTree>
    <p:extLst>
      <p:ext uri="{BB962C8B-B14F-4D97-AF65-F5344CB8AC3E}">
        <p14:creationId xmlns:p14="http://schemas.microsoft.com/office/powerpoint/2010/main" val="100400971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اَوْ تَقُولَ لَوْ اَنَّ اللّٰهَ هَدٰينٖي لَكُنْتُ مِنَ الْمُتَّقٖينَۙ</a:t>
            </a:r>
            <a:r>
              <a:rPr lang="ar-AE" b="1" dirty="0"/>
              <a:t>﴿٥٧﴾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﴾57﴿Yahut “Eğer Allah bana hidayet nasip etseydi günahtan sakınanlardan olurdum” diyerek;</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57 . Ayet </a:t>
            </a:r>
            <a:endParaRPr lang="tr-TR" sz="2000" dirty="0"/>
          </a:p>
        </p:txBody>
      </p:sp>
    </p:spTree>
    <p:extLst>
      <p:ext uri="{BB962C8B-B14F-4D97-AF65-F5344CB8AC3E}">
        <p14:creationId xmlns:p14="http://schemas.microsoft.com/office/powerpoint/2010/main" val="324535518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4400" b="0" i="0" dirty="0">
                <a:effectLst/>
                <a:latin typeface="Elif1"/>
              </a:rPr>
              <a:t>وَيُنَجِّي اللّٰهُ الَّذٖينَ اتَّقَوْا بِمَفَازَتِهِمْؗ لَا يَمَسُّهُمُ السُّٓوءُ وَلَا هُمْ يَحْزَنُونَ</a:t>
            </a:r>
            <a:r>
              <a:rPr lang="ar-AE" sz="4400" b="1" i="0" u="none" strike="noStrike" dirty="0">
                <a:effectLst/>
                <a:latin typeface="Elif1"/>
              </a:rPr>
              <a:t>﴿٦١﴾</a:t>
            </a:r>
            <a:endParaRPr lang="tr-TR" sz="24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﴾61﴿</a:t>
            </a:r>
            <a:r>
              <a:rPr lang="tr-TR" b="1" i="1" dirty="0">
                <a:solidFill>
                  <a:srgbClr val="4A4A4A"/>
                </a:solidFill>
                <a:effectLst/>
                <a:latin typeface="Helvetica Neue"/>
              </a:rPr>
              <a:t>İsyandan sakınanları da Allah, amaçlarına ulaşmış olarak kurtuluşa erdirecektir; onlara ne bir kötülük dokunacak ne de üzüntü çekecekler.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61 . Ayet </a:t>
            </a:r>
            <a:endParaRPr lang="tr-TR" sz="2000" dirty="0"/>
          </a:p>
        </p:txBody>
      </p:sp>
    </p:spTree>
    <p:extLst>
      <p:ext uri="{BB962C8B-B14F-4D97-AF65-F5344CB8AC3E}">
        <p14:creationId xmlns:p14="http://schemas.microsoft.com/office/powerpoint/2010/main" val="92119919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وَسٖيقَ الَّذٖينَ اتَّقَوْا رَبَّهُمْ اِلَى الْجَنَّةِ زُمَراًؕ حَتّٰٓى اِذَا جَٓاؤُ۫هَا وَفُتِحَتْ اَبْوَابُهَا وَقَالَ لَهُمْ</a:t>
            </a:r>
            <a:r>
              <a:rPr lang="tr-TR" sz="3600" dirty="0"/>
              <a:t/>
            </a:r>
            <a:br>
              <a:rPr lang="tr-TR" sz="3600" dirty="0"/>
            </a:br>
            <a:r>
              <a:rPr lang="tr-TR" sz="3600" dirty="0"/>
              <a:t/>
            </a:r>
            <a:br>
              <a:rPr lang="tr-TR" sz="3600" dirty="0"/>
            </a:br>
            <a:r>
              <a:rPr lang="ar-AE" sz="3600" dirty="0"/>
              <a:t> خَزَنَتُهَا سَلَامٌ عَلَيْكُمْ طِبْتُمْ فَادْخُلُوهَا خَالِدٖينَ</a:t>
            </a:r>
            <a:r>
              <a:rPr lang="ar-AE" sz="3600" b="1" dirty="0"/>
              <a:t>﴿٧٣﴾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﴾73﴿Rablerine karşı gelmekten sakınanlar da gruplar halinde cennete </a:t>
            </a:r>
            <a:r>
              <a:rPr lang="tr-TR" b="1" i="1" dirty="0" err="1"/>
              <a:t>sevkedilecek</a:t>
            </a:r>
            <a:r>
              <a:rPr lang="tr-TR" b="1" i="1" dirty="0"/>
              <a:t>. Nihayet oraya vardıklarında cennetin kapıları açılmış olacak; bekçileri onlara, “Selâm size! Hoş geldiniz! Ebedî olarak kalmak üzere buyurun girin cennete!” diyecek.</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73 . Ayet </a:t>
            </a:r>
            <a:endParaRPr lang="tr-TR" sz="2000" dirty="0"/>
          </a:p>
        </p:txBody>
      </p:sp>
    </p:spTree>
    <p:extLst>
      <p:ext uri="{BB962C8B-B14F-4D97-AF65-F5344CB8AC3E}">
        <p14:creationId xmlns:p14="http://schemas.microsoft.com/office/powerpoint/2010/main" val="111550411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707536"/>
            <a:ext cx="12192000" cy="1204331"/>
          </a:xfrm>
        </p:spPr>
        <p:txBody>
          <a:bodyPr>
            <a:noAutofit/>
          </a:bodyPr>
          <a:lstStyle/>
          <a:p>
            <a:pPr rtl="1"/>
            <a:r>
              <a:rPr lang="ar-AE" sz="3600" dirty="0"/>
              <a:t>اَلَّذٖينَ يَحْمِلُونَ الْعَرْشَ وَمَنْ حَوْلَهُ يُسَبِّحُونَ بِحَمْدِ رَبِّهِمْ وَيُؤْمِنُونَ بِهٖ وَيَسْتَغْفِرُونَ </a:t>
            </a:r>
            <a:r>
              <a:rPr lang="ar-AE" sz="3600" dirty="0" smtClean="0"/>
              <a:t>لِلَّذٖينَ</a:t>
            </a:r>
            <a:r>
              <a:rPr lang="tr-TR" sz="3600" dirty="0" smtClean="0"/>
              <a:t/>
            </a:r>
            <a:br>
              <a:rPr lang="tr-TR" sz="3600" dirty="0" smtClean="0"/>
            </a:br>
            <a:r>
              <a:rPr lang="tr-TR" sz="3600" dirty="0"/>
              <a:t/>
            </a:r>
            <a:br>
              <a:rPr lang="tr-TR" sz="3600" dirty="0"/>
            </a:br>
            <a:r>
              <a:rPr lang="ar-AE" sz="3600" dirty="0" smtClean="0"/>
              <a:t> </a:t>
            </a:r>
            <a:r>
              <a:rPr lang="ar-AE" sz="3600" dirty="0"/>
              <a:t>اٰمَنُواۚ رَبَّـنَا وَسِعْتَ كُلَّ شَيْءٍ رَحْمَةً وَعِلْماً فَاغْفِرْ لِلَّذٖينَ تَابُوا وَاتَّبَعُوا سَبٖيلَكَ وَقِهِمْ </a:t>
            </a:r>
            <a:r>
              <a:rPr lang="tr-TR" sz="3600" dirty="0" smtClean="0"/>
              <a:t/>
            </a:r>
            <a:br>
              <a:rPr lang="tr-TR" sz="3600" dirty="0" smtClean="0"/>
            </a:br>
            <a:r>
              <a:rPr lang="tr-TR" sz="3600" dirty="0"/>
              <a:t/>
            </a:r>
            <a:br>
              <a:rPr lang="tr-TR" sz="3600" dirty="0"/>
            </a:br>
            <a:r>
              <a:rPr lang="ar-AE" sz="3600" dirty="0" smtClean="0"/>
              <a:t>عَذَابَ </a:t>
            </a:r>
            <a:r>
              <a:rPr lang="ar-AE" sz="3600" dirty="0"/>
              <a:t>الْجَحٖيمِ</a:t>
            </a:r>
            <a:r>
              <a:rPr lang="ar-AE" sz="3600" b="1" dirty="0"/>
              <a:t>﴿٧﴾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﴾7﴿Arşı yüklenenler ile onun çevresinde bulunanlar rablerini </a:t>
            </a:r>
            <a:r>
              <a:rPr lang="tr-TR" sz="2000" b="1" i="1" dirty="0" err="1"/>
              <a:t>hamd</a:t>
            </a:r>
            <a:r>
              <a:rPr lang="tr-TR" sz="2000" b="1" i="1" dirty="0"/>
              <a:t> ile </a:t>
            </a:r>
            <a:r>
              <a:rPr lang="tr-TR" sz="2000" b="1" i="1" dirty="0" err="1"/>
              <a:t>tesbih</a:t>
            </a:r>
            <a:r>
              <a:rPr lang="tr-TR" sz="2000" b="1" i="1" dirty="0"/>
              <a:t> ederler, O’na iman ederler ve müminlerin bağışlanmasını dilerler: “Ey rabbimiz! Sen, rahmetin ve ilminle her şeyi kuşattın. Tövbe edenleri ve yolundan gidenleri bağışla, onları cehennem azabından koru!”</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7 . Ayet </a:t>
            </a:r>
            <a:endParaRPr lang="tr-TR" sz="2000" dirty="0"/>
          </a:p>
        </p:txBody>
      </p:sp>
    </p:spTree>
    <p:extLst>
      <p:ext uri="{BB962C8B-B14F-4D97-AF65-F5344CB8AC3E}">
        <p14:creationId xmlns:p14="http://schemas.microsoft.com/office/powerpoint/2010/main" val="315371122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4000" dirty="0"/>
              <a:t>وَقِهِمُ السَّيِّـَٔاتِؕ وَمَنْ تَقِ السَّيِّـَٔاتِ يَوْمَئِذٍ فَقَدْ رَحِمْتَهُؕ وَذٰلِكَ هُوَ الْفَوْزُ الْعَظٖيمُࣖ</a:t>
            </a:r>
            <a:r>
              <a:rPr lang="ar-AE" sz="4000" b="1" dirty="0"/>
              <a:t>﴿٩﴾</a:t>
            </a:r>
            <a:endParaRPr lang="tr-TR" sz="20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﴾9﴿“Onları kötü sonuçlardan koru. O gün sen kimi kötü sonuçlardan korumuşsan onu rahmetine mazhar kılmışsın demektir. İşte en büyük kurtuluş da budur.”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9 </a:t>
            </a:r>
            <a:r>
              <a:rPr lang="tr-TR" sz="2000" b="1" dirty="0" smtClean="0"/>
              <a:t>. Ayet </a:t>
            </a:r>
            <a:endParaRPr lang="tr-TR" sz="2000" dirty="0"/>
          </a:p>
        </p:txBody>
      </p:sp>
    </p:spTree>
    <p:extLst>
      <p:ext uri="{BB962C8B-B14F-4D97-AF65-F5344CB8AC3E}">
        <p14:creationId xmlns:p14="http://schemas.microsoft.com/office/powerpoint/2010/main" val="51811036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6590"/>
            <a:ext cx="12192000" cy="1204331"/>
          </a:xfrm>
        </p:spPr>
        <p:txBody>
          <a:bodyPr>
            <a:noAutofit/>
          </a:bodyPr>
          <a:lstStyle/>
          <a:p>
            <a:pPr rtl="1"/>
            <a:r>
              <a:rPr lang="ar-AE" sz="3600" dirty="0"/>
              <a:t>اَوَلَمْ يَسٖيرُوا فِي الْاَرْضِ فَيَنْظُرُوا كَيْفَ كَانَ عَاقِبَةُ الَّذٖينَ كَانُوا مِنْ قَبْلِهِمْؕ كَانُوا هُمْ </a:t>
            </a:r>
            <a:r>
              <a:rPr lang="ar-AE" sz="3600" dirty="0" smtClean="0"/>
              <a:t>اَشَدَّ</a:t>
            </a:r>
            <a:r>
              <a:rPr lang="tr-TR" sz="3600" dirty="0" smtClean="0"/>
              <a:t/>
            </a:r>
            <a:br>
              <a:rPr lang="tr-TR" sz="3600" dirty="0" smtClean="0"/>
            </a:br>
            <a:r>
              <a:rPr lang="tr-TR" sz="3600" dirty="0"/>
              <a:t/>
            </a:r>
            <a:br>
              <a:rPr lang="tr-TR" sz="3600" dirty="0"/>
            </a:br>
            <a:r>
              <a:rPr lang="ar-AE" sz="3600" dirty="0" smtClean="0"/>
              <a:t> </a:t>
            </a:r>
            <a:r>
              <a:rPr lang="ar-AE" sz="3600" dirty="0"/>
              <a:t>مِنْهُمْ قُوَّةً وَاٰثَاراً فِي الْاَرْضِ فَاَخَذَهُمُ اللّٰهُ بِذُنُوبِهِمْ وَمَا كَانَ لَهُمْ مِنَ اللّٰهِ مِنْ وَاقٍ</a:t>
            </a:r>
            <a:r>
              <a:rPr lang="ar-AE" sz="3600" b="1" dirty="0"/>
              <a:t>﴿٢١﴾</a:t>
            </a:r>
            <a:endParaRPr lang="tr-TR" sz="11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﴾21﴿Yeryüzünde dolaşıp da kendilerinden öncekilerin </a:t>
            </a:r>
            <a:r>
              <a:rPr lang="tr-TR" b="1" i="1" dirty="0" err="1"/>
              <a:t>âkıbetlerinin</a:t>
            </a:r>
            <a:r>
              <a:rPr lang="tr-TR" b="1" i="1" dirty="0"/>
              <a:t> nice olduğunu görmediler mi? Onlar, güçleri ve yeryüzünde bıraktıkları eserler itibariyle bunlardan daha üstün idiler. Böyleyken Allah onları günahları yüzünden yakalayıp cezalandırdı; kendilerini Allah’a karşı koruyan da olmadı.</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21 </a:t>
            </a:r>
            <a:r>
              <a:rPr lang="tr-TR" sz="2000" b="1" dirty="0" smtClean="0"/>
              <a:t>. Ayet </a:t>
            </a:r>
            <a:endParaRPr lang="tr-TR" sz="2000" dirty="0"/>
          </a:p>
        </p:txBody>
      </p:sp>
    </p:spTree>
    <p:extLst>
      <p:ext uri="{BB962C8B-B14F-4D97-AF65-F5344CB8AC3E}">
        <p14:creationId xmlns:p14="http://schemas.microsoft.com/office/powerpoint/2010/main" val="257758817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4800" dirty="0"/>
              <a:t>فَوَقٰيهُ اللّٰهُ سَيِّـَٔاتِ مَا مَكَرُوا وَحَاقَ بِاٰلِ فِرْعَوْنَ سُٓوءُ الْعَذَابِۚ</a:t>
            </a:r>
            <a:r>
              <a:rPr lang="ar-AE" sz="4800" b="1" dirty="0"/>
              <a:t>﴿٤٥﴾</a:t>
            </a:r>
            <a:endParaRPr lang="tr-TR" sz="1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﴾45﴿Nihayet Allah, onların kurdukları kötü tuzaklardan bu kişiyi korudu; Firavun ailesini ise şiddetli bir azap kuşatıp yok etti.</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45</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384075944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7200" b="0" i="0" dirty="0">
                <a:effectLst/>
                <a:latin typeface="Elif1"/>
              </a:rPr>
              <a:t>وَنَجَّيْنَا الَّذٖينَ اٰمَنُوا وَكَانُوا يَتَّقُونَࣖ</a:t>
            </a:r>
            <a:r>
              <a:rPr lang="ar-AE" sz="7200" b="1" i="0" u="none" strike="noStrike" dirty="0">
                <a:effectLst/>
                <a:latin typeface="Elif1"/>
              </a:rPr>
              <a:t>﴿١٨﴾</a:t>
            </a:r>
            <a:endParaRPr lang="tr-TR" sz="344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u="none" strike="noStrike" dirty="0">
                <a:solidFill>
                  <a:srgbClr val="725945"/>
                </a:solidFill>
                <a:effectLst/>
                <a:latin typeface="Helvetica Neue"/>
              </a:rPr>
              <a:t>﴾18﴿</a:t>
            </a:r>
            <a:r>
              <a:rPr lang="tr-TR" sz="3200" b="1" i="1" dirty="0">
                <a:solidFill>
                  <a:srgbClr val="4A4A4A"/>
                </a:solidFill>
                <a:effectLst/>
                <a:latin typeface="Helvetica Neue"/>
              </a:rPr>
              <a:t>İnanan ve Allah’a karşı gelmekten sakınanları da kurtardık.</a:t>
            </a:r>
            <a:endParaRPr lang="tr-TR" sz="4000" b="1" i="1" dirty="0"/>
          </a:p>
        </p:txBody>
      </p:sp>
      <p:sp>
        <p:nvSpPr>
          <p:cNvPr id="4" name="Metin kutusu 3"/>
          <p:cNvSpPr txBox="1"/>
          <p:nvPr/>
        </p:nvSpPr>
        <p:spPr>
          <a:xfrm>
            <a:off x="9281653" y="0"/>
            <a:ext cx="2910348" cy="707886"/>
          </a:xfrm>
          <a:prstGeom prst="rect">
            <a:avLst/>
          </a:prstGeom>
          <a:noFill/>
        </p:spPr>
        <p:txBody>
          <a:bodyPr wrap="square" rtlCol="0">
            <a:spAutoFit/>
          </a:bodyPr>
          <a:lstStyle/>
          <a:p>
            <a:r>
              <a:rPr lang="tr-TR" b="1" dirty="0" err="1"/>
              <a:t>Fussilet</a:t>
            </a:r>
            <a:r>
              <a:rPr lang="tr-TR" b="1" dirty="0"/>
              <a:t> </a:t>
            </a:r>
            <a:r>
              <a:rPr lang="tr-TR" sz="2000" b="1" dirty="0"/>
              <a:t>Suresi 41 . sure</a:t>
            </a:r>
          </a:p>
          <a:p>
            <a:r>
              <a:rPr lang="tr-TR" sz="2000" b="1" dirty="0"/>
              <a:t>18 . Ayet </a:t>
            </a:r>
            <a:endParaRPr lang="tr-TR" sz="2000" dirty="0"/>
          </a:p>
        </p:txBody>
      </p:sp>
    </p:spTree>
    <p:extLst>
      <p:ext uri="{BB962C8B-B14F-4D97-AF65-F5344CB8AC3E}">
        <p14:creationId xmlns:p14="http://schemas.microsoft.com/office/powerpoint/2010/main" val="211274682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وَلِبُيُوتِهِمْ اَبْوَاباً وَسُرُراً عَلَيْهَا يَتَّكِؤُ۫نَۙ</a:t>
            </a:r>
            <a:r>
              <a:rPr lang="ar-AE" sz="3600" b="1" dirty="0"/>
              <a:t>﴿٣٤﴾</a:t>
            </a:r>
            <a:r>
              <a:rPr lang="tr-TR" sz="3600" b="1" dirty="0"/>
              <a:t/>
            </a:r>
            <a:br>
              <a:rPr lang="tr-TR" sz="3600" b="1" dirty="0"/>
            </a:br>
            <a:r>
              <a:rPr lang="ar-AE" sz="3600" dirty="0"/>
              <a:t/>
            </a:r>
            <a:br>
              <a:rPr lang="ar-AE" sz="3600" dirty="0"/>
            </a:br>
            <a:r>
              <a:rPr lang="ar-AE" sz="3600" dirty="0"/>
              <a:t>وَزُخْرُفاًؕ وَاِنْ كُلُّ ذٰلِكَ لَمَّا مَتَاعُ الْحَيٰوةِ الدُّنْيَاؕ وَالْاٰخِرَةُ عِنْدَ رَبِّكَ لِلْمُتَّقٖينَࣖ</a:t>
            </a:r>
            <a:r>
              <a:rPr lang="ar-AE" sz="3600" b="1" dirty="0"/>
              <a:t>﴿٣٥﴾</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﴾34-35﴿(Ayrıca) evleri için kapılar, üzerlerinde yaslanıp istirahat edecekleri koltuklar yapar, altınla da süslerdik. Ama bunların hepsi dünya hayatına ait geçici faydalardan ibarettir, rabbinin katında </a:t>
            </a:r>
            <a:r>
              <a:rPr lang="tr-TR" b="1" i="1" dirty="0" err="1"/>
              <a:t>âhiret</a:t>
            </a:r>
            <a:r>
              <a:rPr lang="tr-TR" b="1" i="1" dirty="0"/>
              <a:t> (mutluluğu) ise </a:t>
            </a:r>
            <a:r>
              <a:rPr lang="tr-TR" b="1" i="1" dirty="0" err="1"/>
              <a:t>takvâ</a:t>
            </a:r>
            <a:r>
              <a:rPr lang="tr-TR" b="1" i="1" dirty="0"/>
              <a:t> sahiplerine mahsustur.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Zuhruf</a:t>
            </a:r>
            <a:r>
              <a:rPr lang="tr-TR" b="1" dirty="0"/>
              <a:t> </a:t>
            </a:r>
            <a:r>
              <a:rPr lang="tr-TR" sz="2000" b="1" dirty="0"/>
              <a:t>Suresi 43 . sure</a:t>
            </a:r>
          </a:p>
          <a:p>
            <a:r>
              <a:rPr lang="tr-TR" sz="2000" b="1" dirty="0"/>
              <a:t>34 - 35 . Ayet </a:t>
            </a:r>
            <a:endParaRPr lang="tr-TR" sz="2000" dirty="0"/>
          </a:p>
        </p:txBody>
      </p:sp>
    </p:spTree>
    <p:extLst>
      <p:ext uri="{BB962C8B-B14F-4D97-AF65-F5344CB8AC3E}">
        <p14:creationId xmlns:p14="http://schemas.microsoft.com/office/powerpoint/2010/main" val="266490649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73722"/>
            <a:ext cx="12192000" cy="1204331"/>
          </a:xfrm>
        </p:spPr>
        <p:txBody>
          <a:bodyPr>
            <a:noAutofit/>
          </a:bodyPr>
          <a:lstStyle/>
          <a:p>
            <a:pPr rtl="1"/>
            <a:r>
              <a:rPr lang="ar-AE" sz="3600" dirty="0"/>
              <a:t>وَلَمَّا جَٓاءَ عٖيسٰى بِالْبَيِّنَاتِ قَالَ قَدْ جِئْتُكُمْ بِالْحِكْمَةِ وَلِاُبَيِّنَ لَكُمْ بَعْضَ الَّذٖي تَخْتَلِفُونَ فٖيهِۚ </a:t>
            </a:r>
            <a:r>
              <a:rPr lang="tr-TR" sz="3600" dirty="0"/>
              <a:t/>
            </a:r>
            <a:br>
              <a:rPr lang="tr-TR" sz="3600" dirty="0"/>
            </a:br>
            <a:r>
              <a:rPr lang="tr-TR" sz="3600" dirty="0"/>
              <a:t/>
            </a:r>
            <a:br>
              <a:rPr lang="tr-TR" sz="3600" dirty="0"/>
            </a:br>
            <a:r>
              <a:rPr lang="ar-AE" sz="3600" dirty="0"/>
              <a:t>فَاتَّقُوا اللّٰهَ وَاَطٖيعُونِ</a:t>
            </a:r>
            <a:r>
              <a:rPr lang="ar-AE" sz="3600" b="1" dirty="0"/>
              <a:t>﴿٦٣﴾</a:t>
            </a:r>
            <a:r>
              <a:rPr lang="tr-TR" sz="3600" b="1" dirty="0"/>
              <a:t/>
            </a:r>
            <a:br>
              <a:rPr lang="tr-TR" sz="3600" b="1" dirty="0"/>
            </a:br>
            <a:r>
              <a:rPr lang="ar-AE" sz="3600" dirty="0"/>
              <a:t/>
            </a:r>
            <a:br>
              <a:rPr lang="ar-AE" sz="3600" dirty="0"/>
            </a:br>
            <a:r>
              <a:rPr lang="ar-AE" sz="3600" dirty="0"/>
              <a:t>اِنَّ اللّٰهَ هُوَ رَبّٖي وَرَبُّكُمْ فَاعْبُدُوهُؕ هٰذَا صِرَاطٌ مُسْتَقٖيمٌ</a:t>
            </a:r>
            <a:r>
              <a:rPr lang="ar-AE" sz="3600" b="1" dirty="0"/>
              <a:t>﴿٦٤﴾</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﴾63-64﴿Îsâ sağlam kanıtlarla geldiğinde şöyle dedi: “Size hikmeti getirdim ve anlaşmazlığa düştüğünüz bazı konuları açıklamaya geldim. Allah’a itaatsizlikten sakının ve bana uyun. Kuşkusuz Allah benim de rabbimdir, sizin de rabbinizdir. Şu halde O’na kulluk edin; işte bu dosdoğru yoldur.”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Zuhruf</a:t>
            </a:r>
            <a:r>
              <a:rPr lang="tr-TR" b="1" dirty="0"/>
              <a:t> </a:t>
            </a:r>
            <a:r>
              <a:rPr lang="tr-TR" sz="2000" b="1" dirty="0"/>
              <a:t>Suresi 43 . sure</a:t>
            </a:r>
          </a:p>
          <a:p>
            <a:r>
              <a:rPr lang="tr-TR" sz="2000" b="1" dirty="0"/>
              <a:t>63 - 64 . Ayet </a:t>
            </a:r>
            <a:endParaRPr lang="tr-TR" sz="2000" dirty="0"/>
          </a:p>
        </p:txBody>
      </p:sp>
    </p:spTree>
    <p:extLst>
      <p:ext uri="{BB962C8B-B14F-4D97-AF65-F5344CB8AC3E}">
        <p14:creationId xmlns:p14="http://schemas.microsoft.com/office/powerpoint/2010/main" val="105539197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5400" b="0" i="0" dirty="0">
                <a:effectLst/>
                <a:latin typeface="Elif1"/>
              </a:rPr>
              <a:t>اَلْاَخِلَّٓاءُ يَوْمَئِذٍ بَعْضُهُمْ لِبَعْضٍ عَدُوٌّ اِلَّا الْمُتَّقٖينَؕࣖ</a:t>
            </a:r>
            <a:r>
              <a:rPr lang="ar-AE" sz="5400" b="1" i="0" u="none" strike="noStrike" dirty="0">
                <a:effectLst/>
                <a:latin typeface="Elif1"/>
              </a:rPr>
              <a:t>﴿٦٧﴾</a:t>
            </a:r>
            <a:endParaRPr lang="tr-TR" sz="199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﴾67﴿</a:t>
            </a:r>
            <a:r>
              <a:rPr lang="tr-TR" b="1" i="1" dirty="0">
                <a:solidFill>
                  <a:srgbClr val="4A4A4A"/>
                </a:solidFill>
                <a:effectLst/>
                <a:latin typeface="Helvetica Neue"/>
              </a:rPr>
              <a:t>Allah’a itaatsizlikten sakınanlar dışında, dostlar bile o gün birbirinin düşmanıdır.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Zuhruf</a:t>
            </a:r>
            <a:r>
              <a:rPr lang="tr-TR" b="1" dirty="0"/>
              <a:t> </a:t>
            </a:r>
            <a:r>
              <a:rPr lang="tr-TR" sz="2000" b="1" dirty="0"/>
              <a:t>Suresi 43 . sure</a:t>
            </a:r>
          </a:p>
          <a:p>
            <a:r>
              <a:rPr lang="tr-TR" sz="2000" b="1" dirty="0"/>
              <a:t>67 . Ayet </a:t>
            </a:r>
            <a:endParaRPr lang="tr-TR" sz="2000" dirty="0"/>
          </a:p>
        </p:txBody>
      </p:sp>
    </p:spTree>
    <p:extLst>
      <p:ext uri="{BB962C8B-B14F-4D97-AF65-F5344CB8AC3E}">
        <p14:creationId xmlns:p14="http://schemas.microsoft.com/office/powerpoint/2010/main" val="66239759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2977612"/>
          </a:xfrm>
        </p:spPr>
        <p:txBody>
          <a:bodyPr>
            <a:noAutofit/>
          </a:bodyPr>
          <a:lstStyle/>
          <a:p>
            <a:pPr rtl="1"/>
            <a:r>
              <a:rPr lang="ar-AE" sz="5400" b="0" i="0" dirty="0">
                <a:effectLst/>
                <a:latin typeface="Elif1"/>
              </a:rPr>
              <a:t>اِنَّ الْمُتَّقٖينَ فٖي مَقَامٍ اَمٖينٍۙ</a:t>
            </a:r>
            <a:r>
              <a:rPr lang="ar-AE" sz="5400" b="1" i="0" u="none" strike="noStrike" dirty="0">
                <a:effectLst/>
                <a:latin typeface="Elif1"/>
              </a:rPr>
              <a:t>﴿٥١﴾</a:t>
            </a:r>
            <a:r>
              <a:rPr lang="tr-TR" sz="5400" b="1" i="0" u="none" strike="noStrike" dirty="0">
                <a:effectLst/>
                <a:latin typeface="Elif1"/>
              </a:rPr>
              <a:t/>
            </a:r>
            <a:br>
              <a:rPr lang="tr-TR" sz="5400" b="1" i="0" u="none" strike="noStrike" dirty="0">
                <a:effectLst/>
                <a:latin typeface="Elif1"/>
              </a:rPr>
            </a:br>
            <a:r>
              <a:rPr lang="ar-AE" sz="5400" b="0" i="0" dirty="0">
                <a:effectLst/>
                <a:latin typeface="Elif1"/>
              </a:rPr>
              <a:t/>
            </a:r>
            <a:br>
              <a:rPr lang="ar-AE" sz="5400" b="0" i="0" dirty="0">
                <a:effectLst/>
                <a:latin typeface="Elif1"/>
              </a:rPr>
            </a:br>
            <a:r>
              <a:rPr lang="ar-AE" sz="5400" b="0" i="0" dirty="0">
                <a:effectLst/>
                <a:latin typeface="Elif1"/>
              </a:rPr>
              <a:t>فٖي جَنَّاتٍ وَعُيُونٍۚ</a:t>
            </a:r>
            <a:r>
              <a:rPr lang="ar-AE" sz="5400" b="1" i="0" u="none" strike="noStrike" dirty="0">
                <a:effectLst/>
                <a:latin typeface="Elif1"/>
              </a:rPr>
              <a:t>﴿٥٢﴾</a:t>
            </a:r>
            <a:r>
              <a:rPr lang="tr-TR" sz="5400" b="1" i="0" u="none" strike="noStrike" dirty="0">
                <a:effectLst/>
                <a:latin typeface="Elif1"/>
              </a:rPr>
              <a:t/>
            </a:r>
            <a:br>
              <a:rPr lang="tr-TR" sz="5400" b="1" i="0" u="none" strike="noStrike" dirty="0">
                <a:effectLst/>
                <a:latin typeface="Elif1"/>
              </a:rPr>
            </a:br>
            <a:r>
              <a:rPr lang="ar-AE" sz="5400" b="0" i="0" dirty="0">
                <a:effectLst/>
                <a:latin typeface="Elif1"/>
              </a:rPr>
              <a:t/>
            </a:r>
            <a:br>
              <a:rPr lang="ar-AE" sz="5400" b="0" i="0" dirty="0">
                <a:effectLst/>
                <a:latin typeface="Elif1"/>
              </a:rPr>
            </a:br>
            <a:r>
              <a:rPr lang="ar-AE" sz="5400" b="0" i="0" dirty="0">
                <a:effectLst/>
                <a:latin typeface="Elif1"/>
              </a:rPr>
              <a:t>يَلْبَسُونَ مِنْ سُنْدُسٍ وَاِسْتَبْرَقٍ مُتَقَابِلٖينَۚ</a:t>
            </a:r>
            <a:r>
              <a:rPr lang="ar-AE" sz="5400" b="1" i="0" u="none" strike="noStrike" dirty="0">
                <a:effectLst/>
                <a:latin typeface="Elif1"/>
              </a:rPr>
              <a:t>﴿٥٣﴾</a:t>
            </a:r>
            <a:endParaRPr lang="ar-AE" sz="5400" b="0" i="0" dirty="0">
              <a:effectLst/>
              <a:latin typeface="Elif1"/>
            </a:endParaRPr>
          </a:p>
        </p:txBody>
      </p:sp>
      <p:sp>
        <p:nvSpPr>
          <p:cNvPr id="3" name="Alt Başlık 2"/>
          <p:cNvSpPr>
            <a:spLocks noGrp="1"/>
          </p:cNvSpPr>
          <p:nvPr>
            <p:ph type="subTitle" idx="1"/>
          </p:nvPr>
        </p:nvSpPr>
        <p:spPr>
          <a:xfrm>
            <a:off x="0" y="5142271"/>
            <a:ext cx="12192000" cy="1273088"/>
          </a:xfrm>
        </p:spPr>
        <p:txBody>
          <a:bodyPr>
            <a:normAutofit/>
          </a:bodyPr>
          <a:lstStyle/>
          <a:p>
            <a:r>
              <a:rPr lang="tr-TR" b="1" i="1" u="none" strike="noStrike" dirty="0">
                <a:solidFill>
                  <a:srgbClr val="725945"/>
                </a:solidFill>
                <a:effectLst/>
                <a:latin typeface="Helvetica Neue"/>
              </a:rPr>
              <a:t>﴾51-53﴿</a:t>
            </a:r>
            <a:r>
              <a:rPr lang="tr-TR" b="1" i="1" dirty="0">
                <a:solidFill>
                  <a:srgbClr val="4A4A4A"/>
                </a:solidFill>
                <a:effectLst/>
                <a:latin typeface="Helvetica Neue"/>
              </a:rPr>
              <a:t>Allah’a itaatsizlikten sakınanlar ise güvenli bir yerdedirler; dostlarla karşı karşıya ipekli ve sırmalı elbiseler giymiş olarak cennetlerde ve pınar başlarındadırlar.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Duhân</a:t>
            </a:r>
            <a:r>
              <a:rPr lang="tr-TR" b="1" dirty="0"/>
              <a:t> </a:t>
            </a:r>
            <a:r>
              <a:rPr lang="tr-TR" sz="2000" b="1" dirty="0"/>
              <a:t>Suresi 44 . sure</a:t>
            </a:r>
          </a:p>
          <a:p>
            <a:r>
              <a:rPr lang="tr-TR" sz="2000" b="1" dirty="0"/>
              <a:t>51 – 52 – 53 . Ayet </a:t>
            </a:r>
            <a:endParaRPr lang="tr-TR" sz="2000" dirty="0"/>
          </a:p>
        </p:txBody>
      </p:sp>
    </p:spTree>
    <p:extLst>
      <p:ext uri="{BB962C8B-B14F-4D97-AF65-F5344CB8AC3E}">
        <p14:creationId xmlns:p14="http://schemas.microsoft.com/office/powerpoint/2010/main" val="371379768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607986"/>
          </a:xfrm>
        </p:spPr>
        <p:txBody>
          <a:bodyPr>
            <a:noAutofit/>
          </a:bodyPr>
          <a:lstStyle/>
          <a:p>
            <a:pPr rtl="1"/>
            <a:r>
              <a:rPr lang="ar-AE" sz="4400" dirty="0"/>
              <a:t>لَا يَذُوقُونَ فٖيهَا الْمَوْتَ اِلَّا الْمَوْتَةَ الْاُو۫لٰىۚ وَوَقٰيهُمْ عَذَابَ الْجَحٖيمِۙ</a:t>
            </a:r>
            <a:r>
              <a:rPr lang="ar-AE" sz="4400" b="1" dirty="0"/>
              <a:t>﴿٥٦</a:t>
            </a:r>
            <a:r>
              <a:rPr lang="ar-AE" sz="4400" b="1" dirty="0" smtClean="0"/>
              <a:t>﴾</a:t>
            </a:r>
            <a:r>
              <a:rPr lang="tr-TR" sz="4400" b="1" dirty="0" smtClean="0"/>
              <a:t/>
            </a:r>
            <a:br>
              <a:rPr lang="tr-TR" sz="4400" b="1" dirty="0" smtClean="0"/>
            </a:br>
            <a:r>
              <a:rPr lang="ar-AE" sz="4400" dirty="0"/>
              <a:t/>
            </a:r>
            <a:br>
              <a:rPr lang="ar-AE" sz="4400" dirty="0"/>
            </a:br>
            <a:r>
              <a:rPr lang="ar-AE" sz="4400" dirty="0"/>
              <a:t>فَضْلاً مِنْ رَبِّكَؕ ذٰلِكَ هُوَ الْفَوْزُ الْعَظٖيمُ</a:t>
            </a:r>
            <a:r>
              <a:rPr lang="ar-AE" sz="4400" b="1" dirty="0"/>
              <a:t>﴿٥٧﴾</a:t>
            </a:r>
            <a:endParaRPr lang="ar-AE" sz="4400" dirty="0"/>
          </a:p>
        </p:txBody>
      </p:sp>
      <p:sp>
        <p:nvSpPr>
          <p:cNvPr id="3" name="Alt Başlık 2"/>
          <p:cNvSpPr>
            <a:spLocks noGrp="1"/>
          </p:cNvSpPr>
          <p:nvPr>
            <p:ph type="subTitle" idx="1"/>
          </p:nvPr>
        </p:nvSpPr>
        <p:spPr>
          <a:xfrm>
            <a:off x="0" y="5142271"/>
            <a:ext cx="12192000" cy="1273088"/>
          </a:xfrm>
        </p:spPr>
        <p:txBody>
          <a:bodyPr>
            <a:normAutofit/>
          </a:bodyPr>
          <a:lstStyle/>
          <a:p>
            <a:r>
              <a:rPr lang="tr-TR" b="1" i="1" dirty="0"/>
              <a:t>﴾56-57﴿Orada ilk ölümlerinden başka bir ölüm tatmayacaklar. Rabbin, onları bir </a:t>
            </a:r>
            <a:r>
              <a:rPr lang="tr-TR" b="1" i="1" dirty="0" err="1"/>
              <a:t>lutuf</a:t>
            </a:r>
            <a:r>
              <a:rPr lang="tr-TR" b="1" i="1" dirty="0"/>
              <a:t> olarak cehennem azabından da koruyacak. İşte büyük kazanç budur!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Duhân</a:t>
            </a:r>
            <a:r>
              <a:rPr lang="tr-TR" b="1" dirty="0"/>
              <a:t> </a:t>
            </a:r>
            <a:r>
              <a:rPr lang="tr-TR" sz="2000" b="1" dirty="0"/>
              <a:t>Suresi 44 . sure</a:t>
            </a:r>
          </a:p>
          <a:p>
            <a:r>
              <a:rPr lang="tr-TR" sz="2000" b="1" dirty="0" smtClean="0"/>
              <a:t>56 </a:t>
            </a:r>
            <a:r>
              <a:rPr lang="tr-TR" sz="2000" b="1" dirty="0"/>
              <a:t>– </a:t>
            </a:r>
            <a:r>
              <a:rPr lang="tr-TR" sz="2000" b="1" dirty="0" smtClean="0"/>
              <a:t>57 </a:t>
            </a:r>
            <a:r>
              <a:rPr lang="tr-TR" sz="2000" b="1" dirty="0"/>
              <a:t>. Ayet </a:t>
            </a:r>
            <a:endParaRPr lang="tr-TR" sz="2000" dirty="0"/>
          </a:p>
        </p:txBody>
      </p:sp>
    </p:spTree>
    <p:extLst>
      <p:ext uri="{BB962C8B-B14F-4D97-AF65-F5344CB8AC3E}">
        <p14:creationId xmlns:p14="http://schemas.microsoft.com/office/powerpoint/2010/main" val="121889225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951383"/>
          </a:xfrm>
        </p:spPr>
        <p:txBody>
          <a:bodyPr>
            <a:noAutofit/>
          </a:bodyPr>
          <a:lstStyle/>
          <a:p>
            <a:pPr rtl="1"/>
            <a:r>
              <a:rPr lang="ar-AE" sz="3200" b="0" i="0" dirty="0">
                <a:effectLst/>
                <a:latin typeface="Elif1"/>
              </a:rPr>
              <a:t>اِنَّهُمْ لَنْ يُغْنُوا عَنْكَ مِنَ اللّٰهِ شَيْـٔاًؕ وَاِنَّ الظَّالِمٖينَ بَعْضُهُمْ اَوْلِيَٓاءُ بَعْضٍۚ وَاللّٰهُ وَلِيُّ الْمُتَّقٖينَ</a:t>
            </a:r>
            <a:r>
              <a:rPr lang="ar-AE" sz="3200" b="1" i="0" u="none" strike="noStrike" dirty="0">
                <a:effectLst/>
                <a:latin typeface="Elif1"/>
              </a:rPr>
              <a:t>﴿١٩﴾</a:t>
            </a:r>
            <a:endParaRPr lang="tr-TR" sz="1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﴾19﴿</a:t>
            </a:r>
            <a:r>
              <a:rPr lang="tr-TR" b="1" i="1" dirty="0">
                <a:solidFill>
                  <a:srgbClr val="4A4A4A"/>
                </a:solidFill>
                <a:effectLst/>
                <a:latin typeface="Helvetica Neue"/>
              </a:rPr>
              <a:t>Şüphesiz onlar, Allah’a karşı sana hiçbir fayda sağlayamazlar ve kuşkusuz haktan sapanlar birbirlerinin dostları ve koruyucularıdır, Allah da itaatsizlikten sakınanların dostudur.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Câsiye</a:t>
            </a:r>
            <a:r>
              <a:rPr lang="tr-TR" b="1" dirty="0"/>
              <a:t> </a:t>
            </a:r>
            <a:r>
              <a:rPr lang="tr-TR" sz="2000" b="1" dirty="0"/>
              <a:t>Suresi 45 . sure</a:t>
            </a:r>
          </a:p>
          <a:p>
            <a:r>
              <a:rPr lang="tr-TR" sz="2000" b="1" dirty="0"/>
              <a:t>19 . Ayet </a:t>
            </a:r>
            <a:endParaRPr lang="tr-TR" sz="2000" dirty="0"/>
          </a:p>
        </p:txBody>
      </p:sp>
    </p:spTree>
    <p:extLst>
      <p:ext uri="{BB962C8B-B14F-4D97-AF65-F5344CB8AC3E}">
        <p14:creationId xmlns:p14="http://schemas.microsoft.com/office/powerpoint/2010/main" val="417991073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320854"/>
            <a:ext cx="12192000" cy="1204331"/>
          </a:xfrm>
        </p:spPr>
        <p:txBody>
          <a:bodyPr>
            <a:noAutofit/>
          </a:bodyPr>
          <a:lstStyle/>
          <a:p>
            <a:pPr rtl="1"/>
            <a:r>
              <a:rPr lang="ar-AE" sz="3600" dirty="0"/>
              <a:t>مَثَلُ الْجَنَّةِ الَّتٖي وُعِدَ الْمُتَّقُونَؕ فٖيهَٓا اَنْهَارٌ مِنْ مَٓاءٍ غَيْرِ اٰسِنٍۚ وَاَنْهَارٌ مِنْ لَبَنٍ لَمْ يَتَغَيَّرْ</a:t>
            </a:r>
            <a:r>
              <a:rPr lang="tr-TR" sz="3600" dirty="0"/>
              <a:t/>
            </a:r>
            <a:br>
              <a:rPr lang="tr-TR" sz="3600" dirty="0"/>
            </a:br>
            <a:r>
              <a:rPr lang="tr-TR" sz="3600" dirty="0"/>
              <a:t/>
            </a:r>
            <a:br>
              <a:rPr lang="tr-TR" sz="3600" dirty="0"/>
            </a:br>
            <a:r>
              <a:rPr lang="ar-AE" sz="3600" dirty="0"/>
              <a:t> طَعْمُهُۚ وَاَنْهَارٌ مِنْ خَمْرٍ لَذَّةٍ لِلشَّارِبٖينَۚ وَاَنْهَارٌ مِنْ عَسَلٍ مُصَفًّىؕ وَلَهُمْ فٖيهَا مِنْ كُلِّ</a:t>
            </a:r>
            <a:r>
              <a:rPr lang="tr-TR" sz="3600" dirty="0"/>
              <a:t/>
            </a:r>
            <a:br>
              <a:rPr lang="tr-TR" sz="3600" dirty="0"/>
            </a:br>
            <a:r>
              <a:rPr lang="tr-TR" sz="3600" dirty="0"/>
              <a:t/>
            </a:r>
            <a:br>
              <a:rPr lang="tr-TR" sz="3600" dirty="0"/>
            </a:br>
            <a:r>
              <a:rPr lang="ar-AE" sz="3600" dirty="0"/>
              <a:t> الثَّمَرَاتِ وَمَغْفِرَةٌ مِنْ رَبِّهِمْؕ كَمَنْ هُوَ خَالِدٌ فِي النَّارِ وَسُقُوا مَٓاءً حَمٖيماً فَقَطَّعَ </a:t>
            </a:r>
            <a:r>
              <a:rPr lang="tr-TR" sz="3600" dirty="0"/>
              <a:t/>
            </a:r>
            <a:br>
              <a:rPr lang="tr-TR" sz="3600" dirty="0"/>
            </a:br>
            <a:r>
              <a:rPr lang="tr-TR" sz="3600" dirty="0"/>
              <a:t/>
            </a:r>
            <a:br>
              <a:rPr lang="tr-TR" sz="3600" dirty="0"/>
            </a:br>
            <a:r>
              <a:rPr lang="ar-AE" sz="3600" dirty="0"/>
              <a:t>اَمْعَٓاءَهُمْ</a:t>
            </a:r>
            <a:r>
              <a:rPr lang="ar-AE" sz="3600" b="1" dirty="0"/>
              <a:t>﴿١٥﴾</a:t>
            </a:r>
            <a:endParaRPr lang="tr-TR" sz="3600" dirty="0"/>
          </a:p>
        </p:txBody>
      </p:sp>
      <p:sp>
        <p:nvSpPr>
          <p:cNvPr id="3" name="Alt Başlık 2"/>
          <p:cNvSpPr>
            <a:spLocks noGrp="1"/>
          </p:cNvSpPr>
          <p:nvPr>
            <p:ph type="subTitle" idx="1"/>
          </p:nvPr>
        </p:nvSpPr>
        <p:spPr>
          <a:xfrm>
            <a:off x="0" y="4759597"/>
            <a:ext cx="12192000" cy="1985332"/>
          </a:xfrm>
        </p:spPr>
        <p:txBody>
          <a:bodyPr>
            <a:normAutofit/>
          </a:bodyPr>
          <a:lstStyle/>
          <a:p>
            <a:r>
              <a:rPr lang="tr-TR" b="1" i="1" dirty="0"/>
              <a:t>﴾15﴿Rabbine itaatsizlikten sakınanlara </a:t>
            </a:r>
            <a:r>
              <a:rPr lang="tr-TR" b="1" i="1" dirty="0" err="1"/>
              <a:t>vaad</a:t>
            </a:r>
            <a:r>
              <a:rPr lang="tr-TR" b="1" i="1" dirty="0"/>
              <a:t> edilen cennetin temsili şudur: İçinde doğal nitelikleri bozulmamış su ırmakları, tadı bozulmamış süt ırmakları, içenlere lezzet veren şarap ırmakları, süzülmüş bal ırmakları bulunan bir bahçedir. Onlar için ayrıca orada her meyveden mevcuttur, üstelik rablerinden bir de bağışlama lütfu. Şimdi bunlar, ateşte devamlı kalan, bağırsaklarını parçalayan kaynar su içirilen kimseler gibi olur mu hiç?</a:t>
            </a:r>
          </a:p>
        </p:txBody>
      </p:sp>
      <p:sp>
        <p:nvSpPr>
          <p:cNvPr id="4" name="Metin kutusu 3"/>
          <p:cNvSpPr txBox="1"/>
          <p:nvPr/>
        </p:nvSpPr>
        <p:spPr>
          <a:xfrm>
            <a:off x="8790039" y="0"/>
            <a:ext cx="3401961" cy="707886"/>
          </a:xfrm>
          <a:prstGeom prst="rect">
            <a:avLst/>
          </a:prstGeom>
          <a:noFill/>
        </p:spPr>
        <p:txBody>
          <a:bodyPr wrap="square" rtlCol="0">
            <a:spAutoFit/>
          </a:bodyPr>
          <a:lstStyle/>
          <a:p>
            <a:r>
              <a:rPr lang="tr-TR" b="1" dirty="0"/>
              <a:t>Muhammed  </a:t>
            </a:r>
            <a:r>
              <a:rPr lang="tr-TR" sz="2000" b="1" dirty="0"/>
              <a:t>Suresi 47 . sure</a:t>
            </a:r>
          </a:p>
          <a:p>
            <a:r>
              <a:rPr lang="tr-TR" sz="2000" b="1" dirty="0"/>
              <a:t>15 . Ayet </a:t>
            </a:r>
            <a:endParaRPr lang="tr-TR" sz="2000" dirty="0"/>
          </a:p>
        </p:txBody>
      </p:sp>
    </p:spTree>
    <p:extLst>
      <p:ext uri="{BB962C8B-B14F-4D97-AF65-F5344CB8AC3E}">
        <p14:creationId xmlns:p14="http://schemas.microsoft.com/office/powerpoint/2010/main" val="399957904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56183"/>
          </a:xfrm>
        </p:spPr>
        <p:txBody>
          <a:bodyPr>
            <a:noAutofit/>
          </a:bodyPr>
          <a:lstStyle/>
          <a:p>
            <a:pPr rtl="1"/>
            <a:r>
              <a:rPr lang="ar-AE" sz="6600" b="0" i="0" dirty="0">
                <a:effectLst/>
                <a:latin typeface="Elif1"/>
              </a:rPr>
              <a:t>وَالَّذٖينَ اهْتَدَوْا زَادَهُمْ هُدًى وَاٰتٰيهُمْ تَقْوٰيهُمْ</a:t>
            </a:r>
            <a:r>
              <a:rPr lang="ar-AE" sz="6600" b="1" i="0" u="none" strike="noStrike" dirty="0">
                <a:effectLst/>
                <a:latin typeface="Elif1"/>
              </a:rPr>
              <a:t>﴿١٧﴾</a:t>
            </a:r>
            <a:endParaRPr lang="tr-TR" sz="1777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﴾17﴿</a:t>
            </a:r>
            <a:r>
              <a:rPr lang="tr-TR" b="1" i="1" dirty="0">
                <a:solidFill>
                  <a:srgbClr val="4A4A4A"/>
                </a:solidFill>
                <a:effectLst/>
                <a:latin typeface="Helvetica Neue"/>
              </a:rPr>
              <a:t>Doğru yolu bulanlara gelince Allah onların bu yolda devam etmelerini sağlar ve kendilerine </a:t>
            </a:r>
            <a:r>
              <a:rPr lang="tr-TR" b="1" i="1" dirty="0" err="1">
                <a:solidFill>
                  <a:srgbClr val="4A4A4A"/>
                </a:solidFill>
                <a:effectLst/>
                <a:latin typeface="Helvetica Neue"/>
              </a:rPr>
              <a:t>takvâ</a:t>
            </a:r>
            <a:r>
              <a:rPr lang="tr-TR" b="1" i="1" dirty="0">
                <a:solidFill>
                  <a:srgbClr val="4A4A4A"/>
                </a:solidFill>
                <a:effectLst/>
                <a:latin typeface="Helvetica Neue"/>
              </a:rPr>
              <a:t> şuurunu bahşeder.</a:t>
            </a:r>
            <a:endParaRPr lang="tr-TR" b="1" i="1" dirty="0"/>
          </a:p>
        </p:txBody>
      </p:sp>
      <p:sp>
        <p:nvSpPr>
          <p:cNvPr id="4" name="Metin kutusu 3"/>
          <p:cNvSpPr txBox="1"/>
          <p:nvPr/>
        </p:nvSpPr>
        <p:spPr>
          <a:xfrm>
            <a:off x="8721213" y="0"/>
            <a:ext cx="3470787" cy="707886"/>
          </a:xfrm>
          <a:prstGeom prst="rect">
            <a:avLst/>
          </a:prstGeom>
          <a:noFill/>
        </p:spPr>
        <p:txBody>
          <a:bodyPr wrap="square" rtlCol="0">
            <a:spAutoFit/>
          </a:bodyPr>
          <a:lstStyle/>
          <a:p>
            <a:r>
              <a:rPr lang="tr-TR" b="1" dirty="0"/>
              <a:t>Muhammed  </a:t>
            </a:r>
            <a:r>
              <a:rPr lang="tr-TR" sz="2000" b="1" dirty="0"/>
              <a:t>Suresi 47 . sure</a:t>
            </a:r>
          </a:p>
          <a:p>
            <a:r>
              <a:rPr lang="tr-TR" sz="2000" b="1" dirty="0"/>
              <a:t>17 . Ayet </a:t>
            </a:r>
            <a:endParaRPr lang="tr-TR" sz="2000" dirty="0"/>
          </a:p>
        </p:txBody>
      </p:sp>
    </p:spTree>
    <p:extLst>
      <p:ext uri="{BB962C8B-B14F-4D97-AF65-F5344CB8AC3E}">
        <p14:creationId xmlns:p14="http://schemas.microsoft.com/office/powerpoint/2010/main" val="286004027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effectLst/>
                <a:latin typeface="Elif1"/>
              </a:rPr>
              <a:t>اِنَّمَا الْحَيٰوةُ الدُّنْيَا لَعِبٌ وَلَهْوٌؕ وَاِنْ تُؤْمِنُوا وَتَتَّقُوا يُؤْتِكُمْ اُجُورَكُمْ وَلَا يَسْـَٔلْكُمْ اَمْوَالَكُمْ</a:t>
            </a:r>
            <a:r>
              <a:rPr lang="ar-AE" sz="3600" b="1" i="0" u="none" strike="noStrike" dirty="0">
                <a:effectLst/>
                <a:latin typeface="Elif1"/>
              </a:rPr>
              <a:t>﴿٣٦﴾</a:t>
            </a:r>
            <a:endParaRPr lang="tr-TR" sz="9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﴾36﴿</a:t>
            </a:r>
            <a:r>
              <a:rPr lang="tr-TR" b="1" i="1" dirty="0">
                <a:solidFill>
                  <a:srgbClr val="4A4A4A"/>
                </a:solidFill>
                <a:effectLst/>
                <a:latin typeface="Helvetica Neue"/>
              </a:rPr>
              <a:t>Dünya hayatı oyun ve eğlenceden ibarettir. Siz iman eder ve Allah’a itaatsizlikten sakınırsanız O da hak ettiğiniz karşılığı verecek, sizden servetinizi de istemeyecektir.</a:t>
            </a:r>
            <a:endParaRPr lang="tr-TR" b="1" i="1" dirty="0"/>
          </a:p>
        </p:txBody>
      </p:sp>
      <p:sp>
        <p:nvSpPr>
          <p:cNvPr id="4" name="Metin kutusu 3"/>
          <p:cNvSpPr txBox="1"/>
          <p:nvPr/>
        </p:nvSpPr>
        <p:spPr>
          <a:xfrm>
            <a:off x="8603227" y="0"/>
            <a:ext cx="3588774" cy="707886"/>
          </a:xfrm>
          <a:prstGeom prst="rect">
            <a:avLst/>
          </a:prstGeom>
          <a:noFill/>
        </p:spPr>
        <p:txBody>
          <a:bodyPr wrap="square" rtlCol="0">
            <a:spAutoFit/>
          </a:bodyPr>
          <a:lstStyle/>
          <a:p>
            <a:r>
              <a:rPr lang="tr-TR" b="1" dirty="0"/>
              <a:t>Muhammed  </a:t>
            </a:r>
            <a:r>
              <a:rPr lang="tr-TR" sz="2000" b="1" dirty="0"/>
              <a:t>Suresi 47 . sure</a:t>
            </a:r>
          </a:p>
          <a:p>
            <a:r>
              <a:rPr lang="tr-TR" sz="2000" b="1" dirty="0"/>
              <a:t>36 . Ayet </a:t>
            </a:r>
            <a:endParaRPr lang="tr-TR" sz="2000" dirty="0"/>
          </a:p>
        </p:txBody>
      </p:sp>
    </p:spTree>
    <p:extLst>
      <p:ext uri="{BB962C8B-B14F-4D97-AF65-F5344CB8AC3E}">
        <p14:creationId xmlns:p14="http://schemas.microsoft.com/office/powerpoint/2010/main" val="158453634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88230"/>
            <a:ext cx="12192000" cy="1204331"/>
          </a:xfrm>
        </p:spPr>
        <p:txBody>
          <a:bodyPr>
            <a:noAutofit/>
          </a:bodyPr>
          <a:lstStyle/>
          <a:p>
            <a:pPr rtl="1"/>
            <a:r>
              <a:rPr lang="ar-AE" sz="3600" b="0" i="0" dirty="0">
                <a:effectLst/>
                <a:latin typeface="Elif1"/>
              </a:rPr>
              <a:t>اِذْ جَعَلَ الَّذٖينَ كَفَرُوا فٖي قُلُوبِهِمُ الْحَمِيَّةَ حَمِيَّةَ الْجَاهِلِيَّةِ فَاَنْزَلَ اللّٰهُ سَكٖينَتَهُ عَلٰى رَسُولِهٖ</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وَعَلَى الْمُؤْمِنٖينَ وَاَلْزَمَهُمْ كَلِمَةَ التَّقْوٰى وَكَانُٓوا اَحَقَّ بِهَا وَاَهْلَهَاؕ وَكَانَ اللّٰهُ بِكُلِّ شَيْءٍ</a:t>
            </a:r>
            <a:r>
              <a:rPr lang="tr-TR" sz="3600" b="0" i="0" dirty="0">
                <a:effectLst/>
                <a:latin typeface="Elif1"/>
              </a:rPr>
              <a:t/>
            </a:r>
            <a:br>
              <a:rPr lang="tr-TR" sz="3600" b="0" i="0" dirty="0">
                <a:effectLst/>
                <a:latin typeface="Elif1"/>
              </a:rPr>
            </a:br>
            <a:r>
              <a:rPr lang="tr-TR" sz="3600" b="0" i="0" dirty="0">
                <a:effectLst/>
                <a:latin typeface="Elif1"/>
              </a:rPr>
              <a:t/>
            </a:r>
            <a:br>
              <a:rPr lang="tr-TR" sz="3600" b="0" i="0" dirty="0">
                <a:effectLst/>
                <a:latin typeface="Elif1"/>
              </a:rPr>
            </a:br>
            <a:r>
              <a:rPr lang="ar-AE" sz="3600" b="0" i="0" dirty="0">
                <a:effectLst/>
                <a:latin typeface="Elif1"/>
              </a:rPr>
              <a:t> عَلٖيماًࣖ</a:t>
            </a:r>
            <a:r>
              <a:rPr lang="ar-AE" sz="3600" b="1" i="0" u="none" strike="noStrike" dirty="0">
                <a:effectLst/>
                <a:latin typeface="Elif1"/>
              </a:rPr>
              <a:t>﴿٢٦﴾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u="none" strike="noStrike" dirty="0">
                <a:solidFill>
                  <a:srgbClr val="725945"/>
                </a:solidFill>
                <a:effectLst/>
                <a:latin typeface="Helvetica Neue"/>
              </a:rPr>
              <a:t>﴾26﴿</a:t>
            </a:r>
            <a:r>
              <a:rPr lang="tr-TR" sz="2000" b="1" i="1" dirty="0">
                <a:solidFill>
                  <a:srgbClr val="4A4A4A"/>
                </a:solidFill>
                <a:effectLst/>
                <a:latin typeface="Helvetica Neue"/>
              </a:rPr>
              <a:t>İnkâra sapmış olanlar o zaman kalplerini o gurura, </a:t>
            </a:r>
            <a:r>
              <a:rPr lang="tr-TR" sz="2000" b="1" i="1" dirty="0" err="1">
                <a:solidFill>
                  <a:srgbClr val="4A4A4A"/>
                </a:solidFill>
                <a:effectLst/>
                <a:latin typeface="Helvetica Neue"/>
              </a:rPr>
              <a:t>Câhiliye</a:t>
            </a:r>
            <a:r>
              <a:rPr lang="tr-TR" sz="2000" b="1" i="1" dirty="0">
                <a:solidFill>
                  <a:srgbClr val="4A4A4A"/>
                </a:solidFill>
                <a:effectLst/>
                <a:latin typeface="Helvetica Neue"/>
              </a:rPr>
              <a:t> dönemine ait büyüklenme duygusuna kaptırmışlardı, Allah da resulünün ve müminlerin gönüllerine huzur ve güven duygusu verdi, onları </a:t>
            </a:r>
            <a:r>
              <a:rPr lang="tr-TR" sz="2000" b="1" i="1" dirty="0" err="1">
                <a:solidFill>
                  <a:srgbClr val="4A4A4A"/>
                </a:solidFill>
                <a:effectLst/>
                <a:latin typeface="Helvetica Neue"/>
              </a:rPr>
              <a:t>takvâ</a:t>
            </a:r>
            <a:r>
              <a:rPr lang="tr-TR" sz="2000" b="1" i="1" dirty="0">
                <a:solidFill>
                  <a:srgbClr val="4A4A4A"/>
                </a:solidFill>
                <a:effectLst/>
                <a:latin typeface="Helvetica Neue"/>
              </a:rPr>
              <a:t> sözüne bağlı kıldı. Zaten onlar bu sözü hak etmişlerdi, onlar buna lâyıktı. Allah her şeyi hakkıyla bilmektedir.</a:t>
            </a:r>
            <a:endParaRPr lang="tr-TR" sz="2000" b="1" i="1" dirty="0"/>
          </a:p>
        </p:txBody>
      </p:sp>
      <p:sp>
        <p:nvSpPr>
          <p:cNvPr id="4" name="Metin kutusu 3"/>
          <p:cNvSpPr txBox="1"/>
          <p:nvPr/>
        </p:nvSpPr>
        <p:spPr>
          <a:xfrm>
            <a:off x="9360310" y="0"/>
            <a:ext cx="2831691" cy="707886"/>
          </a:xfrm>
          <a:prstGeom prst="rect">
            <a:avLst/>
          </a:prstGeom>
          <a:noFill/>
        </p:spPr>
        <p:txBody>
          <a:bodyPr wrap="square" rtlCol="0">
            <a:spAutoFit/>
          </a:bodyPr>
          <a:lstStyle/>
          <a:p>
            <a:r>
              <a:rPr lang="tr-TR" b="1" dirty="0"/>
              <a:t>Fetih  </a:t>
            </a:r>
            <a:r>
              <a:rPr lang="tr-TR" sz="2000" b="1" dirty="0"/>
              <a:t>Suresi 48 . sure</a:t>
            </a:r>
          </a:p>
          <a:p>
            <a:r>
              <a:rPr lang="tr-TR" sz="2000" b="1" dirty="0"/>
              <a:t>26 . Ayet </a:t>
            </a:r>
            <a:endParaRPr lang="tr-TR" sz="2000" dirty="0"/>
          </a:p>
        </p:txBody>
      </p:sp>
    </p:spTree>
    <p:extLst>
      <p:ext uri="{BB962C8B-B14F-4D97-AF65-F5344CB8AC3E}">
        <p14:creationId xmlns:p14="http://schemas.microsoft.com/office/powerpoint/2010/main" val="90509378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96237"/>
            <a:ext cx="12192000" cy="1204331"/>
          </a:xfrm>
        </p:spPr>
        <p:txBody>
          <a:bodyPr>
            <a:noAutofit/>
          </a:bodyPr>
          <a:lstStyle/>
          <a:p>
            <a:pPr rtl="1"/>
            <a:r>
              <a:rPr lang="ar-AE" sz="3600" b="0" i="0" dirty="0">
                <a:effectLst/>
                <a:latin typeface="Elif1"/>
              </a:rPr>
              <a:t>يَٓا اَيُّهَا الَّذٖينَ اٰمَنُوا لَا تُقَدِّمُوا بَيْنَ يَدَيِ اللّٰهِ وَرَسُولِهٖ وَاتَّقُوا اللّٰهَؕ اِنَّ اللّٰهَ سَمٖيعٌ عَلٖيمٌ</a:t>
            </a:r>
            <a:r>
              <a:rPr lang="ar-AE" sz="3600" b="1" i="0" u="none" strike="noStrike" dirty="0">
                <a:effectLst/>
                <a:latin typeface="Elif1"/>
              </a:rPr>
              <a:t>﴿١﴾</a:t>
            </a:r>
            <a:endParaRPr lang="tr-TR" sz="9600" dirty="0"/>
          </a:p>
        </p:txBody>
      </p:sp>
      <p:sp>
        <p:nvSpPr>
          <p:cNvPr id="3" name="Alt Başlık 2"/>
          <p:cNvSpPr>
            <a:spLocks noGrp="1"/>
          </p:cNvSpPr>
          <p:nvPr>
            <p:ph type="subTitle" idx="1"/>
          </p:nvPr>
        </p:nvSpPr>
        <p:spPr>
          <a:xfrm>
            <a:off x="0" y="4356475"/>
            <a:ext cx="12192000" cy="1655762"/>
          </a:xfrm>
        </p:spPr>
        <p:txBody>
          <a:bodyPr>
            <a:normAutofit/>
          </a:bodyPr>
          <a:lstStyle/>
          <a:p>
            <a:r>
              <a:rPr lang="tr-TR" sz="3200" b="1" i="1" u="none" strike="noStrike" dirty="0">
                <a:solidFill>
                  <a:srgbClr val="725945"/>
                </a:solidFill>
                <a:effectLst/>
                <a:latin typeface="Helvetica Neue"/>
              </a:rPr>
              <a:t>﴾1﴿</a:t>
            </a:r>
            <a:r>
              <a:rPr lang="tr-TR" sz="3200" b="1" i="1" dirty="0">
                <a:solidFill>
                  <a:srgbClr val="4A4A4A"/>
                </a:solidFill>
                <a:effectLst/>
                <a:latin typeface="Helvetica Neue"/>
              </a:rPr>
              <a:t>Ey iman edenler! Allah ve resulünün önüne geçmeyin, Allah’a itaatsizlikten sakının! Şüphesiz Allah her şeyi işitmekte ve bilmektedir.</a:t>
            </a:r>
            <a:endParaRPr lang="tr-TR" sz="4000" b="1" i="1" dirty="0"/>
          </a:p>
        </p:txBody>
      </p:sp>
      <p:sp>
        <p:nvSpPr>
          <p:cNvPr id="4" name="Metin kutusu 3"/>
          <p:cNvSpPr txBox="1"/>
          <p:nvPr/>
        </p:nvSpPr>
        <p:spPr>
          <a:xfrm>
            <a:off x="9153832" y="0"/>
            <a:ext cx="3038169" cy="707886"/>
          </a:xfrm>
          <a:prstGeom prst="rect">
            <a:avLst/>
          </a:prstGeom>
          <a:noFill/>
        </p:spPr>
        <p:txBody>
          <a:bodyPr wrap="square" rtlCol="0">
            <a:spAutoFit/>
          </a:bodyPr>
          <a:lstStyle/>
          <a:p>
            <a:r>
              <a:rPr lang="tr-TR" b="1" i="0" dirty="0" err="1">
                <a:effectLst/>
                <a:latin typeface="Helvetica Neue"/>
              </a:rPr>
              <a:t>Hucurât</a:t>
            </a:r>
            <a:r>
              <a:rPr lang="tr-TR" b="1" dirty="0"/>
              <a:t>  </a:t>
            </a:r>
            <a:r>
              <a:rPr lang="tr-TR" sz="2000" b="1" dirty="0"/>
              <a:t>Suresi 49 . sure</a:t>
            </a:r>
          </a:p>
          <a:p>
            <a:r>
              <a:rPr lang="tr-TR" sz="2000" b="1" dirty="0"/>
              <a:t>1 . Ayet </a:t>
            </a:r>
            <a:endParaRPr lang="tr-TR" sz="2000" dirty="0"/>
          </a:p>
        </p:txBody>
      </p:sp>
    </p:spTree>
    <p:extLst>
      <p:ext uri="{BB962C8B-B14F-4D97-AF65-F5344CB8AC3E}">
        <p14:creationId xmlns:p14="http://schemas.microsoft.com/office/powerpoint/2010/main" val="89867953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24669"/>
            <a:ext cx="12192000" cy="1204331"/>
          </a:xfrm>
        </p:spPr>
        <p:txBody>
          <a:bodyPr>
            <a:noAutofit/>
          </a:bodyPr>
          <a:lstStyle/>
          <a:p>
            <a:pPr rtl="1"/>
            <a:r>
              <a:rPr lang="ar-AE" sz="5400" b="0" i="0" dirty="0">
                <a:effectLst/>
                <a:latin typeface="Elif1"/>
              </a:rPr>
              <a:t>اِنَّ الَّذٖينَ يَغُضُّونَ اَصْوَاتَهُمْ عِنْدَ رَسُولِ اللّٰهِ اُو۬لٰٓئِكَ الَّذٖينَ</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امْتَحَنَ اللّٰهُ قُلُوبَهُمْ لِلتَّقْوٰىؕ لَهُمْ مَغْفِرَةٌ وَاَجْرٌ عَظٖيمٌ</a:t>
            </a:r>
            <a:r>
              <a:rPr lang="ar-AE" sz="5400" b="1" i="0" u="none" strike="noStrike" dirty="0">
                <a:effectLst/>
                <a:latin typeface="Elif1"/>
              </a:rPr>
              <a:t>﴿٣﴾</a:t>
            </a:r>
            <a:endParaRPr lang="tr-TR" sz="123400" dirty="0"/>
          </a:p>
        </p:txBody>
      </p:sp>
      <p:sp>
        <p:nvSpPr>
          <p:cNvPr id="3" name="Alt Başlık 2"/>
          <p:cNvSpPr>
            <a:spLocks noGrp="1"/>
          </p:cNvSpPr>
          <p:nvPr>
            <p:ph type="subTitle" idx="1"/>
          </p:nvPr>
        </p:nvSpPr>
        <p:spPr>
          <a:xfrm>
            <a:off x="0" y="4356475"/>
            <a:ext cx="12192000" cy="1655762"/>
          </a:xfrm>
        </p:spPr>
        <p:txBody>
          <a:bodyPr>
            <a:normAutofit/>
          </a:bodyPr>
          <a:lstStyle/>
          <a:p>
            <a:r>
              <a:rPr lang="tr-TR" sz="2400" b="1" i="1" u="none" strike="noStrike" dirty="0">
                <a:solidFill>
                  <a:srgbClr val="725945"/>
                </a:solidFill>
                <a:effectLst/>
                <a:latin typeface="Helvetica Neue"/>
              </a:rPr>
              <a:t>﴾3﴿</a:t>
            </a:r>
            <a:r>
              <a:rPr lang="tr-TR" sz="2400" b="1" i="1" dirty="0">
                <a:solidFill>
                  <a:srgbClr val="4A4A4A"/>
                </a:solidFill>
                <a:effectLst/>
                <a:latin typeface="Helvetica Neue"/>
              </a:rPr>
              <a:t>Allah resulünün yanında seslerini alçaltanlar var ya, işte onlar, Allah’ın kalplerini </a:t>
            </a:r>
            <a:r>
              <a:rPr lang="tr-TR" sz="2400" b="1" i="1" dirty="0" err="1">
                <a:solidFill>
                  <a:srgbClr val="4A4A4A"/>
                </a:solidFill>
                <a:effectLst/>
                <a:latin typeface="Helvetica Neue"/>
              </a:rPr>
              <a:t>takvâ</a:t>
            </a:r>
            <a:r>
              <a:rPr lang="tr-TR" sz="2400" b="1" i="1" dirty="0">
                <a:solidFill>
                  <a:srgbClr val="4A4A4A"/>
                </a:solidFill>
                <a:effectLst/>
                <a:latin typeface="Helvetica Neue"/>
              </a:rPr>
              <a:t> hususunda sınadığı kimselerdir. Onlar için büyük bağışlanma ve büyük bir ödül vardır.</a:t>
            </a:r>
            <a:endParaRPr lang="tr-TR" sz="4000" b="1" i="1" dirty="0"/>
          </a:p>
        </p:txBody>
      </p:sp>
      <p:sp>
        <p:nvSpPr>
          <p:cNvPr id="4" name="Metin kutusu 3"/>
          <p:cNvSpPr txBox="1"/>
          <p:nvPr/>
        </p:nvSpPr>
        <p:spPr>
          <a:xfrm>
            <a:off x="9153832" y="0"/>
            <a:ext cx="3038169" cy="707886"/>
          </a:xfrm>
          <a:prstGeom prst="rect">
            <a:avLst/>
          </a:prstGeom>
          <a:noFill/>
        </p:spPr>
        <p:txBody>
          <a:bodyPr wrap="square" rtlCol="0">
            <a:spAutoFit/>
          </a:bodyPr>
          <a:lstStyle/>
          <a:p>
            <a:r>
              <a:rPr lang="tr-TR" b="1" i="0" dirty="0" err="1">
                <a:effectLst/>
                <a:latin typeface="Helvetica Neue"/>
              </a:rPr>
              <a:t>Hucurât</a:t>
            </a:r>
            <a:r>
              <a:rPr lang="tr-TR" b="1" dirty="0"/>
              <a:t>  </a:t>
            </a:r>
            <a:r>
              <a:rPr lang="tr-TR" sz="2000" b="1" dirty="0"/>
              <a:t>Suresi 49 . sure</a:t>
            </a:r>
          </a:p>
          <a:p>
            <a:r>
              <a:rPr lang="tr-TR" sz="2000" b="1" dirty="0"/>
              <a:t>3 . Ayet </a:t>
            </a:r>
            <a:endParaRPr lang="tr-TR" sz="2000" dirty="0"/>
          </a:p>
        </p:txBody>
      </p:sp>
    </p:spTree>
    <p:extLst>
      <p:ext uri="{BB962C8B-B14F-4D97-AF65-F5344CB8AC3E}">
        <p14:creationId xmlns:p14="http://schemas.microsoft.com/office/powerpoint/2010/main" val="416497554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08592"/>
            <a:ext cx="12192000" cy="1204331"/>
          </a:xfrm>
        </p:spPr>
        <p:txBody>
          <a:bodyPr>
            <a:noAutofit/>
          </a:bodyPr>
          <a:lstStyle/>
          <a:p>
            <a:pPr rtl="1"/>
            <a:r>
              <a:rPr lang="ar-AE" sz="4000" b="0" i="0" dirty="0">
                <a:effectLst/>
                <a:latin typeface="Elif1"/>
              </a:rPr>
              <a:t>اِنَّمَا الْمُؤْمِنُونَ اِخْوَةٌ فَاَصْلِحُوا بَيْنَ اَخَوَيْكُمْ وَاتَّقُوا اللّٰهَ لَعَلَّكُمْ تُرْحَمُونَࣖ</a:t>
            </a:r>
            <a:r>
              <a:rPr lang="ar-AE" sz="4000" b="1" i="0" u="none" strike="noStrike" dirty="0">
                <a:effectLst/>
                <a:latin typeface="Elif1"/>
              </a:rPr>
              <a:t>﴿١٠﴾</a:t>
            </a:r>
            <a:endParaRPr lang="tr-TR" sz="333300" dirty="0"/>
          </a:p>
        </p:txBody>
      </p:sp>
      <p:sp>
        <p:nvSpPr>
          <p:cNvPr id="3" name="Alt Başlık 2"/>
          <p:cNvSpPr>
            <a:spLocks noGrp="1"/>
          </p:cNvSpPr>
          <p:nvPr>
            <p:ph type="subTitle" idx="1"/>
          </p:nvPr>
        </p:nvSpPr>
        <p:spPr>
          <a:xfrm>
            <a:off x="0" y="4356475"/>
            <a:ext cx="12192000" cy="1655762"/>
          </a:xfrm>
        </p:spPr>
        <p:txBody>
          <a:bodyPr>
            <a:normAutofit/>
          </a:bodyPr>
          <a:lstStyle/>
          <a:p>
            <a:r>
              <a:rPr lang="tr-TR" b="1" i="1" u="none" strike="noStrike" dirty="0">
                <a:solidFill>
                  <a:srgbClr val="725945"/>
                </a:solidFill>
                <a:effectLst/>
                <a:latin typeface="Helvetica Neue"/>
              </a:rPr>
              <a:t>﴾10﴿</a:t>
            </a:r>
            <a:r>
              <a:rPr lang="tr-TR" b="1" i="1" dirty="0">
                <a:solidFill>
                  <a:srgbClr val="4A4A4A"/>
                </a:solidFill>
                <a:effectLst/>
                <a:latin typeface="Helvetica Neue"/>
              </a:rPr>
              <a:t>Müminler ancak kardeştirler, öyleyse iki kardeşinizin arasını düzeltin, Allah’a itaatsizlikten sakının ki rahmetine mazhar olasınız.</a:t>
            </a:r>
            <a:endParaRPr lang="tr-TR" sz="4000" b="1" i="1" dirty="0"/>
          </a:p>
        </p:txBody>
      </p:sp>
      <p:sp>
        <p:nvSpPr>
          <p:cNvPr id="4" name="Metin kutusu 3"/>
          <p:cNvSpPr txBox="1"/>
          <p:nvPr/>
        </p:nvSpPr>
        <p:spPr>
          <a:xfrm>
            <a:off x="9153832" y="0"/>
            <a:ext cx="3038169" cy="707886"/>
          </a:xfrm>
          <a:prstGeom prst="rect">
            <a:avLst/>
          </a:prstGeom>
          <a:noFill/>
        </p:spPr>
        <p:txBody>
          <a:bodyPr wrap="square" rtlCol="0">
            <a:spAutoFit/>
          </a:bodyPr>
          <a:lstStyle/>
          <a:p>
            <a:r>
              <a:rPr lang="tr-TR" b="1" i="0" dirty="0" err="1">
                <a:effectLst/>
                <a:latin typeface="Helvetica Neue"/>
              </a:rPr>
              <a:t>Hucurât</a:t>
            </a:r>
            <a:r>
              <a:rPr lang="tr-TR" b="1" dirty="0"/>
              <a:t>  </a:t>
            </a:r>
            <a:r>
              <a:rPr lang="tr-TR" sz="2000" b="1" dirty="0"/>
              <a:t>Suresi 49 . sure</a:t>
            </a:r>
          </a:p>
          <a:p>
            <a:r>
              <a:rPr lang="tr-TR" sz="2000" b="1" dirty="0"/>
              <a:t>10 . Ayet </a:t>
            </a:r>
            <a:endParaRPr lang="tr-TR" sz="2000" dirty="0"/>
          </a:p>
        </p:txBody>
      </p:sp>
    </p:spTree>
    <p:extLst>
      <p:ext uri="{BB962C8B-B14F-4D97-AF65-F5344CB8AC3E}">
        <p14:creationId xmlns:p14="http://schemas.microsoft.com/office/powerpoint/2010/main" val="41361989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826834"/>
            <a:ext cx="12192000" cy="1204331"/>
          </a:xfrm>
        </p:spPr>
        <p:txBody>
          <a:bodyPr>
            <a:noAutofit/>
          </a:bodyPr>
          <a:lstStyle/>
          <a:p>
            <a:pPr rtl="1"/>
            <a:r>
              <a:rPr lang="ar-AE" sz="4400" b="0" i="0" dirty="0">
                <a:effectLst/>
                <a:latin typeface="Elif1"/>
              </a:rPr>
              <a:t>يَٓا اَيُّهَا الَّذٖينَ اٰمَنُوا اجْتَنِبُوا كَثٖيراً مِنَ الظَّنِّؗ اِنَّ بَعْضَ الظَّنِّ اِثْمٌ وَلَا</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تَجَسَّسُوا وَلَا يَغْتَبْ بَعْضُكُمْ بَعْضاًؕ اَيُحِبُّ اَحَدُكُمْ اَنْ يَأْكُلَ لَحْمَ اَخٖيهِ مَيْتاً</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فَكَرِهْتُمُوهُؕ وَاتَّقُوا اللّٰهَؕ اِنَّ اللّٰهَ تَـوَّابٌ رَحٖيمٌ</a:t>
            </a:r>
            <a:r>
              <a:rPr lang="ar-AE" sz="4400" b="1" i="0" u="none" strike="noStrike" dirty="0">
                <a:effectLst/>
                <a:latin typeface="Elif1"/>
              </a:rPr>
              <a:t>﴿١٢﴾</a:t>
            </a:r>
            <a:endParaRPr lang="tr-TR" sz="400000" dirty="0"/>
          </a:p>
        </p:txBody>
      </p:sp>
      <p:sp>
        <p:nvSpPr>
          <p:cNvPr id="3" name="Alt Başlık 2"/>
          <p:cNvSpPr>
            <a:spLocks noGrp="1"/>
          </p:cNvSpPr>
          <p:nvPr>
            <p:ph type="subTitle" idx="1"/>
          </p:nvPr>
        </p:nvSpPr>
        <p:spPr>
          <a:xfrm>
            <a:off x="0" y="4739934"/>
            <a:ext cx="12192000" cy="2044324"/>
          </a:xfrm>
        </p:spPr>
        <p:txBody>
          <a:bodyPr>
            <a:normAutofit/>
          </a:bodyPr>
          <a:lstStyle/>
          <a:p>
            <a:r>
              <a:rPr lang="tr-TR" b="1" i="1" u="none" strike="noStrike" dirty="0">
                <a:solidFill>
                  <a:srgbClr val="725945"/>
                </a:solidFill>
                <a:effectLst/>
                <a:latin typeface="Helvetica Neue"/>
              </a:rPr>
              <a:t>﴾12﴿</a:t>
            </a:r>
            <a:r>
              <a:rPr lang="tr-TR" b="1" i="1" dirty="0">
                <a:solidFill>
                  <a:srgbClr val="4A4A4A"/>
                </a:solidFill>
                <a:effectLst/>
                <a:latin typeface="Helvetica Neue"/>
              </a:rPr>
              <a:t>Ey iman edenler! Zannın çoğundan sakının; çünkü bazı zanlar günahtır. Gizlilikleri araştırmayın, birbirinizin gıybetini yapmayın; herhangi biriniz, ölmüş kardeşinin etini yemekten hoşlanır mı? Tabii ki bundan tiksindiniz! Allah’a itaatsizlikten de sakının. Allah tövbeleri çokça kabul etmektedir, rahmeti sonsuzdur.</a:t>
            </a:r>
            <a:endParaRPr lang="tr-TR" sz="4000" b="1" i="1" dirty="0"/>
          </a:p>
        </p:txBody>
      </p:sp>
      <p:sp>
        <p:nvSpPr>
          <p:cNvPr id="4" name="Metin kutusu 3"/>
          <p:cNvSpPr txBox="1"/>
          <p:nvPr/>
        </p:nvSpPr>
        <p:spPr>
          <a:xfrm>
            <a:off x="9153832" y="0"/>
            <a:ext cx="3038169" cy="707886"/>
          </a:xfrm>
          <a:prstGeom prst="rect">
            <a:avLst/>
          </a:prstGeom>
          <a:noFill/>
        </p:spPr>
        <p:txBody>
          <a:bodyPr wrap="square" rtlCol="0">
            <a:spAutoFit/>
          </a:bodyPr>
          <a:lstStyle/>
          <a:p>
            <a:r>
              <a:rPr lang="tr-TR" b="1" i="0" dirty="0" err="1">
                <a:effectLst/>
                <a:latin typeface="Helvetica Neue"/>
              </a:rPr>
              <a:t>Hucurât</a:t>
            </a:r>
            <a:r>
              <a:rPr lang="tr-TR" b="1" dirty="0"/>
              <a:t>  </a:t>
            </a:r>
            <a:r>
              <a:rPr lang="tr-TR" sz="2000" b="1" dirty="0"/>
              <a:t>Suresi 49 . sure</a:t>
            </a:r>
          </a:p>
          <a:p>
            <a:r>
              <a:rPr lang="tr-TR" sz="2000" b="1" dirty="0"/>
              <a:t>12 . Ayet </a:t>
            </a:r>
            <a:endParaRPr lang="tr-TR" sz="2000" dirty="0"/>
          </a:p>
        </p:txBody>
      </p:sp>
    </p:spTree>
    <p:extLst>
      <p:ext uri="{BB962C8B-B14F-4D97-AF65-F5344CB8AC3E}">
        <p14:creationId xmlns:p14="http://schemas.microsoft.com/office/powerpoint/2010/main" val="155928316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364718"/>
            <a:ext cx="12192000" cy="1204331"/>
          </a:xfrm>
        </p:spPr>
        <p:txBody>
          <a:bodyPr>
            <a:noAutofit/>
          </a:bodyPr>
          <a:lstStyle/>
          <a:p>
            <a:pPr rtl="1"/>
            <a:r>
              <a:rPr lang="ar-AE" sz="4800" b="0" i="0" dirty="0">
                <a:effectLst/>
                <a:latin typeface="Elif1"/>
              </a:rPr>
              <a:t>يَٓا اَيُّهَا النَّاسُ اِنَّا خَلَقْنَاكُمْ مِنْ ذَكَرٍ وَاُنْثٰى وَجَعَلْنَاكُمْ شُعُوباً وَقَـبَٓائِلَ</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لِتَعَارَفُواؕ اِنَّ اَكْرَمَكُمْ عِنْدَ اللّٰهِ اَتْقٰيكُمْؕ اِنَّ اللّٰهَ عَلٖيمٌ خَبٖيرٌ</a:t>
            </a:r>
            <a:r>
              <a:rPr lang="ar-AE" sz="4800" b="1" i="0" u="none" strike="noStrike" dirty="0">
                <a:effectLst/>
                <a:latin typeface="Elif1"/>
              </a:rPr>
              <a:t>﴿١٣﴾</a:t>
            </a:r>
            <a:endParaRPr lang="tr-TR" sz="400000" dirty="0"/>
          </a:p>
        </p:txBody>
      </p:sp>
      <p:sp>
        <p:nvSpPr>
          <p:cNvPr id="3" name="Alt Başlık 2"/>
          <p:cNvSpPr>
            <a:spLocks noGrp="1"/>
          </p:cNvSpPr>
          <p:nvPr>
            <p:ph type="subTitle" idx="1"/>
          </p:nvPr>
        </p:nvSpPr>
        <p:spPr>
          <a:xfrm>
            <a:off x="0" y="4739934"/>
            <a:ext cx="12192000" cy="2044324"/>
          </a:xfrm>
        </p:spPr>
        <p:txBody>
          <a:bodyPr>
            <a:normAutofit/>
          </a:bodyPr>
          <a:lstStyle/>
          <a:p>
            <a:r>
              <a:rPr lang="tr-TR" b="1" i="1" u="none" strike="noStrike" dirty="0">
                <a:solidFill>
                  <a:srgbClr val="725945"/>
                </a:solidFill>
                <a:effectLst/>
                <a:latin typeface="Helvetica Neue"/>
              </a:rPr>
              <a:t>﴾13﴿</a:t>
            </a:r>
            <a:r>
              <a:rPr lang="tr-TR" b="1" i="1" dirty="0">
                <a:solidFill>
                  <a:srgbClr val="4A4A4A"/>
                </a:solidFill>
                <a:effectLst/>
                <a:latin typeface="Helvetica Neue"/>
              </a:rPr>
              <a:t>Ey insanlar! Şüphesiz sizi bir erkek ile bir dişiden yarattık, tanışasınız diye sizi kavim ve kabilelere ayırdık, Allah katında en değerli olanınız O’na itaatsizlikten en fazla sakınanınızdır. Allah her şeyi hakkıyla bilmektedir, her şeyden haberdardır.</a:t>
            </a:r>
            <a:endParaRPr lang="tr-TR" sz="4000" b="1" i="1" dirty="0"/>
          </a:p>
        </p:txBody>
      </p:sp>
      <p:sp>
        <p:nvSpPr>
          <p:cNvPr id="4" name="Metin kutusu 3"/>
          <p:cNvSpPr txBox="1"/>
          <p:nvPr/>
        </p:nvSpPr>
        <p:spPr>
          <a:xfrm>
            <a:off x="9153832" y="0"/>
            <a:ext cx="3038169" cy="707886"/>
          </a:xfrm>
          <a:prstGeom prst="rect">
            <a:avLst/>
          </a:prstGeom>
          <a:noFill/>
        </p:spPr>
        <p:txBody>
          <a:bodyPr wrap="square" rtlCol="0">
            <a:spAutoFit/>
          </a:bodyPr>
          <a:lstStyle/>
          <a:p>
            <a:r>
              <a:rPr lang="tr-TR" b="1" i="0" dirty="0" err="1">
                <a:effectLst/>
                <a:latin typeface="Helvetica Neue"/>
              </a:rPr>
              <a:t>Hucurât</a:t>
            </a:r>
            <a:r>
              <a:rPr lang="tr-TR" b="1" dirty="0"/>
              <a:t>  </a:t>
            </a:r>
            <a:r>
              <a:rPr lang="tr-TR" sz="2000" b="1" dirty="0"/>
              <a:t>Suresi 49 . sure</a:t>
            </a:r>
          </a:p>
          <a:p>
            <a:r>
              <a:rPr lang="tr-TR" sz="2000" b="1" dirty="0"/>
              <a:t>13 . Ayet </a:t>
            </a:r>
            <a:endParaRPr lang="tr-TR" sz="2000" dirty="0"/>
          </a:p>
        </p:txBody>
      </p:sp>
    </p:spTree>
    <p:extLst>
      <p:ext uri="{BB962C8B-B14F-4D97-AF65-F5344CB8AC3E}">
        <p14:creationId xmlns:p14="http://schemas.microsoft.com/office/powerpoint/2010/main" val="383343465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7200" b="0" i="0" dirty="0">
                <a:effectLst/>
                <a:latin typeface="Elif1"/>
              </a:rPr>
              <a:t>وَاُزْلِفَتِ الْجَنَّةُ لِلْمُتَّقٖينَ غَيْرَ بَعٖيدٍ</a:t>
            </a:r>
            <a:r>
              <a:rPr lang="ar-AE" sz="7200" b="1" i="0" u="none" strike="noStrike" dirty="0">
                <a:effectLst/>
                <a:latin typeface="Elif1"/>
              </a:rPr>
              <a:t>﴿٣١﴾</a:t>
            </a:r>
            <a:endParaRPr lang="tr-TR" sz="344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﴾31﴿</a:t>
            </a:r>
            <a:r>
              <a:rPr lang="tr-TR" b="1" i="1" dirty="0">
                <a:solidFill>
                  <a:srgbClr val="4A4A4A"/>
                </a:solidFill>
                <a:effectLst/>
                <a:latin typeface="Helvetica Neue"/>
              </a:rPr>
              <a:t>Allah’a itaatsizlikten sakınanlar için de cennet, iyice yakınlarına getirilecek.</a:t>
            </a:r>
            <a:endParaRPr lang="tr-TR" b="1" i="1" dirty="0"/>
          </a:p>
        </p:txBody>
      </p:sp>
      <p:sp>
        <p:nvSpPr>
          <p:cNvPr id="4" name="Metin kutusu 3"/>
          <p:cNvSpPr txBox="1"/>
          <p:nvPr/>
        </p:nvSpPr>
        <p:spPr>
          <a:xfrm>
            <a:off x="9497961" y="0"/>
            <a:ext cx="2694039" cy="707886"/>
          </a:xfrm>
          <a:prstGeom prst="rect">
            <a:avLst/>
          </a:prstGeom>
          <a:noFill/>
        </p:spPr>
        <p:txBody>
          <a:bodyPr wrap="square" rtlCol="0">
            <a:spAutoFit/>
          </a:bodyPr>
          <a:lstStyle/>
          <a:p>
            <a:r>
              <a:rPr lang="tr-TR" sz="2000" b="1" dirty="0"/>
              <a:t>Kaf  Suresi 50 . sure</a:t>
            </a:r>
          </a:p>
          <a:p>
            <a:r>
              <a:rPr lang="tr-TR" sz="2000" b="1" dirty="0"/>
              <a:t>31 . Ayet </a:t>
            </a:r>
            <a:endParaRPr lang="tr-TR" sz="2000" dirty="0"/>
          </a:p>
        </p:txBody>
      </p:sp>
    </p:spTree>
    <p:extLst>
      <p:ext uri="{BB962C8B-B14F-4D97-AF65-F5344CB8AC3E}">
        <p14:creationId xmlns:p14="http://schemas.microsoft.com/office/powerpoint/2010/main" val="159521196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اِنَّ الْمُتَّقٖينَ فٖي جَنَّاتٍ وَعُيُونٍۙ</a:t>
            </a:r>
            <a:r>
              <a:rPr lang="ar-AE" sz="3600" b="1" dirty="0"/>
              <a:t>﴿١٥﴾</a:t>
            </a:r>
            <a:r>
              <a:rPr lang="tr-TR" sz="3600" b="1" dirty="0"/>
              <a:t/>
            </a:r>
            <a:br>
              <a:rPr lang="tr-TR" sz="3600" b="1" dirty="0"/>
            </a:br>
            <a:r>
              <a:rPr lang="ar-AE" sz="3600" dirty="0"/>
              <a:t/>
            </a:r>
            <a:br>
              <a:rPr lang="ar-AE" sz="3600" dirty="0"/>
            </a:br>
            <a:r>
              <a:rPr lang="ar-AE" sz="3600" dirty="0"/>
              <a:t>اٰخِذٖينَ مَٓا اٰتٰيهُمْ رَبُّهُمْؕ اِنَّهُمْ كَانُوا قَبْلَ ذٰلِكَ مُحْسِنٖينَؕ</a:t>
            </a:r>
            <a:r>
              <a:rPr lang="ar-AE" sz="3600" b="1" dirty="0"/>
              <a:t>﴿١٦﴾</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﴾15-16﴿Allah’a saygısızlıktan sakınanlar ise rablerinin kendilerine verdiklerini alarak cennetlerde ve pınar başlarında olacaklar. Çünkü onlar daha önce güzel davranışlar içindeydiler.</a:t>
            </a:r>
          </a:p>
        </p:txBody>
      </p:sp>
      <p:sp>
        <p:nvSpPr>
          <p:cNvPr id="4" name="Metin kutusu 3"/>
          <p:cNvSpPr txBox="1"/>
          <p:nvPr/>
        </p:nvSpPr>
        <p:spPr>
          <a:xfrm>
            <a:off x="9183329" y="0"/>
            <a:ext cx="3008672" cy="707886"/>
          </a:xfrm>
          <a:prstGeom prst="rect">
            <a:avLst/>
          </a:prstGeom>
          <a:noFill/>
        </p:spPr>
        <p:txBody>
          <a:bodyPr wrap="square" rtlCol="0">
            <a:spAutoFit/>
          </a:bodyPr>
          <a:lstStyle/>
          <a:p>
            <a:r>
              <a:rPr lang="tr-TR" b="1" dirty="0" err="1"/>
              <a:t>Zâriyât</a:t>
            </a:r>
            <a:r>
              <a:rPr lang="tr-TR" b="1" dirty="0"/>
              <a:t>   </a:t>
            </a:r>
            <a:r>
              <a:rPr lang="tr-TR" sz="2000" b="1" dirty="0"/>
              <a:t>Suresi 51 . sure</a:t>
            </a:r>
          </a:p>
          <a:p>
            <a:r>
              <a:rPr lang="tr-TR" sz="2000" b="1" dirty="0"/>
              <a:t>15 - 16 . Ayet </a:t>
            </a:r>
            <a:endParaRPr lang="tr-TR" sz="2000" dirty="0"/>
          </a:p>
        </p:txBody>
      </p:sp>
    </p:spTree>
    <p:extLst>
      <p:ext uri="{BB962C8B-B14F-4D97-AF65-F5344CB8AC3E}">
        <p14:creationId xmlns:p14="http://schemas.microsoft.com/office/powerpoint/2010/main" val="138679338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5400" b="0" i="0" dirty="0">
                <a:effectLst/>
                <a:latin typeface="Elif1"/>
              </a:rPr>
              <a:t>اٰخِذٖينَ مَٓا اٰتٰيهُمْ رَبُّهُمْؕ اِنَّهُمْ كَانُوا قَبْلَ ذٰلِكَ مُحْسِنٖينَؕ</a:t>
            </a:r>
            <a:r>
              <a:rPr lang="ar-AE" sz="5400" b="1" i="0" u="none" strike="noStrike" dirty="0">
                <a:effectLst/>
                <a:latin typeface="Elif1"/>
              </a:rPr>
              <a:t>﴿١٦﴾</a:t>
            </a:r>
            <a:endParaRPr lang="tr-TR" sz="199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﴾17﴿</a:t>
            </a:r>
            <a:r>
              <a:rPr lang="tr-TR" b="1" i="1" dirty="0">
                <a:solidFill>
                  <a:srgbClr val="4A4A4A"/>
                </a:solidFill>
                <a:effectLst/>
                <a:latin typeface="Helvetica Neue"/>
              </a:rPr>
              <a:t>Onlar gecenin az bir kısmında uyurlardı.</a:t>
            </a:r>
            <a:endParaRPr lang="tr-TR" b="1" i="1" dirty="0"/>
          </a:p>
        </p:txBody>
      </p:sp>
      <p:sp>
        <p:nvSpPr>
          <p:cNvPr id="4" name="Metin kutusu 3"/>
          <p:cNvSpPr txBox="1"/>
          <p:nvPr/>
        </p:nvSpPr>
        <p:spPr>
          <a:xfrm>
            <a:off x="9212826" y="0"/>
            <a:ext cx="2979175" cy="707886"/>
          </a:xfrm>
          <a:prstGeom prst="rect">
            <a:avLst/>
          </a:prstGeom>
          <a:noFill/>
        </p:spPr>
        <p:txBody>
          <a:bodyPr wrap="square" rtlCol="0">
            <a:spAutoFit/>
          </a:bodyPr>
          <a:lstStyle/>
          <a:p>
            <a:r>
              <a:rPr lang="tr-TR" b="1" dirty="0" err="1"/>
              <a:t>Zâriyât</a:t>
            </a:r>
            <a:r>
              <a:rPr lang="tr-TR" b="1" dirty="0"/>
              <a:t>   </a:t>
            </a:r>
            <a:r>
              <a:rPr lang="tr-TR" sz="2000" b="1" dirty="0"/>
              <a:t>Suresi 51 . sure</a:t>
            </a:r>
          </a:p>
          <a:p>
            <a:r>
              <a:rPr lang="tr-TR" sz="2000" b="1" dirty="0"/>
              <a:t>17 . Ayet </a:t>
            </a:r>
            <a:endParaRPr lang="tr-TR" sz="2000" dirty="0"/>
          </a:p>
        </p:txBody>
      </p:sp>
    </p:spTree>
    <p:extLst>
      <p:ext uri="{BB962C8B-B14F-4D97-AF65-F5344CB8AC3E}">
        <p14:creationId xmlns:p14="http://schemas.microsoft.com/office/powerpoint/2010/main" val="135207758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7200" b="0" i="0" dirty="0">
                <a:effectLst/>
                <a:latin typeface="Elif1"/>
              </a:rPr>
              <a:t>كَانُوا قَلٖيلاً مِنَ الَّيْلِ مَا يَهْجَعُونَ</a:t>
            </a:r>
            <a:r>
              <a:rPr lang="ar-AE" sz="7200" b="1" i="0" u="none" strike="noStrike" dirty="0">
                <a:effectLst/>
                <a:latin typeface="Elif1"/>
              </a:rPr>
              <a:t>﴿١٧﴾</a:t>
            </a:r>
            <a:endParaRPr lang="tr-TR" sz="344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﴾18﴿</a:t>
            </a:r>
            <a:r>
              <a:rPr lang="tr-TR" b="1" i="1" dirty="0">
                <a:solidFill>
                  <a:srgbClr val="4A4A4A"/>
                </a:solidFill>
                <a:effectLst/>
                <a:latin typeface="Helvetica Neue"/>
              </a:rPr>
              <a:t>Seher vakitlerinde rablerinden bağışlanmalarını dilerlerdi.</a:t>
            </a:r>
            <a:endParaRPr lang="tr-TR" b="1" i="1" dirty="0"/>
          </a:p>
        </p:txBody>
      </p:sp>
      <p:sp>
        <p:nvSpPr>
          <p:cNvPr id="4" name="Metin kutusu 3"/>
          <p:cNvSpPr txBox="1"/>
          <p:nvPr/>
        </p:nvSpPr>
        <p:spPr>
          <a:xfrm>
            <a:off x="8868697" y="0"/>
            <a:ext cx="3323304" cy="707886"/>
          </a:xfrm>
          <a:prstGeom prst="rect">
            <a:avLst/>
          </a:prstGeom>
          <a:noFill/>
        </p:spPr>
        <p:txBody>
          <a:bodyPr wrap="square" rtlCol="0">
            <a:spAutoFit/>
          </a:bodyPr>
          <a:lstStyle/>
          <a:p>
            <a:r>
              <a:rPr lang="tr-TR" b="1" dirty="0" err="1"/>
              <a:t>Zâriyât</a:t>
            </a:r>
            <a:r>
              <a:rPr lang="tr-TR" b="1" dirty="0"/>
              <a:t>   </a:t>
            </a:r>
            <a:r>
              <a:rPr lang="tr-TR" sz="2000" b="1" dirty="0"/>
              <a:t>Suresi 51 . sure</a:t>
            </a:r>
          </a:p>
          <a:p>
            <a:r>
              <a:rPr lang="tr-TR" sz="2000" b="1" dirty="0"/>
              <a:t>18 . Ayet </a:t>
            </a:r>
            <a:endParaRPr lang="tr-TR" sz="2000" dirty="0"/>
          </a:p>
        </p:txBody>
      </p:sp>
    </p:spTree>
    <p:extLst>
      <p:ext uri="{BB962C8B-B14F-4D97-AF65-F5344CB8AC3E}">
        <p14:creationId xmlns:p14="http://schemas.microsoft.com/office/powerpoint/2010/main" val="328599354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effectLst/>
                <a:latin typeface="Elif1"/>
              </a:rPr>
              <a:t>وَفٖٓي اَمْوَالِهِمْ حَقٌّ لِلسَّٓائِلِ وَالْمَحْرُومِ</a:t>
            </a:r>
            <a:r>
              <a:rPr lang="ar-AE" sz="3600" b="1" i="0" u="none" strike="noStrike" dirty="0">
                <a:effectLst/>
                <a:latin typeface="Elif1"/>
              </a:rPr>
              <a:t>﴿١٩﴾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﴾19﴿</a:t>
            </a:r>
            <a:r>
              <a:rPr lang="tr-TR" b="1" i="1" dirty="0">
                <a:solidFill>
                  <a:srgbClr val="4A4A4A"/>
                </a:solidFill>
                <a:effectLst/>
                <a:latin typeface="Helvetica Neue"/>
              </a:rPr>
              <a:t>Yardım isteyenlere ve yoksullara mallarından belli bir pay ayırırlardı.</a:t>
            </a:r>
            <a:endParaRPr lang="tr-TR" b="1" i="1" dirty="0"/>
          </a:p>
        </p:txBody>
      </p:sp>
      <p:sp>
        <p:nvSpPr>
          <p:cNvPr id="4" name="Metin kutusu 3"/>
          <p:cNvSpPr txBox="1"/>
          <p:nvPr/>
        </p:nvSpPr>
        <p:spPr>
          <a:xfrm>
            <a:off x="9035845" y="0"/>
            <a:ext cx="3156156" cy="707886"/>
          </a:xfrm>
          <a:prstGeom prst="rect">
            <a:avLst/>
          </a:prstGeom>
          <a:noFill/>
        </p:spPr>
        <p:txBody>
          <a:bodyPr wrap="square" rtlCol="0">
            <a:spAutoFit/>
          </a:bodyPr>
          <a:lstStyle/>
          <a:p>
            <a:r>
              <a:rPr lang="tr-TR" b="1" dirty="0" err="1"/>
              <a:t>Zâriyât</a:t>
            </a:r>
            <a:r>
              <a:rPr lang="tr-TR" b="1" dirty="0"/>
              <a:t>   </a:t>
            </a:r>
            <a:r>
              <a:rPr lang="tr-TR" sz="2000" b="1" dirty="0"/>
              <a:t>Suresi 51 . sure</a:t>
            </a:r>
          </a:p>
          <a:p>
            <a:r>
              <a:rPr lang="tr-TR" sz="2000" b="1" dirty="0"/>
              <a:t>19 . Ayet </a:t>
            </a:r>
            <a:endParaRPr lang="tr-TR" sz="2000" dirty="0"/>
          </a:p>
        </p:txBody>
      </p:sp>
    </p:spTree>
    <p:extLst>
      <p:ext uri="{BB962C8B-B14F-4D97-AF65-F5344CB8AC3E}">
        <p14:creationId xmlns:p14="http://schemas.microsoft.com/office/powerpoint/2010/main" val="309343878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اِنَّ الْمُتَّقٖينَ فٖي جَنَّاتٍ وَنَعٖيمٍۙ</a:t>
            </a:r>
            <a:r>
              <a:rPr lang="ar-AE" sz="3600" b="1" dirty="0"/>
              <a:t>﴿١٧﴾</a:t>
            </a:r>
            <a:r>
              <a:rPr lang="tr-TR" sz="3600" b="1" dirty="0"/>
              <a:t/>
            </a:r>
            <a:br>
              <a:rPr lang="tr-TR" sz="3600" b="1" dirty="0"/>
            </a:br>
            <a:r>
              <a:rPr lang="ar-AE" sz="3600" dirty="0"/>
              <a:t/>
            </a:r>
            <a:br>
              <a:rPr lang="ar-AE" sz="3600" dirty="0"/>
            </a:br>
            <a:r>
              <a:rPr lang="ar-AE" sz="3600" dirty="0"/>
              <a:t>فَاكِهٖينَ بِمَٓا اٰتٰيهُمْ رَبُّهُمْۚ وَوَقٰيهُمْ رَبُّهُمْ عَذَابَ الْجَحٖيمِ</a:t>
            </a:r>
            <a:r>
              <a:rPr lang="ar-AE" sz="3600" b="1" dirty="0"/>
              <a:t>﴿١٨﴾</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﴾17-18﴿Allah’a saygısızlıktan sakınanlar ise, rablerinin kendilerine verdiğiyle mutluluk bularak cennetlerde ve nimetler içinde olacaklardır. Rableri onları cehennem azabından da korumuş olacaktır.</a:t>
            </a:r>
          </a:p>
        </p:txBody>
      </p:sp>
      <p:sp>
        <p:nvSpPr>
          <p:cNvPr id="4" name="Metin kutusu 3"/>
          <p:cNvSpPr txBox="1"/>
          <p:nvPr/>
        </p:nvSpPr>
        <p:spPr>
          <a:xfrm>
            <a:off x="9674942" y="8704"/>
            <a:ext cx="2517058" cy="707886"/>
          </a:xfrm>
          <a:prstGeom prst="rect">
            <a:avLst/>
          </a:prstGeom>
          <a:noFill/>
        </p:spPr>
        <p:txBody>
          <a:bodyPr wrap="square" rtlCol="0">
            <a:spAutoFit/>
          </a:bodyPr>
          <a:lstStyle/>
          <a:p>
            <a:r>
              <a:rPr lang="tr-TR" sz="2000" b="1" dirty="0" err="1"/>
              <a:t>Tûr</a:t>
            </a:r>
            <a:r>
              <a:rPr lang="tr-TR" sz="2000" b="1" dirty="0"/>
              <a:t>  Suresi 52 . sure</a:t>
            </a:r>
          </a:p>
          <a:p>
            <a:r>
              <a:rPr lang="tr-TR" sz="2000" b="1" dirty="0"/>
              <a:t>17 - 18 . Ayet </a:t>
            </a:r>
            <a:endParaRPr lang="tr-TR" sz="2000" dirty="0"/>
          </a:p>
        </p:txBody>
      </p:sp>
    </p:spTree>
    <p:extLst>
      <p:ext uri="{BB962C8B-B14F-4D97-AF65-F5344CB8AC3E}">
        <p14:creationId xmlns:p14="http://schemas.microsoft.com/office/powerpoint/2010/main" val="410776415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11482"/>
            <a:ext cx="12192000" cy="1934608"/>
          </a:xfrm>
        </p:spPr>
        <p:txBody>
          <a:bodyPr>
            <a:noAutofit/>
          </a:bodyPr>
          <a:lstStyle/>
          <a:p>
            <a:pPr rtl="1"/>
            <a:r>
              <a:rPr lang="ar-AE" sz="5400" b="0" i="0" dirty="0">
                <a:effectLst/>
                <a:latin typeface="Elif1"/>
              </a:rPr>
              <a:t>كُلُوا وَاشْرَبُوا هَنٖٓيـًٔا بِمَا كُنْتُمْ تَعْمَلُونَۙ</a:t>
            </a:r>
            <a:r>
              <a:rPr lang="ar-AE" sz="5400" b="1" i="0" u="none" strike="noStrike" dirty="0">
                <a:effectLst/>
                <a:latin typeface="Elif1"/>
              </a:rPr>
              <a:t>﴿١٩﴾</a:t>
            </a:r>
            <a:r>
              <a:rPr lang="tr-TR" sz="5400" b="1" i="0" u="none" strike="noStrike" dirty="0">
                <a:effectLst/>
                <a:latin typeface="Elif1"/>
              </a:rPr>
              <a:t/>
            </a:r>
            <a:br>
              <a:rPr lang="tr-TR" sz="5400" b="1" i="0" u="none" strike="noStrike" dirty="0">
                <a:effectLst/>
                <a:latin typeface="Elif1"/>
              </a:rPr>
            </a:br>
            <a:r>
              <a:rPr lang="ar-AE" sz="5400" b="0" i="0" dirty="0">
                <a:effectLst/>
                <a:latin typeface="Elif1"/>
              </a:rPr>
              <a:t/>
            </a:r>
            <a:br>
              <a:rPr lang="ar-AE" sz="5400" b="0" i="0" dirty="0">
                <a:effectLst/>
                <a:latin typeface="Elif1"/>
              </a:rPr>
            </a:br>
            <a:r>
              <a:rPr lang="ar-AE" sz="5400" b="0" i="0" dirty="0">
                <a:effectLst/>
                <a:latin typeface="Elif1"/>
              </a:rPr>
              <a:t>مُتَّكِـٖٔينَ عَلٰى سُرُرٍ مَصْفُوفَةٍۚ وَزَوَّجْنَاهُمْ بِحُورٍ عٖينٍ</a:t>
            </a:r>
            <a:r>
              <a:rPr lang="ar-AE" sz="5400" b="1" i="0" u="none" strike="noStrike" dirty="0">
                <a:effectLst/>
                <a:latin typeface="Elif1"/>
              </a:rPr>
              <a:t>﴿٢٠﴾</a:t>
            </a:r>
            <a:endParaRPr lang="ar-AE" sz="7200" b="0" i="0" dirty="0">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﴾19-20﴿</a:t>
            </a:r>
            <a:r>
              <a:rPr lang="tr-TR" b="1" i="1" dirty="0">
                <a:solidFill>
                  <a:srgbClr val="4A4A4A"/>
                </a:solidFill>
                <a:effectLst/>
                <a:latin typeface="Helvetica Neue"/>
              </a:rPr>
              <a:t>(Onlara denecek ki:) “Yaptıklarınızın karşılığı olarak, sıra </a:t>
            </a:r>
            <a:r>
              <a:rPr lang="tr-TR" b="1" i="1" dirty="0" err="1">
                <a:solidFill>
                  <a:srgbClr val="4A4A4A"/>
                </a:solidFill>
                <a:effectLst/>
                <a:latin typeface="Helvetica Neue"/>
              </a:rPr>
              <a:t>sıra</a:t>
            </a:r>
            <a:r>
              <a:rPr lang="tr-TR" b="1" i="1" dirty="0">
                <a:solidFill>
                  <a:srgbClr val="4A4A4A"/>
                </a:solidFill>
                <a:effectLst/>
                <a:latin typeface="Helvetica Neue"/>
              </a:rPr>
              <a:t> dizilmiş koltuklara yaslanarak âfiyetle yiyin için.” Ayrıca onları güzel gözlü eşlerle evlendireceğiz.</a:t>
            </a:r>
            <a:endParaRPr lang="tr-TR" b="1" i="1" dirty="0"/>
          </a:p>
        </p:txBody>
      </p:sp>
      <p:sp>
        <p:nvSpPr>
          <p:cNvPr id="4" name="Metin kutusu 3"/>
          <p:cNvSpPr txBox="1"/>
          <p:nvPr/>
        </p:nvSpPr>
        <p:spPr>
          <a:xfrm>
            <a:off x="9674942" y="8704"/>
            <a:ext cx="2517058" cy="707886"/>
          </a:xfrm>
          <a:prstGeom prst="rect">
            <a:avLst/>
          </a:prstGeom>
          <a:noFill/>
        </p:spPr>
        <p:txBody>
          <a:bodyPr wrap="square" rtlCol="0">
            <a:spAutoFit/>
          </a:bodyPr>
          <a:lstStyle/>
          <a:p>
            <a:r>
              <a:rPr lang="tr-TR" sz="2000" b="1" dirty="0" err="1"/>
              <a:t>Tûr</a:t>
            </a:r>
            <a:r>
              <a:rPr lang="tr-TR" sz="2000" b="1" dirty="0"/>
              <a:t>  Suresi 52 . sure</a:t>
            </a:r>
          </a:p>
          <a:p>
            <a:r>
              <a:rPr lang="tr-TR" sz="2000" b="1" dirty="0"/>
              <a:t>19 - 20 . Ayet </a:t>
            </a:r>
            <a:endParaRPr lang="tr-TR" sz="2000" dirty="0"/>
          </a:p>
        </p:txBody>
      </p:sp>
    </p:spTree>
    <p:extLst>
      <p:ext uri="{BB962C8B-B14F-4D97-AF65-F5344CB8AC3E}">
        <p14:creationId xmlns:p14="http://schemas.microsoft.com/office/powerpoint/2010/main" val="251515587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فَمَنَّ اللّٰهُ عَلَيْنَا وَوَقٰينَا عَذَابَ السَّمُومِ</a:t>
            </a:r>
            <a:r>
              <a:rPr lang="ar-AE" b="1" dirty="0"/>
              <a:t>﴿٢٧﴾</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﴾27﴿Şimdi ise Allah bize lütfuyla muamele etti de bizi kavurucu azaptan korudu.</a:t>
            </a:r>
            <a:endParaRPr lang="tr-TR" b="1" i="1" dirty="0"/>
          </a:p>
        </p:txBody>
      </p:sp>
      <p:sp>
        <p:nvSpPr>
          <p:cNvPr id="4" name="Metin kutusu 3"/>
          <p:cNvSpPr txBox="1"/>
          <p:nvPr/>
        </p:nvSpPr>
        <p:spPr>
          <a:xfrm>
            <a:off x="9674942" y="8704"/>
            <a:ext cx="2517058" cy="707886"/>
          </a:xfrm>
          <a:prstGeom prst="rect">
            <a:avLst/>
          </a:prstGeom>
          <a:noFill/>
        </p:spPr>
        <p:txBody>
          <a:bodyPr wrap="square" rtlCol="0">
            <a:spAutoFit/>
          </a:bodyPr>
          <a:lstStyle/>
          <a:p>
            <a:r>
              <a:rPr lang="tr-TR" sz="2000" b="1" dirty="0" err="1"/>
              <a:t>Tûr</a:t>
            </a:r>
            <a:r>
              <a:rPr lang="tr-TR" sz="2000" b="1" dirty="0"/>
              <a:t>  Suresi 52 . sure</a:t>
            </a:r>
          </a:p>
          <a:p>
            <a:r>
              <a:rPr lang="tr-TR" sz="2000" b="1" dirty="0" smtClean="0"/>
              <a:t>27. </a:t>
            </a:r>
            <a:r>
              <a:rPr lang="tr-TR" sz="2000" b="1" dirty="0"/>
              <a:t>Ayet </a:t>
            </a:r>
            <a:endParaRPr lang="tr-TR" sz="2000" dirty="0"/>
          </a:p>
        </p:txBody>
      </p:sp>
    </p:spTree>
    <p:extLst>
      <p:ext uri="{BB962C8B-B14F-4D97-AF65-F5344CB8AC3E}">
        <p14:creationId xmlns:p14="http://schemas.microsoft.com/office/powerpoint/2010/main" val="388802601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986317"/>
            <a:ext cx="12192000" cy="1204331"/>
          </a:xfrm>
        </p:spPr>
        <p:txBody>
          <a:bodyPr>
            <a:noAutofit/>
          </a:bodyPr>
          <a:lstStyle/>
          <a:p>
            <a:pPr rtl="1"/>
            <a:r>
              <a:rPr lang="ar-AE" sz="3600" dirty="0"/>
              <a:t>اَلَّذٖينَ يَجْتَنِبُونَ كَـبَٓائِرَ الْاِثْمِ وَالْفَوَاحِشَ اِلَّا اللَّمَمَؕ اِنَّ رَبَّكَ وَاسِعُ الْمَغْفِرَةِؕ هُوَ اَعْلَمُ بِكُمْ اِذْ</a:t>
            </a:r>
            <a:r>
              <a:rPr lang="tr-TR" sz="3600" dirty="0"/>
              <a:t/>
            </a:r>
            <a:br>
              <a:rPr lang="tr-TR" sz="3600" dirty="0"/>
            </a:br>
            <a:r>
              <a:rPr lang="tr-TR" sz="3600" dirty="0"/>
              <a:t/>
            </a:r>
            <a:br>
              <a:rPr lang="tr-TR" sz="3600" dirty="0"/>
            </a:br>
            <a:r>
              <a:rPr lang="ar-AE" sz="3600" dirty="0"/>
              <a:t> اَنْشَاَكُمْ مِنَ الْاَرْضِ وَاِذْ اَنْتُمْ اَجِنَّةٌ فٖي بُطُونِ اُمَّهَاتِكُمْۚ فَلَا تُزَكُّٓوا اَنْفُسَكُمْؕ هُوَ اَعْلَمُ بِمَنِ </a:t>
            </a:r>
            <a:r>
              <a:rPr lang="tr-TR" sz="3600" dirty="0"/>
              <a:t/>
            </a:r>
            <a:br>
              <a:rPr lang="tr-TR" sz="3600" dirty="0"/>
            </a:br>
            <a:r>
              <a:rPr lang="tr-TR" sz="3600" dirty="0"/>
              <a:t/>
            </a:r>
            <a:br>
              <a:rPr lang="tr-TR" sz="3600" dirty="0"/>
            </a:br>
            <a:r>
              <a:rPr lang="ar-AE" sz="3600" dirty="0"/>
              <a:t>اتَّقٰىࣖ</a:t>
            </a:r>
            <a:r>
              <a:rPr lang="ar-AE" sz="3600" b="1" dirty="0"/>
              <a:t>﴿٣٢﴾</a:t>
            </a:r>
            <a:endParaRPr lang="tr-TR" sz="3600" dirty="0"/>
          </a:p>
        </p:txBody>
      </p:sp>
      <p:sp>
        <p:nvSpPr>
          <p:cNvPr id="3" name="Alt Başlık 2"/>
          <p:cNvSpPr>
            <a:spLocks noGrp="1"/>
          </p:cNvSpPr>
          <p:nvPr>
            <p:ph type="subTitle" idx="1"/>
          </p:nvPr>
        </p:nvSpPr>
        <p:spPr>
          <a:xfrm>
            <a:off x="0" y="4759596"/>
            <a:ext cx="12192000" cy="2098403"/>
          </a:xfrm>
        </p:spPr>
        <p:txBody>
          <a:bodyPr>
            <a:normAutofit/>
          </a:bodyPr>
          <a:lstStyle/>
          <a:p>
            <a:r>
              <a:rPr lang="tr-TR" sz="2000" b="1" i="1" dirty="0"/>
              <a:t>﴾32﴿Göklerde ve yerde ne varsa Allah’ındır. Sonunda O, kötülük yapanlara işlediklerinin cezasını verecek; iyilik yapanları, ufak tefek kusurlar hariç, büyük günahlardan ve çirkin işlerden kaçınanları ise daha güzeliyle ödüllendirecektir. Şüphesiz rabbinin bağışlaması çok geniştir. Sizi topraktan yarattığı zamanki halinizi de, annelerinizin karınlarında cenin olarak bulunuşunuzu da en iyi bilen O’dur. Şu halde kendinizi temize çıkarmayın! Kimin günahtan sakındığını en iyi bilen O’dur.</a:t>
            </a:r>
          </a:p>
        </p:txBody>
      </p:sp>
      <p:sp>
        <p:nvSpPr>
          <p:cNvPr id="4" name="Metin kutusu 3"/>
          <p:cNvSpPr txBox="1"/>
          <p:nvPr/>
        </p:nvSpPr>
        <p:spPr>
          <a:xfrm>
            <a:off x="9291485" y="8704"/>
            <a:ext cx="2900516" cy="707886"/>
          </a:xfrm>
          <a:prstGeom prst="rect">
            <a:avLst/>
          </a:prstGeom>
          <a:noFill/>
        </p:spPr>
        <p:txBody>
          <a:bodyPr wrap="square" rtlCol="0">
            <a:spAutoFit/>
          </a:bodyPr>
          <a:lstStyle/>
          <a:p>
            <a:r>
              <a:rPr lang="tr-TR" b="1" dirty="0" err="1"/>
              <a:t>Necm</a:t>
            </a:r>
            <a:r>
              <a:rPr lang="tr-TR" b="1" dirty="0"/>
              <a:t>  </a:t>
            </a:r>
            <a:r>
              <a:rPr lang="tr-TR" sz="2000" b="1" dirty="0"/>
              <a:t>Suresi 53 . sure</a:t>
            </a:r>
          </a:p>
          <a:p>
            <a:r>
              <a:rPr lang="tr-TR" sz="2000" b="1" dirty="0"/>
              <a:t>32 . Ayet </a:t>
            </a:r>
            <a:endParaRPr lang="tr-TR" sz="2000" dirty="0"/>
          </a:p>
        </p:txBody>
      </p:sp>
    </p:spTree>
    <p:extLst>
      <p:ext uri="{BB962C8B-B14F-4D97-AF65-F5344CB8AC3E}">
        <p14:creationId xmlns:p14="http://schemas.microsoft.com/office/powerpoint/2010/main" val="86503826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b="0" i="0" dirty="0">
                <a:effectLst/>
                <a:latin typeface="Elif1"/>
              </a:rPr>
              <a:t>اِنَّ الْمُتَّقٖينَ فٖي جَنَّاتٍ وَنَهَرٍۙ</a:t>
            </a:r>
            <a:r>
              <a:rPr lang="ar-AE" b="1" i="0" u="none" strike="noStrike" dirty="0">
                <a:effectLst/>
                <a:latin typeface="Elif1"/>
              </a:rPr>
              <a:t>﴿٥٤﴾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﴾54﴿</a:t>
            </a:r>
            <a:r>
              <a:rPr lang="tr-TR" b="1" i="1" dirty="0">
                <a:solidFill>
                  <a:srgbClr val="4A4A4A"/>
                </a:solidFill>
                <a:effectLst/>
                <a:latin typeface="Helvetica Neue"/>
              </a:rPr>
              <a:t>Takvâ sahipleri cennetlerde ve ırmak kenarlarındadır.</a:t>
            </a:r>
            <a:endParaRPr lang="tr-TR" b="1" i="1" dirty="0"/>
          </a:p>
        </p:txBody>
      </p:sp>
      <p:sp>
        <p:nvSpPr>
          <p:cNvPr id="4" name="Metin kutusu 3"/>
          <p:cNvSpPr txBox="1"/>
          <p:nvPr/>
        </p:nvSpPr>
        <p:spPr>
          <a:xfrm>
            <a:off x="9330813" y="8704"/>
            <a:ext cx="2861187" cy="707886"/>
          </a:xfrm>
          <a:prstGeom prst="rect">
            <a:avLst/>
          </a:prstGeom>
          <a:noFill/>
        </p:spPr>
        <p:txBody>
          <a:bodyPr wrap="square" rtlCol="0">
            <a:spAutoFit/>
          </a:bodyPr>
          <a:lstStyle/>
          <a:p>
            <a:r>
              <a:rPr lang="tr-TR" b="1" dirty="0"/>
              <a:t>Kamer  </a:t>
            </a:r>
            <a:r>
              <a:rPr lang="tr-TR" sz="2000" b="1" dirty="0"/>
              <a:t>Suresi 54 . sure</a:t>
            </a:r>
          </a:p>
          <a:p>
            <a:r>
              <a:rPr lang="tr-TR" sz="2000" b="1" dirty="0"/>
              <a:t>54 . Ayet </a:t>
            </a:r>
            <a:endParaRPr lang="tr-TR" sz="2000" dirty="0"/>
          </a:p>
        </p:txBody>
      </p:sp>
    </p:spTree>
    <p:extLst>
      <p:ext uri="{BB962C8B-B14F-4D97-AF65-F5344CB8AC3E}">
        <p14:creationId xmlns:p14="http://schemas.microsoft.com/office/powerpoint/2010/main" val="334540135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381734"/>
            <a:ext cx="12192000" cy="1204331"/>
          </a:xfrm>
        </p:spPr>
        <p:txBody>
          <a:bodyPr>
            <a:noAutofit/>
          </a:bodyPr>
          <a:lstStyle/>
          <a:p>
            <a:pPr rtl="1"/>
            <a:r>
              <a:rPr lang="ar-AE" sz="4400" b="0" i="0" dirty="0">
                <a:effectLst/>
                <a:latin typeface="Elif1"/>
              </a:rPr>
              <a:t>يَٓا اَيُّهَا الَّذٖينَ اٰمَنُوا اتَّقُوا اللّٰهَ وَ‏اٰمِنُوا بِرَسُولِهٖ يُؤْتِكُمْ كِفْلَيْنِ مِنْ رَحْمَتِهٖ</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وَيَجْعَلْ لَكُمْ نُورًا تَمْشُونَ بِهٖ وَيَغْفِرْ لَكُمْۜ وَاللّٰهُ غَفُورٌ رَحٖيمٌۙ</a:t>
            </a:r>
            <a:r>
              <a:rPr lang="ar-AE" sz="4400" b="1" i="0" u="none" strike="noStrike" dirty="0">
                <a:effectLst/>
                <a:latin typeface="Elif1"/>
              </a:rPr>
              <a:t>﴿٢٨﴾</a:t>
            </a:r>
            <a:endParaRPr lang="ar-AE" sz="138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800" b="1" i="1" u="none" strike="noStrike" dirty="0">
                <a:solidFill>
                  <a:srgbClr val="725945"/>
                </a:solidFill>
                <a:effectLst/>
                <a:latin typeface="Helvetica Neue"/>
              </a:rPr>
              <a:t>﴾28﴿</a:t>
            </a:r>
            <a:r>
              <a:rPr lang="tr-TR" sz="2800" b="1" i="1" dirty="0">
                <a:solidFill>
                  <a:srgbClr val="4A4A4A"/>
                </a:solidFill>
                <a:effectLst/>
                <a:latin typeface="Helvetica Neue"/>
              </a:rPr>
              <a:t>Ey iman edenler! Allah’a saygısızlıktan sakının ve resulüne iman edin ki size rahmetinden iki kat versin, aydınlığında yürüyeceğiniz bir nur </a:t>
            </a:r>
            <a:r>
              <a:rPr lang="tr-TR" sz="2800" b="1" i="1" dirty="0" err="1">
                <a:solidFill>
                  <a:srgbClr val="4A4A4A"/>
                </a:solidFill>
                <a:effectLst/>
                <a:latin typeface="Helvetica Neue"/>
              </a:rPr>
              <a:t>lutfetsin</a:t>
            </a:r>
            <a:r>
              <a:rPr lang="tr-TR" sz="2800" b="1" i="1" dirty="0">
                <a:solidFill>
                  <a:srgbClr val="4A4A4A"/>
                </a:solidFill>
                <a:effectLst/>
                <a:latin typeface="Helvetica Neue"/>
              </a:rPr>
              <a:t> ve sizi bağışlasın. Allah çok bağışlayıcıdır, çok merhametlidir.</a:t>
            </a:r>
            <a:endParaRPr lang="tr-TR" sz="3600" b="1" i="1" dirty="0"/>
          </a:p>
        </p:txBody>
      </p:sp>
      <p:sp>
        <p:nvSpPr>
          <p:cNvPr id="4" name="Metin kutusu 3"/>
          <p:cNvSpPr txBox="1"/>
          <p:nvPr/>
        </p:nvSpPr>
        <p:spPr>
          <a:xfrm>
            <a:off x="9360309" y="8704"/>
            <a:ext cx="2831691" cy="707886"/>
          </a:xfrm>
          <a:prstGeom prst="rect">
            <a:avLst/>
          </a:prstGeom>
          <a:noFill/>
        </p:spPr>
        <p:txBody>
          <a:bodyPr wrap="square" rtlCol="0">
            <a:spAutoFit/>
          </a:bodyPr>
          <a:lstStyle/>
          <a:p>
            <a:r>
              <a:rPr lang="tr-TR" sz="2000" b="1" dirty="0" err="1"/>
              <a:t>Hadîd</a:t>
            </a:r>
            <a:r>
              <a:rPr lang="tr-TR" sz="2000" b="1" dirty="0"/>
              <a:t> Suresi 57 . sure</a:t>
            </a:r>
          </a:p>
          <a:p>
            <a:r>
              <a:rPr lang="tr-TR" sz="2000" b="1" dirty="0"/>
              <a:t>28 . Ayet </a:t>
            </a:r>
            <a:endParaRPr lang="tr-TR" sz="2000" dirty="0"/>
          </a:p>
        </p:txBody>
      </p:sp>
    </p:spTree>
    <p:extLst>
      <p:ext uri="{BB962C8B-B14F-4D97-AF65-F5344CB8AC3E}">
        <p14:creationId xmlns:p14="http://schemas.microsoft.com/office/powerpoint/2010/main" val="424161503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24669"/>
            <a:ext cx="12192000" cy="1204331"/>
          </a:xfrm>
        </p:spPr>
        <p:txBody>
          <a:bodyPr>
            <a:noAutofit/>
          </a:bodyPr>
          <a:lstStyle/>
          <a:p>
            <a:pPr rtl="1"/>
            <a:r>
              <a:rPr lang="ar-AE" sz="4400" b="0" i="0" dirty="0">
                <a:effectLst/>
                <a:latin typeface="Elif1"/>
              </a:rPr>
              <a:t>يَٓا اَيُّهَا الَّذٖينَ اٰمَنُٓوا اِذَا تَنَاجَيْتُمْ فَلَا تَتَنَاجَوْا بِالْاِثْمِ وَالْعُدْوَانِ وَمَعْصِيَتِ</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الرَّسُولِ وَتَنَاجَوْا بِالْبِرِّ وَالتَّقْوٰىؕ وَاتَّقُوا اللّٰهَ الَّـذٖٓي اِلَيْهِ تُحْشَرُونَ</a:t>
            </a:r>
            <a:r>
              <a:rPr lang="ar-AE" sz="4400" b="1" i="0" u="none" strike="noStrike" dirty="0">
                <a:effectLst/>
                <a:latin typeface="Elif1"/>
              </a:rPr>
              <a:t>﴿٩﴾</a:t>
            </a:r>
            <a:endParaRPr lang="ar-AE" sz="85700" dirty="0"/>
          </a:p>
        </p:txBody>
      </p:sp>
      <p:sp>
        <p:nvSpPr>
          <p:cNvPr id="3" name="Alt Başlık 2"/>
          <p:cNvSpPr>
            <a:spLocks noGrp="1"/>
          </p:cNvSpPr>
          <p:nvPr>
            <p:ph type="subTitle" idx="1"/>
          </p:nvPr>
        </p:nvSpPr>
        <p:spPr>
          <a:xfrm>
            <a:off x="0" y="4759597"/>
            <a:ext cx="12192000" cy="1965668"/>
          </a:xfrm>
        </p:spPr>
        <p:txBody>
          <a:bodyPr>
            <a:normAutofit/>
          </a:bodyPr>
          <a:lstStyle/>
          <a:p>
            <a:r>
              <a:rPr lang="tr-TR" sz="2800" b="1" i="1" u="none" strike="noStrike" dirty="0">
                <a:effectLst/>
                <a:latin typeface="Helvetica Neue"/>
              </a:rPr>
              <a:t>﴾9﴿</a:t>
            </a:r>
            <a:r>
              <a:rPr lang="tr-TR" sz="2800" b="1" i="1" dirty="0">
                <a:effectLst/>
                <a:latin typeface="Helvetica Neue"/>
              </a:rPr>
              <a:t>Ey iman edenler! Aranızda gizli konuştuğunuz zaman, günah işleme, haksızlık etme ve peygambere karşı gelme hususunda fısıldaşmayın; iyilik ve </a:t>
            </a:r>
            <a:r>
              <a:rPr lang="tr-TR" sz="2800" b="1" i="1" dirty="0" err="1">
                <a:effectLst/>
                <a:latin typeface="Helvetica Neue"/>
              </a:rPr>
              <a:t>takvâ</a:t>
            </a:r>
            <a:r>
              <a:rPr lang="tr-TR" sz="2800" b="1" i="1" dirty="0">
                <a:effectLst/>
                <a:latin typeface="Helvetica Neue"/>
              </a:rPr>
              <a:t> hakkında konuşun ve huzurunda toplanacağınız Allah’a saygısızlık etmekten sakının.</a:t>
            </a:r>
            <a:endParaRPr lang="tr-TR" sz="4400" b="1" i="1" dirty="0"/>
          </a:p>
        </p:txBody>
      </p:sp>
      <p:sp>
        <p:nvSpPr>
          <p:cNvPr id="4" name="Metin kutusu 3"/>
          <p:cNvSpPr txBox="1"/>
          <p:nvPr/>
        </p:nvSpPr>
        <p:spPr>
          <a:xfrm>
            <a:off x="9016181" y="8704"/>
            <a:ext cx="3175819" cy="707886"/>
          </a:xfrm>
          <a:prstGeom prst="rect">
            <a:avLst/>
          </a:prstGeom>
          <a:noFill/>
        </p:spPr>
        <p:txBody>
          <a:bodyPr wrap="square" rtlCol="0">
            <a:spAutoFit/>
          </a:bodyPr>
          <a:lstStyle/>
          <a:p>
            <a:r>
              <a:rPr lang="tr-TR" sz="2000" b="1" i="0" dirty="0" err="1">
                <a:effectLst/>
                <a:latin typeface="Helvetica Neue"/>
              </a:rPr>
              <a:t>Mücâdele</a:t>
            </a:r>
            <a:r>
              <a:rPr lang="tr-TR" sz="2000" b="1" dirty="0"/>
              <a:t> Suresi 58 . sure</a:t>
            </a:r>
          </a:p>
          <a:p>
            <a:r>
              <a:rPr lang="tr-TR" sz="2000" b="1" dirty="0"/>
              <a:t>9 . Ayet </a:t>
            </a:r>
            <a:endParaRPr lang="tr-TR" sz="2000" dirty="0"/>
          </a:p>
        </p:txBody>
      </p:sp>
    </p:spTree>
    <p:extLst>
      <p:ext uri="{BB962C8B-B14F-4D97-AF65-F5344CB8AC3E}">
        <p14:creationId xmlns:p14="http://schemas.microsoft.com/office/powerpoint/2010/main" val="424255989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973956"/>
          </a:xfrm>
        </p:spPr>
        <p:txBody>
          <a:bodyPr>
            <a:noAutofit/>
          </a:bodyPr>
          <a:lstStyle/>
          <a:p>
            <a:pPr rtl="1"/>
            <a:r>
              <a:rPr lang="ar-AE" sz="4000" b="0" i="0" dirty="0">
                <a:effectLst/>
                <a:latin typeface="Elif1"/>
              </a:rPr>
              <a:t>مَٓا اَفَٓاءَ اللّٰهُ عَلٰى رَسُولِهٖ مِنْ اَهْلِ الْقُرٰى فَلِلّٰهِ وَلِلرَّسُولِ وَلِذِي الْقُرْبٰى وَالْيَتَامٰى</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وَالْمَسَاكٖينِ وَابْنِ السَّبٖيلِۙ كَيْ لَا يَكُونَ دُولَةً بَيْنَ الْاَغْنِيَٓاءِ مِنْكُمْؕ وَمَٓا اٰتٰيكُمُ</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الرَّسُولُ فَخُذُوهُ وَمَا نَهٰيكُمْ عَنْهُ فَانْتَهُواۚ وَاتَّقُوا اللّٰهَؕ اِنَّ اللّٰهَ شَدٖيدُ الْعِقَابِۘ</a:t>
            </a:r>
            <a:r>
              <a:rPr lang="ar-AE" sz="4000" b="1" i="0" u="none" strike="noStrike" dirty="0">
                <a:effectLst/>
                <a:latin typeface="Elif1"/>
              </a:rPr>
              <a:t>﴿٧﴾</a:t>
            </a:r>
            <a:endParaRPr lang="ar-AE" sz="11500" dirty="0"/>
          </a:p>
        </p:txBody>
      </p:sp>
      <p:sp>
        <p:nvSpPr>
          <p:cNvPr id="3" name="Alt Başlık 2"/>
          <p:cNvSpPr>
            <a:spLocks noGrp="1"/>
          </p:cNvSpPr>
          <p:nvPr>
            <p:ph type="subTitle" idx="1"/>
          </p:nvPr>
        </p:nvSpPr>
        <p:spPr>
          <a:xfrm>
            <a:off x="0" y="4759596"/>
            <a:ext cx="12192000" cy="2089699"/>
          </a:xfrm>
        </p:spPr>
        <p:txBody>
          <a:bodyPr>
            <a:normAutofit/>
          </a:bodyPr>
          <a:lstStyle/>
          <a:p>
            <a:r>
              <a:rPr lang="tr-TR" b="1" i="1" u="none" strike="noStrike" dirty="0">
                <a:solidFill>
                  <a:srgbClr val="725945"/>
                </a:solidFill>
                <a:effectLst/>
                <a:latin typeface="Helvetica Neue"/>
              </a:rPr>
              <a:t>﴾7﴿</a:t>
            </a:r>
            <a:r>
              <a:rPr lang="tr-TR" b="1" i="1" dirty="0">
                <a:solidFill>
                  <a:srgbClr val="4A4A4A"/>
                </a:solidFill>
                <a:effectLst/>
                <a:latin typeface="Helvetica Neue"/>
              </a:rPr>
              <a:t>Allah’ın (başka) beldeler halkından alıp resulüne </a:t>
            </a:r>
            <a:r>
              <a:rPr lang="tr-TR" b="1" i="1" dirty="0" err="1">
                <a:solidFill>
                  <a:srgbClr val="4A4A4A"/>
                </a:solidFill>
                <a:effectLst/>
                <a:latin typeface="Helvetica Neue"/>
              </a:rPr>
              <a:t>fey</a:t>
            </a:r>
            <a:r>
              <a:rPr lang="tr-TR" b="1" i="1" dirty="0">
                <a:solidFill>
                  <a:srgbClr val="4A4A4A"/>
                </a:solidFill>
                <a:effectLst/>
                <a:latin typeface="Helvetica Neue"/>
              </a:rPr>
              <a:t>‘ olarak verdikleri, Allah’a, peygambere, yakınlara, yetimlere, yoksullara ve yolda kalmışlara aittir; (servet) içinizden sadece zenginler arasında dönüp dolaşan bir şey olmasın diye böyle hükmedilmiştir. Peygamber size ne vermişse onu alın ve size neyi yasaklamışsa ondan kaçının. Allah’a karşı saygısızlık etmekten sakının. Kuşkusuz Allah cezalandırmada çok çetindir.</a:t>
            </a:r>
            <a:endParaRPr lang="tr-TR" sz="3200" b="1" i="1" dirty="0"/>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a:t>Haşr</a:t>
            </a:r>
            <a:r>
              <a:rPr lang="tr-TR" b="1" dirty="0"/>
              <a:t> </a:t>
            </a:r>
            <a:r>
              <a:rPr lang="tr-TR" sz="2000" b="1" dirty="0"/>
              <a:t>Suresi 59 . sure</a:t>
            </a:r>
          </a:p>
          <a:p>
            <a:r>
              <a:rPr lang="tr-TR" sz="2000" b="1" dirty="0"/>
              <a:t>7 . Ayet </a:t>
            </a:r>
            <a:endParaRPr lang="tr-TR" sz="2000" dirty="0"/>
          </a:p>
        </p:txBody>
      </p:sp>
    </p:spTree>
    <p:extLst>
      <p:ext uri="{BB962C8B-B14F-4D97-AF65-F5344CB8AC3E}">
        <p14:creationId xmlns:p14="http://schemas.microsoft.com/office/powerpoint/2010/main" val="87913034"/>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973956"/>
          </a:xfrm>
        </p:spPr>
        <p:txBody>
          <a:bodyPr>
            <a:noAutofit/>
          </a:bodyPr>
          <a:lstStyle/>
          <a:p>
            <a:pPr rtl="1"/>
            <a:r>
              <a:rPr lang="ar-AE" sz="4400" dirty="0"/>
              <a:t>وَالَّذٖينَ تَبَوَّؤُ الدَّارَ وَالْاٖيمَانَ مِنْ قَبْلِهِمْ يُحِبُّونَ مَنْ هَاجَرَ اِلَيْهِمْ </a:t>
            </a:r>
            <a:r>
              <a:rPr lang="ar-AE" sz="4400" dirty="0" smtClean="0"/>
              <a:t>وَلَا يَجِدُونَ</a:t>
            </a:r>
            <a:r>
              <a:rPr lang="tr-TR" sz="4400" dirty="0" smtClean="0"/>
              <a:t/>
            </a:r>
            <a:br>
              <a:rPr lang="tr-TR" sz="4400" dirty="0" smtClean="0"/>
            </a:br>
            <a:r>
              <a:rPr lang="tr-TR" sz="4400" dirty="0"/>
              <a:t/>
            </a:r>
            <a:br>
              <a:rPr lang="tr-TR" sz="4400" dirty="0"/>
            </a:br>
            <a:r>
              <a:rPr lang="ar-AE" sz="4400" dirty="0" smtClean="0"/>
              <a:t> </a:t>
            </a:r>
            <a:r>
              <a:rPr lang="ar-AE" sz="4400" dirty="0"/>
              <a:t>فٖي صُدُورِهِمْ حَاجَةً مِمَّٓا اُو۫تُوا وَيُؤْثِرُونَ عَلٰٓى اَنْفُسِهِمْ وَلَوْ كَانَ بِهِمْ </a:t>
            </a:r>
            <a:r>
              <a:rPr lang="tr-TR" sz="4400" dirty="0" smtClean="0"/>
              <a:t/>
            </a:r>
            <a:br>
              <a:rPr lang="tr-TR" sz="4400" dirty="0" smtClean="0"/>
            </a:br>
            <a:r>
              <a:rPr lang="tr-TR" sz="4400" dirty="0"/>
              <a:t/>
            </a:r>
            <a:br>
              <a:rPr lang="tr-TR" sz="4400" dirty="0"/>
            </a:br>
            <a:r>
              <a:rPr lang="ar-AE" sz="4400" dirty="0" smtClean="0"/>
              <a:t>خَصَاصَةٌؕ </a:t>
            </a:r>
            <a:r>
              <a:rPr lang="ar-AE" sz="4400" dirty="0"/>
              <a:t>وَمَنْ يُوقَ شُحَّ نَفْسِهٖ فَاُو۬لٰٓئِكَ هُمُ الْمُفْلِحُونَۚ</a:t>
            </a:r>
            <a:r>
              <a:rPr lang="ar-AE" sz="4400" b="1" dirty="0"/>
              <a:t>﴿٩﴾</a:t>
            </a:r>
            <a:endParaRPr lang="ar-AE" sz="8000" dirty="0"/>
          </a:p>
        </p:txBody>
      </p:sp>
      <p:sp>
        <p:nvSpPr>
          <p:cNvPr id="3" name="Alt Başlık 2"/>
          <p:cNvSpPr>
            <a:spLocks noGrp="1"/>
          </p:cNvSpPr>
          <p:nvPr>
            <p:ph type="subTitle" idx="1"/>
          </p:nvPr>
        </p:nvSpPr>
        <p:spPr>
          <a:xfrm>
            <a:off x="0" y="4759596"/>
            <a:ext cx="12192000" cy="2089699"/>
          </a:xfrm>
        </p:spPr>
        <p:txBody>
          <a:bodyPr>
            <a:normAutofit/>
          </a:bodyPr>
          <a:lstStyle/>
          <a:p>
            <a:r>
              <a:rPr lang="tr-TR" b="1" i="1" dirty="0"/>
              <a:t>﴾9﴿Onlardan önce bu yurda yerleşmiş ve gönülden inanmış olanlar, kendilerine göç edip gelenleri severler, onlara verilenlerden dolayı içlerinde bir rahatsızlık duymazlar; ihtiyaç içinde olsalar bile onları kendilerine tercih ederler. Kim nefsinin bencilliğinden korunmayı başarırsa işte kurtuluşa erecekler onlardır.</a:t>
            </a:r>
            <a:endParaRPr lang="tr-TR" sz="3200" b="1" i="1" dirty="0"/>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a:t>Haşr</a:t>
            </a:r>
            <a:r>
              <a:rPr lang="tr-TR" b="1" dirty="0"/>
              <a:t> </a:t>
            </a:r>
            <a:r>
              <a:rPr lang="tr-TR" sz="2000" b="1" dirty="0"/>
              <a:t>Suresi 59 . sure</a:t>
            </a:r>
          </a:p>
          <a:p>
            <a:r>
              <a:rPr lang="tr-TR" sz="2000" b="1" dirty="0"/>
              <a:t>9</a:t>
            </a:r>
            <a:r>
              <a:rPr lang="tr-TR" sz="2000" b="1" dirty="0" smtClean="0"/>
              <a:t> </a:t>
            </a:r>
            <a:r>
              <a:rPr lang="tr-TR" sz="2000" b="1" dirty="0"/>
              <a:t>. Ayet </a:t>
            </a:r>
            <a:endParaRPr lang="tr-TR" sz="2000" dirty="0"/>
          </a:p>
        </p:txBody>
      </p:sp>
    </p:spTree>
    <p:extLst>
      <p:ext uri="{BB962C8B-B14F-4D97-AF65-F5344CB8AC3E}">
        <p14:creationId xmlns:p14="http://schemas.microsoft.com/office/powerpoint/2010/main" val="3196537768"/>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655762"/>
          </a:xfrm>
        </p:spPr>
        <p:txBody>
          <a:bodyPr>
            <a:noAutofit/>
          </a:bodyPr>
          <a:lstStyle/>
          <a:p>
            <a:pPr rtl="1"/>
            <a:r>
              <a:rPr lang="ar-AE" b="0" i="0" dirty="0">
                <a:effectLst/>
                <a:latin typeface="Elif1"/>
              </a:rPr>
              <a:t>يَٓا اَيُّهَا الَّذٖينَ اٰمَنُوا اتَّقُوا اللّٰهَ وَلْتَنْظُرْ نَفْسٌ مَا قَدَّمَتْ</a:t>
            </a:r>
            <a:r>
              <a:rPr lang="tr-TR" b="0" i="0" dirty="0">
                <a:effectLst/>
                <a:latin typeface="Elif1"/>
              </a:rPr>
              <a:t/>
            </a:r>
            <a:br>
              <a:rPr lang="tr-TR" b="0" i="0" dirty="0">
                <a:effectLst/>
                <a:latin typeface="Elif1"/>
              </a:rPr>
            </a:br>
            <a:r>
              <a:rPr lang="tr-TR" b="0" i="0" dirty="0">
                <a:effectLst/>
                <a:latin typeface="Elif1"/>
              </a:rPr>
              <a:t/>
            </a:r>
            <a:br>
              <a:rPr lang="tr-TR" b="0" i="0" dirty="0">
                <a:effectLst/>
                <a:latin typeface="Elif1"/>
              </a:rPr>
            </a:br>
            <a:r>
              <a:rPr lang="ar-AE" b="0" i="0" dirty="0">
                <a:effectLst/>
                <a:latin typeface="Elif1"/>
              </a:rPr>
              <a:t> لِغَدٍۚ وَاتَّقُوا اللّٰهَؕ اِنَّ اللّٰهَ خَبٖيرٌ بِمَا تَعْمَلُونَ</a:t>
            </a:r>
            <a:r>
              <a:rPr lang="ar-AE" b="1" i="0" u="none" strike="noStrike" dirty="0">
                <a:effectLst/>
                <a:latin typeface="Elif1"/>
              </a:rPr>
              <a:t>﴿١٨﴾</a:t>
            </a:r>
            <a:endParaRPr lang="ar-AE" sz="23900" dirty="0"/>
          </a:p>
        </p:txBody>
      </p:sp>
      <p:sp>
        <p:nvSpPr>
          <p:cNvPr id="3" name="Alt Başlık 2"/>
          <p:cNvSpPr>
            <a:spLocks noGrp="1"/>
          </p:cNvSpPr>
          <p:nvPr>
            <p:ph type="subTitle" idx="1"/>
          </p:nvPr>
        </p:nvSpPr>
        <p:spPr>
          <a:xfrm>
            <a:off x="0" y="4759596"/>
            <a:ext cx="12192000" cy="2014829"/>
          </a:xfrm>
        </p:spPr>
        <p:txBody>
          <a:bodyPr>
            <a:normAutofit/>
          </a:bodyPr>
          <a:lstStyle/>
          <a:p>
            <a:r>
              <a:rPr lang="tr-TR" sz="2800" b="1" i="1" u="none" strike="noStrike" dirty="0">
                <a:solidFill>
                  <a:srgbClr val="725945"/>
                </a:solidFill>
                <a:effectLst/>
                <a:latin typeface="Helvetica Neue"/>
              </a:rPr>
              <a:t>﴾18﴿</a:t>
            </a:r>
            <a:r>
              <a:rPr lang="tr-TR" sz="2800" b="1" i="1" dirty="0">
                <a:solidFill>
                  <a:srgbClr val="4A4A4A"/>
                </a:solidFill>
                <a:effectLst/>
                <a:latin typeface="Helvetica Neue"/>
              </a:rPr>
              <a:t>Ey iman edenler! Allah’a itaatsizlikten sakının. Herkes yarın için ne hazırladığına baksın! (Evet) Allah’a itaatsizlikten sakının; şüphesiz Allah yapıp ettiklerinizden tamamen haberdardır.</a:t>
            </a:r>
            <a:endParaRPr lang="tr-TR" sz="3600" b="1" i="1" dirty="0"/>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a:t>Haşr</a:t>
            </a:r>
            <a:r>
              <a:rPr lang="tr-TR" b="1" dirty="0"/>
              <a:t> </a:t>
            </a:r>
            <a:r>
              <a:rPr lang="tr-TR" sz="2000" b="1" dirty="0"/>
              <a:t>Suresi 59 . sure</a:t>
            </a:r>
          </a:p>
          <a:p>
            <a:r>
              <a:rPr lang="tr-TR" sz="2000" b="1" dirty="0"/>
              <a:t>18 . Ayet </a:t>
            </a:r>
            <a:endParaRPr lang="tr-TR" sz="2000" dirty="0"/>
          </a:p>
        </p:txBody>
      </p:sp>
    </p:spTree>
    <p:extLst>
      <p:ext uri="{BB962C8B-B14F-4D97-AF65-F5344CB8AC3E}">
        <p14:creationId xmlns:p14="http://schemas.microsoft.com/office/powerpoint/2010/main" val="247129166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4800" b="0" i="0" dirty="0">
                <a:effectLst/>
                <a:latin typeface="Elif1"/>
              </a:rPr>
              <a:t>وَاِنْ فَاتَكُمْ شَيْءٌ مِنْ اَزْوَاجِكُمْ اِلَى الْكُفَّارِ فَعَاقَبْتُمْ فَاٰتُوا الَّذٖينَ ذَهَبَتْ</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اَزْوَاجُهُمْ مِثْلَ مَٓا اَنْفَقُواؕ وَاتَّقُوا اللّٰهَ الَّـذٖٓي اَنْتُمْ بِهٖ مُؤْمِنُونَ</a:t>
            </a:r>
            <a:r>
              <a:rPr lang="ar-AE" sz="4800" b="1" i="0" u="none" strike="noStrike" dirty="0">
                <a:effectLst/>
                <a:latin typeface="Elif1"/>
              </a:rPr>
              <a:t>﴿١١﴾</a:t>
            </a:r>
            <a:endParaRPr lang="ar-AE" sz="16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﴾11﴿</a:t>
            </a:r>
            <a:r>
              <a:rPr lang="tr-TR" b="1" i="1" dirty="0">
                <a:solidFill>
                  <a:srgbClr val="4A4A4A"/>
                </a:solidFill>
                <a:effectLst/>
                <a:latin typeface="Helvetica Neue"/>
              </a:rPr>
              <a:t>Şayet eşlerinizden biri kâfirlere kaçar, böylece (tazminat ödemek için) sıra size gelmiş olursa, eşleri gitmiş olanlara harcadıklarına denk bir şey verin. İnandığınız Allah’a karşı gelmekten sakının.</a:t>
            </a:r>
            <a:endParaRPr lang="tr-TR" b="1" i="1" dirty="0"/>
          </a:p>
        </p:txBody>
      </p:sp>
      <p:sp>
        <p:nvSpPr>
          <p:cNvPr id="4" name="Metin kutusu 3"/>
          <p:cNvSpPr txBox="1"/>
          <p:nvPr/>
        </p:nvSpPr>
        <p:spPr>
          <a:xfrm>
            <a:off x="8917859" y="8704"/>
            <a:ext cx="3274142" cy="707886"/>
          </a:xfrm>
          <a:prstGeom prst="rect">
            <a:avLst/>
          </a:prstGeom>
          <a:noFill/>
        </p:spPr>
        <p:txBody>
          <a:bodyPr wrap="square" rtlCol="0">
            <a:spAutoFit/>
          </a:bodyPr>
          <a:lstStyle/>
          <a:p>
            <a:r>
              <a:rPr lang="tr-TR" b="1" dirty="0" err="1"/>
              <a:t>Mümtehine</a:t>
            </a:r>
            <a:r>
              <a:rPr lang="tr-TR" b="1" dirty="0"/>
              <a:t> </a:t>
            </a:r>
            <a:r>
              <a:rPr lang="tr-TR" sz="2000" b="1" dirty="0"/>
              <a:t>Suresi 60 . sure</a:t>
            </a:r>
          </a:p>
          <a:p>
            <a:r>
              <a:rPr lang="tr-TR" sz="2000" b="1" dirty="0"/>
              <a:t>11 . Ayet </a:t>
            </a:r>
            <a:endParaRPr lang="tr-TR" sz="2000" dirty="0"/>
          </a:p>
        </p:txBody>
      </p:sp>
    </p:spTree>
    <p:extLst>
      <p:ext uri="{BB962C8B-B14F-4D97-AF65-F5344CB8AC3E}">
        <p14:creationId xmlns:p14="http://schemas.microsoft.com/office/powerpoint/2010/main" val="857260824"/>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5400" b="0" i="0" dirty="0">
                <a:effectLst/>
                <a:latin typeface="Elif1"/>
              </a:rPr>
              <a:t>فَاتَّقُوا اللّٰهَ مَا اسْتَطَعْتُمْ وَاسْمَعُوا وَاَطٖيعُوا وَاَنْفِقُوا خَيْرًا</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لِاَنْفُسِكُمْۜ وَمَنْ يُوقَ شُحَّ نَفْسِهٖ فَاُو۬لٰٓئِكَ هُمُ الْمُفْلِحُونَ</a:t>
            </a:r>
            <a:r>
              <a:rPr lang="ar-AE" sz="5400" b="1" i="0" u="none" strike="noStrike" dirty="0">
                <a:effectLst/>
                <a:latin typeface="Elif1"/>
              </a:rPr>
              <a:t>﴿١٦﴾</a:t>
            </a:r>
            <a:endParaRPr lang="ar-AE" sz="19900" dirty="0"/>
          </a:p>
        </p:txBody>
      </p:sp>
      <p:sp>
        <p:nvSpPr>
          <p:cNvPr id="3" name="Alt Başlık 2"/>
          <p:cNvSpPr>
            <a:spLocks noGrp="1"/>
          </p:cNvSpPr>
          <p:nvPr>
            <p:ph type="subTitle" idx="1"/>
          </p:nvPr>
        </p:nvSpPr>
        <p:spPr>
          <a:xfrm>
            <a:off x="0" y="4759596"/>
            <a:ext cx="12192000" cy="2089699"/>
          </a:xfrm>
        </p:spPr>
        <p:txBody>
          <a:bodyPr>
            <a:normAutofit/>
          </a:bodyPr>
          <a:lstStyle/>
          <a:p>
            <a:r>
              <a:rPr lang="tr-TR" sz="2800" b="1" i="1" u="none" strike="noStrike" dirty="0">
                <a:effectLst/>
                <a:latin typeface="Helvetica Neue"/>
              </a:rPr>
              <a:t>﴾16﴿</a:t>
            </a:r>
            <a:r>
              <a:rPr lang="tr-TR" sz="2800" b="1" i="1" dirty="0">
                <a:effectLst/>
                <a:latin typeface="Helvetica Neue"/>
              </a:rPr>
              <a:t>O halde gücünüz yettiğince Allah’a saygısızlıktan sakının; dinleyin, itaat edin ve kendi iyiliğinize olmak üzere başkaları için harcayın. Kim nefsinin bencilliğinden korunursa işte kurtuluşa erecekler onlardır.</a:t>
            </a:r>
            <a:endParaRPr lang="tr-TR" sz="2800" b="1" i="1" dirty="0"/>
          </a:p>
        </p:txBody>
      </p:sp>
      <p:sp>
        <p:nvSpPr>
          <p:cNvPr id="4" name="Metin kutusu 3"/>
          <p:cNvSpPr txBox="1"/>
          <p:nvPr/>
        </p:nvSpPr>
        <p:spPr>
          <a:xfrm>
            <a:off x="9026013" y="8704"/>
            <a:ext cx="3165987" cy="707886"/>
          </a:xfrm>
          <a:prstGeom prst="rect">
            <a:avLst/>
          </a:prstGeom>
          <a:noFill/>
        </p:spPr>
        <p:txBody>
          <a:bodyPr wrap="square" rtlCol="0">
            <a:spAutoFit/>
          </a:bodyPr>
          <a:lstStyle/>
          <a:p>
            <a:r>
              <a:rPr lang="tr-TR" b="1" dirty="0" err="1"/>
              <a:t>Tegâbün</a:t>
            </a:r>
            <a:r>
              <a:rPr lang="tr-TR" b="1" dirty="0"/>
              <a:t> </a:t>
            </a:r>
            <a:r>
              <a:rPr lang="tr-TR" sz="2000" b="1" dirty="0"/>
              <a:t>Suresi 64 . sure</a:t>
            </a:r>
          </a:p>
          <a:p>
            <a:r>
              <a:rPr lang="tr-TR" sz="2000" b="1" dirty="0"/>
              <a:t>16 . Ayet </a:t>
            </a:r>
            <a:endParaRPr lang="tr-TR" sz="2000" dirty="0"/>
          </a:p>
        </p:txBody>
      </p:sp>
    </p:spTree>
    <p:extLst>
      <p:ext uri="{BB962C8B-B14F-4D97-AF65-F5344CB8AC3E}">
        <p14:creationId xmlns:p14="http://schemas.microsoft.com/office/powerpoint/2010/main" val="159220566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806807"/>
          </a:xfrm>
        </p:spPr>
        <p:txBody>
          <a:bodyPr>
            <a:noAutofit/>
          </a:bodyPr>
          <a:lstStyle/>
          <a:p>
            <a:pPr rtl="1"/>
            <a:r>
              <a:rPr lang="ar-AE" sz="4000" dirty="0"/>
              <a:t>يَٓا اَيُّهَا النَّبِىُّ اِذَا طَلَّقْتُمُ النِّسَٓاءَ فَطَلِّقُوهُنَّ لِعِدَّتِهِنَّ وَاَحْصُوا الْعِدَّةَۚ وَاتَّقُوا اللّٰهَ </a:t>
            </a:r>
            <a:r>
              <a:rPr lang="ar-AE" sz="4000" dirty="0" smtClean="0"/>
              <a:t>رَبَّكُمْۚ</a:t>
            </a:r>
            <a:r>
              <a:rPr lang="tr-TR" sz="4000" dirty="0" smtClean="0"/>
              <a:t/>
            </a:r>
            <a:br>
              <a:rPr lang="tr-TR" sz="4000" dirty="0" smtClean="0"/>
            </a:br>
            <a:r>
              <a:rPr lang="tr-TR" sz="4000" dirty="0"/>
              <a:t/>
            </a:r>
            <a:br>
              <a:rPr lang="tr-TR" sz="4000" dirty="0"/>
            </a:br>
            <a:r>
              <a:rPr lang="ar-AE" sz="4000" dirty="0" smtClean="0"/>
              <a:t> </a:t>
            </a:r>
            <a:r>
              <a:rPr lang="ar-AE" sz="4000" dirty="0"/>
              <a:t>لَا تُخْرِجُوهُنَّ مِنْ بُيُوتِهِنَّ وَلَا يَخْرُجْنَ اِلَّٓا اَنْ يَاْتٖينَ بِفَاحِشَةٍ مُبَيِّنَةٍۜ وَتِلْكَ حُدُودُ </a:t>
            </a:r>
            <a:r>
              <a:rPr lang="tr-TR" sz="4000" dirty="0" smtClean="0"/>
              <a:t/>
            </a:r>
            <a:br>
              <a:rPr lang="tr-TR" sz="4000" dirty="0" smtClean="0"/>
            </a:br>
            <a:r>
              <a:rPr lang="tr-TR" sz="4000" dirty="0"/>
              <a:t/>
            </a:r>
            <a:br>
              <a:rPr lang="tr-TR" sz="4000" dirty="0"/>
            </a:br>
            <a:r>
              <a:rPr lang="ar-AE" sz="4000" dirty="0" smtClean="0"/>
              <a:t>اللّٰهِۜ </a:t>
            </a:r>
            <a:r>
              <a:rPr lang="ar-AE" sz="4000" dirty="0"/>
              <a:t>وَمَنْ يَتَعَدَّ حُدُودَ اللّٰهِ فَقَدْ ظَلَمَ نَفْسَهُۜ لَا تَدْرٖى لَعَلَّ اللّٰهَ يُحْدِثُ بَعْدَ ذٰلِكَ اَمْرًا</a:t>
            </a:r>
            <a:r>
              <a:rPr lang="ar-AE" sz="4000" b="1" dirty="0"/>
              <a:t>﴿١﴾</a:t>
            </a:r>
            <a:endParaRPr lang="ar-AE" sz="8000" dirty="0"/>
          </a:p>
        </p:txBody>
      </p:sp>
      <p:sp>
        <p:nvSpPr>
          <p:cNvPr id="3" name="Alt Başlık 2"/>
          <p:cNvSpPr>
            <a:spLocks noGrp="1"/>
          </p:cNvSpPr>
          <p:nvPr>
            <p:ph type="subTitle" idx="1"/>
          </p:nvPr>
        </p:nvSpPr>
        <p:spPr>
          <a:xfrm>
            <a:off x="0" y="4759596"/>
            <a:ext cx="12192000" cy="2089699"/>
          </a:xfrm>
        </p:spPr>
        <p:txBody>
          <a:bodyPr>
            <a:normAutofit/>
          </a:bodyPr>
          <a:lstStyle/>
          <a:p>
            <a:r>
              <a:rPr lang="tr-TR" b="1" i="1" dirty="0"/>
              <a:t>﴾1﴿Ey peygamber! Kadınları boşayacağınız zaman </a:t>
            </a:r>
            <a:r>
              <a:rPr lang="tr-TR" b="1" i="1" dirty="0" err="1"/>
              <a:t>iddetlerini</a:t>
            </a:r>
            <a:r>
              <a:rPr lang="tr-TR" b="1" i="1" dirty="0"/>
              <a:t> gözeterek boşayın ve bekleme sürelerini iyice hesap edin. Rabbiniz Allah’a saygısızlıktan sakının. Apaçık bir </a:t>
            </a:r>
            <a:r>
              <a:rPr lang="tr-TR" b="1" i="1" dirty="0" err="1"/>
              <a:t>hayâsızlık</a:t>
            </a:r>
            <a:r>
              <a:rPr lang="tr-TR" b="1" i="1" dirty="0"/>
              <a:t> yapmış olmadıkça onları evlerinden çıkarmayın, kendileri de çıkmasınlar. Bunlar Allah’ın koyduğu sınırlardır. Kim Allah’ın koyduğu sınırları aşarsa kendisine yazık etmiş olur. Bilemezsin ki; belki Allah bundan sonra yeni bir durum ortaya çıkarıverir.</a:t>
            </a:r>
            <a:endParaRPr lang="tr-TR" b="1" i="1" dirty="0"/>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sz="2000" b="1" dirty="0"/>
              <a:t>Talâk Suresi 65 . sure</a:t>
            </a:r>
          </a:p>
          <a:p>
            <a:r>
              <a:rPr lang="tr-TR" sz="2000" b="1" dirty="0"/>
              <a:t>1</a:t>
            </a:r>
            <a:r>
              <a:rPr lang="tr-TR" sz="2000" b="1" dirty="0" smtClean="0"/>
              <a:t> </a:t>
            </a:r>
            <a:r>
              <a:rPr lang="tr-TR" sz="2000" b="1" dirty="0"/>
              <a:t>. Ayet </a:t>
            </a:r>
            <a:endParaRPr lang="tr-TR" sz="2000" dirty="0"/>
          </a:p>
        </p:txBody>
      </p:sp>
    </p:spTree>
    <p:extLst>
      <p:ext uri="{BB962C8B-B14F-4D97-AF65-F5344CB8AC3E}">
        <p14:creationId xmlns:p14="http://schemas.microsoft.com/office/powerpoint/2010/main" val="119158733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806807"/>
          </a:xfrm>
        </p:spPr>
        <p:txBody>
          <a:bodyPr>
            <a:noAutofit/>
          </a:bodyPr>
          <a:lstStyle/>
          <a:p>
            <a:pPr rtl="1"/>
            <a:r>
              <a:rPr lang="ar-AE" sz="4400" b="0" i="0" dirty="0">
                <a:effectLst/>
                <a:latin typeface="Elif1"/>
              </a:rPr>
              <a:t>فَاِذَا بَلَغْنَ اَجَلَهُنَّ فَاَمْسِكُوهُنَّ بِمَعْرُوفٍ اَوْ فَارِقُوهُنَّ بِمَعْرُوفٍ وَاَشْهِدُوا</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ذَوَيْ عَدْلٍ مِنْكُمْ وَاَقٖيمُوا الشَّهَادَةَ لِلّٰهِؕ ذٰلِكُمْ يُوعَظُ بِهٖ مَنْ كَانَ يُؤْمِنُ بِاللّٰهِ</a:t>
            </a:r>
            <a:r>
              <a:rPr lang="tr-TR" sz="4400" b="0" i="0" dirty="0">
                <a:effectLst/>
                <a:latin typeface="Elif1"/>
              </a:rPr>
              <a:t/>
            </a:r>
            <a:br>
              <a:rPr lang="tr-TR" sz="4400" b="0" i="0" dirty="0">
                <a:effectLst/>
                <a:latin typeface="Elif1"/>
              </a:rPr>
            </a:br>
            <a:r>
              <a:rPr lang="tr-TR" sz="4400" b="0" i="0" dirty="0">
                <a:effectLst/>
                <a:latin typeface="Elif1"/>
              </a:rPr>
              <a:t/>
            </a:r>
            <a:br>
              <a:rPr lang="tr-TR" sz="4400" b="0" i="0" dirty="0">
                <a:effectLst/>
                <a:latin typeface="Elif1"/>
              </a:rPr>
            </a:br>
            <a:r>
              <a:rPr lang="ar-AE" sz="4400" b="0" i="0" dirty="0">
                <a:effectLst/>
                <a:latin typeface="Elif1"/>
              </a:rPr>
              <a:t> وَالْيَوْمِ الْاٰخِرِؕ وَمَنْ يَتَّقِ اللّٰهَ يَجْعَلْ لَهُ مَخْرَجاًۙ</a:t>
            </a:r>
            <a:r>
              <a:rPr lang="ar-AE" sz="4400" b="1" i="0" u="none" strike="noStrike" dirty="0">
                <a:effectLst/>
                <a:latin typeface="Elif1"/>
              </a:rPr>
              <a:t>﴿٢﴾</a:t>
            </a:r>
            <a:endParaRPr lang="ar-AE" sz="13800" dirty="0"/>
          </a:p>
        </p:txBody>
      </p:sp>
      <p:sp>
        <p:nvSpPr>
          <p:cNvPr id="3" name="Alt Başlık 2"/>
          <p:cNvSpPr>
            <a:spLocks noGrp="1"/>
          </p:cNvSpPr>
          <p:nvPr>
            <p:ph type="subTitle" idx="1"/>
          </p:nvPr>
        </p:nvSpPr>
        <p:spPr>
          <a:xfrm>
            <a:off x="0" y="4759596"/>
            <a:ext cx="12192000" cy="2089699"/>
          </a:xfrm>
        </p:spPr>
        <p:txBody>
          <a:bodyPr>
            <a:normAutofit/>
          </a:bodyPr>
          <a:lstStyle/>
          <a:p>
            <a:r>
              <a:rPr lang="tr-TR" b="1" i="1" u="none" strike="noStrike" dirty="0">
                <a:solidFill>
                  <a:srgbClr val="725945"/>
                </a:solidFill>
                <a:effectLst/>
                <a:latin typeface="Helvetica Neue"/>
              </a:rPr>
              <a:t>﴾2﴿</a:t>
            </a:r>
            <a:r>
              <a:rPr lang="tr-TR" b="1" i="1" dirty="0">
                <a:solidFill>
                  <a:srgbClr val="4A4A4A"/>
                </a:solidFill>
                <a:effectLst/>
                <a:latin typeface="Helvetica Neue"/>
              </a:rPr>
              <a:t>Sürelerinin sonuna ulaştıklarında onları ya uygun biçimde tutun yahut onlardan uygun biçimde ayrılın; içinizden adaletli iki kişiyi şahit tutun ve şahitliği Allah için özenle yerine getirin. İşte Allah’a ve </a:t>
            </a:r>
            <a:r>
              <a:rPr lang="tr-TR" b="1" i="1" dirty="0" err="1">
                <a:solidFill>
                  <a:srgbClr val="4A4A4A"/>
                </a:solidFill>
                <a:effectLst/>
                <a:latin typeface="Helvetica Neue"/>
              </a:rPr>
              <a:t>âhiret</a:t>
            </a:r>
            <a:r>
              <a:rPr lang="tr-TR" b="1" i="1" dirty="0">
                <a:solidFill>
                  <a:srgbClr val="4A4A4A"/>
                </a:solidFill>
                <a:effectLst/>
                <a:latin typeface="Helvetica Neue"/>
              </a:rPr>
              <a:t> gününe inananlara öğütlenen budur. Kim Allah’a saygısızlıktan sakınırsa, Allah ona bir çıkış yolu gösterir.</a:t>
            </a:r>
            <a:endParaRPr lang="tr-TR" b="1" i="1" dirty="0"/>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sz="2000" b="1" dirty="0"/>
              <a:t>Talâk Suresi 65 . sure</a:t>
            </a:r>
          </a:p>
          <a:p>
            <a:r>
              <a:rPr lang="tr-TR" sz="2000" b="1" dirty="0"/>
              <a:t>2 . Ayet </a:t>
            </a:r>
            <a:endParaRPr lang="tr-TR" sz="2000" dirty="0"/>
          </a:p>
        </p:txBody>
      </p:sp>
    </p:spTree>
    <p:extLst>
      <p:ext uri="{BB962C8B-B14F-4D97-AF65-F5344CB8AC3E}">
        <p14:creationId xmlns:p14="http://schemas.microsoft.com/office/powerpoint/2010/main" val="403574711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99493"/>
            <a:ext cx="12192000" cy="1806807"/>
          </a:xfrm>
        </p:spPr>
        <p:txBody>
          <a:bodyPr>
            <a:noAutofit/>
          </a:bodyPr>
          <a:lstStyle/>
          <a:p>
            <a:pPr rtl="1"/>
            <a:r>
              <a:rPr lang="ar-AE" sz="5400" b="0" i="0" dirty="0">
                <a:effectLst/>
                <a:latin typeface="Elif1"/>
              </a:rPr>
              <a:t>وَيَرْزُقْهُ مِنْ حَيْثُ لَا يَحْتَسِبُؕ وَمَنْ يَتَوَكَّلْ عَلَى اللّٰهِ فَهُوَ</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حَسْبُهُؕ اِنَّ اللّٰهَ بَالِغُ اَمْرِهٖؕ قَدْ جَعَلَ اللّٰهُ لِكُلِّ شَيْءٍ قَدْراً</a:t>
            </a:r>
            <a:r>
              <a:rPr lang="ar-AE" sz="5400" b="1" i="0" u="none" strike="noStrike" dirty="0">
                <a:effectLst/>
                <a:latin typeface="Elif1"/>
              </a:rPr>
              <a:t>﴿٣﴾</a:t>
            </a:r>
            <a:endParaRPr lang="ar-AE" sz="123400" dirty="0"/>
          </a:p>
        </p:txBody>
      </p:sp>
      <p:sp>
        <p:nvSpPr>
          <p:cNvPr id="3" name="Alt Başlık 2"/>
          <p:cNvSpPr>
            <a:spLocks noGrp="1"/>
          </p:cNvSpPr>
          <p:nvPr>
            <p:ph type="subTitle" idx="1"/>
          </p:nvPr>
        </p:nvSpPr>
        <p:spPr>
          <a:xfrm>
            <a:off x="0" y="4759596"/>
            <a:ext cx="12192000" cy="2089699"/>
          </a:xfrm>
        </p:spPr>
        <p:txBody>
          <a:bodyPr>
            <a:normAutofit/>
          </a:bodyPr>
          <a:lstStyle/>
          <a:p>
            <a:r>
              <a:rPr lang="tr-TR" b="1" i="1" u="none" strike="noStrike" dirty="0">
                <a:solidFill>
                  <a:srgbClr val="725945"/>
                </a:solidFill>
                <a:effectLst/>
                <a:latin typeface="Helvetica Neue"/>
              </a:rPr>
              <a:t>﴾3﴿</a:t>
            </a:r>
            <a:r>
              <a:rPr lang="tr-TR" b="1" i="1" dirty="0">
                <a:solidFill>
                  <a:srgbClr val="4A4A4A"/>
                </a:solidFill>
                <a:effectLst/>
                <a:latin typeface="Helvetica Neue"/>
              </a:rPr>
              <a:t>Ve ona hiç beklemediği yerden rızık verir. Kim Allah’a dayanıp güvenirse Allah ona yeter. Şüphesiz Allah dilediği şeyi sonuca ulaştırır. Allah her şey için bir ölçü koymuştur.</a:t>
            </a:r>
            <a:endParaRPr lang="tr-TR" b="1" i="1" dirty="0"/>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sz="2000" b="1" dirty="0"/>
              <a:t>Talâk Suresi 65 . sure</a:t>
            </a:r>
          </a:p>
          <a:p>
            <a:r>
              <a:rPr lang="tr-TR" sz="2000" b="1" dirty="0"/>
              <a:t>3 . Ayet </a:t>
            </a:r>
            <a:endParaRPr lang="tr-TR" sz="2000" dirty="0"/>
          </a:p>
        </p:txBody>
      </p:sp>
    </p:spTree>
    <p:extLst>
      <p:ext uri="{BB962C8B-B14F-4D97-AF65-F5344CB8AC3E}">
        <p14:creationId xmlns:p14="http://schemas.microsoft.com/office/powerpoint/2010/main" val="2625251552"/>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99493"/>
            <a:ext cx="12192000" cy="2625023"/>
          </a:xfrm>
        </p:spPr>
        <p:txBody>
          <a:bodyPr>
            <a:noAutofit/>
          </a:bodyPr>
          <a:lstStyle/>
          <a:p>
            <a:pPr rtl="1"/>
            <a:r>
              <a:rPr lang="ar-AE" sz="5400" b="0" i="0" dirty="0">
                <a:effectLst/>
                <a:latin typeface="Elif1"/>
              </a:rPr>
              <a:t>وَالّٰٓئٖ يَـئِسْنَ مِنَ الْمَحٖيضِ مِنْ نِسَٓائِكُمْ اِنِ ارْتَبْتُمْ فَعِدَّتُهُنَّ</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ثَلٰثَةُ اَشْهُرٍۙ وَالّٰٓئٖ لَمْ يَحِضْنَؕ وَاُو۬لَاتُ الْاَحْمَالِ اَجَلُهُنَّ اَنْ</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يَضَعْنَ حَمْلَهُنَّؕ وَمَنْ يَتَّقِ اللّٰهَ يَجْعَلْ لَهُ مِنْ اَمْرِهٖ يُسْراً</a:t>
            </a:r>
            <a:r>
              <a:rPr lang="ar-AE" sz="5400" b="1" i="0" u="none" strike="noStrike" dirty="0">
                <a:effectLst/>
                <a:latin typeface="Elif1"/>
              </a:rPr>
              <a:t>﴿٤﴾</a:t>
            </a:r>
            <a:endParaRPr lang="ar-AE" sz="400000" dirty="0"/>
          </a:p>
        </p:txBody>
      </p:sp>
      <p:sp>
        <p:nvSpPr>
          <p:cNvPr id="3" name="Alt Başlık 2"/>
          <p:cNvSpPr>
            <a:spLocks noGrp="1"/>
          </p:cNvSpPr>
          <p:nvPr>
            <p:ph type="subTitle" idx="1"/>
          </p:nvPr>
        </p:nvSpPr>
        <p:spPr>
          <a:xfrm>
            <a:off x="0" y="4759596"/>
            <a:ext cx="12192000" cy="2089699"/>
          </a:xfrm>
        </p:spPr>
        <p:txBody>
          <a:bodyPr>
            <a:normAutofit/>
          </a:bodyPr>
          <a:lstStyle/>
          <a:p>
            <a:r>
              <a:rPr lang="tr-TR" b="1" i="1" u="none" strike="noStrike" dirty="0">
                <a:effectLst/>
                <a:latin typeface="Helvetica Neue"/>
              </a:rPr>
              <a:t>﴾4﴿</a:t>
            </a:r>
            <a:r>
              <a:rPr lang="tr-TR" b="1" i="1" dirty="0">
                <a:effectLst/>
                <a:latin typeface="Helvetica Neue"/>
              </a:rPr>
              <a:t>Kadınlarınızdan âdetten kesilmiş olanlar ile âdet görmeyenler hakkında tereddüt ederseniz onların bekleme süresi üç aydır. Gebe olanların bekleme süreleri ise doğum yapmalarıyla sona erer. Kim Allah’a saygısızlıktan sakınırsa Allah ona işinde bir kolaylık verir.</a:t>
            </a:r>
            <a:endParaRPr lang="tr-TR" b="1" i="1" dirty="0"/>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sz="2000" b="1" dirty="0"/>
              <a:t>Talâk Suresi 65 . sure</a:t>
            </a:r>
          </a:p>
          <a:p>
            <a:r>
              <a:rPr lang="tr-TR" sz="2000" b="1" dirty="0"/>
              <a:t>4 . Ayet </a:t>
            </a:r>
            <a:endParaRPr lang="tr-TR" sz="2000" dirty="0"/>
          </a:p>
        </p:txBody>
      </p:sp>
    </p:spTree>
    <p:extLst>
      <p:ext uri="{BB962C8B-B14F-4D97-AF65-F5344CB8AC3E}">
        <p14:creationId xmlns:p14="http://schemas.microsoft.com/office/powerpoint/2010/main" val="524940132"/>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99494"/>
            <a:ext cx="12192000" cy="973204"/>
          </a:xfrm>
        </p:spPr>
        <p:txBody>
          <a:bodyPr>
            <a:noAutofit/>
          </a:bodyPr>
          <a:lstStyle/>
          <a:p>
            <a:pPr rtl="1"/>
            <a:r>
              <a:rPr lang="ar-AE" sz="4000" b="0" i="0" dirty="0">
                <a:effectLst/>
                <a:latin typeface="Elif1"/>
              </a:rPr>
              <a:t>ذٰلِكَ اَمْرُ اللّٰهِ اَنْزَلَهُٓ اِلَيْكُمْؕ وَمَنْ يَتَّقِ اللّٰهَ يُكَفِّرْ عَنْهُ سَيِّـَٔاتِهٖ وَيُعْظِمْ لَـهُٓ اَجْراً</a:t>
            </a:r>
            <a:r>
              <a:rPr lang="ar-AE" sz="4000" b="1" i="0" u="none" strike="noStrike" dirty="0">
                <a:effectLst/>
                <a:latin typeface="Elif1"/>
              </a:rPr>
              <a:t>﴿٥﴾</a:t>
            </a:r>
            <a:endParaRPr lang="ar-AE" sz="333300" dirty="0"/>
          </a:p>
        </p:txBody>
      </p:sp>
      <p:sp>
        <p:nvSpPr>
          <p:cNvPr id="3" name="Alt Başlık 2"/>
          <p:cNvSpPr>
            <a:spLocks noGrp="1"/>
          </p:cNvSpPr>
          <p:nvPr>
            <p:ph type="subTitle" idx="1"/>
          </p:nvPr>
        </p:nvSpPr>
        <p:spPr>
          <a:xfrm>
            <a:off x="0" y="4759596"/>
            <a:ext cx="12192000" cy="2089699"/>
          </a:xfrm>
        </p:spPr>
        <p:txBody>
          <a:bodyPr>
            <a:normAutofit/>
          </a:bodyPr>
          <a:lstStyle/>
          <a:p>
            <a:r>
              <a:rPr lang="tr-TR" b="1" i="1" u="none" strike="noStrike" dirty="0">
                <a:effectLst/>
                <a:latin typeface="Helvetica Neue"/>
              </a:rPr>
              <a:t>﴾5﴿</a:t>
            </a:r>
            <a:r>
              <a:rPr lang="tr-TR" b="1" i="1" dirty="0">
                <a:effectLst/>
                <a:latin typeface="Helvetica Neue"/>
              </a:rPr>
              <a:t>İşte bu, Allah’ın size indirdiği buyruğudur. Evet, kim Allah’a saygısızlıktan sakınırsa Allah onun kötülüklerini örter ve ona büyük bir karşılık verir.</a:t>
            </a:r>
            <a:endParaRPr lang="tr-TR" b="1" i="1" dirty="0"/>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sz="2000" b="1" dirty="0"/>
              <a:t>Talâk Suresi 65 . sure</a:t>
            </a:r>
          </a:p>
          <a:p>
            <a:r>
              <a:rPr lang="tr-TR" sz="2000" b="1" dirty="0"/>
              <a:t>5 . Ayet </a:t>
            </a:r>
            <a:endParaRPr lang="tr-TR" sz="2000" dirty="0"/>
          </a:p>
        </p:txBody>
      </p:sp>
    </p:spTree>
    <p:extLst>
      <p:ext uri="{BB962C8B-B14F-4D97-AF65-F5344CB8AC3E}">
        <p14:creationId xmlns:p14="http://schemas.microsoft.com/office/powerpoint/2010/main" val="3814923459"/>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99493"/>
            <a:ext cx="12192000" cy="1806807"/>
          </a:xfrm>
        </p:spPr>
        <p:txBody>
          <a:bodyPr>
            <a:noAutofit/>
          </a:bodyPr>
          <a:lstStyle/>
          <a:p>
            <a:pPr rtl="1"/>
            <a:r>
              <a:rPr lang="ar-AE" b="0" i="0" dirty="0">
                <a:effectLst/>
                <a:latin typeface="Elif1"/>
              </a:rPr>
              <a:t>اَعَدَّ اللّٰهُ لَهُمْ عَذَاباً شَدٖيداً فَاتَّقُوا اللّٰهَ يَٓا اُو۬لِي الْاَلْبَابِۚۛ</a:t>
            </a:r>
            <a:r>
              <a:rPr lang="tr-TR" b="0" i="0" dirty="0">
                <a:effectLst/>
                <a:latin typeface="Elif1"/>
              </a:rPr>
              <a:t/>
            </a:r>
            <a:br>
              <a:rPr lang="tr-TR" b="0" i="0" dirty="0">
                <a:effectLst/>
                <a:latin typeface="Elif1"/>
              </a:rPr>
            </a:br>
            <a:r>
              <a:rPr lang="tr-TR" b="0" i="0" dirty="0">
                <a:effectLst/>
                <a:latin typeface="Elif1"/>
              </a:rPr>
              <a:t/>
            </a:r>
            <a:br>
              <a:rPr lang="tr-TR" b="0" i="0" dirty="0">
                <a:effectLst/>
                <a:latin typeface="Elif1"/>
              </a:rPr>
            </a:br>
            <a:r>
              <a:rPr lang="ar-AE" b="0" i="0" dirty="0">
                <a:effectLst/>
                <a:latin typeface="Elif1"/>
              </a:rPr>
              <a:t> اَلَّذٖينَ اٰمَنُواۚۛ قَدْ اَنْزَلَ اللّٰهُ اِلَيْكُمْ ذِ كْراًۙ</a:t>
            </a:r>
            <a:r>
              <a:rPr lang="ar-AE" b="1" i="0" u="none" strike="noStrike" dirty="0">
                <a:effectLst/>
                <a:latin typeface="Elif1"/>
              </a:rPr>
              <a:t>﴿١٠﴾</a:t>
            </a:r>
            <a:endParaRPr lang="ar-AE" sz="400000" dirty="0"/>
          </a:p>
        </p:txBody>
      </p:sp>
      <p:sp>
        <p:nvSpPr>
          <p:cNvPr id="3" name="Alt Başlık 2"/>
          <p:cNvSpPr>
            <a:spLocks noGrp="1"/>
          </p:cNvSpPr>
          <p:nvPr>
            <p:ph type="subTitle" idx="1"/>
          </p:nvPr>
        </p:nvSpPr>
        <p:spPr>
          <a:xfrm>
            <a:off x="0" y="4759596"/>
            <a:ext cx="12192000" cy="2089699"/>
          </a:xfrm>
        </p:spPr>
        <p:txBody>
          <a:bodyPr>
            <a:normAutofit/>
          </a:bodyPr>
          <a:lstStyle/>
          <a:p>
            <a:r>
              <a:rPr lang="tr-TR" b="1" i="1" u="none" strike="noStrike" dirty="0">
                <a:effectLst/>
                <a:latin typeface="Helvetica Neue"/>
              </a:rPr>
              <a:t>﴾10﴿</a:t>
            </a:r>
            <a:r>
              <a:rPr lang="tr-TR" b="1" i="1" dirty="0">
                <a:effectLst/>
                <a:latin typeface="Helvetica Neue"/>
              </a:rPr>
              <a:t>Allah onlar için şiddetli bir azap hazırlamıştır. Şu halde Allah’a karşı gelmekten sakının, ey iman etmiş akıl sahipleri! İşte Allah size bir uyarı indirdi.</a:t>
            </a:r>
            <a:endParaRPr lang="tr-TR" b="1" i="1" dirty="0"/>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sz="2000" b="1" dirty="0"/>
              <a:t>Talâk Suresi 65 . sure</a:t>
            </a:r>
          </a:p>
          <a:p>
            <a:r>
              <a:rPr lang="tr-TR" sz="2000" b="1" dirty="0"/>
              <a:t>10 . Ayet </a:t>
            </a:r>
            <a:endParaRPr lang="tr-TR" sz="2000" dirty="0"/>
          </a:p>
        </p:txBody>
      </p:sp>
    </p:spTree>
    <p:extLst>
      <p:ext uri="{BB962C8B-B14F-4D97-AF65-F5344CB8AC3E}">
        <p14:creationId xmlns:p14="http://schemas.microsoft.com/office/powerpoint/2010/main" val="393621449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99493"/>
            <a:ext cx="12192000" cy="2231733"/>
          </a:xfrm>
        </p:spPr>
        <p:txBody>
          <a:bodyPr>
            <a:noAutofit/>
          </a:bodyPr>
          <a:lstStyle/>
          <a:p>
            <a:pPr rtl="1"/>
            <a:r>
              <a:rPr lang="ar-AE" sz="4000" b="0" i="0" dirty="0">
                <a:effectLst/>
                <a:latin typeface="Elif1"/>
              </a:rPr>
              <a:t>رَسُولاً يَتْلُوا عَلَيْكُمْ اٰيَاتِ اللّٰهِ مُبَيِّنَاتٍ لِيُخْرِجَ الَّذٖينَ اٰمَنُوا وَعَمِلُوا الصَّالِحَاتِ مِنَ</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الظُّلُمَاتِ اِلَى النُّورِؕ وَمَنْ يُؤْمِنْ بِاللّٰهِ وَيَعْمَلْ صَالِحاً يُدْخِلْهُ جَنَّاتٍ تَجْرٖي مِنْ</a:t>
            </a:r>
            <a:r>
              <a:rPr lang="tr-TR" sz="4000" b="0" i="0" dirty="0">
                <a:effectLst/>
                <a:latin typeface="Elif1"/>
              </a:rPr>
              <a:t/>
            </a:r>
            <a:br>
              <a:rPr lang="tr-TR" sz="4000" b="0" i="0" dirty="0">
                <a:effectLst/>
                <a:latin typeface="Elif1"/>
              </a:rPr>
            </a:br>
            <a:r>
              <a:rPr lang="tr-TR" sz="4000" b="0" i="0" dirty="0">
                <a:effectLst/>
                <a:latin typeface="Elif1"/>
              </a:rPr>
              <a:t/>
            </a:r>
            <a:br>
              <a:rPr lang="tr-TR" sz="4000" b="0" i="0" dirty="0">
                <a:effectLst/>
                <a:latin typeface="Elif1"/>
              </a:rPr>
            </a:br>
            <a:r>
              <a:rPr lang="ar-AE" sz="4000" b="0" i="0" dirty="0">
                <a:effectLst/>
                <a:latin typeface="Elif1"/>
              </a:rPr>
              <a:t> تَحْتِهَا الْاَنْهَارُ خَالِدٖينَ فٖيهَٓا اَبَداًؕ قَدْ اَحْسَنَ اللّٰهُ لَهُ رِزْقاً</a:t>
            </a:r>
            <a:r>
              <a:rPr lang="ar-AE" sz="4000" b="1" i="0" u="none" strike="noStrike" dirty="0">
                <a:effectLst/>
                <a:latin typeface="Elif1"/>
              </a:rPr>
              <a:t>﴿١١﴾</a:t>
            </a:r>
            <a:endParaRPr lang="ar-AE" sz="333300" dirty="0"/>
          </a:p>
        </p:txBody>
      </p:sp>
      <p:sp>
        <p:nvSpPr>
          <p:cNvPr id="3" name="Alt Başlık 2"/>
          <p:cNvSpPr>
            <a:spLocks noGrp="1"/>
          </p:cNvSpPr>
          <p:nvPr>
            <p:ph type="subTitle" idx="1"/>
          </p:nvPr>
        </p:nvSpPr>
        <p:spPr>
          <a:xfrm>
            <a:off x="0" y="4759596"/>
            <a:ext cx="12192000" cy="2089699"/>
          </a:xfrm>
        </p:spPr>
        <p:txBody>
          <a:bodyPr>
            <a:normAutofit/>
          </a:bodyPr>
          <a:lstStyle/>
          <a:p>
            <a:r>
              <a:rPr lang="tr-TR" b="1" i="1" u="none" strike="noStrike" dirty="0">
                <a:effectLst/>
                <a:latin typeface="Helvetica Neue"/>
              </a:rPr>
              <a:t>﴾11﴿</a:t>
            </a:r>
            <a:r>
              <a:rPr lang="tr-TR" b="1" i="1" dirty="0">
                <a:effectLst/>
                <a:latin typeface="Helvetica Neue"/>
              </a:rPr>
              <a:t>İman edip dünya ve </a:t>
            </a:r>
            <a:r>
              <a:rPr lang="tr-TR" b="1" i="1" dirty="0" err="1">
                <a:effectLst/>
                <a:latin typeface="Helvetica Neue"/>
              </a:rPr>
              <a:t>âhiret</a:t>
            </a:r>
            <a:r>
              <a:rPr lang="tr-TR" b="1" i="1" dirty="0">
                <a:effectLst/>
                <a:latin typeface="Helvetica Neue"/>
              </a:rPr>
              <a:t> için yararlı işler yapanları karanlıklardan aydınlığa çıkarsın diye size Allah’ın apaçık </a:t>
            </a:r>
            <a:r>
              <a:rPr lang="tr-TR" b="1" i="1" dirty="0" err="1">
                <a:effectLst/>
                <a:latin typeface="Helvetica Neue"/>
              </a:rPr>
              <a:t>âyetlerini</a:t>
            </a:r>
            <a:r>
              <a:rPr lang="tr-TR" b="1" i="1" dirty="0">
                <a:effectLst/>
                <a:latin typeface="Helvetica Neue"/>
              </a:rPr>
              <a:t> okuyan bir elçi gönderdi. Kim Allah’a iman eder, </a:t>
            </a:r>
            <a:r>
              <a:rPr lang="tr-TR" b="1" i="1" dirty="0" err="1">
                <a:effectLst/>
                <a:latin typeface="Helvetica Neue"/>
              </a:rPr>
              <a:t>rızâsına</a:t>
            </a:r>
            <a:r>
              <a:rPr lang="tr-TR" b="1" i="1" dirty="0">
                <a:effectLst/>
                <a:latin typeface="Helvetica Neue"/>
              </a:rPr>
              <a:t> uygun davranırsa, onu içinde ebedî kalmak üzere altından ırmaklar akan cennetlere koyar. İşte böylece Allah ona gerçekten güzel bir rızık ihsan etmiştir.</a:t>
            </a:r>
            <a:endParaRPr lang="tr-TR" b="1" i="1" dirty="0"/>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sz="2000" b="1" dirty="0"/>
              <a:t>Talâk Suresi 65 . sure</a:t>
            </a:r>
          </a:p>
          <a:p>
            <a:r>
              <a:rPr lang="tr-TR" sz="2000" b="1" dirty="0"/>
              <a:t>11 . Ayet </a:t>
            </a:r>
            <a:endParaRPr lang="tr-TR" sz="2000" dirty="0"/>
          </a:p>
        </p:txBody>
      </p:sp>
    </p:spTree>
    <p:extLst>
      <p:ext uri="{BB962C8B-B14F-4D97-AF65-F5344CB8AC3E}">
        <p14:creationId xmlns:p14="http://schemas.microsoft.com/office/powerpoint/2010/main" val="398205906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99493"/>
            <a:ext cx="12192000" cy="1635083"/>
          </a:xfrm>
        </p:spPr>
        <p:txBody>
          <a:bodyPr>
            <a:noAutofit/>
          </a:bodyPr>
          <a:lstStyle/>
          <a:p>
            <a:pPr rtl="1"/>
            <a:r>
              <a:rPr lang="ar-AE" sz="4000" dirty="0"/>
              <a:t>يَٓا اَيُّهَا الَّذٖينَ اٰمَنُوا قُٓوا اَنْفُسَكُمْ وَاَهْلٖيكُمْ نَاراً وَقُودُهَا النَّاسُ وَالْحِجَارَةُ عَلَيْهَا </a:t>
            </a:r>
            <a:r>
              <a:rPr lang="tr-TR" sz="4000" dirty="0" smtClean="0"/>
              <a:t/>
            </a:r>
            <a:br>
              <a:rPr lang="tr-TR" sz="4000" dirty="0" smtClean="0"/>
            </a:br>
            <a:r>
              <a:rPr lang="tr-TR" sz="4000" dirty="0"/>
              <a:t/>
            </a:r>
            <a:br>
              <a:rPr lang="tr-TR" sz="4000" dirty="0"/>
            </a:br>
            <a:r>
              <a:rPr lang="ar-AE" sz="4000" dirty="0" smtClean="0"/>
              <a:t>مَلٰٓئِكَةٌ </a:t>
            </a:r>
            <a:r>
              <a:rPr lang="ar-AE" sz="4000" dirty="0"/>
              <a:t>غِلَاظٌ شِدَادٌ لَا يَعْصُونَ اللّٰهَ مَٓا اَمَرَهُمْ وَيَفْعَلُونَ مَا يُؤْمَرُونَ</a:t>
            </a:r>
            <a:r>
              <a:rPr lang="ar-AE" sz="4000" b="1" dirty="0"/>
              <a:t>﴿٦﴾</a:t>
            </a:r>
            <a:endParaRPr lang="ar-AE" sz="160800" dirty="0"/>
          </a:p>
        </p:txBody>
      </p:sp>
      <p:sp>
        <p:nvSpPr>
          <p:cNvPr id="3" name="Alt Başlık 2"/>
          <p:cNvSpPr>
            <a:spLocks noGrp="1"/>
          </p:cNvSpPr>
          <p:nvPr>
            <p:ph type="subTitle" idx="1"/>
          </p:nvPr>
        </p:nvSpPr>
        <p:spPr>
          <a:xfrm>
            <a:off x="0" y="4759596"/>
            <a:ext cx="12192000" cy="2089699"/>
          </a:xfrm>
        </p:spPr>
        <p:txBody>
          <a:bodyPr>
            <a:normAutofit/>
          </a:bodyPr>
          <a:lstStyle/>
          <a:p>
            <a:r>
              <a:rPr lang="tr-TR" b="1" i="1" dirty="0"/>
              <a:t>﴾6﴿Ey iman edenler! Kendinizi ve ailenizi yakıtı insanlar ve taşlar olan ateşten koruyun. Onun başında, acımasız, güçlü, Allah’ın kendilerine buyurduğuna karşı gelmeyen ve kendilerine emredileni yerine getiren melekler vardır.</a:t>
            </a:r>
            <a:endParaRPr lang="tr-TR" b="1" i="1" dirty="0"/>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sz="2000" b="1" dirty="0" err="1" smtClean="0"/>
              <a:t>Tahrim</a:t>
            </a:r>
            <a:r>
              <a:rPr lang="tr-TR" sz="2000" b="1" dirty="0" smtClean="0"/>
              <a:t> </a:t>
            </a:r>
            <a:r>
              <a:rPr lang="tr-TR" sz="2000" b="1" dirty="0"/>
              <a:t>Suresi </a:t>
            </a:r>
            <a:r>
              <a:rPr lang="tr-TR" sz="2000" b="1" dirty="0" smtClean="0"/>
              <a:t>66 </a:t>
            </a:r>
            <a:r>
              <a:rPr lang="tr-TR" sz="2000" b="1" dirty="0"/>
              <a:t>. sure</a:t>
            </a:r>
          </a:p>
          <a:p>
            <a:r>
              <a:rPr lang="tr-TR" sz="2000" b="1" dirty="0" smtClean="0"/>
              <a:t>6 </a:t>
            </a:r>
            <a:r>
              <a:rPr lang="tr-TR" sz="2000" b="1" dirty="0"/>
              <a:t>. Ayet </a:t>
            </a:r>
            <a:endParaRPr lang="tr-TR" sz="2000" dirty="0"/>
          </a:p>
        </p:txBody>
      </p:sp>
    </p:spTree>
    <p:extLst>
      <p:ext uri="{BB962C8B-B14F-4D97-AF65-F5344CB8AC3E}">
        <p14:creationId xmlns:p14="http://schemas.microsoft.com/office/powerpoint/2010/main" val="1742766935"/>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اِنَّ لِلْمُتَّقٖينَ عِنْدَ رَبِّهِمْ جَنَّاتِ النَّعٖيمِ</a:t>
            </a:r>
            <a:r>
              <a:rPr lang="ar-AE" b="1" dirty="0"/>
              <a:t>﴿٣٤﴾</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﴾34﴿Şüphesiz Allah’a itaatsizlikten sakınanlar için rableri katında nimetlerle dolu cennetler vardır.</a:t>
            </a:r>
          </a:p>
        </p:txBody>
      </p:sp>
      <p:sp>
        <p:nvSpPr>
          <p:cNvPr id="4" name="Metin kutusu 3"/>
          <p:cNvSpPr txBox="1"/>
          <p:nvPr/>
        </p:nvSpPr>
        <p:spPr>
          <a:xfrm>
            <a:off x="9212826" y="8704"/>
            <a:ext cx="2979174" cy="707886"/>
          </a:xfrm>
          <a:prstGeom prst="rect">
            <a:avLst/>
          </a:prstGeom>
          <a:noFill/>
        </p:spPr>
        <p:txBody>
          <a:bodyPr wrap="square" rtlCol="0">
            <a:spAutoFit/>
          </a:bodyPr>
          <a:lstStyle/>
          <a:p>
            <a:r>
              <a:rPr lang="tr-TR" b="1" dirty="0"/>
              <a:t>Kalem </a:t>
            </a:r>
            <a:r>
              <a:rPr lang="tr-TR" sz="2000" b="1" dirty="0"/>
              <a:t>Suresi 68 . Sure</a:t>
            </a:r>
          </a:p>
          <a:p>
            <a:r>
              <a:rPr lang="tr-TR" sz="2000" b="1" dirty="0"/>
              <a:t>34 . Ayet </a:t>
            </a:r>
            <a:endParaRPr lang="tr-TR" sz="2000" dirty="0"/>
          </a:p>
        </p:txBody>
      </p:sp>
    </p:spTree>
    <p:extLst>
      <p:ext uri="{BB962C8B-B14F-4D97-AF65-F5344CB8AC3E}">
        <p14:creationId xmlns:p14="http://schemas.microsoft.com/office/powerpoint/2010/main" val="150539660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b="0" i="0" dirty="0">
                <a:effectLst/>
                <a:latin typeface="Elif1"/>
              </a:rPr>
              <a:t>اَفَنَجْعَلُ الْمُسْلِمٖينَ كَالْمُجْرِمٖينَؕ</a:t>
            </a:r>
            <a:r>
              <a:rPr lang="ar-AE" b="1" i="0" u="none" strike="noStrike" dirty="0">
                <a:effectLst/>
                <a:latin typeface="Elif1"/>
              </a:rPr>
              <a:t>﴿٣٥﴾</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effectLst/>
                <a:latin typeface="Helvetica Neue"/>
              </a:rPr>
              <a:t>﴾35﴿</a:t>
            </a:r>
            <a:r>
              <a:rPr lang="tr-TR" b="1" i="1" dirty="0">
                <a:effectLst/>
                <a:latin typeface="Helvetica Neue"/>
              </a:rPr>
              <a:t>Öyle ya, emrimize boyun eğenleri o günahkârlarla bir mi tutacağız?</a:t>
            </a:r>
            <a:endParaRPr lang="tr-TR" b="1" i="1" dirty="0"/>
          </a:p>
        </p:txBody>
      </p:sp>
      <p:sp>
        <p:nvSpPr>
          <p:cNvPr id="4" name="Metin kutusu 3"/>
          <p:cNvSpPr txBox="1"/>
          <p:nvPr/>
        </p:nvSpPr>
        <p:spPr>
          <a:xfrm>
            <a:off x="9261987" y="8704"/>
            <a:ext cx="2930013" cy="707886"/>
          </a:xfrm>
          <a:prstGeom prst="rect">
            <a:avLst/>
          </a:prstGeom>
          <a:noFill/>
        </p:spPr>
        <p:txBody>
          <a:bodyPr wrap="square" rtlCol="0">
            <a:spAutoFit/>
          </a:bodyPr>
          <a:lstStyle/>
          <a:p>
            <a:r>
              <a:rPr lang="tr-TR" b="1" dirty="0"/>
              <a:t>Kalem </a:t>
            </a:r>
            <a:r>
              <a:rPr lang="tr-TR" sz="2000" b="1" dirty="0"/>
              <a:t>Suresi 68 . Sure</a:t>
            </a:r>
          </a:p>
          <a:p>
            <a:r>
              <a:rPr lang="tr-TR" sz="2000" b="1" dirty="0"/>
              <a:t>35 . Ayet </a:t>
            </a:r>
            <a:endParaRPr lang="tr-TR" sz="2000" dirty="0"/>
          </a:p>
        </p:txBody>
      </p:sp>
    </p:spTree>
    <p:extLst>
      <p:ext uri="{BB962C8B-B14F-4D97-AF65-F5344CB8AC3E}">
        <p14:creationId xmlns:p14="http://schemas.microsoft.com/office/powerpoint/2010/main" val="251864165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b="0" i="0" dirty="0">
                <a:effectLst/>
                <a:latin typeface="Elif1"/>
              </a:rPr>
              <a:t>وَاِنَّهُ لَتَذْكِرَةٌ لِلْمُتَّقٖينَ</a:t>
            </a:r>
            <a:r>
              <a:rPr lang="ar-AE" b="1" i="0" u="none" strike="noStrike" dirty="0">
                <a:effectLst/>
                <a:latin typeface="Elif1"/>
              </a:rPr>
              <a:t>﴿٤٨﴾</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﴾48﴿</a:t>
            </a:r>
            <a:r>
              <a:rPr lang="tr-TR" b="1" i="1" dirty="0">
                <a:solidFill>
                  <a:srgbClr val="4A4A4A"/>
                </a:solidFill>
                <a:effectLst/>
                <a:latin typeface="Helvetica Neue"/>
              </a:rPr>
              <a:t>Doğrusu Kur’an, </a:t>
            </a:r>
            <a:r>
              <a:rPr lang="tr-TR" b="1" i="1" dirty="0" err="1">
                <a:solidFill>
                  <a:srgbClr val="4A4A4A"/>
                </a:solidFill>
                <a:effectLst/>
                <a:latin typeface="Helvetica Neue"/>
              </a:rPr>
              <a:t>takvâ</a:t>
            </a:r>
            <a:r>
              <a:rPr lang="tr-TR" b="1" i="1" dirty="0">
                <a:solidFill>
                  <a:srgbClr val="4A4A4A"/>
                </a:solidFill>
                <a:effectLst/>
                <a:latin typeface="Helvetica Neue"/>
              </a:rPr>
              <a:t> sahipleri için bir öğüttür.</a:t>
            </a:r>
            <a:endParaRPr lang="tr-TR" b="1" i="1" dirty="0"/>
          </a:p>
        </p:txBody>
      </p:sp>
      <p:sp>
        <p:nvSpPr>
          <p:cNvPr id="4" name="Metin kutusu 3"/>
          <p:cNvSpPr txBox="1"/>
          <p:nvPr/>
        </p:nvSpPr>
        <p:spPr>
          <a:xfrm>
            <a:off x="9242323" y="8704"/>
            <a:ext cx="2949677" cy="707886"/>
          </a:xfrm>
          <a:prstGeom prst="rect">
            <a:avLst/>
          </a:prstGeom>
          <a:noFill/>
        </p:spPr>
        <p:txBody>
          <a:bodyPr wrap="square" rtlCol="0">
            <a:spAutoFit/>
          </a:bodyPr>
          <a:lstStyle/>
          <a:p>
            <a:r>
              <a:rPr lang="tr-TR" b="1" dirty="0" err="1"/>
              <a:t>Hâkka</a:t>
            </a:r>
            <a:r>
              <a:rPr lang="tr-TR" b="1" dirty="0"/>
              <a:t> </a:t>
            </a:r>
            <a:r>
              <a:rPr lang="tr-TR" sz="2000" b="1" dirty="0"/>
              <a:t>Suresi 69 . sure</a:t>
            </a:r>
          </a:p>
          <a:p>
            <a:r>
              <a:rPr lang="tr-TR" sz="2000" b="1" dirty="0"/>
              <a:t>48 . Ayet </a:t>
            </a:r>
            <a:endParaRPr lang="tr-TR" sz="2000" dirty="0"/>
          </a:p>
        </p:txBody>
      </p:sp>
    </p:spTree>
    <p:extLst>
      <p:ext uri="{BB962C8B-B14F-4D97-AF65-F5344CB8AC3E}">
        <p14:creationId xmlns:p14="http://schemas.microsoft.com/office/powerpoint/2010/main" val="405492884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01391"/>
            <a:ext cx="12192000" cy="1990024"/>
          </a:xfrm>
        </p:spPr>
        <p:txBody>
          <a:bodyPr>
            <a:noAutofit/>
          </a:bodyPr>
          <a:lstStyle/>
          <a:p>
            <a:pPr rtl="1"/>
            <a:r>
              <a:rPr lang="ar-AE" dirty="0"/>
              <a:t>كَلَّاؕ اِنَّهَا لَظٰىۙ</a:t>
            </a:r>
            <a:r>
              <a:rPr lang="ar-AE" b="1" dirty="0"/>
              <a:t>﴿١٥</a:t>
            </a:r>
            <a:r>
              <a:rPr lang="ar-AE" b="1" dirty="0" smtClean="0"/>
              <a:t>﴾</a:t>
            </a:r>
            <a:r>
              <a:rPr lang="tr-TR" b="1" dirty="0" smtClean="0"/>
              <a:t/>
            </a:r>
            <a:br>
              <a:rPr lang="tr-TR" b="1" dirty="0" smtClean="0"/>
            </a:br>
            <a:r>
              <a:rPr lang="ar-AE" dirty="0"/>
              <a:t/>
            </a:r>
            <a:br>
              <a:rPr lang="ar-AE" dirty="0"/>
            </a:br>
            <a:r>
              <a:rPr lang="ar-AE" dirty="0"/>
              <a:t>نَزَّاعَةً لِلشَّوٰىۚ</a:t>
            </a:r>
            <a:r>
              <a:rPr lang="ar-AE" b="1" dirty="0"/>
              <a:t>﴿١٦﴾</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﴾15-16﴿Fakat ne mümkün! Bilinmeli ki o (cehennem) alev </a:t>
            </a:r>
            <a:r>
              <a:rPr lang="tr-TR" b="1" i="1" dirty="0" err="1"/>
              <a:t>alev</a:t>
            </a:r>
            <a:r>
              <a:rPr lang="tr-TR" b="1" i="1" dirty="0"/>
              <a:t> yanan, derileri kavurup soyan bir ateştir.</a:t>
            </a:r>
            <a:endParaRPr lang="tr-TR" b="1" i="1" dirty="0"/>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Meâric</a:t>
            </a:r>
            <a:r>
              <a:rPr lang="tr-TR" b="1" dirty="0" smtClean="0"/>
              <a:t> </a:t>
            </a:r>
            <a:r>
              <a:rPr lang="tr-TR" sz="2000" b="1" dirty="0" smtClean="0"/>
              <a:t>Suresi 70 . sure</a:t>
            </a:r>
          </a:p>
          <a:p>
            <a:r>
              <a:rPr lang="tr-TR" sz="2000" b="1" dirty="0" smtClean="0"/>
              <a:t>15 – 16 . </a:t>
            </a:r>
            <a:r>
              <a:rPr lang="tr-TR" sz="2000" b="1" dirty="0" smtClean="0"/>
              <a:t>Ayet </a:t>
            </a:r>
            <a:endParaRPr lang="tr-TR" sz="2000" dirty="0"/>
          </a:p>
        </p:txBody>
      </p:sp>
    </p:spTree>
    <p:extLst>
      <p:ext uri="{BB962C8B-B14F-4D97-AF65-F5344CB8AC3E}">
        <p14:creationId xmlns:p14="http://schemas.microsoft.com/office/powerpoint/2010/main" val="3012763541"/>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b="0" i="0" dirty="0">
                <a:effectLst/>
                <a:latin typeface="Elif1"/>
              </a:rPr>
              <a:t>اَنِ اعْبُدُوا اللّٰهَ وَاتَّـقُوهُ وَاَطٖيعُونِۙ</a:t>
            </a:r>
            <a:r>
              <a:rPr lang="ar-AE" b="1" i="0" u="none" strike="noStrike" dirty="0">
                <a:effectLst/>
                <a:latin typeface="Elif1"/>
              </a:rPr>
              <a:t>﴿٣﴾</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﴾3﴿</a:t>
            </a:r>
            <a:r>
              <a:rPr lang="tr-TR" b="1" i="1" dirty="0">
                <a:solidFill>
                  <a:srgbClr val="4A4A4A"/>
                </a:solidFill>
                <a:effectLst/>
                <a:latin typeface="Helvetica Neue"/>
              </a:rPr>
              <a:t>Allah’a kulluk edin; O’na karşı gelmekten sakının ve bana itaat edin;</a:t>
            </a:r>
            <a:endParaRPr lang="tr-TR" b="1" i="1" dirty="0"/>
          </a:p>
        </p:txBody>
      </p:sp>
      <p:sp>
        <p:nvSpPr>
          <p:cNvPr id="4" name="Metin kutusu 3"/>
          <p:cNvSpPr txBox="1"/>
          <p:nvPr/>
        </p:nvSpPr>
        <p:spPr>
          <a:xfrm>
            <a:off x="9527459" y="8704"/>
            <a:ext cx="2664542" cy="707886"/>
          </a:xfrm>
          <a:prstGeom prst="rect">
            <a:avLst/>
          </a:prstGeom>
          <a:noFill/>
        </p:spPr>
        <p:txBody>
          <a:bodyPr wrap="square" rtlCol="0">
            <a:spAutoFit/>
          </a:bodyPr>
          <a:lstStyle/>
          <a:p>
            <a:r>
              <a:rPr lang="tr-TR" b="1" dirty="0" err="1"/>
              <a:t>Nûh</a:t>
            </a:r>
            <a:r>
              <a:rPr lang="tr-TR" b="1" dirty="0"/>
              <a:t> </a:t>
            </a:r>
            <a:r>
              <a:rPr lang="tr-TR" sz="2000" b="1" dirty="0"/>
              <a:t>Suresi 71 . sure</a:t>
            </a:r>
          </a:p>
          <a:p>
            <a:r>
              <a:rPr lang="tr-TR" sz="2000" b="1" dirty="0"/>
              <a:t>3 . Ayet </a:t>
            </a:r>
            <a:endParaRPr lang="tr-TR" sz="2000" dirty="0"/>
          </a:p>
        </p:txBody>
      </p:sp>
    </p:spTree>
    <p:extLst>
      <p:ext uri="{BB962C8B-B14F-4D97-AF65-F5344CB8AC3E}">
        <p14:creationId xmlns:p14="http://schemas.microsoft.com/office/powerpoint/2010/main" val="3178231309"/>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b="0" i="0" dirty="0">
                <a:effectLst/>
                <a:latin typeface="Elif1"/>
              </a:rPr>
              <a:t>فَكَيْفَ تَتَّقُونَ اِنْ كَفَرْتُمْ يَوْماً يَجْعَلُ الْوِلْدَانَ شٖيباًࣗ</a:t>
            </a:r>
            <a:r>
              <a:rPr lang="ar-AE" b="1" i="0" u="none" strike="noStrike" dirty="0">
                <a:effectLst/>
                <a:latin typeface="Elif1"/>
              </a:rPr>
              <a:t>﴿١٧﴾</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﴾17﴿</a:t>
            </a:r>
            <a:r>
              <a:rPr lang="tr-TR" b="1" i="1" dirty="0">
                <a:solidFill>
                  <a:srgbClr val="4A4A4A"/>
                </a:solidFill>
                <a:effectLst/>
                <a:latin typeface="Helvetica Neue"/>
              </a:rPr>
              <a:t>Siz de inkârda direnirseniz çocukları ihtiyarlatan o günden kendinizi nasıl ­koruyacaksınız?</a:t>
            </a:r>
            <a:endParaRPr lang="tr-TR" b="1" i="1" dirty="0"/>
          </a:p>
        </p:txBody>
      </p:sp>
      <p:sp>
        <p:nvSpPr>
          <p:cNvPr id="4" name="Metin kutusu 3"/>
          <p:cNvSpPr txBox="1"/>
          <p:nvPr/>
        </p:nvSpPr>
        <p:spPr>
          <a:xfrm>
            <a:off x="8849033" y="8704"/>
            <a:ext cx="3342968" cy="707886"/>
          </a:xfrm>
          <a:prstGeom prst="rect">
            <a:avLst/>
          </a:prstGeom>
          <a:noFill/>
        </p:spPr>
        <p:txBody>
          <a:bodyPr wrap="square" rtlCol="0">
            <a:spAutoFit/>
          </a:bodyPr>
          <a:lstStyle/>
          <a:p>
            <a:r>
              <a:rPr lang="tr-TR" b="1" dirty="0" err="1"/>
              <a:t>Müzzemmil</a:t>
            </a:r>
            <a:r>
              <a:rPr lang="tr-TR" b="1" dirty="0"/>
              <a:t> </a:t>
            </a:r>
            <a:r>
              <a:rPr lang="tr-TR" sz="2000" b="1" dirty="0"/>
              <a:t>Suresi 73 . sure</a:t>
            </a:r>
          </a:p>
          <a:p>
            <a:r>
              <a:rPr lang="tr-TR" sz="2000" b="1" dirty="0"/>
              <a:t>17 . Ayet </a:t>
            </a:r>
            <a:endParaRPr lang="tr-TR" sz="2000" dirty="0"/>
          </a:p>
        </p:txBody>
      </p:sp>
    </p:spTree>
    <p:extLst>
      <p:ext uri="{BB962C8B-B14F-4D97-AF65-F5344CB8AC3E}">
        <p14:creationId xmlns:p14="http://schemas.microsoft.com/office/powerpoint/2010/main" val="215785410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sz="4800" b="0" i="0" dirty="0">
                <a:effectLst/>
                <a:latin typeface="Elif1"/>
              </a:rPr>
              <a:t>وَمَا يَذْكُرُونَ اِلَّٓا اَنْ يَشَٓاءَ اللّٰهُؕ هُوَ اَهْلُ التَّقْوٰى وَاَهْلُ الْمَغْفِرَةِ</a:t>
            </a:r>
            <a:r>
              <a:rPr lang="ar-AE" sz="4800" b="1" i="0" u="none" strike="noStrike" dirty="0">
                <a:effectLst/>
                <a:latin typeface="Elif1"/>
              </a:rPr>
              <a:t>﴿٥٦﴾</a:t>
            </a:r>
            <a:endParaRPr lang="ar-AE"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effectLst/>
                <a:latin typeface="Helvetica Neue"/>
              </a:rPr>
              <a:t>﴾56﴿</a:t>
            </a:r>
            <a:r>
              <a:rPr lang="tr-TR" b="1" i="1" dirty="0">
                <a:effectLst/>
                <a:latin typeface="Helvetica Neue"/>
              </a:rPr>
              <a:t>Ve Allah dilemeksizin onlar öğüt alamazlar. Sakınılmaya lâyık olan da O’dur, mağfiret sahibi de O’dur.</a:t>
            </a:r>
            <a:endParaRPr lang="tr-TR" b="1" i="1" dirty="0"/>
          </a:p>
        </p:txBody>
      </p:sp>
      <p:sp>
        <p:nvSpPr>
          <p:cNvPr id="4" name="Metin kutusu 3"/>
          <p:cNvSpPr txBox="1"/>
          <p:nvPr/>
        </p:nvSpPr>
        <p:spPr>
          <a:xfrm>
            <a:off x="8829369" y="8704"/>
            <a:ext cx="3362632" cy="707886"/>
          </a:xfrm>
          <a:prstGeom prst="rect">
            <a:avLst/>
          </a:prstGeom>
          <a:noFill/>
        </p:spPr>
        <p:txBody>
          <a:bodyPr wrap="square" rtlCol="0">
            <a:spAutoFit/>
          </a:bodyPr>
          <a:lstStyle/>
          <a:p>
            <a:r>
              <a:rPr lang="tr-TR" b="1" dirty="0" err="1"/>
              <a:t>Müddessir</a:t>
            </a:r>
            <a:r>
              <a:rPr lang="tr-TR" b="1" dirty="0"/>
              <a:t> </a:t>
            </a:r>
            <a:r>
              <a:rPr lang="tr-TR" sz="2000" b="1" dirty="0"/>
              <a:t>Suresi 74 . sure</a:t>
            </a:r>
          </a:p>
          <a:p>
            <a:r>
              <a:rPr lang="tr-TR" sz="2000" b="1" dirty="0"/>
              <a:t>56 . Ayet </a:t>
            </a:r>
            <a:endParaRPr lang="tr-TR" sz="2000" dirty="0"/>
          </a:p>
        </p:txBody>
      </p:sp>
    </p:spTree>
    <p:extLst>
      <p:ext uri="{BB962C8B-B14F-4D97-AF65-F5344CB8AC3E}">
        <p14:creationId xmlns:p14="http://schemas.microsoft.com/office/powerpoint/2010/main" val="1365512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655762"/>
          </a:xfrm>
        </p:spPr>
        <p:txBody>
          <a:bodyPr>
            <a:noAutofit/>
          </a:bodyPr>
          <a:lstStyle/>
          <a:p>
            <a:pPr rtl="1"/>
            <a:r>
              <a:rPr lang="ar-AE" sz="5400" b="0" i="0" dirty="0">
                <a:effectLst/>
                <a:latin typeface="Elif1"/>
              </a:rPr>
              <a:t>اِنَّ الْمُتَّقٖينَ فٖي ظِلَالٍ وَعُيُونٍۙ</a:t>
            </a:r>
            <a:r>
              <a:rPr lang="ar-AE" sz="5400" b="1" i="0" u="none" strike="noStrike" dirty="0">
                <a:effectLst/>
                <a:latin typeface="Elif1"/>
              </a:rPr>
              <a:t>﴿٤١﴾</a:t>
            </a:r>
            <a:r>
              <a:rPr lang="tr-TR" sz="5400" b="1" i="0" u="none" strike="noStrike" dirty="0">
                <a:effectLst/>
                <a:latin typeface="Elif1"/>
              </a:rPr>
              <a:t/>
            </a:r>
            <a:br>
              <a:rPr lang="tr-TR" sz="5400" b="1" i="0" u="none" strike="noStrike" dirty="0">
                <a:effectLst/>
                <a:latin typeface="Elif1"/>
              </a:rPr>
            </a:br>
            <a:r>
              <a:rPr lang="ar-AE" sz="5400" b="0" i="0" dirty="0">
                <a:effectLst/>
                <a:latin typeface="Elif1"/>
              </a:rPr>
              <a:t/>
            </a:r>
            <a:br>
              <a:rPr lang="ar-AE" sz="5400" b="0" i="0" dirty="0">
                <a:effectLst/>
                <a:latin typeface="Elif1"/>
              </a:rPr>
            </a:br>
            <a:r>
              <a:rPr lang="ar-AE" sz="5400" b="0" i="0" dirty="0">
                <a:effectLst/>
                <a:latin typeface="Elif1"/>
              </a:rPr>
              <a:t>وَفَوَاكِهَ مِمَّا يَشْتَهُونَؕ</a:t>
            </a:r>
            <a:r>
              <a:rPr lang="ar-AE" sz="5400" b="1" i="0" u="none" strike="noStrike" dirty="0">
                <a:effectLst/>
                <a:latin typeface="Elif1"/>
              </a:rPr>
              <a:t>﴿٤٢﴾</a:t>
            </a:r>
            <a:endParaRPr lang="ar-AE" sz="9600" b="0" i="0" dirty="0">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﴾41-42﴿</a:t>
            </a:r>
            <a:r>
              <a:rPr lang="tr-TR" b="1" i="1" dirty="0">
                <a:solidFill>
                  <a:srgbClr val="4A4A4A"/>
                </a:solidFill>
                <a:effectLst/>
                <a:latin typeface="Helvetica Neue"/>
              </a:rPr>
              <a:t>Şüphe yok ki </a:t>
            </a:r>
            <a:r>
              <a:rPr lang="tr-TR" b="1" i="1" dirty="0" err="1">
                <a:solidFill>
                  <a:srgbClr val="4A4A4A"/>
                </a:solidFill>
                <a:effectLst/>
                <a:latin typeface="Helvetica Neue"/>
              </a:rPr>
              <a:t>takvâ</a:t>
            </a:r>
            <a:r>
              <a:rPr lang="tr-TR" b="1" i="1" dirty="0">
                <a:solidFill>
                  <a:srgbClr val="4A4A4A"/>
                </a:solidFill>
                <a:effectLst/>
                <a:latin typeface="Helvetica Neue"/>
              </a:rPr>
              <a:t> sahipleri gölgeliklerde ve pınar başlarında canlarının istediği çeşit çeşit meyveler arasında olacaklardır.</a:t>
            </a:r>
            <a:endParaRPr lang="tr-TR" b="1" i="1" dirty="0"/>
          </a:p>
        </p:txBody>
      </p:sp>
      <p:sp>
        <p:nvSpPr>
          <p:cNvPr id="4" name="Metin kutusu 3"/>
          <p:cNvSpPr txBox="1"/>
          <p:nvPr/>
        </p:nvSpPr>
        <p:spPr>
          <a:xfrm>
            <a:off x="8829369" y="8704"/>
            <a:ext cx="3362632" cy="707886"/>
          </a:xfrm>
          <a:prstGeom prst="rect">
            <a:avLst/>
          </a:prstGeom>
          <a:noFill/>
        </p:spPr>
        <p:txBody>
          <a:bodyPr wrap="square" rtlCol="0">
            <a:spAutoFit/>
          </a:bodyPr>
          <a:lstStyle/>
          <a:p>
            <a:r>
              <a:rPr lang="tr-TR" b="1" i="0" dirty="0" err="1">
                <a:effectLst/>
                <a:latin typeface="Helvetica Neue"/>
              </a:rPr>
              <a:t>Mürselât</a:t>
            </a:r>
            <a:r>
              <a:rPr lang="tr-TR" b="1" dirty="0"/>
              <a:t> </a:t>
            </a:r>
            <a:r>
              <a:rPr lang="tr-TR" sz="2000" b="1" dirty="0"/>
              <a:t>Suresi 77 . sure</a:t>
            </a:r>
          </a:p>
          <a:p>
            <a:r>
              <a:rPr lang="tr-TR" sz="2000" b="1" dirty="0"/>
              <a:t>41 - 42 . Ayet </a:t>
            </a:r>
            <a:endParaRPr lang="tr-TR" sz="2000" dirty="0"/>
          </a:p>
        </p:txBody>
      </p:sp>
    </p:spTree>
    <p:extLst>
      <p:ext uri="{BB962C8B-B14F-4D97-AF65-F5344CB8AC3E}">
        <p14:creationId xmlns:p14="http://schemas.microsoft.com/office/powerpoint/2010/main" val="326403618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9600" b="0" i="0" dirty="0">
                <a:effectLst/>
                <a:latin typeface="Elif1"/>
              </a:rPr>
              <a:t>اِنَّ لِلْمُتَّقٖينَ مَفَازاًۙ</a:t>
            </a:r>
            <a:r>
              <a:rPr lang="ar-AE" sz="9600" b="1" i="0" u="none" strike="noStrike" dirty="0">
                <a:effectLst/>
                <a:latin typeface="Elif1"/>
              </a:rPr>
              <a:t>﴿٣١﴾</a:t>
            </a:r>
            <a:endParaRPr lang="ar-AE" sz="59500" dirty="0"/>
          </a:p>
        </p:txBody>
      </p:sp>
      <p:sp>
        <p:nvSpPr>
          <p:cNvPr id="3" name="Alt Başlık 2"/>
          <p:cNvSpPr>
            <a:spLocks noGrp="1"/>
          </p:cNvSpPr>
          <p:nvPr>
            <p:ph type="subTitle" idx="1"/>
          </p:nvPr>
        </p:nvSpPr>
        <p:spPr>
          <a:xfrm>
            <a:off x="0" y="4670696"/>
            <a:ext cx="12192000" cy="1399903"/>
          </a:xfrm>
        </p:spPr>
        <p:txBody>
          <a:bodyPr/>
          <a:lstStyle/>
          <a:p>
            <a:r>
              <a:rPr lang="tr-TR" b="1" i="1" u="none" strike="noStrike" dirty="0">
                <a:solidFill>
                  <a:srgbClr val="725945"/>
                </a:solidFill>
                <a:effectLst/>
                <a:latin typeface="Helvetica Neue"/>
              </a:rPr>
              <a:t>﴾31﴿</a:t>
            </a:r>
            <a:r>
              <a:rPr lang="tr-TR" b="1" i="1" dirty="0">
                <a:solidFill>
                  <a:srgbClr val="4A4A4A"/>
                </a:solidFill>
                <a:effectLst/>
                <a:latin typeface="Helvetica Neue"/>
              </a:rPr>
              <a:t>İtaatsizlikten sakınmış olanlar için artık murada erme zamanıdır.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a:t>Nebe</a:t>
            </a:r>
            <a:r>
              <a:rPr lang="tr-TR" b="1" dirty="0"/>
              <a:t> Suresi 78.Sure</a:t>
            </a:r>
          </a:p>
          <a:p>
            <a:r>
              <a:rPr lang="tr-TR" b="1" dirty="0"/>
              <a:t>31 . Ayet</a:t>
            </a:r>
            <a:endParaRPr lang="tr-TR" dirty="0"/>
          </a:p>
        </p:txBody>
      </p:sp>
    </p:spTree>
    <p:extLst>
      <p:ext uri="{BB962C8B-B14F-4D97-AF65-F5344CB8AC3E}">
        <p14:creationId xmlns:p14="http://schemas.microsoft.com/office/powerpoint/2010/main" val="2577046500"/>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8000" b="0" i="0" dirty="0">
                <a:effectLst/>
                <a:latin typeface="Elif1"/>
              </a:rPr>
              <a:t>فَاَلْهَمَهَا فُجُورَهَا وَتَقْوٰيهَاۙۖ</a:t>
            </a:r>
            <a:r>
              <a:rPr lang="ar-AE" sz="8000" b="1" i="0" u="none" strike="noStrike" dirty="0">
                <a:effectLst/>
                <a:latin typeface="Elif1"/>
              </a:rPr>
              <a:t>﴿٨﴾</a:t>
            </a:r>
            <a:endParaRPr lang="ar-AE" sz="41300" dirty="0"/>
          </a:p>
        </p:txBody>
      </p:sp>
      <p:sp>
        <p:nvSpPr>
          <p:cNvPr id="3" name="Alt Başlık 2"/>
          <p:cNvSpPr>
            <a:spLocks noGrp="1"/>
          </p:cNvSpPr>
          <p:nvPr>
            <p:ph type="subTitle" idx="1"/>
          </p:nvPr>
        </p:nvSpPr>
        <p:spPr>
          <a:xfrm>
            <a:off x="0" y="4670696"/>
            <a:ext cx="12192000" cy="1399903"/>
          </a:xfrm>
        </p:spPr>
        <p:txBody>
          <a:bodyPr/>
          <a:lstStyle/>
          <a:p>
            <a:r>
              <a:rPr lang="tr-TR" b="1" i="1" u="none" strike="noStrike" dirty="0">
                <a:solidFill>
                  <a:srgbClr val="725945"/>
                </a:solidFill>
                <a:effectLst/>
                <a:latin typeface="Helvetica Neue"/>
              </a:rPr>
              <a:t>﴾8﴿</a:t>
            </a:r>
            <a:r>
              <a:rPr lang="tr-TR" b="1" i="1" dirty="0">
                <a:solidFill>
                  <a:srgbClr val="4A4A4A"/>
                </a:solidFill>
                <a:effectLst/>
                <a:latin typeface="Helvetica Neue"/>
              </a:rPr>
              <a:t>Ona kötü ve iyi olma yeteneklerini yerleştirene ki,</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a:t>Şems Suresi 91.Sure</a:t>
            </a:r>
          </a:p>
          <a:p>
            <a:r>
              <a:rPr lang="tr-TR" b="1" dirty="0"/>
              <a:t>8 . Ayet</a:t>
            </a:r>
            <a:endParaRPr lang="tr-TR" dirty="0"/>
          </a:p>
        </p:txBody>
      </p:sp>
    </p:spTree>
    <p:extLst>
      <p:ext uri="{BB962C8B-B14F-4D97-AF65-F5344CB8AC3E}">
        <p14:creationId xmlns:p14="http://schemas.microsoft.com/office/powerpoint/2010/main" val="415230300"/>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07495"/>
            <a:ext cx="12192000" cy="1873386"/>
          </a:xfrm>
        </p:spPr>
        <p:txBody>
          <a:bodyPr>
            <a:noAutofit/>
          </a:bodyPr>
          <a:lstStyle/>
          <a:p>
            <a:pPr rtl="1"/>
            <a:r>
              <a:rPr lang="ar-AE" sz="9000" b="0" i="0" dirty="0">
                <a:effectLst/>
                <a:latin typeface="Elif1"/>
              </a:rPr>
              <a:t>فَاَمَّا مَنْ اَعْطٰى وَاتَّقٰىۙ</a:t>
            </a:r>
            <a:r>
              <a:rPr lang="ar-AE" sz="9000" b="1" i="0" u="none" strike="noStrike" dirty="0">
                <a:effectLst/>
                <a:latin typeface="Elif1"/>
              </a:rPr>
              <a:t>﴿٥﴾</a:t>
            </a:r>
            <a:endParaRPr lang="ar-AE" sz="9000" dirty="0"/>
          </a:p>
        </p:txBody>
      </p:sp>
      <p:sp>
        <p:nvSpPr>
          <p:cNvPr id="3" name="Alt Başlık 2"/>
          <p:cNvSpPr>
            <a:spLocks noGrp="1"/>
          </p:cNvSpPr>
          <p:nvPr>
            <p:ph type="subTitle" idx="1"/>
          </p:nvPr>
        </p:nvSpPr>
        <p:spPr>
          <a:xfrm>
            <a:off x="0" y="4823096"/>
            <a:ext cx="12192000" cy="1399903"/>
          </a:xfrm>
        </p:spPr>
        <p:txBody>
          <a:bodyPr/>
          <a:lstStyle/>
          <a:p>
            <a:r>
              <a:rPr lang="tr-TR" b="1" i="1" u="none" strike="noStrike" dirty="0">
                <a:effectLst/>
                <a:latin typeface="Helvetica Neue"/>
              </a:rPr>
              <a:t>﴾5﴿</a:t>
            </a:r>
            <a:r>
              <a:rPr lang="tr-TR" b="1" i="1" dirty="0">
                <a:effectLst/>
                <a:latin typeface="Helvetica Neue"/>
              </a:rPr>
              <a:t>Artık kim cömert davranır, günah işlemekten sakınırsa;</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a:t>Leyl</a:t>
            </a:r>
            <a:r>
              <a:rPr lang="tr-TR" b="1" dirty="0"/>
              <a:t> Suresi 92.Sure</a:t>
            </a:r>
          </a:p>
          <a:p>
            <a:r>
              <a:rPr lang="tr-TR" b="1" dirty="0"/>
              <a:t>5. Ayet</a:t>
            </a:r>
            <a:endParaRPr lang="tr-TR" dirty="0"/>
          </a:p>
        </p:txBody>
      </p:sp>
    </p:spTree>
    <p:extLst>
      <p:ext uri="{BB962C8B-B14F-4D97-AF65-F5344CB8AC3E}">
        <p14:creationId xmlns:p14="http://schemas.microsoft.com/office/powerpoint/2010/main" val="1888299151"/>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07495"/>
            <a:ext cx="12192000" cy="2132118"/>
          </a:xfrm>
        </p:spPr>
        <p:txBody>
          <a:bodyPr>
            <a:noAutofit/>
          </a:bodyPr>
          <a:lstStyle/>
          <a:p>
            <a:pPr rtl="1"/>
            <a:r>
              <a:rPr lang="ar-AE" b="0" i="0" dirty="0">
                <a:effectLst/>
                <a:latin typeface="Elif1"/>
              </a:rPr>
              <a:t>وَسَيُجَنَّبُهَا الْاَتْقٰىۙ</a:t>
            </a:r>
            <a:r>
              <a:rPr lang="ar-AE" b="1" i="0" u="none" strike="noStrike" dirty="0">
                <a:effectLst/>
                <a:latin typeface="Elif1"/>
              </a:rPr>
              <a:t>﴿١٧﴾</a:t>
            </a:r>
            <a:r>
              <a:rPr lang="tr-TR" b="1" i="0" u="none" strike="noStrike" dirty="0">
                <a:effectLst/>
                <a:latin typeface="Elif1"/>
              </a:rPr>
              <a:t/>
            </a:r>
            <a:br>
              <a:rPr lang="tr-TR" b="1" i="0" u="none" strike="noStrike" dirty="0">
                <a:effectLst/>
                <a:latin typeface="Elif1"/>
              </a:rPr>
            </a:br>
            <a:r>
              <a:rPr lang="ar-AE" b="0" i="0" dirty="0">
                <a:effectLst/>
                <a:latin typeface="Elif1"/>
              </a:rPr>
              <a:t/>
            </a:r>
            <a:br>
              <a:rPr lang="ar-AE" b="0" i="0" dirty="0">
                <a:effectLst/>
                <a:latin typeface="Elif1"/>
              </a:rPr>
            </a:br>
            <a:r>
              <a:rPr lang="ar-AE" b="0" i="0" dirty="0">
                <a:effectLst/>
                <a:latin typeface="Elif1"/>
              </a:rPr>
              <a:t>اَلَّذٖي يُؤْتٖي مَالَهُ يَتَزَكّٰىۚ</a:t>
            </a:r>
            <a:r>
              <a:rPr lang="ar-AE" b="1" i="0" u="none" strike="noStrike" dirty="0">
                <a:effectLst/>
                <a:latin typeface="Elif1"/>
              </a:rPr>
              <a:t>﴿١٨﴾</a:t>
            </a:r>
            <a:endParaRPr lang="ar-AE" b="0" i="0" dirty="0">
              <a:effectLst/>
              <a:latin typeface="Elif1"/>
            </a:endParaRPr>
          </a:p>
        </p:txBody>
      </p:sp>
      <p:sp>
        <p:nvSpPr>
          <p:cNvPr id="3" name="Alt Başlık 2"/>
          <p:cNvSpPr>
            <a:spLocks noGrp="1"/>
          </p:cNvSpPr>
          <p:nvPr>
            <p:ph type="subTitle" idx="1"/>
          </p:nvPr>
        </p:nvSpPr>
        <p:spPr>
          <a:xfrm>
            <a:off x="0" y="4823096"/>
            <a:ext cx="12192000" cy="1399903"/>
          </a:xfrm>
        </p:spPr>
        <p:txBody>
          <a:bodyPr/>
          <a:lstStyle/>
          <a:p>
            <a:r>
              <a:rPr lang="tr-TR" b="1" i="1" u="none" strike="noStrike" dirty="0">
                <a:effectLst/>
                <a:latin typeface="Helvetica Neue"/>
              </a:rPr>
              <a:t>﴾17-18﴿</a:t>
            </a:r>
            <a:r>
              <a:rPr lang="tr-TR" b="1" i="1" dirty="0">
                <a:effectLst/>
                <a:latin typeface="Helvetica Neue"/>
              </a:rPr>
              <a:t>Malını Allah yolunda verip arınan </a:t>
            </a:r>
            <a:r>
              <a:rPr lang="tr-TR" b="1" i="1" dirty="0" err="1">
                <a:effectLst/>
                <a:latin typeface="Helvetica Neue"/>
              </a:rPr>
              <a:t>takvâ</a:t>
            </a:r>
            <a:r>
              <a:rPr lang="tr-TR" b="1" i="1" dirty="0">
                <a:effectLst/>
                <a:latin typeface="Helvetica Neue"/>
              </a:rPr>
              <a:t> ehli ise ondan (ateşten) uzak tutulur.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a:t>Leyl</a:t>
            </a:r>
            <a:r>
              <a:rPr lang="tr-TR" b="1" dirty="0"/>
              <a:t> Suresi 92.Sure</a:t>
            </a:r>
          </a:p>
          <a:p>
            <a:r>
              <a:rPr lang="tr-TR" b="1" dirty="0"/>
              <a:t>17 – 18 . Ayet</a:t>
            </a:r>
            <a:endParaRPr lang="tr-TR" dirty="0"/>
          </a:p>
        </p:txBody>
      </p:sp>
    </p:spTree>
    <p:extLst>
      <p:ext uri="{BB962C8B-B14F-4D97-AF65-F5344CB8AC3E}">
        <p14:creationId xmlns:p14="http://schemas.microsoft.com/office/powerpoint/2010/main" val="1951914365"/>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07495"/>
            <a:ext cx="12192000" cy="1873386"/>
          </a:xfrm>
        </p:spPr>
        <p:txBody>
          <a:bodyPr>
            <a:noAutofit/>
          </a:bodyPr>
          <a:lstStyle/>
          <a:p>
            <a:pPr rtl="1"/>
            <a:r>
              <a:rPr lang="ar-AE" sz="8000" b="0" i="0" dirty="0">
                <a:effectLst/>
                <a:latin typeface="Elif1"/>
              </a:rPr>
              <a:t>اَوْ اَمَرَ بِالتَّقْوٰىؕ</a:t>
            </a:r>
            <a:r>
              <a:rPr lang="ar-AE" sz="8000" b="1" i="0" u="none" strike="noStrike" dirty="0">
                <a:effectLst/>
                <a:latin typeface="Elif1"/>
              </a:rPr>
              <a:t>﴿١٢﴾</a:t>
            </a:r>
            <a:endParaRPr lang="ar-AE" sz="41300" dirty="0"/>
          </a:p>
        </p:txBody>
      </p:sp>
      <p:sp>
        <p:nvSpPr>
          <p:cNvPr id="3" name="Alt Başlık 2"/>
          <p:cNvSpPr>
            <a:spLocks noGrp="1"/>
          </p:cNvSpPr>
          <p:nvPr>
            <p:ph type="subTitle" idx="1"/>
          </p:nvPr>
        </p:nvSpPr>
        <p:spPr>
          <a:xfrm>
            <a:off x="0" y="4823096"/>
            <a:ext cx="12192000" cy="1399903"/>
          </a:xfrm>
        </p:spPr>
        <p:txBody>
          <a:bodyPr/>
          <a:lstStyle/>
          <a:p>
            <a:r>
              <a:rPr lang="tr-TR" b="1" i="1" u="none" strike="noStrike">
                <a:solidFill>
                  <a:srgbClr val="725945"/>
                </a:solidFill>
                <a:effectLst/>
                <a:latin typeface="Helvetica Neue"/>
              </a:rPr>
              <a:t>﴾12﴿</a:t>
            </a:r>
            <a:r>
              <a:rPr lang="tr-TR" b="1" i="1">
                <a:solidFill>
                  <a:srgbClr val="4A4A4A"/>
                </a:solidFill>
                <a:effectLst/>
                <a:latin typeface="Helvetica Neue"/>
              </a:rPr>
              <a:t>Yahut günahtan sakınmaya çağırıyorsa!</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a:t>Alak</a:t>
            </a:r>
            <a:r>
              <a:rPr lang="tr-TR" b="1" dirty="0"/>
              <a:t> Suresi 96.Sure</a:t>
            </a:r>
          </a:p>
          <a:p>
            <a:r>
              <a:rPr lang="tr-TR" b="1" dirty="0"/>
              <a:t>12 . Ayet</a:t>
            </a:r>
            <a:endParaRPr lang="tr-TR" dirty="0"/>
          </a:p>
        </p:txBody>
      </p:sp>
    </p:spTree>
    <p:extLst>
      <p:ext uri="{BB962C8B-B14F-4D97-AF65-F5344CB8AC3E}">
        <p14:creationId xmlns:p14="http://schemas.microsoft.com/office/powerpoint/2010/main" val="23513519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12414</Words>
  <Application>Microsoft Office PowerPoint</Application>
  <PresentationFormat>Geniş ekran</PresentationFormat>
  <Paragraphs>1016</Paragraphs>
  <Slides>253</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253</vt:i4>
      </vt:variant>
    </vt:vector>
  </HeadingPairs>
  <TitlesOfParts>
    <vt:vector size="261" baseType="lpstr">
      <vt:lpstr>Arial</vt:lpstr>
      <vt:lpstr>Calibri</vt:lpstr>
      <vt:lpstr>Calibri Light</vt:lpstr>
      <vt:lpstr>Elif1</vt:lpstr>
      <vt:lpstr>Helvetica Neue</vt:lpstr>
      <vt:lpstr>inherit</vt:lpstr>
      <vt:lpstr>Times New Roman</vt:lpstr>
      <vt:lpstr>Office Teması</vt:lpstr>
      <vt:lpstr>ذٰلِكَ الْكِتَابُ لَا رَيْبَۚۛ فٖيهِۚۛ هُدًى لِلْمُتَّقٖينَۙ﴿٢﴾</vt:lpstr>
      <vt:lpstr>اَلَّذٖينَ يُؤْمِنُونَ بِالْغَيْبِ وَيُقٖيمُونَ الصَّلٰوةَ وَمِمَّا رَزَقْنَاهُمْ يُنْفِقُونَۙ﴿٣﴾</vt:lpstr>
      <vt:lpstr>وَالَّذٖينَ يُؤْمِنُونَ بِمَٓا اُنْزِلَ اِلَيْكَ وَمَٓا اُنْزِلَ مِنْ قَبْلِكَۚ وَبِالْاٰخِرَةِ هُمْ يُوقِنُونَۜ﴿٤﴾</vt:lpstr>
      <vt:lpstr>اُو۬لٰٓئِكَ عَلٰى هُدًى مِنْ رَبِّهِمْ وَاُو۬لٰٓئِكَ هُمُ الْمُفْلِحُونَ﴿٥﴾</vt:lpstr>
      <vt:lpstr>يَٓا اَيُّهَا النَّاسُ اعْبُدُوا رَبَّكُمُ الَّذٖى خَلَقَكُمْ وَالَّذٖينَ مِنْ قَبْلِكُمْ لَعَلَّكُمْ تَتَّقُونَۙ﴿٢١﴾</vt:lpstr>
      <vt:lpstr>فَاِنْ لَمْ تَفْعَلُوا وَلَنْ تَفْعَلُوا فَاتَّقُوا النَّارَ الَّتٖى وَقُودُهَا   النَّاسُ وَالْحِجَارَةُۚ اُعِدَّتْ لِلْكَافِرٖينَ﴿٢٤﴾</vt:lpstr>
      <vt:lpstr>وَاٰمِنُوا بِمَٓا اَنْزَلْتُ مُصَدِّقًا لِمَا مَعَكُمْ وَلَا تَكُونُٓوا اَوَّلَ كَافِرٍ   بِهٖۖ وَلَا تَشْتَرُوا بِاٰيَاتٖى ثَمَنًا قَلٖيلًاؗ وَاِيَّاىَ فَاتَّقُونِ﴿٤١﴾</vt:lpstr>
      <vt:lpstr>وَاتَّقُوا يَوْمًا لَا تَجْزٖى نَفْسٌ عَنْ نَفْسٍ شَيْـًٔا وَلَا يُقْبَلُ مِنْهَا   شَفَاعَةٌ وَلَا يُؤْخَذُ مِنْهَا عَدْلٌ وَلَا هُمْ يُنْصَرُونَ﴿٤٨﴾</vt:lpstr>
      <vt:lpstr>وَاِذْ اَخَذْنَا مٖيثَاقَكُمْ وَرَفَعْنَا فَوْقَكُمُ الطُّورَؕ خُذُوا مَٓا   اٰتَيْنَاكُمْ بِقُوَّةٍ وَاذْكُرُوا مَا فٖيهِ لَعَلَّكُمْ تَتَّقُونَ﴿٦٣﴾</vt:lpstr>
      <vt:lpstr>فَجَعَلْنَاهَا نَكَالًا لِمَا بَيْنَ يَدَيْهَا وَمَا خَلْفَهَا وَمَوْعِظَةً لِلْمُتَّقٖينَ﴿٦٦﴾</vt:lpstr>
      <vt:lpstr>وَلَوْ اَنَّهُمْ اٰمَنُوا وَاتَّقَوْا لَمَثُوبَةٌ مِنْ عِنْدِ اللّٰهِ خَيْرٌۜ لَوْ كَانُوا يَعْلَمُونَ۟﴿١٠٣﴾</vt:lpstr>
      <vt:lpstr>وَاتَّقُوا يَوْمًا لَا تَجْزٖى نَفْسٌ عَنْ نَفْسٍ شَيْـًٔا وَلَا يُقْبَلُ مِنْهَا عَدْلٌ وَلَا تَنْفَعُهَا شَفَاعَةٌ وَلَا هُمْ يُنْصَرُونَ﴿١٢٣﴾</vt:lpstr>
      <vt:lpstr>لَيْسَ الْبِرَّ اَنْ تُوَلُّوا وُجُوهَكُمْ قِبَلَ الْمَشْرِقِ وَالْمَغْرِبِ وَلٰكِنَّ الْبِرَّ مَنْ اٰمَنَ بِاللّٰهِ وَالْيَوْمِ الْاٰخِرِ وَالْمَلٰٓئِكَةِ   وَالْكِتَابِ وَالنَّبِيّٖنَۚ وَاٰتَى الْمَالَ عَلٰى حُبِّهٖ ذَوِى الْقُرْبٰى وَالْيَتَامٰى وَالْمَسَاكٖينَ وَابْنَ السَّبٖيلِ وَالسَّٓائِلٖينَ   وَفِى الرِّقَابِۚ وَاَقَامَ الصَّلٰوةَ وَاٰتَى الزَّكٰوةَۚ وَالْمُوفُونَ بِعَهْدِهِمْ اِذَا عَاهَدُواۚ وَالصَّابِرٖينَ فِى الْبَاْسَٓاءِ   وَالضَّرَّٓاءِ وَحٖينَ الْبَاْسِۜ اُو۬لٰٓئِكَ الَّذٖينَ صَدَقُواۜ وَاُو۬لٰٓئِكَ هُمُ الْمُتَّقُونَ﴿١٧٧﴾</vt:lpstr>
      <vt:lpstr>وَلَكُمْ فِي الْقِصَاصِ حَيٰوةٌ يَٓا اُو۬لِي الْاَلْبَابِ لَعَلَّكُمْ تَتَّقُونَ﴿١٧٩﴾</vt:lpstr>
      <vt:lpstr>كُتِبَ عَلَيْكُمْ اِذَا حَضَرَ اَحَدَكُمُ الْمَوْتُ اِنْ تَرَكَ خَيْرًاۚ اَلْوَصِيَّةُ لِلْوَالِدَيْنِ وَالْاَقْرَبٖينَ   بِالْمَعْرُوفِۚ حَقًّا عَلَى الْمُتَّقٖينَۜ﴿١٨٠﴾</vt:lpstr>
      <vt:lpstr>يَٓا اَيُّهَا الَّذٖينَ اٰمَنُوا كُتِبَ عَلَيْكُمُ الصِّيَامُ كَمَا كُتِبَ عَلَى الَّذٖينَ مِنْ قَبْلِكُمْ لَعَلَّكُمْ تَتَّقُونَۙ﴿١٨٣﴾  اَيَّامًا مَعْدُودَاتٍۜ فَمَنْ كَانَ مِنْكُمْ مَرٖيضًا اَوْ عَلٰى سَفَرٍ فَعِدَّةٌ مِنْ اَيَّامٍ اُخَرَۜ وَعَلَى الَّذٖينَ يُطٖيقُونَهُ فِدْيَةٌ   طَعَامُ مِسْكٖينٍۜ فَمَنْ تَطَوَّعَ خَيْرًا فَهُوَ خَيْرٌ لَهُۜ وَاَنْ تَصُومُوا خَيْرٌ لَكُمْ اِنْ كُنْتُمْ تَعْلَمُونَ﴿١٨٤﴾</vt:lpstr>
      <vt:lpstr>اُحِلَّ لَكُمْ لَيْلَةَ الصِّيَامِ الرَّفَثُ اِلٰى نِسَٓائِكُمْؕ هُنَّ لِبَاسٌ لَكُمْ وَاَنْتُمْ لِبَاسٌ لَهُنَّؕ عَلِمَ اللّٰهُ اَنَّكُمْ كُنْتُمْ تَخْتَانُونَ   اَنْفُسَكُمْ فَتَابَ عَلَيْكُمْ وَعَفَا عَنْكُمْۚ فَالْـٰٔنَ بَاشِرُوهُنَّ وَابْتَغُوا مَا كَتَبَ اللّٰهُ لَكُمْۖ وَكُلُوا وَاشْرَبُوا حَتّٰى يَتَبَيَّنَ   لَكُمُ الْخَيْطُ الْاَبْيَضُ مِنَ الْخَيْطِ الْاَسْوَدِ مِنَ الْفَجْرِۖ ثُمَّ اَتِمُّوا الصِّيَامَ اِلَى الَّيْلِۚ وَلَا تُبَاشِرُوهُنَّ وَاَنْتُمْ   عَاكِفُونَۙ فِي الْمَسَاجِدِؕ تِلْكَ حُدُودُ اللّٰهِ فَلَا تَقْرَبُوهَاؕ كَذٰلِكَ يُبَيِّنُ اللّٰهُ اٰيَاتِهٖ لِلنَّاسِ لَعَلَّهُمْ يَتَّقُونَ﴿١٨٧﴾</vt:lpstr>
      <vt:lpstr>يَسْـَٔلُونَكَ عَنِ الْاَهِلَّةِۜ قُلْ هِىَ مَوَاقٖيتُ لِلنَّاسِ وَالْحَجِّۜ وَلَيْسَ الْبِرُّ بِاَنْ تَاْتُوا الْبُيُوتَ مِنْ   ظُهُورِهَا وَلٰكِنَّ الْبِرَّ مَنِ اتَّقٰىۚ وَاْتُوا الْبُيُوتَ مِنْ اَبْوَابِهَاۖ وَاتَّقُوا اللّٰهَ لَعَلَّكُمْ تُفْلِحُونَ﴿١٨٩﴾</vt:lpstr>
      <vt:lpstr>اَلشَّهْرُ الْحَرَامُ بِالشَّهْرِ الْحَرَامِ وَالْحُرُمَاتُ قِصَاصٌؕ فَمَنِ اعْتَدٰى عَلَيْكُمْ فَاعْتَدُوا   عَلَيْهِ بِمِثْلِ مَا اعْتَدٰى عَلَيْكُمْۖ وَاتَّقُوا اللّٰهَ وَاعْلَمُٓوا اَنَّ اللّٰهَ مَعَ الْمُتَّقٖينَ﴿١٩٤﴾</vt:lpstr>
      <vt:lpstr>وَاَتِمُّوا الْحَجَّ وَالْعُمْرَةَ لِلّٰهِۜ فَاِنْ اُحْصِرْتُمْ فَمَا اسْتَيْسَرَ مِنَ الْهَدْىِۚ وَلَا تَحْلِقُوا رُؤُ۫سَكُمْ حَتّٰى يَبْلُغَ الْهَدْىُ مَحِلَّهُۜ فَمَنْ كَانَ   مِنْكُمْ مَرٖيضًا اَوْ بِهٖٓ اَذًى مِنْ رَاْسِهٖ فَفِدْيَةٌ مِنْ صِيَامٍ اَوْ صَدَقَةٍ اَوْ نُسُكٍۚ فَاِذَٓا اَمِنْتُمْ۠ فَمَنْ تَمَتَّعَ بِالْعُمْرَةِ اِلَى الْحَجِّ فَمَا   اسْتَيْسَرَ مِنَ الْهَدْىِۚ فَمَنْ لَمْ يَجِدْ فَصِيَامُ ثَلٰثَةِ اَيَّامٍ فِى الْحَجِّ وَسَبْعَةٍ اِذَا رَجَعْتُمْۜ تِلْكَ عَشَرَةٌ كَامِلَةٌۜ ذٰلِكَ لِمَنْ لَمْ يَكُنْ   اَهْلُهُ حَاضِرِى الْمَسْجِدِ الْحَرَامِۜ وَاتَّقُوا اللّٰهَ وَاعْلَمُٓوا اَنَّ اللّٰهَ شَدٖيدُ الْعِقَابِ۟﴿١٩٦﴾</vt:lpstr>
      <vt:lpstr>اَلْحَجُّ اَشْهُرٌ مَعْلُومَاتٌۚ فَمَنْ فَرَضَ فٖيهِنَّ الْحَجَّ فَلَا رَفَثَ وَلَا فُسُوقَ   وَلَا جِدَالَ فِى الْحَجِّۜ وَمَا تَفْعَلُوا مِنْ خَيْرٍ يَعْلَمْهُ اللّٰهُۜ وَتَزَوَّدُوا فَاِنَّ   خَيْرَ الزَّادِ التَّقْوٰىؗ وَاتَّقُونِ يَٓا اُو۬لِى الْاَلْبَابِ﴿١٩٧﴾</vt:lpstr>
      <vt:lpstr>وَمِنْهُمْ مَنْ يَقُولُ رَبَّنَٓا اٰتِنَا فِي الدُّنْيَا حَسَنَةً وَفِي   الْاٰخِرَةِ حَسَنَةً وَقِنَا عَذَابَ النَّارِ</vt:lpstr>
      <vt:lpstr>وَاذْكُرُوا اللّٰهَ فٖٓي اَيَّامٍ مَعْدُودَاتٍؕ فَمَنْ تَعَجَّلَ فٖي يَوْمَيْنِ فَلَٓا اِثْمَ عَلَيْهِۚ وَمَنْ تَاَخَّرَ   فَلَٓا اِثْمَ عَلَيْهِۙ لِمَنِ اتَّقٰىؕ وَاتَّقُوا اللّٰهَ وَاعْلَمُٓوا اَنَّكُمْ اِلَيْهِ تُحْشَرُونَ﴿٢٠٣﴾</vt:lpstr>
      <vt:lpstr>زُيِّنَ لِلَّذٖينَ كَفَرُوا الْحَيٰوةُ الدُّنْيَا وَيَسْخَرُونَ مِنَ الَّذٖينَ اٰمَنُواۘ وَالَّذٖينَ   اتَّقَوْا فَوْقَهُمْ يَوْمَ الْقِيٰمَةِؕ وَاللّٰهُ يَرْزُقُ مَنْ يَشَٓاءُ بِغَيْرِ حِسَابٍ﴿٢١٢﴾</vt:lpstr>
      <vt:lpstr>وَلَا تَجْعَلُوا اللّٰهَ عُرْضَةً لِاَيْمَانِكُمْ اَنْ تَبَرُّوا وَتَتَّقُوا وَتُصْلِحُوا بَيْنَ النَّاسِؕ وَاللّٰهُ سَمٖيعٌ عَلٖيمٌ﴿٢٢٤﴾</vt:lpstr>
      <vt:lpstr>اَلطَّلَاقُ مَرَّتَانِۖ فَاِمْسَاكٌ بِمَعْرُوفٍ اَوْ تَسْرٖيحٌ بِاِحْسَانٍۜ وَلَا يَحِلُّ لَكُمْ اَنْ تَاْخُذُوا مِمَّٓا اٰتَيْتُمُوهُنَّ شَيْـًٔا اِلَّٓا   اَنْ يَخَافَٓا اَلَّا يُقٖيمَا حُدُودَ اللّٰهِۜ فَاِنْ خِفْتُمْ اَلَّا يُقٖيمَا حُدُودَ اللّٰهِۙ فَلَا جُنَاحَ عَلَيْهِمَا فٖيمَا افْتَدَتْ بِهٖۜ تِلْكَ حُدُودُ   اللّٰهِ فَلَا تَعْتَدُوهَاۚ وَمَنْ يَتَعَدَّ حُدُودَ اللّٰهِ فَاُو۬لٰٓئِكَ هُمُ الظَّالِمُونَ﴿٢٢٩﴾</vt:lpstr>
      <vt:lpstr>وَاِذَا طَلَّقْتُمُ النِّسَٓاءَ فَبَلَغْنَ اَجَلَهُنَّ فَاَمْسِكُوهُنَّ بِمَعْرُوفٍ اَوْ سَرِّحُوهُنَّ بِمَعْرُوفٍۖ وَلَا تُمْسِكُوهُنَّ   ضِرَارًا لِتَعْتَدُواۚ وَمَنْ يَفْعَلْ ذٰلِكَ فَقَدْ ظَلَمَ نَفْسَهُۜ وَلَا تَتَّخِذُٓوا اٰيَاتِ اللّٰهِ هُزُوًاؗ وَاذْكُرُوا نِعْمَتَ اللّٰهِ عَلَيْكُمْ   وَمَٓا اَنْزَلَ عَلَيْكُمْ مِنَ الْكِتَابِ وَالْحِكْمَةِ يَعِظُكُمْ بِهٖۜ وَاتَّقُوا اللّٰهَ وَاعْلَمُٓوا اَنَّ اللّٰهَ بِكُلِّ شَىْءٍ عَلٖيمٌ۟﴿٢٣١﴾</vt:lpstr>
      <vt:lpstr>وَالْوَالِدَاتُ يُرْضِعْنَ اَوْلَادَهُنَّ حَوْلَيْنِ كَامِلَيْنِ لِمَنْ اَرَادَ اَنْ يُتِمَّ الرَّضَاعَةَۜ وَعَلَى الْمَوْلُودِ لَهُ رِزْقُهُنَّ وَكِسْوَتُهُنَّ   بِالْمَعْرُوفِۜ لَا تُكَلَّفُ نَفْسٌ اِلَّا وُسْعَهَاۚ لَا تُضَٓارَّ وَالِدَةٌ بِوَلَدِهَا وَلَا مَوْلُودٌ لَهُ بِوَلَدِهٖ وَعَلَى الْوَارِثِ مِثْلُ ذٰلِكَۚ فَاِنْ اَرَادَا   فِصَالًا عَنْ تَرَاضٍ مِنْهُمَا وَتَشَاوُرٍ فَلَا جُنَاحَ عَلَيْهِمَاۜ وَاِنْ اَرَدْتُمْ اَنْ تَسْتَرْضِعُٓوا اَوْلَادَكُمْ فَلَا جُنَاحَ عَلَيْكُمْ اِذَا سَلَّمْتُمْ   مَٓا اٰتَيْتُمْ بِالْمَعْرُوفِۜ وَاتَّقُوا اللّٰهَ وَاعْلَمُٓوا اَنَّ اللّٰهَ بِمَا تَعْمَلُونَ بَصٖيرٌ﴿٢٣٣﴾</vt:lpstr>
      <vt:lpstr>وَاِنْ طَلَّقْتُمُوهُنَّ مِنْ قَبْلِ اَنْ تَمَسُّوهُنَّ وَقَدْ فَرَضْتُمْ لَهُنَّ فَرٖيضَةً فَنِصْفُ مَا   فَرَضْتُمْ اِلَّٓا اَنْ يَعْفُونَ اَوْ يَعْفُوَا الَّذٖي بِيَدِهٖ عُقْدَةُ النِّكَاحِؕ وَاَنْ تَعْفُٓوا اَقْرَبُ لِلتَّقْوٰىؕ   وَلَا تَنْسَوُا الْفَضْلَ بَيْنَكُمْؕ اِنَّ اللّٰهَ بِمَا تَعْمَلُونَ بَصٖيرٌ﴿٢٣٧﴾</vt:lpstr>
      <vt:lpstr>وَلِلْمُطَلَّقَاتِ مَتَاعٌ بِالْمَعْرُوفِۜ حَقًّا عَلَى الْمُتَّقٖينَ﴿٢٤١﴾</vt:lpstr>
      <vt:lpstr>يَٓا اَيُّهَا الَّذٖينَ اٰمَنُوا اتَّقُوا اللّٰهَ وَذَرُوا مَا بَقِيَ مِنَ الرِّبٰٓوا اِنْ كُنْتُمْ مُؤْمِنٖينَ﴿٢٧٨﴾</vt:lpstr>
      <vt:lpstr>وَاتَّقُوا يَوْمًا تُرْجَعُونَ فٖيهِ اِلَى اللّٰهِ ثُمَّ تُوَفّٰى كُلُّ نَفْسٍ مَا كَسَبَتْ وَهُمْ لَا يُظْلَمُونَ۟﴿٢٨١﴾</vt:lpstr>
      <vt:lpstr>يَٓا اَيُّهَا الَّذٖينَ اٰمَنُٓوا اِذَا تَدَايَنْتُمْ بِدَيْنٍ اِلٰٓى اَجَلٍ مُسَمًّى فَاكْتُبُوهُۜ وَلْيَكْتُبْ بَيْنَكُمْ كَاتِبٌ بِالْعَدْلِۖ   وَلَا يَاْبَ كَاتِبٌ اَنْ يَكْتُبَ كَمَا عَلَّمَهُ اللّٰهُ فَلْيَكْتُبْۚ وَلْيُمْلِلِ الَّذٖى عَلَيْهِ الْحَقُّ وَلْيَتَّقِ اللّٰهَ رَبَّهُ   وَلَا يَبْخَسْ مِنْهُ شَيْـًٔاۜ فَاِنْ كَانَ الَّذٖى عَلَيْهِ الْحَقُّ سَفٖيهًا اَوْ</vt:lpstr>
      <vt:lpstr>وَاِنْ كُنْتُمْ عَلٰى سَفَرٍ وَلَمْ تَجِدُوا كَاتِبًا فَرِهَانٌ مَقْبُوضَةٌۜ فَاِنْ اَمِنَ بَعْضُكُمْ   بَعْضًا فَلْيُؤَدِّ الَّذِى اؤْتُمِنَ اَمَانَتَهُ وَلْيَتَّقِ اللّٰهَ رَبَّهُۜ وَلَا تَكْتُمُوا الشَّهَادَةَۜ وَمَنْ   يَكْتُمْهَا فَاِنَّهُٓ اٰثِمٌ قَلْبُهُۜ وَاللّٰهُ بِمَا تَعْمَلُونَ عَلٖيمٌ۟﴿٢٨٣﴾</vt:lpstr>
      <vt:lpstr>قُلْ اَؤُ۬نَبِّئُكُمْ بِخَيْرٍ مِنْ ذٰلِكُمْؕ لِلَّذٖينَ اتَّقَوْا عِنْدَ رَبِّهِمْ جَنَّاتٌ تَجْرٖي مِنْ   تَحْتِهَا الْاَنْهَارُ خَالِدٖينَ فٖيهَا وَاَزْوَاجٌ مُطَهَّرَةٌ وَرِضْوَانٌ مِنَ اللّٰهِؕ   وَاللّٰهُ بَصٖيرٌ بِالْعِبَادِۚ﴿١٥﴾</vt:lpstr>
      <vt:lpstr>اَلَّذٖينَ يَقُولُونَ رَبَّنَٓا اِنَّـنَٓا اٰمَنَّا فَاغْفِرْ لَنَا ذُنُوبَنَا وَقِنَا عَذَابَ النَّارِۚ﴿١٦﴾  اَلصَّابِرٖينَ وَالصَّادِقٖينَ وَالْقَانِتٖينَ وَالْمُنْفِقٖينَ وَالْمُسْتَغْفِرٖينَ بِالْاَسْحَارِ﴿١٧﴾</vt:lpstr>
      <vt:lpstr>لَا يَتَّخِذِ الْمُؤْمِنُونَ الْكَافِرٖينَ اَوْلِيَٓاءَ مِنْ دُونِ الْمُؤْمِنٖينَۚ وَمَنْ يَفْعَلْ ذٰلِكَ فَلَيْسَ مِنَ   اللّٰهِ فٖي شَيْءٍ اِلَّٓا اَنْ تَتَّقُوا مِنْهُمْ تُقٰيةًؕ وَيُحَذِّرُكُمُ اللّٰهُ نَفْسَهُؕ وَاِلَى اللّٰهِ الْمَصٖيرُ﴿٢٨﴾</vt:lpstr>
      <vt:lpstr>وَمُصَدِّقًا لِمَا بَيْنَ يَدَىَّ مِنَ التَّوْرٰيةِ وَلِاُحِلَّ لَكُمْ بَعْضَ الَّذٖى حُرِّمَ   عَلَيْكُمْ وَجِئْتُكُمْ بِاٰيَةٍ مِنْ رَبِّكُمْ فَاتَّقُوا اللّٰهَ وَاَطٖيعُونِ﴿٥٠﴾</vt:lpstr>
      <vt:lpstr>بَلٰى مَنْ اَوْفٰى بِعَهْدِهٖ وَاتَّقٰى فَاِنَّ اللّٰهَ يُحِبُّ الْمُتَّقٖينَ﴿٧٦﴾</vt:lpstr>
      <vt:lpstr>يَٓا اَيُّهَا الَّذٖينَ اٰمَنُوا اتَّقُوا اللّٰهَ حَقَّ تُقَاتِهٖ وَلَا تَمُوتُنَّ اِلَّا وَاَنْتُمْ مُسْلِمُونَ﴿١٠٢﴾</vt:lpstr>
      <vt:lpstr>وَمَا يَفْعَلُوا مِنْ خَيْرٍ فَلَنْ يُكْفَرُوهُؕ وَاللّٰهُ عَلٖيمٌ بِالْمُتَّقٖينَ﴿١١٥﴾</vt:lpstr>
      <vt:lpstr>اِنْ تَمْسَسْكُمْ حَسَنَةٌ تَسُؤْهُمْؗ وَاِنْ تُصِبْكُمْ سَيِّئَةٌ يَفْرَحُوا بِهَاۜ وَاِنْ تَصْبِرُوا   وَتَتَّقُوا لَا يَضُرُّكُمْ كَيْدُهُمْ شَيْـًٔاۜ اِنَّ اللّٰهَ بِمَا يَعْمَلُونَ مُحٖيطٌ۟﴿١٢٠﴾</vt:lpstr>
      <vt:lpstr>وَلَقَدْ نَصَرَكُمُ اللّٰهُ بِبَدْرٍ وَاَنْتُمْ اَذِلَّةٌۚ فَاتَّقُوا اللّٰهَ لَعَلَّكُمْ تَشْكُرُونَ﴿١٢٣﴾</vt:lpstr>
      <vt:lpstr>بَلٰٓىۙ اِنْ تَصْبِرُوا وَتَتَّقُوا وَيَاْتُوكُمْ مِنْ فَوْرِهِمْ هٰذَا يُمْدِدْكُمْ   رَبُّكُمْ بِخَمْسَةِ اٰلَافٍ مِنَ الْمَلٰٓئِكَةِ مُسَوِّمٖينَ﴿١٢٥﴾</vt:lpstr>
      <vt:lpstr>يَٓا اَيُّهَا الَّذٖينَ اٰمَنُوا لَا تَاْكُلُوا الرِّبٰٓوا اَضْعَافًا مُضَاعَفَةًۖ وَاتَّقُوا اللّٰهَ لَعَلَّكُمْ تُفْلِحُونَۚ﴿١٣٠﴾</vt:lpstr>
      <vt:lpstr>وَاتَّقُوا النَّارَ الَّتٖٓي اُعِدَّتْ لِلْكَافِرٖينَۚ﴿١٣١﴾</vt:lpstr>
      <vt:lpstr>وَسَارِعُٓوا اِلٰى مَغْفِرَةٍ مِنْ رَبِّكُمْ وَجَنَّةٍ عَرْضُهَا السَّمٰوَاتُ وَالْاَرْضُۙ اُعِدَّتْ لِلْمُتَّقٖينَۙ﴿١٣٣﴾</vt:lpstr>
      <vt:lpstr>اَلَّذٖينَ يُنْفِقُونَ فِي السَّرَّٓاءِ وَالضَّرَّٓاءِ وَالْكَاظِمٖينَ الْغَيْظَ وَالْعَافٖينَ عَنِ   النَّاسِؕ وَاللّٰهُ يُحِبُّ الْمُحْسِنٖينَۚ﴿١٣٤﴾</vt:lpstr>
      <vt:lpstr>وَالَّذٖينَ اِذَا فَعَلُوا فَاحِشَةً اَوْ ظَلَمُٓوا اَنْفُسَهُمْ ذَكَرُوا اللّٰهَ فَاسْتَغْفَرُوا لِذُنُوبِهِمْۖ وَمَنْ   يَغْفِرُ الذُّنُوبَ اِلَّا اللّٰهُۖ وَلَمْ يُصِرُّوا عَلٰى مَا فَعَلُوا وَهُمْ يَعْلَمُونَ﴿١٣٥﴾</vt:lpstr>
      <vt:lpstr>هٰذَا بَيَانٌ لِلنَّاسِ وَهُدًى وَمَوْعِظَةٌ لِلْمُتَّقٖينَ﴿١٣٨﴾</vt:lpstr>
      <vt:lpstr>اَلَّذٖينَ اسْتَجَابُوا لِلّٰهِ وَالرَّسُولِ مِنْ بَعْدِ مَٓا اَصَابَهُمُ الْقَرْحُؕۛ   لِلَّذٖينَ اَحْسَنُوا مِنْهُمْ وَاتَّقَوْا اَجْرٌ عَظٖيمٌۚ﴿١٧٢﴾</vt:lpstr>
      <vt:lpstr>مَا كَانَ اللّٰهُ لِيَذَرَ الْمُؤْمِنٖينَ عَلٰى مَٓا اَنْتُمْ عَلَيْهِ حَتّٰى يَمٖيزَ الْخَبٖيثَ مِنَ   الطَّيِّبِؕ وَمَا كَانَ اللّٰهُ لِيُطْلِعَكُمْ عَلَى الْغَيْبِ وَلٰكِنَّ اللّٰهَ يَجْتَبٖي مِنْ رُسُلِهٖ مَنْ   يَشَٓاءُ فَاٰمِنُوا بِاللّٰهِ وَرُسُلِهٖۚ وَاِنْ تُؤْمِنُوا وَتَتَّقُوا فَلَكُمْ اَجْرٌ عَظٖيمٌ﴿١٧٩﴾</vt:lpstr>
      <vt:lpstr>لَتُبْلَوُنَّ فٖٓى اَمْوَالِكُمْ وَاَنْفُسِكُمْ وَلَتَسْمَعُنَّ مِنَ الَّذٖينَ اُو۫تُوا الْكِتَابَ مِنْ قَبْلِكُمْ وَمِنَ   الَّذٖينَ اَشْرَكُٓوا اَذًى كَثٖيرًاۜ وَاِنْ تَصْبِرُوا وَتَتَّقُوا فَاِنَّ ذٰلِكَ مِنْ عَزْمِ   الْاُمُورِ﴿١٨٦﴾</vt:lpstr>
      <vt:lpstr>اَلَّذٖينَ يَذْكُرُونَ اللّٰهَ قِيَامًا وَقُعُودًا وَعَلٰى جُنُوبِهِمْ وَيَتَفَكَّرُونَ فٖى خَلْقِ السَّمٰوَاتِ   وَالْاَرْضِۚ رَبَّنَا مَا خَلَقْتَ هٰذَا بَاطِلًاۚ سُبْحَانَكَ فَقِنَا عَذَابَ النَّارِ﴿١٩١﴾</vt:lpstr>
      <vt:lpstr>لٰكِنِ الَّذٖينَ اتَّقَوْا رَبَّهُمْ لَهُمْ جَنَّاتٌ تَجْرٖى مِنْ تَحْتِهَا الْاَنْهَارُ خَالِدٖينَ   فٖيهَا نُزُلًا مِنْ عِنْدِ اللّٰهِۜ وَمَا عِنْدَ اللّٰهِ خَيْرٌ لِلْاَبْرَارِ﴿١٩٨﴾</vt:lpstr>
      <vt:lpstr>يَٓا اَيُّهَا الَّذٖينَ اٰمَنُوا اصْبِرُوا وَصَابِرُوا وَرَابِطُوا وَاتَّقُوا اللّٰهَ لَعَلَّكُمْ تُفْلِحُونَ﴿٢٠٠﴾</vt:lpstr>
      <vt:lpstr>يَٓا اَيُّهَا النَّاسُ اتَّقُوا رَبَّكُمُ الَّذٖى خَلَقَكُمْ مِنْ نَفْسٍ وَاحِدَةٍ وَخَلَقَ مِنْهَا زَوْجَهَا وَبَثَّ مِنْهُمَا   رِجَالًا كَثٖيرًا وَنِسَٓاءًۚ وَاتَّقُوا اللّٰهَ الَّذٖى تَسَٓاءَلُونَ بِهٖ وَالْاَرْحَامَۜ اِنَّ اللّٰهَ كَانَ عَلَيْكُمْ رَقٖيبًا﴿١﴾</vt:lpstr>
      <vt:lpstr>وَلْيَخْشَ الَّذٖينَ لَوْ تَرَكُوا مِنْ خَلْفِهِمْ ذُرِّيَّةً ضِعَافًا خَافُوا عَلَيْهِمْۖ فَلْيَتَّقُوا اللّٰهَ وَلْيَقُولُوا قَوْلًا سَدٖيدًا﴿٩﴾</vt:lpstr>
      <vt:lpstr>اَلَمْ تَرَ اِلَى الَّذٖينَ قٖيلَ لَهُمْ كُفُّٓوا اَيْدِيَكُمْ وَاَقٖيمُوا الصَّلٰوةَ وَاٰتُوا الزَّكٰوةَۚ فَلَمَّا   كُتِبَ عَلَيْهِمُ الْقِتَالُ اِذَا فَرٖيقٌ مِنْهُمْ يَخْشَوْنَ النَّاسَ كَخَشْيَةِ اللّٰهِ اَوْ اَشَدَّ   خَشْيَةًۚ وَقَالُوا رَبَّنَا لِمَ كَتَبْتَ عَلَيْنَا الْقِتَالَۚ لَوْلَٓا اَخَّرْتَنَٓا اِلٰٓى اَجَلٍ قَرٖيبٍۜ قُلْ   مَتَاعُ الدُّنْيَا قَلٖيلٌۚ وَالْاٰخِرَةُ خَيْرٌ لِمَنِ اتَّقٰى وَلَا تُظْلَمُونَ فَتٖيلًا﴿٧٧﴾</vt:lpstr>
      <vt:lpstr>وَاِنِ امْرَاَةٌ خَافَتْ مِنْ بَعْلِهَا نُشُوزًا اَوْ اِعْرَاضًا فَلَا جُنَاحَ عَلَيْهِمَٓا اَنْ يُصْلِحَا بَيْنَهُمَا صُلْحًاۜ وَالصُّلْحُ   خَيْرٌۜ وَاُحْضِرَتِ الْاَنْفُسُ الشُّحَّۜ وَاِنْ تُحْسِنُوا وَتَتَّقُوا فَاِنَّ اللّٰهَ كَانَ بِمَا تَعْمَلُونَ خَبٖيرًا﴿١٢٨﴾</vt:lpstr>
      <vt:lpstr>وَلَنْ تَسْتَطٖيعُٓوا اَنْ تَعْدِلُوا بَيْنَ النِّسَٓاءِ وَلَوْ حَرَصْتُمْ فَلَا تَمٖيلُوا كُلَّ الْمَيْلِ فَتَذَرُوهَا   كَالْمُعَلَّقَةِۜ وَاِنْ تُصْلِحُوا وَتَتَّقُوا فَاِنَّ اللّٰهَ كَانَ غَفُورًا رَحٖيمًا﴿١٢٩﴾</vt:lpstr>
      <vt:lpstr>وَلِلّٰهِ مَا فِى السَّمٰوَاتِ وَمَا فِى الْاَرْضِۜ وَلَقَدْ وَصَّيْنَا الَّذٖينَ اُو۫تُوا الْكِتَابَ مِنْ قَبْلِكُمْ وَاِيَّاكُمْ اَنِ اتَّقُوا اللّٰهَۜ   وَاِنْ تَكْفُرُوا فَاِنَّ لِلّٰهِ مَا فِى السَّمٰوَاتِ وَمَا فِى الْاَرْضِۜ وَكَانَ اللّٰهُ غَنِيًّا حَمٖيدًا﴿١٣١﴾</vt:lpstr>
      <vt:lpstr>يَٓا اَيُّهَا الَّذٖينَ اٰمَنُوا لَا تُحِلُّوا شَعَٓائِرَ اللّٰهِ وَلَا الشَّهْرَ الْحَرَامَ وَلَا الْهَدْىَ وَلَا الْقَلَٓائِدَ وَلَٓا آٰمّٖينَ   الْبَيْتَ الْحَرَامَ يَبْتَغُونَ فَضْلًا مِنْ رَبِّهِمْ وَرِضْوَانًاۜ وَاِذَا حَلَلْتُمْ فَاصْطَادُواۜ وَلَا يَجْرِمَنَّكُمْ   شَنَاٰنُ قَوْمٍ اَنْ صَدُّوكُمْ عَنِ الْمَسْجِدِ الْحَرَامِ اَنْ تَعْتَدُواۘ وَتَعَاوَنُوا عَلَى الْبِرِّ وَالتَّقْوٰىۖ وَلَا   تَعَاوَنُوا عَلَى الْاِثْمِ وَالْعُدْوَانِۖ وَاتَّقُوا اللّٰهَۜ اِنَّ اللّٰهَ شَدٖيدُ الْعِقَابِ﴿٢﴾</vt:lpstr>
      <vt:lpstr>يَسْـَٔلُونَكَ مَاذَٓا اُحِلَّ لَهُمْؕ قُلْ اُحِلَّ لَكُمُ الطَّيِّبَاتُۙ وَمَا عَلَّمْتُمْ مِنَ   الْجَوَارِحِ مُكَلِّبٖينَ تُعَلِّمُونَهُنَّ مِمَّا عَلَّمَكُمُ اللّٰهُؗ فَكُلُوا مِمَّٓا اَمْسَكْنَ   عَلَيْكُمْ وَاذْكُرُوا اسْمَ اللّٰهِ عَلَيْهِۖ وَاتَّقُوا اللّٰهَؕ اِنَّ اللّٰهَ سَرٖيعُ الْحِسَابِ﴿٤﴾</vt:lpstr>
      <vt:lpstr>وَاذْكُرُوا نِعْمَةَ اللّٰهِ عَلَيْكُمْ وَمٖيثَاقَهُ الَّذٖي وَاثَقَكُمْ بِهٖٓۙ اِذْ قُلْتُمْ   سَمِعْنَا وَاَطَعْنَاؗ وَاتَّقُوا اللّٰهَؕ اِنَّ اللّٰهَ عَلٖيمٌ بِذَاتِ الصُّدُورِ﴿٧﴾</vt:lpstr>
      <vt:lpstr>يَٓا اَيُّهَا الَّذٖينَ اٰمَنُوا كُونُوا قَوَّامٖينَ لِلّٰهِ شُهَدَٓاءَ بِالْقِسْطِؗ وَلَا يَجْرِمَنَّكُمْ شَنَاٰنُ قَوْمٍ عَلٰٓى   اَلَّا تَعْدِلُواؕ اِعْدِلُواࣞ هُوَ اَقْرَبُ لِلتَّقْوٰىؗ وَاتَّقُوا اللّٰهَؕ اِنَّ اللّٰهَ خَبٖيرٌ بِمَا تَعْمَلُونَ﴿٨﴾</vt:lpstr>
      <vt:lpstr>يَٓا اَيُّهَا الَّذٖينَ اٰمَنُوا اذْكُرُوا نِعْمَتَ اللّٰهِ عَلَيْكُمْ اِذْ هَمَّ قَوْمٌ اَنْ يَبْسُطُٓوا اِلَيْكُمْ   اَيْدِيَهُمْ فَكَفَّ اَيْدِيَهُمْ عَنْكُمْۚ وَاتَّقُوا اللّٰهَؕ وَعَلَى اللّٰهِ فَلْيَتَوَكَّلِ الْمُؤْمِنُونَࣖ﴿١١﴾</vt:lpstr>
      <vt:lpstr>وَاتْلُ عَلَيْهِمْ نَبَاَ ابْنَىْ اٰدَمَ بِالْحَقِّۘ اِذْ قَرَّبَا قُرْبَانًا فَتُقُبِّلَ مِنْ اَحَدِهِمَا وَلَمْ يُتَقَبَّلْ مِنَ الْاٰخَرِۜ قَالَ   لَاَقْتُلَنَّكَۜ قَالَ اِنَّمَا يَتَقَبَّلُ اللّٰهُ مِنَ الْمُتَّقٖينَ﴿٢٧﴾</vt:lpstr>
      <vt:lpstr>لَئِنْ بَسَطْتَ اِلَيَّ يَدَكَ لِتَقْتُلَنٖي مَٓا اَنَا۬ بِبَاسِطٍ يَدِيَ اِلَيْكَ لِاَقْتُلَكَۚ اِنّٖٓي اَخَافُ اللّٰهَ رَبَّ الْعَالَمٖينَ﴿٢٨﴾</vt:lpstr>
      <vt:lpstr>اِنّٖٓي اُرٖيدُ اَنْ تَبُٓوأَ بِاِثْمٖي وَاِثْمِكَ فَتَكُونَ مِنْ اَصْحَابِ النَّارِۚ وَذٰلِكَ جَزٰٓؤُا الظَّالِمٖينَۚ﴿٢٩﴾</vt:lpstr>
      <vt:lpstr>يَٓا اَيُّهَا الَّذٖينَ اٰمَنُوا اتَّقُوا اللّٰهَ وَابْتَغُٓوا اِلَيْهِ الْوَسٖيلَةَ وَجَاهِدُوا فٖي سَبٖيلِهٖ لَعَلَّكُمْ تُفْلِحُونَ﴿٣٥﴾</vt:lpstr>
      <vt:lpstr>يُرٖيدُونَ اَنْ يَخْرُجُوا مِنَ النَّارِ وَمَا هُمْ بِخَارِجٖينَ مِنْهَاؗ وَلَهُمْ عَذَابٌ مُقٖيمٌ﴿٣٧﴾</vt:lpstr>
      <vt:lpstr>وَقَفَّيْنَا عَلٰٓى اٰثَارِهِمْ بِعٖيسَى ابْنِ مَرْيَمَ مُصَدِّقًا لِمَا بَيْنَ يَدَيْهِ مِنَ التَّوْرٰيةِۖ وَاٰتَيْنَاهُ الْاِنْجٖيلَ فٖيهِ   هُدًى وَنُورٌۙ وَمُصَدِّقًا لِمَا بَيْنَ يَدَيْهِ مِنَ التَّوْرٰيةِ وَهُدًى وَمَوْعِظَةً لِلْمُتَّقٖينَ﴿٤٦﴾</vt:lpstr>
      <vt:lpstr>يَٓا اَيُّهَا الَّذٖينَ اٰمَنُوا لَا تَتَّخِذُوا الَّذٖينَ اتَّخَذُوا دٖينَكُمْ هُزُوًا وَلَعِبًا مِنَ الَّذٖينَ   اُو۫تُوا الْكِتَابَ مِنْ قَبْلِكُمْ وَالْكُفَّارَ اَوْلِيَٓاءَۚ وَاتَّقُوا اللّٰهَ اِنْ كُنْتُمْ مُؤْمِنٖينَ﴿٥٧﴾</vt:lpstr>
      <vt:lpstr>وَلَوْ اَنَّ اَهْلَ الْكِتَابِ اٰمَنُوا وَاتَّقَوْا لَكَفَّرْنَا عَنْهُمْ سَيِّـَٔاتِهِمْ وَلَاَدْخَلْنَاهُمْ جَنَّاتِ النَّعٖيمِ﴿٦٥﴾</vt:lpstr>
      <vt:lpstr>وَكُلُوا مِمَّا رَزَقَكُمُ اللّٰهُ حَلَالًا طَيِّبًاۖ وَاتَّقُوا اللّٰهَ الَّذٖٓى اَنْتُمْ بِهٖ مُؤْمِنُونَ﴿٨٨﴾</vt:lpstr>
      <vt:lpstr>لَيْسَ عَلَى الَّذٖينَ اٰمَنُوا وَعَمِلُوا الصَّالِحَاتِ جُنَاحٌ فٖيمَا طَعِمُٓوا اِذَا مَا اتَّقَوْا وَاٰمَنُوا   وَعَمِلُوا الصَّالِحَاتِ ثُمَّ اتَّقَوْا وَاٰمَنُوا ثُمَّ اتَّقَوْا وَاَحْسَنُواؕ وَاللّٰهُ يُحِبُّ   الْمُحْسِنٖينَࣖ﴿٩٣﴾</vt:lpstr>
      <vt:lpstr>اُحِلَّ لَكُمْ صَيْدُ الْبَحْرِ وَطَعَامُهُ مَتَاعًا لَكُمْ وَلِلسَّيَّارَةِۚ وَحُرِّمَ عَلَيْكُمْ   صَيْدُ الْبَرِّ مَا دُمْتُمْ حُرُمًاۜ وَاتَّقُوا اللّٰهَ الَّذٖٓى اِلَيْهِ تُحْشَرُونَ﴿٩٦﴾</vt:lpstr>
      <vt:lpstr>قُلْ لَا يَسْتَوِي الْخَبٖيثُ وَالطَّيِّبُ وَلَوْ اَعْجَبَكَ كَـثْرَةُ الْخَبٖيثِۚ   فَاتَّقُوا اللّٰهَ يَٓا اُو۬لِي الْاَلْبَابِ لَعَلَّكُمْ تُفْلِحُونَࣖ﴿١٠٠﴾</vt:lpstr>
      <vt:lpstr>ذٰلِكَ اَدْنٰٓى اَنْ يَأْتُوا بِالشَّهَادَةِ عَلٰى وَجْهِهَٓا اَوْ يَخَافُٓوا اَنْ تُرَدَّ اَيْمَانٌ بَعْدَ   اَيْمَانِهِمْؕ وَاتَّقُوا اللّٰهَ وَاسْمَعُواؕ وَاللّٰهُ لَا يَهْدِي الْقَوْمَ الْفَاسِقٖينَࣖ﴿١٠٨﴾</vt:lpstr>
      <vt:lpstr>اِذْ قَالَ الْحَوَارِيُّونَ يَا عٖيسَى ابْنَ مَرْيَمَ هَلْ يَسْتَطٖيعُ رَبُّكَ اَنْ يُنَزِّلَ   عَلَيْنَا مَٓائِدَةً مِنَ السَّمَٓاءِؕ قَالَ اتَّقُوا اللّٰهَ اِنْ كُنْتُمْ مُؤْمِنٖينَ﴿١١٢﴾</vt:lpstr>
      <vt:lpstr>قَالَ عٖيسَى ابْنُ مَرْيَمَ اللّٰهُمَّ رَبَّنَٓا اَنْزِلْ عَلَيْنَا مَٓائِدَةً مِنَ   السَّمَٓاءِ تَكُونُ لَنَا عٖيدًا لِاَوَّلِنَا وَاٰخِرِنَا وَاٰيَةً مِنْكَۚ وَارْزُقْنَا   وَاَنْتَ خَيْرُ الرَّازِقٖينَ﴿١١٤﴾</vt:lpstr>
      <vt:lpstr>وَهُمْ يَنْهَوْنَ عَنْهُ وَيَنْـَٔوْنَ عَنْهُۚ وَاِنْ يُهْلِكُونَ اِلَّٓا اَنْفُسَهُمْ وَمَا يَشْعُرُونَ﴿٢٦﴾</vt:lpstr>
      <vt:lpstr>وَمَا الْحَيٰوةُ الدُّنْيَٓا اِلَّا لَعِبٌ وَلَهْوٌؕ وَلَلدَّارُ الْاٰخِرَةُ خَيْرٌ لِلَّذٖينَ يَتَّقُونَؕ اَفَلَا تَعْقِلُونَ﴿٣٢﴾</vt:lpstr>
      <vt:lpstr>وَاَنْذِرْ بِهِ الَّذٖينَ يَخَافُونَ اَنْ يُحْشَرُٓوا اِلٰى رَبِّهِمْ لَيْسَ لَهُمْ مِنْ دُونِهٖ وَلِيٌّ وَلَا شَفٖيعٌ لَعَلَّهُمْ يَتَّقُونَ﴿٥١﴾</vt:lpstr>
      <vt:lpstr>وَمَا عَلَى الَّذٖينَ يَتَّقُونَ مِنْ حِسَابِهِمْ مِنْ شَيْءٍ وَلٰكِنْ ذِكْرٰى لَعَلَّهُمْ يَتَّقُونَ﴿٦٩﴾</vt:lpstr>
      <vt:lpstr>وَاَنْ اَقٖيمُوا الصَّلٰوةَ وَاتَّقُوهُؕ وَهُوَ الَّـذٖٓي اِلَيْهِ تُحْشَرُونَ﴿٧٢﴾</vt:lpstr>
      <vt:lpstr>وَاَنَّ هٰذَا صِرَاطٖى مُسْتَقٖيمًا فَاتَّبِعُوهُۚ وَلَا تَتَّبِعُوا السُّبُلَ   فَتَفَرَّقَ بِكُمْ عَنْ سَبٖيلِهٖۜ ذٰلِكُمْ وَصّٰيكُمْ بِهٖ لَعَلَّكُمْ تَتَّقُونَ﴿١٥٣﴾</vt:lpstr>
      <vt:lpstr>وَهٰذَا كِتَابٌ اَنْزَلْنَاهُ مُبَارَكٌ فَاتَّبِعُوهُ وَاتَّقُوا لَعَلَّكُمْ تُرْحَمُونَۙ﴿١٥٥﴾</vt:lpstr>
      <vt:lpstr>يَا بَنٖٓى اٰدَمَ قَدْ اَنْزَلْنَا عَلَيْكُمْ لِبَاسًا يُوَارٖى سَوْاٰتِكُمْ وَرٖيشًا۠ وَلِبَاسُ   التَّقْوٰى ذٰلِكَ خَيْرٌۜ ذٰلِكَ مِنْ اٰيَاتِ اللّٰهِ لَعَلَّهُمْ يَذَّكَّرُونَ﴿٢٦﴾</vt:lpstr>
      <vt:lpstr>يَا بَنٖٓي اٰدَمَ اِمَّا يَأْتِيَنَّكُمْ رُسُلٌ مِنْكُمْ يَقُصُّونَ عَلَيْكُمْ اٰيَاتٖيۙ فَمَنِ   اتَّقٰى وَاَصْلَحَ فَلَا خَوْفٌ عَلَيْهِمْ وَلَا هُمْ يَحْزَنُونَ﴿٣٥﴾</vt:lpstr>
      <vt:lpstr>قَالَ يَا قَوْمِ لَيْسَ بٖي ضَلَالَةٌ وَلٰكِنّٖي رَسُولٌ مِنْ رَبِّ الْعَالَمٖينَ﴿٦١﴾</vt:lpstr>
      <vt:lpstr>اَوَعَجِبْتُمْ اَنْ جَٓاءَكُمْ ذِكْرٌ مِنْ رَبِّكُمْ عَلٰى رَجُلٍ مِنْكُمْ لِيُنْذِرَكُمْ وَلِتَتَّقُوا وَلَعَلَّكُمْ تُرْحَمُونَ﴿٦٣﴾</vt:lpstr>
      <vt:lpstr>وَاِلٰى عَادٍ اَخَاهُمْ هُوداًؕ قَالَ يَا قَوْمِ اعْبُدُوا اللّٰهَ مَا لَكُمْ مِنْ اِلٰهٍ غَيْرُهُؕ اَفَلَا تَتَّقُونَ﴿٦٥﴾</vt:lpstr>
      <vt:lpstr>وَلَوْ اَنَّ اَهْلَ الْقُرٰٓى اٰمَنُوا وَاتَّقَوْا لَفَتَحْنَا عَلَيْهِمْ بَرَكَاتٍ مِنَ السَّمَٓاءِ   وَالْاَرْضِ وَلٰكِنْ كَذَّبُوا فَاَخَذْنَاهُمْ بِمَا كَانُوا يَكْسِبُونَ﴿٩٦﴾</vt:lpstr>
      <vt:lpstr>قَالَ مُوسٰى لِقَوْمِهِ اسْتَعٖينُوا بِاللّٰهِ وَاصْبِرُواۚ اِنَّ الْاَرْضَ لِلّٰهِࣞ   يُورِثُهَا مَنْ يَشَٓاءُ مِنْ عِبَادِهٖؕ وَالْعَاقِبَةُ لِلْمُتَّقٖينَ﴿١٢٨﴾</vt:lpstr>
      <vt:lpstr>وَاكْتُبْ لَنَا فٖي هٰذِهِ الدُّنْيَا حَسَنَةً وَفِي الْاٰخِرَةِ اِنَّا هُدْنَٓا اِلَيْكَؕ قَالَ   عَذَابٖٓي اُصٖيبُ بِهٖ مَنْ اَشَٓاءُۚ وَرَحْمَتٖي وَسِعَتْ كُلَّ شَيْءٍؕ فَسَاَكْتُبُهَا   لِلَّذٖينَ يَتَّقُونَ وَيُؤْتُونَ الزَّكٰوةَ وَالَّذٖينَ هُمْ بِاٰيَاتِنَا يُؤْمِنُونَۚ﴿١٥٦﴾</vt:lpstr>
      <vt:lpstr>وَاِذْ قَالَتْ اُمَّةٌ مِنْهُمْ لِمَ تَعِظُونَ قَوْماًۙۨ اللّٰهُ مُهْلِكُهُمْ اَوْ مُعَذِّبُهُمْ   عَذَاباً شَدٖيداًؕ قَالُوا مَعْذِرَةً اِلٰى رَبِّكُمْ وَلَعَلَّهُمْ يَتَّقُونَ﴿١٦٤﴾</vt:lpstr>
      <vt:lpstr>فَخَلَفَ مِنْ بَعْدِهِمْ خَلْفٌ وَرِثُوا الْكِتَابَ يَأْخُذُونَ عَرَضَ هٰذَا الْاَدْنٰى وَيَقُولُونَ سَيُغْفَرُ لَنَاۚ   وَاِنْ يَأْتِهِمْ عَرَضٌ مِثْلُهُ يَأْخُذُوهُؕ اَلَمْ يُؤْخَذْ عَلَيْهِمْ مٖيثَاقُ الْكِتَابِ اَنْ لَا يَقُولُوا عَلَى اللّٰهِ اِلَّا   الْحَقَّ وَدَرَسُوا مَا فٖيهِؕ وَالدَّارُ الْاٰخِرَةُ خَيْرٌ لِلَّذٖينَ يَتَّقُونَؕ اَفَلَا تَعْقِلُونَ﴿١٦٩﴾</vt:lpstr>
      <vt:lpstr>وَاِذْ نَتَقْنَا الْجَبَلَ فَوْقَهُمْ كَاَنَّهُ ظُلَّةٌ وَظَنُّٓوا اَنَّهُ وَاقِـعٌ بِهِمْۚ خُذُوا مَٓا   اٰتَيْنَاكُمْ بِقُوَّةٍ وَاذْكُرُوا مَا فٖيهِ لَعَلَّكُمْ تَتَّقُونَࣖ﴿١٧١﴾</vt:lpstr>
      <vt:lpstr>وَاِذْ اَخَذَ رَبُّكَ مِنْ بَنٖٓي اٰدَمَ مِنْ ظُهُورِهِمْ ذُرِّيَّتَهُمْ وَاَشْهَدَهُمْ عَلٰٓى اَنْفُسِهِمْۚ اَلَسْتُ   بِرَبِّكُمْؕ قَالُوا بَلٰىۚۛ شَهِدْنَاۚۛ اَنْ تَقُولُوا يَوْمَ الْقِيٰمَةِ اِنَّا كُنَّا عَنْ هٰذَا غَافِلٖينَۙ﴿١٧٢﴾</vt:lpstr>
      <vt:lpstr>اِنَّ الَّذٖينَ اتَّقَوْا اِذَا مَسَّهُمْ طَٓائِفٌ مِنَ الشَّيْطَانِ تَذَكَّرُوا فَاِذَا هُمْ مُبْصِرُونَۚ﴿٢٠١﴾</vt:lpstr>
      <vt:lpstr>يَسْـَٔلُونَكَ عَنِ الْاَنْفَالِؕ قُلِ الْاَنْفَالُ لِلّٰهِ وَالرَّسُولِۚ فَاتَّقُوا اللّٰهَ وَاَصْلِحُوا   ذَاتَ بَيْنِكُمْۖ وَاَطٖيعُوا اللّٰهَ وَرَسُولَهُٓ اِنْ كُنْتُمْ مُؤْمِنٖينَ﴿١﴾</vt:lpstr>
      <vt:lpstr>وَاتَّقُوا فِتْنَةً لَا تُصٖيبَنَّ الَّذٖينَ ظَلَمُوا مِنْكُمْ خَٓاصَّةًۚ وَاعْلَمُٓوا اَنَّ اللّٰهَ شَدٖيدُ الْعِقَابِ﴿٢٥﴾</vt:lpstr>
      <vt:lpstr>يَٓا اَيُّهَا الَّذٖينَ اٰمَنُٓوا اِنْ تَتَّقُوا اللّٰهَ يَجْعَلْ لَكُمْ فُرْقَاناً وَيُكَفِّرْ   عَنْكُمْ سَيِّـَٔاتِكُمْ وَيَغْفِرْ لَكُمْؕ وَاللّٰهُ ذُو الْفَضْلِ الْعَظٖيمِ﴿٢٩﴾</vt:lpstr>
      <vt:lpstr>وَمَا لَهُمْ اَلَّا يُعَذِّبَهُمُ اللّٰهُ وَهُمْ يَصُدُّونَ عَنِ الْمَسْجِدِ الْحَرَامِ وَمَا كَانُٓوا   اَوْلِيَٓاءَهُؕ اِنْ اَوْلِيَٓاؤُ۬هُٓ اِلَّا الْمُتَّقُونَ وَلٰكِنَّ اَكْثَرَهُمْ لَا يَعْلَمُونَ﴿٣٤﴾</vt:lpstr>
      <vt:lpstr>اَلَّذٖينَ عَاهَدْتَ مِنْهُمْ ثُمَّ يَنْقُضُونَ عَهْدَهُمْ فٖي كُلِّ مَرَّةٍ وَهُمْ لَا يَتَّقُونَ﴿٥٦﴾</vt:lpstr>
      <vt:lpstr>وَاِمَّا تَخَافَنَّ مِنْ قَوْمٍ خِيَانَةً فَانْبِذْ اِلَيْهِمْ عَلٰى سَوَٓاءٍؕ اِنَّ اللّٰهَ لَا يُحِبُّ الْخَٓائِنٖينَࣖ﴿٥٨﴾</vt:lpstr>
      <vt:lpstr>فَكُلُوا مِمَّا غَنِمْتُمْ حَلَالاً طَيِّباًؗ وَاتَّقُوا اللّٰهَؕ اِنَّ اللّٰهَ غَفُورٌ رَحٖيمٌࣖ﴿٦٩﴾</vt:lpstr>
      <vt:lpstr>اِلَّا الَّذٖينَ عَاهَدْتُمْ مِنَ الْمُشْرِكٖينَ ثُمَّ لَمْ يَنْقُصُوكُمْ شَيْـٔاً وَلَمْ يُظَاهِرُوا عَلَيْكُمْ   اَحَداً فَاَتِمُّٓوا اِلَيْهِمْ عَهْدَهُمْ اِلٰى مُدَّتِهِمْؕ اِنَّ اللّٰهَ يُحِبُّ الْمُتَّقٖينَ﴿٤﴾</vt:lpstr>
      <vt:lpstr>كَيْفَ يَكُونُ لِلْمُشْرِكٖينَ عَهْدٌ عِنْدَ اللّٰهِ وَعِنْدَ رَسُولِهٖٓ اِلَّا الَّذٖينَ عَاهَدْتُمْ عِنْدَ   الْمَسْجِدِ الْحَرَامِۚ فَمَا اسْتَقَامُوا لَكُمْ فَاسْتَقٖيمُوا لَهُمْؕ اِنَّ اللّٰهَ يُحِبُّ الْمُتَّقٖينَ﴿٧﴾</vt:lpstr>
      <vt:lpstr>اِنَّ عِدَّةَ الشُّهُورِ عِنْدَ اللّٰهِ اثْنَا عَشَرَ شَهْراً فٖي كِتَابِ اللّٰهِ يَوْمَ خَلَقَ السَّمٰوَاتِ   وَالْاَرْضَ مِنْهَٓا اَرْبَعَةٌ حُرُمٌؕ ذٰلِكَ الدّٖينُ الْقَيِّمُ فَلَا تَظْلِمُوا فٖيهِنَّ اَنْفُسَكُمْ وَقَاتِلُوا   الْمُشْرِكٖينَ كَٓافَّةً كَمَا يُقَاتِلُونَكُمْ كَٓافَّةًؕ وَاعْلَمُٓوا اَنَّ اللّٰهَ مَعَ الْمُتَّقٖينَ﴿٣٦﴾</vt:lpstr>
      <vt:lpstr>لَا يَسْتَأْذِنُكَ الَّذٖينَ يُؤْمِنُونَ بِاللّٰهِ وَالْيَوْمِ الْاٰخِرِ اَنْ يُجَاهِدُوا بِاَمْوَالِهِمْ وَاَنْفُسِهِمْؕ وَاللّٰهُ عَلٖيمٌ بِالْمُتَّقٖينَ﴿٤٤﴾</vt:lpstr>
      <vt:lpstr>لَا تَقُمْ فٖيهِ اَبَداًؕ لَمَسْجِدٌ اُسِّسَ عَلَى التَّقْوٰى مِنْ اَوَّلِ يَوْمٍ اَحَقُّ اَنْ تَقُومَ فٖيهِؕ فٖيهِ رِجَالٌ   يُحِبُّونَ اَنْ يَتَطَهَّرُواؕ وَاللّٰهُ يُحِبُّ الْمُطَّهِّرٖينَ﴿١٠٨﴾</vt:lpstr>
      <vt:lpstr>اَفَمَنْ اَسَّسَ بُنْيَانَهُ عَلٰى تَقْوٰى مِنَ اللّٰهِ وَرِضْوَانٍ خَيْرٌ اَمْ مَنْ اَسَّسَ بُنْيَانَهُ عَلٰى   شَفَا جُرُفٍ هَارٍ فَانْهَارَ بِهٖ فٖي نَارِ جَهَنَّمَؕ وَاللّٰهُ لَا يَهْدِي الْقَوْمَ الظَّالِمٖينَ﴿١٠٩﴾</vt:lpstr>
      <vt:lpstr>وَمَا كَانَ اللّٰهُ لِيُضِلَّ قَوْماً بَعْدَ اِذْ هَدٰيهُمْ حَتّٰى يُبَيِّنَ لَهُمْ مَا يَتَّقُونَؕ اِنَّ اللّٰهَ بِكُلِّ شَيْءٍ عَلٖيمٌ﴿١١٥﴾</vt:lpstr>
      <vt:lpstr>يَٓا اَيُّهَا الَّذٖينَ اٰمَنُوا اتَّقُوا اللّٰهَ وَكُونُوا مَعَ الصَّادِقٖينَ﴿١١٩﴾</vt:lpstr>
      <vt:lpstr>يَٓا اَيُّهَا الَّذٖينَ اٰمَنُوا قَاتِلُوا الَّذٖينَ يَلُونَكُمْ مِنَ الْكُفَّارِ وَلْيَجِدُوا   فٖيكُمْ غِلْظَةًؕ وَاعْلَمُٓوا اَنَّ اللّٰهَ مَعَ الْمُتَّقٖينَ﴿١٢٣﴾</vt:lpstr>
      <vt:lpstr>اِنَّ فِي اخْتِلَافِ الَّيْلِ وَالنَّهَارِ وَمَا خَلَقَ اللّٰهُ فِي السَّمٰوَاتِ وَالْاَرْضِ لَاٰيَاتٍ لِقَوْمٍ يَتَّقُونَ﴿٦﴾</vt:lpstr>
      <vt:lpstr>قُلْ مَنْ يَرْزُقُكُمْ مِنَ السَّمَٓاءِ وَالْاَرْضِ اَمَّنْ يَمْلِكُ السَّمْعَ وَالْاَبْصَارَ وَمَنْ يُخْرِجُ الْحَيَّ مِنَ   الْمَيِّتِ وَيُخْرِجُ الْمَيِّتَ مِنَ الْحَيِّ وَمَنْ يُدَبِّرُ الْاَمْرَؕ فَسَيَقُولُونَ اللّٰهُۚ فَقُلْ اَفَلَا تَتَّقُونَ﴿٣١﴾</vt:lpstr>
      <vt:lpstr>اَلَّذٖينَ اٰمَنُوا وَكَانُوا يَتَّقُونَؕ﴿٦٣﴾  لَهُمُ الْبُشْرٰى فِي الْحَيٰوةِ الدُّنْيَا وَفِي الْاٰخِرَةِؕ لَا تَبْدٖيلَ لِكَلِمَاتِ اللّٰهِؕ ذٰلِكَ هُوَ   الْفَوْزُ الْعَظٖيمُؕ﴿٦٤﴾</vt:lpstr>
      <vt:lpstr>تِلْكَ مِنْ اَنْـبَٓاءِ الْغَيْبِ نُوحٖيهَٓا اِلَيْكَۚ مَا كُنْتَ تَعْلَمُهَٓا اَنْتَ وَلَا   قَوْمُكَ مِنْ قَبْلِ هٰذَاؕۛ فَاصْبِرْؕۛ اِنَّ الْعَاقِبَةَ لِلْمُتَّقٖينَࣖ﴿٤٩﴾</vt:lpstr>
      <vt:lpstr>وَجَٓاءَهُ قَوْمُهُ يُهْرَعُونَ اِلَيْهِ وَمِنْ قَبْلُ كَانُوا يَعْمَلُونَ السَّيِّـَٔاتِؕ قَالَ يَا قَوْمِ هٰٓؤُ۬لَٓاءِ بَنَاتٖي هُنَّ   اَطْهَرُ لَكُمْ فَاتَّقُوا اللّٰهَ وَلَا تُخْزُونِ فٖي ضَيْفٖيؕ اَلَيْسَ مِنْكُمْ رَجُلٌ رَشٖيدٌ﴿٧٨﴾</vt:lpstr>
      <vt:lpstr>وَلَاَجْرُ الْاٰخِرَةِ خَيْرٌ لِلَّذٖينَ اٰمَنُوا وَكَانُوا يَتَّقُونَࣖ﴿٥٧﴾</vt:lpstr>
      <vt:lpstr>قَالُٓوا ءَاِنَّكَ لَاَنْتَ يُوسُفُؕ قَالَ اَنَا۬ يُوسُفُ وَهٰذَٓا اَخٖيؗ قَدْ مَنَّ اللّٰهُ عَلَيْنَاؕ   اِنَّهُ مَنْ يَتَّقِ وَيَصْبِرْ فَاِنَّ اللّٰهَ لَا يُضٖيعُ اَجْرَ الْمُحْسِنٖينَ﴿٩٠﴾</vt:lpstr>
      <vt:lpstr>وَمَٓا اَرْسَلْنَا مِنْ قَبْلِكَ اِلَّا رِجَالاً نُوحٖٓي اِلَيْهِمْ مِنْ اَهْلِ الْقُرٰىؕ اَفَلَمْ   يَسٖيرُوا فِي الْاَرْضِ فَيَنْظُرُوا كَيْفَ كَانَ عَاقِبَةُ الَّذٖينَ مِنْ قَبْلِهِمْؕ   وَلَدَارُ الْاٰخِرَةِ خَيْرٌ لِلَّذٖينَ اتَّقَوْاؕ اَفَلَا تَعْقِلُونَ﴿١٠٩﴾</vt:lpstr>
      <vt:lpstr>لَهُمْ عَذَابٌ فِي الْحَيٰوةِ الدُّنْيَا وَلَعَذَابُ الْاٰخِرَةِ اَشَقُّۚ وَمَا لَهُمْ مِنَ اللّٰهِ مِنْ وَاقٍ﴿٣٤﴾</vt:lpstr>
      <vt:lpstr>مَثَلُ الْجَنَّةِ الَّتٖي وُعِدَ الْمُتَّقُونَؕ تَجْرٖي مِنْ تَحْتِهَا الْاَنْهَارُؕ اُكُلُهَا دَٓائِمٌ   وَظِلُّهَاؕ تِلْكَ عُقْبَى الَّذٖينَ اتَّقَوْاࣗ وَعُقْبَى الْكَافِرٖينَ النَّارُ﴿٣٥﴾</vt:lpstr>
      <vt:lpstr>وَكَذٰلِكَ اَنْزَلْنَاهُ حُكْماً عَرَبِياًّؕ وَلَئِنِ اتَّبَعْتَ اَهْوَٓاءَهُمْ بَعْدَ مَا   جَٓاءَكَ مِنَ الْعِلْمِۙ مَا لَكَ مِنَ اللّٰهِ مِنْ وَلِيٍّ وَلَا وَاقٍࣖ﴿٣٧﴾</vt:lpstr>
      <vt:lpstr>اِنَّ الْمُتَّقٖينَ فٖي جَنَّاتٍ وَعُيُونٍؕ﴿٤٥﴾</vt:lpstr>
      <vt:lpstr>وَاتَّقُوا اللّٰهَ وَلَا تُخْزُونِ﴿٦٩﴾</vt:lpstr>
      <vt:lpstr>يُنَزِّلُ الْمَلٰٓئِكَةَ بِالرُّوحِ مِنْ اَمْرِهٖ عَلٰى مَنْ يَشَٓاءُ مِنْ   عِبَادِهٖٓ اَنْ اَنْذِرُٓوا اَنَّهُ لَٓا اِلٰهَ اِلَّٓا اَنَا۬ فَاتَّقُونِ﴿٢﴾</vt:lpstr>
      <vt:lpstr>وَقٖيلَ لِلَّذٖينَ اتَّقَوْا مَاذَٓا اَنْزَلَ رَبُّكُمْؕ قَالُوا خَيْراًؕ لِلَّذٖينَ اَحْسَنُوا فٖي هٰذِهِ   الدُّنْيَا حَسَنَةٌؕ وَلَدَارُ الْاٰخِرَةِ خَيْرٌؕ وَلَنِعْمَ دَارُ الْمُتَّقٖينَۙ﴿٣٠﴾</vt:lpstr>
      <vt:lpstr>جَنَّاتُ عَدْنٍ يَدْخُلُونَهَا تَجْرٖي مِنْ تَحْتِهَا الْاَنْهَارُ لَهُمْ   فٖيهَا مَا يَشَٓاؤُ۫نَؕ كَذٰلِكَ يَجْزِي اللّٰهُ الْمُتَّقٖينَۙ﴿٣١﴾</vt:lpstr>
      <vt:lpstr>وَلَهُ مَا فِي السَّمٰوَاتِ وَالْاَرْضِ وَلَهُ الدّٖينُ وَاصِباًؕ اَفَغَيْرَ اللّٰهِ تَتَّقُونَ﴿٥٢﴾</vt:lpstr>
      <vt:lpstr>وَاللّٰهُ جَعَلَ لَكُمْ مِمَّا خَلَقَ ظِلَالًا وَجَعَلَ لَكُمْ مِنَ الْجِبَالِ اَكْنَانًا وَجَعَلَ لَكُمْ سَرَابٖيلَ   تَقٖيكُمُ الْحَرَّ وَسَرَابٖيلَ تَقٖيكُمْ بَاْسَكُمْۜ كَذٰلِكَ يُتِمُّ نِعْمَتَهُ عَلَيْكُمْ لَعَلَّكُمْ تُسْلِمُونَ﴿٨١﴾</vt:lpstr>
      <vt:lpstr>اِنَّ اللّٰهَ مَعَ الَّذٖينَ اتَّقَوْا وَالَّذٖينَ هُمْ مُحْسِنُونَ﴿١٢٨﴾</vt:lpstr>
      <vt:lpstr>قَالَ اَرَاَيْتَ اِذْ اَوَيْنَٓا اِلَى الصَّخْرَةِ فَاِنّٖي نَسٖيتُ الْحُوتَؗ وَمَٓا اَنْسَانٖيهُ    اِلَّا الشَّيْطَانُ اَنْ اَذْكُرَهُۚ وَاتَّخَذَ سَبٖيلَهُ فِي الْبَحْرِࣗ عَجَباً﴿٦٣﴾</vt:lpstr>
      <vt:lpstr>وَحَنَاناً مِنْ لَدُنَّا وَزَكٰوةًؕ وَكَانَ تَقِيًّاۙ﴿١٣﴾</vt:lpstr>
      <vt:lpstr>اِلَّا مَنْ تَابَ وَاٰمَنَ وَعَمِلَ صَالِحًا فَاُو۬لٰٓئِكَ يَدْخُلُونَ الْجَنَّةَ وَلَا يُظْلَمُونَ شَيْـًٔاۙ﴿٦٠﴾  جَنَّاتِ عَدْنٍۨ الَّتٖي وَعَدَ الرَّحْمٰنُ عِبَادَهُ بِالْغَيْبِؕ اِنَّهُ كَانَ وَعْدُهُ مَاْتِيًّا﴿٦١﴾</vt:lpstr>
      <vt:lpstr>لَا يَسْمَعُونَ فٖيهَا لَغْوًا اِلَّا سَلَامًاۜ وَلَهُمْ رِزْقُهُمْ فٖيهَا بُكْرَةً وَعَشِيًّا﴿٦٢﴾</vt:lpstr>
      <vt:lpstr>تِلْكَ الْجَنَّةُ الَّتٖي نُورِثُ مِنْ عِبَادِنَا مَنْ كَانَ تَقِيًّا﴿٦٣﴾</vt:lpstr>
      <vt:lpstr>ثُمَّ نُنَجِّي الَّذٖينَ اتَّقَوْا وَنَذَرُ الظَّالِمٖينَ فٖيهَا جِثِيًّا﴿٧٢﴾</vt:lpstr>
      <vt:lpstr>يَوْمَ نَحْشُرُ الْمُتَّقٖينَ اِلَى الرَّحْمٰنِ وَفْدًاۙ﴿٨٥﴾</vt:lpstr>
      <vt:lpstr>فَاِنَّمَا يَسَّرْنَاهُ بِلِسَانِكَ لِتُبَشِّرَ بِهِ الْمُتَّقٖينَ وَتُنْذِرَ بِهٖ قَوْماً لُدًّا﴿٩٧﴾</vt:lpstr>
      <vt:lpstr>وَكَذٰلِكَ اَنْزَلْنَاهُ قُرْاٰناً عَرَبِياًّ وَصَرَّفْنَا فٖيهِ مِنَ الْوَعٖيدِ لَعَلَّهُمْ يَتَّقُونَ اَوْ يُحْدِثُ لَهُمْ ذِكْراً﴿١١٣﴾</vt:lpstr>
      <vt:lpstr>وَأْمُرْ اَهْلَكَ بِالصَّلٰوةِ وَاصْطَبِرْ عَلَيْهَاؕ لَا نَسْـَٔلُكَ رِزْقاًؕ نَحْنُ نَرْزُقُكَؕ وَالْعَاقِبَةُ لِلتَّقْوٰى﴿١٣٢﴾</vt:lpstr>
      <vt:lpstr>وَلَقَدْ اٰتَيْنَا مُوسٰى وَهٰرُونَ الْفُرْقَانَ وَضِيَٓاءً وَذِكْراً لِلْمُتَّقٖينَۙ﴿٤٨﴾  اَلَّذٖينَ يَخْشَوْنَ رَبَّهُمْ بِالْغَيْبِ وَهُمْ مِنَ السَّاعَةِ مُشْفِقُونَ﴿٤٩﴾</vt:lpstr>
      <vt:lpstr>يَٓا اَيُّهَا النَّاسُ اتَّقُوا رَبَّكُمْۚ اِنَّ زَلْزَلَةَ السَّاعَةِ شَيْءٌ عَظٖيمٌ﴿١﴾</vt:lpstr>
      <vt:lpstr>ذٰلِكَࣗ وَمَنْ يُعَظِّمْ شَعَٓائِرَ اللّٰهِ فَاِنَّهَا مِنْ تَقْوَى الْقُلُوبِ﴿٣٢﴾</vt:lpstr>
      <vt:lpstr>لَنْ يَنَالَ اللّٰهَ لُحُومُهَا وَلَا دِمَٓاؤُ۬هَا وَلٰكِنْ يَنَالُهُ التَّقْوٰى مِنْكُمْؕ كَذٰلِكَ   سَخَّرَهَا لَكُمْ لِتُكَبِّرُوا اللّٰهَ عَلٰى مَا هَدٰيكُمْؕ وَبَشِّرِ الْمُحْسِنٖينَ﴿٣٧﴾</vt:lpstr>
      <vt:lpstr>وَلَقَدْ اَرْسَلْنَا نُوحاً اِلٰى قَوْمِهٖ فَقَالَ يَا قَوْمِ اعْبُدُوا اللّٰهَ مَا لَكُمْ مِنْ اِلٰهٍ غَيْرُهُؕ اَفَلَا تَتَّقُونَ﴿٢٣﴾</vt:lpstr>
      <vt:lpstr>فَاَرْسَلْنَا فٖيهِمْ رَسُولاً مِنْهُمْ اَنِ اعْبُدُوا اللّٰهَ مَا لَكُمْ مِنْ اِلٰهٍ غَيْرُهُؕ اَفَلَا تَتَّقُونَࣖ﴿٣٢﴾</vt:lpstr>
      <vt:lpstr>وَاِنَّ هٰذِهٖٓ اُمَّتُكُمْ اُمَّةً وَاحِدَةً وَاَنَا۬ رَبُّكُمْ فَاتَّقُونِ﴿٥٢﴾</vt:lpstr>
      <vt:lpstr>سَيَقُولُونَ لِلّٰهِؕ قُلْ اَفَلَا تَتَّقُونَ﴿٨٧﴾</vt:lpstr>
      <vt:lpstr>وَلَقَدْ اَنْزَلْـنَٓا اِلَيْكُمْ اٰيَاتٍ مُبَيِّنَاتٍ وَمَثَلاً مِنَ الَّذٖينَ خَلَوْا مِنْ قَبْلِكُمْ وَمَوْعِظَةً لِلْمُتَّقٖينَࣖ﴿٣٤﴾</vt:lpstr>
      <vt:lpstr>وَمَنْ يُطِـعِ اللّٰهَ وَرَسُولَهُ وَيَخْشَ اللّٰهَ وَيَتَّقْهِ فَاُو۬لٰٓئِكَ هُمُ الْفَٓائِزُونَ﴿٥٢﴾</vt:lpstr>
      <vt:lpstr>قُلْ اَذٰلِكَ خَيْرٌ اَمْ جَنَّةُ الْخُلْدِ الَّتٖي وُعِدَ الْمُتَّقُونَؕ كَانَتْ لَهُمْ جَزَٓاءً وَمَصٖيراً﴿١٥﴾</vt:lpstr>
      <vt:lpstr>وَالَّذٖينَ يَقُولُونَ رَبَّـنَا هَبْ لَنَا مِنْ اَزْوَاجِنَا وَذُرِّيَّاتِنَا قُرَّةَ اَعْيُنٍ وَاجْعَلْنَا لِلْمُتَّقٖينَ اِمَاماً﴿٧٤﴾</vt:lpstr>
      <vt:lpstr>وَاِذْ نَادٰى رَبُّكَ مُوسٰٓى اَنِ ائْتِ الْقَوْمَ الظَّالِمٖينَۙ﴿١٠﴾  قَوْمَ فِرْعَوْنَؕ اَلَا يَتَّقُونَ﴿١١﴾</vt:lpstr>
      <vt:lpstr>وَاُزْلِفَتِ الْجَنَّةُ لِلْمُتَّقٖينَۙ﴿٩٠﴾</vt:lpstr>
      <vt:lpstr>فَاتَّقُوا اللّٰهَ وَاَطٖيعُونِۚ﴿١٠٨﴾</vt:lpstr>
      <vt:lpstr>فَاتَّقُوا اللّٰهَ وَاَطٖيعُونِؕ﴿١١٠﴾</vt:lpstr>
      <vt:lpstr>فَاتَّقُوا اللّٰهَ وَاَطٖيعُونِۚ﴿١٢٦﴾</vt:lpstr>
      <vt:lpstr>فَاتَّقُوا اللّٰهَ وَاَطٖيعُونِۚ﴿١٣١﴾</vt:lpstr>
      <vt:lpstr>وَاتَّقُوا الَّـذٖٓي اَمَدَّكُمْ بِمَا تَعْلَمُونَۚ﴿١٣٢﴾  اَمَدَّكُمْ بِاَنْعَامٍ وَبَنٖينَۙ﴿١٣٣﴾  وَجَنَّاتٍ وَعُيُونٍۚ﴿١٣٤﴾</vt:lpstr>
      <vt:lpstr>اِذْ قَالَ لَهُمْ اَخُوهُمْ صَالِحٌ اَلَا تَتَّقُونَۚ﴿١٤٢﴾</vt:lpstr>
      <vt:lpstr>فَاتَّقُوا اللّٰهَ وَاَطٖيعُونِۚ﴿١٤٤﴾</vt:lpstr>
      <vt:lpstr>فَاتَّقُوا اللّٰهَ وَاَطٖيعُونِۚ﴿١٥٠﴾</vt:lpstr>
      <vt:lpstr>فَاتَّقُوا اللّٰهَ وَاَطٖيعُونِۚ﴿١٦٣﴾</vt:lpstr>
      <vt:lpstr>فَاتَّقُوا اللّٰهَ وَاَطٖيعُونِۚ﴿١٧٩﴾</vt:lpstr>
      <vt:lpstr>وَاتَّقُوا الَّذٖي خَلَقَكُمْ وَالْجِبِلَّةَ الْاَوَّلٖينَؕ﴿١٨٤﴾</vt:lpstr>
      <vt:lpstr>وَاَنْجَيْنَا الَّذٖينَ اٰمَنُوا وَكَانُوا يَتَّقُونَ﴿٥٣﴾</vt:lpstr>
      <vt:lpstr>وَاِبْرٰهٖيمَ اِذْ قَالَ لِقَوْمِهِ اعْبُدُوا اللّٰهَ وَاتَّقُوهُؕ ذٰلِكُمْ خَيْرٌ لَكُمْ اِنْ كُنْتُمْ تَعْلَمُونَ﴿١٦﴾</vt:lpstr>
      <vt:lpstr>مُنٖيبٖينَ اِلَيْهِ وَاتَّقُوهُ وَاَقٖيمُوا الصَّلٰوةَ وَلَا تَكُونُوا مِنَ الْمُشْرِكٖينَۙ﴿٣١﴾  مِنَ الَّذٖينَ فَرَّقُوا دٖينَهُمْ وَكَانُوا شِيَعاًؕ كُلُّ حِزْبٍ بِمَا لَدَيْهِمْ فَرِحُونَ﴿٣٢﴾</vt:lpstr>
      <vt:lpstr>يَٓا اَيُّهَا النَّاسُ اتَّقُوا رَبَّكُمْ وَاخْشَوْا يَوْماً لَا يَجْزٖي وَالِدٌ عَنْ وَلَدِهٖؗ وَلَا مَوْلُودٌ هُوَ جَازٍ عَنْ   وَالِدِهٖ شَيْـٔاًؕ اِنَّ وَعْدَ اللّٰهِ حَقٌّ فَلَا تَغُرَّنَّكُمُ الْحَيٰوةُ الدُّنْيَاࣞ وَلَا يَغُرَّنَّكُمْ بِاللّٰهِ الْغَرُورُ﴿٣٣﴾</vt:lpstr>
      <vt:lpstr>يَٓا اَيُّهَا النَّبِيُّ اتَّقِ اللّٰهَ وَلَا تُطِعِ الْكَافِرٖينَ وَالْمُنَافِقٖينَؕ اِنَّ اللّٰهَ كَانَ عَلٖيماً حَكٖيماًۙ﴿١﴾</vt:lpstr>
      <vt:lpstr>يَا نِسَٓاءَ النَّبِيِّ لَسْتُنَّ كَاَحَدٍ مِنَ النِّسَٓاءِ اِنِ اتَّقَيْتُنَّ فَلَا تَخْضَعْنَ بِالْقَوْلِ   فَيَطْمَعَ الَّذٖي فٖي قَلْبِهٖ مَرَضٌ وَقُلْنَ قَوْلاً مَعْرُوفاًۚ﴿٣٢﴾</vt:lpstr>
      <vt:lpstr>وَاِذْ تَقُولُ لِلَّـذٖٓي اَنْعَمَ اللّٰهُ عَلَيْهِ وَاَنْعَمْتَ عَلَيْهِ اَمْسِكْ عَلَيْكَ زَوْجَكَ وَاتَّقِ اللّٰهَ وَتُخْفٖي فٖي نَفْسِكَ مَا اللّٰهُ   مُبْدٖيهِ وَتَخْشَى النَّاسَۚ وَاللّٰهُ اَحَقُّ اَنْ تَخْشٰيهُؕ فَلَمَّا قَضٰى زَيْدٌ مِنْهَا وَطَراً زَوَّجْنَاكَهَا لِكَيْ لَا يَكُونَ   عَلَى الْمُؤْمِنٖينَ حَرَجٌ فٖٓي اَزْوَاجِ اَدْعِيَٓائِهِمْ اِذَا قَضَوْا مِنْهُنَّ وَطَراًؕ وَكَانَ اَمْرُ اللّٰهِ مَفْعُولاً﴿٣٧﴾</vt:lpstr>
      <vt:lpstr>يَٓا اَيُّهَا النَّبِيُّ اِنَّٓا اَحْلَلْنَا لَكَ اَزْوَاجَكَ الّٰـتٖٓي اٰتَيْتَ اُجُورَهُنَّ وَمَا مَلَكَتْ يَمٖينُكَ مِمَّٓا اَفَٓاءَ اللّٰهُ عَلَيْكَ وَبَنَاتِ   عَمِّكَ وَبَنَاتِ عَمَّاتِكَ وَبَنَاتِ خَالِكَ وَبَنَاتِ خَالَاتِكَ الّٰتٖي هَاجَرْنَ مَعَكَؗ وَامْرَاَةً مُؤْمِنَةً اِنْ وَهَبَتْ   نَفْسَهَا لِلنَّبِيِّ اِنْ اَرَادَ النَّبِيُّ اَنْ يَسْتَنْكِحَهَاࣗ خَالِصَةً لَكَ مِنْ دُونِ الْمُؤْمِنٖينَؕ قَدْ عَلِمْنَا مَا فَرَضْنَا عَلَيْهِمْ   فٖٓي اَزْوَاجِهِمْ وَمَا مَلَكَتْ اَيْمَانُهُمْ لِكَيْلَا يَكُونَ عَلَيْكَ حَرَجٌؕ وَكَانَ اللّٰهُ غَفُوراً رَحٖيماً﴿٥٠﴾</vt:lpstr>
      <vt:lpstr>يَٓا اَيُّهَا الَّذٖينَ اٰمَنُوا اتَّقُوا اللّٰهَ وَقُولُوا قَوْلاً سَدٖيداًۙ﴿٧٠﴾  يُصْلِحْ لَكُمْ اَعْمَالَكُمْ وَيَغْفِرْ لَكُمْ ذُنُوبَكُمْؕ وَمَنْ يُطِـعِ اللّٰهَ وَرَسُولَهُ فَقَدْ فَازَ فَوْزاً عَظٖيماً﴿٧١﴾</vt:lpstr>
      <vt:lpstr>وَاِذَا قٖيلَ لَهُمُ اتَّقُوا مَا بَيْنَ اَيْدٖيكُمْ وَمَا خَلْفَكُمْ لَعَلَّكُمْ تُرْحَمُونَ﴿٤٥﴾</vt:lpstr>
      <vt:lpstr>اِذْ قَالَ لِقَوْمِهٖٓ اَلَا تَتَّقُونَ﴿١٢٤﴾</vt:lpstr>
      <vt:lpstr>اِنَّ هٰذَٓا اَخٖي لَهُ تِسْعٌ وَتِسْعُونَ نَعْجَةً وَلِيَ نَعْجَةٌ وَاحِدَةٌ فَقَالَ اَكْفِلْنٖيهَا وَعَزَّنٖي فِي الْخِطَابِ﴿٢٣﴾</vt:lpstr>
      <vt:lpstr>هٰذَا ذِ كْرٌؕ وَاِنَّ لِلْمُتَّقٖينَ لَحُسْنَ مَاٰبٍۙ﴿٤٩﴾  جَنَّاتِ عَدْنٍ مُفَتَّحَةً لَهُمُ الْاَبْوَابُۚ﴿٥٠﴾</vt:lpstr>
      <vt:lpstr>قُلْ يَا عِبَادِ الَّذٖينَ اٰمَنُوا اتَّقُوا رَبَّكُمْؕ لِلَّذٖينَ اَحْسَنُوا فٖي هٰذِهِ الدُّنْيَا حَسَنَةٌؕ وَاَرْضُ اللّٰهِ وَاسِعَةٌؕ   اِنَّمَا يُوَفَّى الصَّابِرُونَ اَجْرَهُمْ بِغَيْرِ حِسَابٍ﴿١٠﴾</vt:lpstr>
      <vt:lpstr>لَهُمْ مِنْ فَوْقِهِمْ ظُلَلٌ مِنَ النَّارِ وَمِنْ تَحْتِهِمْ ظُلَلٌؕ ذٰلِكَ يُخَوِّفُ اللّٰهُ بِهٖ عِبَادَهُؕ يَا عِبَادِ فَاتَّقُونِ﴿١٦﴾</vt:lpstr>
      <vt:lpstr>لٰكِنِ الَّذٖينَ اتَّقَوْا رَبَّهُمْ لَهُمْ غُرَفٌ مِنْ فَوْقِهَا غُرَفٌ مَبْنِيَّةٌۙ تَجْرٖي مِنْ تَحْتِهَا الْاَنْهَارُؕ وَعْدَ   اللّٰهِؕ لَا يُخْلِفُ اللّٰهُ الْمٖيعَادَ﴿٢٠﴾</vt:lpstr>
      <vt:lpstr>اَفَمَنْ يَتَّقٖي بِوَجْهِهٖ سُٓوءَ الْعَذَابِ يَوْمَ الْقِيٰمَةِؕ وَقٖيلَ لِلظَّالِمٖينَ ذُوقُوا مَا كُنْتُمْ تَكْسِبُونَ﴿٢٤﴾</vt:lpstr>
      <vt:lpstr>قُرْاٰناً عَرَبِياًّ غَيْرَ ذٖي عِوَجٍ لَعَلَّهُمْ يَتَّقُونَ﴿٢٨﴾</vt:lpstr>
      <vt:lpstr>فَمَنْ اَظْلَمُ مِمَّنْ كَذَبَ عَلَى اللّٰهِ وَكَذَّبَ بِالصِّدْقِ اِذْ   جَٓاءَهُؕ اَلَيْسَ فٖي جَهَنَّمَ مَثْوًى لِلْكَافِرٖينَ﴿٣٢﴾</vt:lpstr>
      <vt:lpstr>وَالَّذٖي جَٓاءَ بِالصِّدْقِ وَصَدَّقَ بِهٖٓ اُو۬لٰٓئِكَ هُمُ الْمُتَّقُونَ﴿٣٣﴾</vt:lpstr>
      <vt:lpstr>اَوْ تَقُولَ لَوْ اَنَّ اللّٰهَ هَدٰينٖي لَكُنْتُ مِنَ الْمُتَّقٖينَۙ﴿٥٧﴾</vt:lpstr>
      <vt:lpstr>وَيُنَجِّي اللّٰهُ الَّذٖينَ اتَّقَوْا بِمَفَازَتِهِمْؗ لَا يَمَسُّهُمُ السُّٓوءُ وَلَا هُمْ يَحْزَنُونَ﴿٦١﴾</vt:lpstr>
      <vt:lpstr>وَسٖيقَ الَّذٖينَ اتَّقَوْا رَبَّهُمْ اِلَى الْجَنَّةِ زُمَراًؕ حَتّٰٓى اِذَا جَٓاؤُ۫هَا وَفُتِحَتْ اَبْوَابُهَا وَقَالَ لَهُمْ   خَزَنَتُهَا سَلَامٌ عَلَيْكُمْ طِبْتُمْ فَادْخُلُوهَا خَالِدٖينَ﴿٧٣﴾</vt:lpstr>
      <vt:lpstr>اَلَّذٖينَ يَحْمِلُونَ الْعَرْشَ وَمَنْ حَوْلَهُ يُسَبِّحُونَ بِحَمْدِ رَبِّهِمْ وَيُؤْمِنُونَ بِهٖ وَيَسْتَغْفِرُونَ لِلَّذٖينَ   اٰمَنُواۚ رَبَّـنَا وَسِعْتَ كُلَّ شَيْءٍ رَحْمَةً وَعِلْماً فَاغْفِرْ لِلَّذٖينَ تَابُوا وَاتَّبَعُوا سَبٖيلَكَ وَقِهِمْ   عَذَابَ الْجَحٖيمِ﴿٧﴾</vt:lpstr>
      <vt:lpstr>وَقِهِمُ السَّيِّـَٔاتِؕ وَمَنْ تَقِ السَّيِّـَٔاتِ يَوْمَئِذٍ فَقَدْ رَحِمْتَهُؕ وَذٰلِكَ هُوَ الْفَوْزُ الْعَظٖيمُࣖ﴿٩﴾</vt:lpstr>
      <vt:lpstr>اَوَلَمْ يَسٖيرُوا فِي الْاَرْضِ فَيَنْظُرُوا كَيْفَ كَانَ عَاقِبَةُ الَّذٖينَ كَانُوا مِنْ قَبْلِهِمْؕ كَانُوا هُمْ اَشَدَّ   مِنْهُمْ قُوَّةً وَاٰثَاراً فِي الْاَرْضِ فَاَخَذَهُمُ اللّٰهُ بِذُنُوبِهِمْ وَمَا كَانَ لَهُمْ مِنَ اللّٰهِ مِنْ وَاقٍ﴿٢١﴾</vt:lpstr>
      <vt:lpstr>فَوَقٰيهُ اللّٰهُ سَيِّـَٔاتِ مَا مَكَرُوا وَحَاقَ بِاٰلِ فِرْعَوْنَ سُٓوءُ الْعَذَابِۚ﴿٤٥﴾</vt:lpstr>
      <vt:lpstr>وَنَجَّيْنَا الَّذٖينَ اٰمَنُوا وَكَانُوا يَتَّقُونَࣖ﴿١٨﴾</vt:lpstr>
      <vt:lpstr>وَلِبُيُوتِهِمْ اَبْوَاباً وَسُرُراً عَلَيْهَا يَتَّكِؤُ۫نَۙ﴿٣٤﴾  وَزُخْرُفاًؕ وَاِنْ كُلُّ ذٰلِكَ لَمَّا مَتَاعُ الْحَيٰوةِ الدُّنْيَاؕ وَالْاٰخِرَةُ عِنْدَ رَبِّكَ لِلْمُتَّقٖينَࣖ﴿٣٥﴾</vt:lpstr>
      <vt:lpstr>وَلَمَّا جَٓاءَ عٖيسٰى بِالْبَيِّنَاتِ قَالَ قَدْ جِئْتُكُمْ بِالْحِكْمَةِ وَلِاُبَيِّنَ لَكُمْ بَعْضَ الَّذٖي تَخْتَلِفُونَ فٖيهِۚ   فَاتَّقُوا اللّٰهَ وَاَطٖيعُونِ﴿٦٣﴾  اِنَّ اللّٰهَ هُوَ رَبّٖي وَرَبُّكُمْ فَاعْبُدُوهُؕ هٰذَا صِرَاطٌ مُسْتَقٖيمٌ﴿٦٤﴾</vt:lpstr>
      <vt:lpstr>اَلْاَخِلَّٓاءُ يَوْمَئِذٍ بَعْضُهُمْ لِبَعْضٍ عَدُوٌّ اِلَّا الْمُتَّقٖينَؕࣖ﴿٦٧﴾</vt:lpstr>
      <vt:lpstr>اِنَّ الْمُتَّقٖينَ فٖي مَقَامٍ اَمٖينٍۙ﴿٥١﴾  فٖي جَنَّاتٍ وَعُيُونٍۚ﴿٥٢﴾  يَلْبَسُونَ مِنْ سُنْدُسٍ وَاِسْتَبْرَقٍ مُتَقَابِلٖينَۚ﴿٥٣﴾</vt:lpstr>
      <vt:lpstr>لَا يَذُوقُونَ فٖيهَا الْمَوْتَ اِلَّا الْمَوْتَةَ الْاُو۫لٰىۚ وَوَقٰيهُمْ عَذَابَ الْجَحٖيمِۙ﴿٥٦﴾  فَضْلاً مِنْ رَبِّكَؕ ذٰلِكَ هُوَ الْفَوْزُ الْعَظٖيمُ﴿٥٧﴾</vt:lpstr>
      <vt:lpstr>اِنَّهُمْ لَنْ يُغْنُوا عَنْكَ مِنَ اللّٰهِ شَيْـٔاًؕ وَاِنَّ الظَّالِمٖينَ بَعْضُهُمْ اَوْلِيَٓاءُ بَعْضٍۚ وَاللّٰهُ وَلِيُّ الْمُتَّقٖينَ﴿١٩﴾</vt:lpstr>
      <vt:lpstr>مَثَلُ الْجَنَّةِ الَّتٖي وُعِدَ الْمُتَّقُونَؕ فٖيهَٓا اَنْهَارٌ مِنْ مَٓاءٍ غَيْرِ اٰسِنٍۚ وَاَنْهَارٌ مِنْ لَبَنٍ لَمْ يَتَغَيَّرْ   طَعْمُهُۚ وَاَنْهَارٌ مِنْ خَمْرٍ لَذَّةٍ لِلشَّارِبٖينَۚ وَاَنْهَارٌ مِنْ عَسَلٍ مُصَفًّىؕ وَلَهُمْ فٖيهَا مِنْ كُلِّ   الثَّمَرَاتِ وَمَغْفِرَةٌ مِنْ رَبِّهِمْؕ كَمَنْ هُوَ خَالِدٌ فِي النَّارِ وَسُقُوا مَٓاءً حَمٖيماً فَقَطَّعَ   اَمْعَٓاءَهُمْ﴿١٥﴾</vt:lpstr>
      <vt:lpstr>وَالَّذٖينَ اهْتَدَوْا زَادَهُمْ هُدًى وَاٰتٰيهُمْ تَقْوٰيهُمْ﴿١٧﴾</vt:lpstr>
      <vt:lpstr>اِنَّمَا الْحَيٰوةُ الدُّنْيَا لَعِبٌ وَلَهْوٌؕ وَاِنْ تُؤْمِنُوا وَتَتَّقُوا يُؤْتِكُمْ اُجُورَكُمْ وَلَا يَسْـَٔلْكُمْ اَمْوَالَكُمْ﴿٣٦﴾</vt:lpstr>
      <vt:lpstr>اِذْ جَعَلَ الَّذٖينَ كَفَرُوا فٖي قُلُوبِهِمُ الْحَمِيَّةَ حَمِيَّةَ الْجَاهِلِيَّةِ فَاَنْزَلَ اللّٰهُ سَكٖينَتَهُ عَلٰى رَسُولِهٖ   وَعَلَى الْمُؤْمِنٖينَ وَاَلْزَمَهُمْ كَلِمَةَ التَّقْوٰى وَكَانُٓوا اَحَقَّ بِهَا وَاَهْلَهَاؕ وَكَانَ اللّٰهُ بِكُلِّ شَيْءٍ   عَلٖيماًࣖ﴿٢٦﴾</vt:lpstr>
      <vt:lpstr>يَٓا اَيُّهَا الَّذٖينَ اٰمَنُوا لَا تُقَدِّمُوا بَيْنَ يَدَيِ اللّٰهِ وَرَسُولِهٖ وَاتَّقُوا اللّٰهَؕ اِنَّ اللّٰهَ سَمٖيعٌ عَلٖيمٌ﴿١﴾</vt:lpstr>
      <vt:lpstr>اِنَّ الَّذٖينَ يَغُضُّونَ اَصْوَاتَهُمْ عِنْدَ رَسُولِ اللّٰهِ اُو۬لٰٓئِكَ الَّذٖينَ   امْتَحَنَ اللّٰهُ قُلُوبَهُمْ لِلتَّقْوٰىؕ لَهُمْ مَغْفِرَةٌ وَاَجْرٌ عَظٖيمٌ﴿٣﴾</vt:lpstr>
      <vt:lpstr>اِنَّمَا الْمُؤْمِنُونَ اِخْوَةٌ فَاَصْلِحُوا بَيْنَ اَخَوَيْكُمْ وَاتَّقُوا اللّٰهَ لَعَلَّكُمْ تُرْحَمُونَࣖ﴿١٠﴾</vt:lpstr>
      <vt:lpstr>يَٓا اَيُّهَا الَّذٖينَ اٰمَنُوا اجْتَنِبُوا كَثٖيراً مِنَ الظَّنِّؗ اِنَّ بَعْضَ الظَّنِّ اِثْمٌ وَلَا   تَجَسَّسُوا وَلَا يَغْتَبْ بَعْضُكُمْ بَعْضاًؕ اَيُحِبُّ اَحَدُكُمْ اَنْ يَأْكُلَ لَحْمَ اَخٖيهِ مَيْتاً   فَكَرِهْتُمُوهُؕ وَاتَّقُوا اللّٰهَؕ اِنَّ اللّٰهَ تَـوَّابٌ رَحٖيمٌ﴿١٢﴾</vt:lpstr>
      <vt:lpstr>يَٓا اَيُّهَا النَّاسُ اِنَّا خَلَقْنَاكُمْ مِنْ ذَكَرٍ وَاُنْثٰى وَجَعَلْنَاكُمْ شُعُوباً وَقَـبَٓائِلَ   لِتَعَارَفُواؕ اِنَّ اَكْرَمَكُمْ عِنْدَ اللّٰهِ اَتْقٰيكُمْؕ اِنَّ اللّٰهَ عَلٖيمٌ خَبٖيرٌ﴿١٣﴾</vt:lpstr>
      <vt:lpstr>وَاُزْلِفَتِ الْجَنَّةُ لِلْمُتَّقٖينَ غَيْرَ بَعٖيدٍ﴿٣١﴾</vt:lpstr>
      <vt:lpstr>اِنَّ الْمُتَّقٖينَ فٖي جَنَّاتٍ وَعُيُونٍۙ﴿١٥﴾  اٰخِذٖينَ مَٓا اٰتٰيهُمْ رَبُّهُمْؕ اِنَّهُمْ كَانُوا قَبْلَ ذٰلِكَ مُحْسِنٖينَؕ﴿١٦﴾</vt:lpstr>
      <vt:lpstr>اٰخِذٖينَ مَٓا اٰتٰيهُمْ رَبُّهُمْؕ اِنَّهُمْ كَانُوا قَبْلَ ذٰلِكَ مُحْسِنٖينَؕ﴿١٦﴾</vt:lpstr>
      <vt:lpstr>كَانُوا قَلٖيلاً مِنَ الَّيْلِ مَا يَهْجَعُونَ﴿١٧﴾</vt:lpstr>
      <vt:lpstr>وَفٖٓي اَمْوَالِهِمْ حَقٌّ لِلسَّٓائِلِ وَالْمَحْرُومِ﴿١٩﴾</vt:lpstr>
      <vt:lpstr>اِنَّ الْمُتَّقٖينَ فٖي جَنَّاتٍ وَنَعٖيمٍۙ﴿١٧﴾  فَاكِهٖينَ بِمَٓا اٰتٰيهُمْ رَبُّهُمْۚ وَوَقٰيهُمْ رَبُّهُمْ عَذَابَ الْجَحٖيمِ﴿١٨﴾</vt:lpstr>
      <vt:lpstr>كُلُوا وَاشْرَبُوا هَنٖٓيـًٔا بِمَا كُنْتُمْ تَعْمَلُونَۙ﴿١٩﴾  مُتَّكِـٖٔينَ عَلٰى سُرُرٍ مَصْفُوفَةٍۚ وَزَوَّجْنَاهُمْ بِحُورٍ عٖينٍ﴿٢٠﴾</vt:lpstr>
      <vt:lpstr>فَمَنَّ اللّٰهُ عَلَيْنَا وَوَقٰينَا عَذَابَ السَّمُومِ﴿٢٧﴾</vt:lpstr>
      <vt:lpstr>اَلَّذٖينَ يَجْتَنِبُونَ كَـبَٓائِرَ الْاِثْمِ وَالْفَوَاحِشَ اِلَّا اللَّمَمَؕ اِنَّ رَبَّكَ وَاسِعُ الْمَغْفِرَةِؕ هُوَ اَعْلَمُ بِكُمْ اِذْ   اَنْشَاَكُمْ مِنَ الْاَرْضِ وَاِذْ اَنْتُمْ اَجِنَّةٌ فٖي بُطُونِ اُمَّهَاتِكُمْۚ فَلَا تُزَكُّٓوا اَنْفُسَكُمْؕ هُوَ اَعْلَمُ بِمَنِ   اتَّقٰىࣖ﴿٣٢﴾</vt:lpstr>
      <vt:lpstr>اِنَّ الْمُتَّقٖينَ فٖي جَنَّاتٍ وَنَهَرٍۙ﴿٥٤﴾</vt:lpstr>
      <vt:lpstr>يَٓا اَيُّهَا الَّذٖينَ اٰمَنُوا اتَّقُوا اللّٰهَ وَ‏اٰمِنُوا بِرَسُولِهٖ يُؤْتِكُمْ كِفْلَيْنِ مِنْ رَحْمَتِهٖ   وَيَجْعَلْ لَكُمْ نُورًا تَمْشُونَ بِهٖ وَيَغْفِرْ لَكُمْۜ وَاللّٰهُ غَفُورٌ رَحٖيمٌۙ﴿٢٨﴾</vt:lpstr>
      <vt:lpstr>يَٓا اَيُّهَا الَّذٖينَ اٰمَنُٓوا اِذَا تَنَاجَيْتُمْ فَلَا تَتَنَاجَوْا بِالْاِثْمِ وَالْعُدْوَانِ وَمَعْصِيَتِ   الرَّسُولِ وَتَنَاجَوْا بِالْبِرِّ وَالتَّقْوٰىؕ وَاتَّقُوا اللّٰهَ الَّـذٖٓي اِلَيْهِ تُحْشَرُونَ﴿٩﴾</vt:lpstr>
      <vt:lpstr>مَٓا اَفَٓاءَ اللّٰهُ عَلٰى رَسُولِهٖ مِنْ اَهْلِ الْقُرٰى فَلِلّٰهِ وَلِلرَّسُولِ وَلِذِي الْقُرْبٰى وَالْيَتَامٰى   وَالْمَسَاكٖينِ وَابْنِ السَّبٖيلِۙ كَيْ لَا يَكُونَ دُولَةً بَيْنَ الْاَغْنِيَٓاءِ مِنْكُمْؕ وَمَٓا اٰتٰيكُمُ   الرَّسُولُ فَخُذُوهُ وَمَا نَهٰيكُمْ عَنْهُ فَانْتَهُواۚ وَاتَّقُوا اللّٰهَؕ اِنَّ اللّٰهَ شَدٖيدُ الْعِقَابِۘ﴿٧﴾</vt:lpstr>
      <vt:lpstr>وَالَّذٖينَ تَبَوَّؤُ الدَّارَ وَالْاٖيمَانَ مِنْ قَبْلِهِمْ يُحِبُّونَ مَنْ هَاجَرَ اِلَيْهِمْ وَلَا يَجِدُونَ   فٖي صُدُورِهِمْ حَاجَةً مِمَّٓا اُو۫تُوا وَيُؤْثِرُونَ عَلٰٓى اَنْفُسِهِمْ وَلَوْ كَانَ بِهِمْ   خَصَاصَةٌؕ وَمَنْ يُوقَ شُحَّ نَفْسِهٖ فَاُو۬لٰٓئِكَ هُمُ الْمُفْلِحُونَۚ﴿٩﴾</vt:lpstr>
      <vt:lpstr>يَٓا اَيُّهَا الَّذٖينَ اٰمَنُوا اتَّقُوا اللّٰهَ وَلْتَنْظُرْ نَفْسٌ مَا قَدَّمَتْ   لِغَدٍۚ وَاتَّقُوا اللّٰهَؕ اِنَّ اللّٰهَ خَبٖيرٌ بِمَا تَعْمَلُونَ﴿١٨﴾</vt:lpstr>
      <vt:lpstr>وَاِنْ فَاتَكُمْ شَيْءٌ مِنْ اَزْوَاجِكُمْ اِلَى الْكُفَّارِ فَعَاقَبْتُمْ فَاٰتُوا الَّذٖينَ ذَهَبَتْ   اَزْوَاجُهُمْ مِثْلَ مَٓا اَنْفَقُواؕ وَاتَّقُوا اللّٰهَ الَّـذٖٓي اَنْتُمْ بِهٖ مُؤْمِنُونَ﴿١١﴾</vt:lpstr>
      <vt:lpstr>فَاتَّقُوا اللّٰهَ مَا اسْتَطَعْتُمْ وَاسْمَعُوا وَاَطٖيعُوا وَاَنْفِقُوا خَيْرًا   لِاَنْفُسِكُمْۜ وَمَنْ يُوقَ شُحَّ نَفْسِهٖ فَاُو۬لٰٓئِكَ هُمُ الْمُفْلِحُونَ﴿١٦﴾</vt:lpstr>
      <vt:lpstr>يَٓا اَيُّهَا النَّبِىُّ اِذَا طَلَّقْتُمُ النِّسَٓاءَ فَطَلِّقُوهُنَّ لِعِدَّتِهِنَّ وَاَحْصُوا الْعِدَّةَۚ وَاتَّقُوا اللّٰهَ رَبَّكُمْۚ   لَا تُخْرِجُوهُنَّ مِنْ بُيُوتِهِنَّ وَلَا يَخْرُجْنَ اِلَّٓا اَنْ يَاْتٖينَ بِفَاحِشَةٍ مُبَيِّنَةٍۜ وَتِلْكَ حُدُودُ   اللّٰهِۜ وَمَنْ يَتَعَدَّ حُدُودَ اللّٰهِ فَقَدْ ظَلَمَ نَفْسَهُۜ لَا تَدْرٖى لَعَلَّ اللّٰهَ يُحْدِثُ بَعْدَ ذٰلِكَ اَمْرًا﴿١﴾</vt:lpstr>
      <vt:lpstr>فَاِذَا بَلَغْنَ اَجَلَهُنَّ فَاَمْسِكُوهُنَّ بِمَعْرُوفٍ اَوْ فَارِقُوهُنَّ بِمَعْرُوفٍ وَاَشْهِدُوا   ذَوَيْ عَدْلٍ مِنْكُمْ وَاَقٖيمُوا الشَّهَادَةَ لِلّٰهِؕ ذٰلِكُمْ يُوعَظُ بِهٖ مَنْ كَانَ يُؤْمِنُ بِاللّٰهِ   وَالْيَوْمِ الْاٰخِرِؕ وَمَنْ يَتَّقِ اللّٰهَ يَجْعَلْ لَهُ مَخْرَجاًۙ﴿٢﴾</vt:lpstr>
      <vt:lpstr>وَيَرْزُقْهُ مِنْ حَيْثُ لَا يَحْتَسِبُؕ وَمَنْ يَتَوَكَّلْ عَلَى اللّٰهِ فَهُوَ   حَسْبُهُؕ اِنَّ اللّٰهَ بَالِغُ اَمْرِهٖؕ قَدْ جَعَلَ اللّٰهُ لِكُلِّ شَيْءٍ قَدْراً﴿٣﴾</vt:lpstr>
      <vt:lpstr>وَالّٰٓئٖ يَـئِسْنَ مِنَ الْمَحٖيضِ مِنْ نِسَٓائِكُمْ اِنِ ارْتَبْتُمْ فَعِدَّتُهُنَّ   ثَلٰثَةُ اَشْهُرٍۙ وَالّٰٓئٖ لَمْ يَحِضْنَؕ وَاُو۬لَاتُ الْاَحْمَالِ اَجَلُهُنَّ اَنْ   يَضَعْنَ حَمْلَهُنَّؕ وَمَنْ يَتَّقِ اللّٰهَ يَجْعَلْ لَهُ مِنْ اَمْرِهٖ يُسْراً﴿٤﴾</vt:lpstr>
      <vt:lpstr>ذٰلِكَ اَمْرُ اللّٰهِ اَنْزَلَهُٓ اِلَيْكُمْؕ وَمَنْ يَتَّقِ اللّٰهَ يُكَفِّرْ عَنْهُ سَيِّـَٔاتِهٖ وَيُعْظِمْ لَـهُٓ اَجْراً﴿٥﴾</vt:lpstr>
      <vt:lpstr>اَعَدَّ اللّٰهُ لَهُمْ عَذَاباً شَدٖيداً فَاتَّقُوا اللّٰهَ يَٓا اُو۬لِي الْاَلْبَابِۚۛ   اَلَّذٖينَ اٰمَنُواۚۛ قَدْ اَنْزَلَ اللّٰهُ اِلَيْكُمْ ذِ كْراًۙ﴿١٠﴾</vt:lpstr>
      <vt:lpstr>رَسُولاً يَتْلُوا عَلَيْكُمْ اٰيَاتِ اللّٰهِ مُبَيِّنَاتٍ لِيُخْرِجَ الَّذٖينَ اٰمَنُوا وَعَمِلُوا الصَّالِحَاتِ مِنَ   الظُّلُمَاتِ اِلَى النُّورِؕ وَمَنْ يُؤْمِنْ بِاللّٰهِ وَيَعْمَلْ صَالِحاً يُدْخِلْهُ جَنَّاتٍ تَجْرٖي مِنْ   تَحْتِهَا الْاَنْهَارُ خَالِدٖينَ فٖيهَٓا اَبَداًؕ قَدْ اَحْسَنَ اللّٰهُ لَهُ رِزْقاً﴿١١﴾</vt:lpstr>
      <vt:lpstr>يَٓا اَيُّهَا الَّذٖينَ اٰمَنُوا قُٓوا اَنْفُسَكُمْ وَاَهْلٖيكُمْ نَاراً وَقُودُهَا النَّاسُ وَالْحِجَارَةُ عَلَيْهَا   مَلٰٓئِكَةٌ غِلَاظٌ شِدَادٌ لَا يَعْصُونَ اللّٰهَ مَٓا اَمَرَهُمْ وَيَفْعَلُونَ مَا يُؤْمَرُونَ﴿٦﴾</vt:lpstr>
      <vt:lpstr>اِنَّ لِلْمُتَّقٖينَ عِنْدَ رَبِّهِمْ جَنَّاتِ النَّعٖيمِ﴿٣٤﴾</vt:lpstr>
      <vt:lpstr>اَفَنَجْعَلُ الْمُسْلِمٖينَ كَالْمُجْرِمٖينَؕ﴿٣٥﴾</vt:lpstr>
      <vt:lpstr>وَاِنَّهُ لَتَذْكِرَةٌ لِلْمُتَّقٖينَ﴿٤٨﴾</vt:lpstr>
      <vt:lpstr>كَلَّاؕ اِنَّهَا لَظٰىۙ﴿١٥﴾  نَزَّاعَةً لِلشَّوٰىۚ﴿١٦﴾</vt:lpstr>
      <vt:lpstr>اَنِ اعْبُدُوا اللّٰهَ وَاتَّـقُوهُ وَاَطٖيعُونِۙ﴿٣﴾</vt:lpstr>
      <vt:lpstr>فَكَيْفَ تَتَّقُونَ اِنْ كَفَرْتُمْ يَوْماً يَجْعَلُ الْوِلْدَانَ شٖيباًࣗ﴿١٧﴾</vt:lpstr>
      <vt:lpstr>وَمَا يَذْكُرُونَ اِلَّٓا اَنْ يَشَٓاءَ اللّٰهُؕ هُوَ اَهْلُ التَّقْوٰى وَاَهْلُ الْمَغْفِرَةِ﴿٥٦﴾</vt:lpstr>
      <vt:lpstr>اِنَّ الْمُتَّقٖينَ فٖي ظِلَالٍ وَعُيُونٍۙ﴿٤١﴾  وَفَوَاكِهَ مِمَّا يَشْتَهُونَؕ﴿٤٢﴾</vt:lpstr>
      <vt:lpstr>اِنَّ لِلْمُتَّقٖينَ مَفَازاًۙ﴿٣١﴾</vt:lpstr>
      <vt:lpstr>فَاَلْهَمَهَا فُجُورَهَا وَتَقْوٰيهَاۙۖ﴿٨﴾</vt:lpstr>
      <vt:lpstr>فَاَمَّا مَنْ اَعْطٰى وَاتَّقٰىۙ﴿٥﴾</vt:lpstr>
      <vt:lpstr>وَسَيُجَنَّبُهَا الْاَتْقٰىۙ﴿١٧﴾  اَلَّذٖي يُؤْتٖي مَالَهُ يَتَزَكّٰىۚ﴿١٨﴾</vt:lpstr>
      <vt:lpstr>اَوْ اَمَرَ بِالتَّقْوٰىؕ﴿١٢﴾</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اَلَّذٖينَ يُؤْمِنُونَ بِالْغَيْبِ وَيُقٖيمُونَ الصَّلٰوةَ وَمِمَّا رَزَقْنَاهُمْ يُنْفِقُونَۙ﴿٣﴾</dc:title>
  <dc:creator>User</dc:creator>
  <cp:lastModifiedBy>User</cp:lastModifiedBy>
  <cp:revision>13</cp:revision>
  <dcterms:created xsi:type="dcterms:W3CDTF">2025-12-13T16:24:20Z</dcterms:created>
  <dcterms:modified xsi:type="dcterms:W3CDTF">2025-12-13T18:58:02Z</dcterms:modified>
</cp:coreProperties>
</file>