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slides/slide398.xml" ContentType="application/vnd.openxmlformats-officedocument.presentationml.slide+xml"/>
  <Override PartName="/ppt/slides/slide399.xml" ContentType="application/vnd.openxmlformats-officedocument.presentationml.slide+xml"/>
  <Override PartName="/ppt/slides/slide400.xml" ContentType="application/vnd.openxmlformats-officedocument.presentationml.slide+xml"/>
  <Override PartName="/ppt/slides/slide401.xml" ContentType="application/vnd.openxmlformats-officedocument.presentationml.slide+xml"/>
  <Override PartName="/ppt/slides/slide402.xml" ContentType="application/vnd.openxmlformats-officedocument.presentationml.slide+xml"/>
  <Override PartName="/ppt/slides/slide403.xml" ContentType="application/vnd.openxmlformats-officedocument.presentationml.slide+xml"/>
  <Override PartName="/ppt/slides/slide404.xml" ContentType="application/vnd.openxmlformats-officedocument.presentationml.slide+xml"/>
  <Override PartName="/ppt/slides/slide405.xml" ContentType="application/vnd.openxmlformats-officedocument.presentationml.slide+xml"/>
  <Override PartName="/ppt/slides/slide406.xml" ContentType="application/vnd.openxmlformats-officedocument.presentationml.slide+xml"/>
  <Override PartName="/ppt/slides/slide407.xml" ContentType="application/vnd.openxmlformats-officedocument.presentationml.slide+xml"/>
  <Override PartName="/ppt/slides/slide408.xml" ContentType="application/vnd.openxmlformats-officedocument.presentationml.slide+xml"/>
  <Override PartName="/ppt/slides/slide409.xml" ContentType="application/vnd.openxmlformats-officedocument.presentationml.slide+xml"/>
  <Override PartName="/ppt/slides/slide410.xml" ContentType="application/vnd.openxmlformats-officedocument.presentationml.slide+xml"/>
  <Override PartName="/ppt/slides/slide411.xml" ContentType="application/vnd.openxmlformats-officedocument.presentationml.slide+xml"/>
  <Override PartName="/ppt/slides/slide412.xml" ContentType="application/vnd.openxmlformats-officedocument.presentationml.slide+xml"/>
  <Override PartName="/ppt/slides/slide413.xml" ContentType="application/vnd.openxmlformats-officedocument.presentationml.slide+xml"/>
  <Override PartName="/ppt/slides/slide414.xml" ContentType="application/vnd.openxmlformats-officedocument.presentationml.slide+xml"/>
  <Override PartName="/ppt/slides/slide415.xml" ContentType="application/vnd.openxmlformats-officedocument.presentationml.slide+xml"/>
  <Override PartName="/ppt/slides/slide416.xml" ContentType="application/vnd.openxmlformats-officedocument.presentationml.slide+xml"/>
  <Override PartName="/ppt/slides/slide417.xml" ContentType="application/vnd.openxmlformats-officedocument.presentationml.slide+xml"/>
  <Override PartName="/ppt/slides/slide418.xml" ContentType="application/vnd.openxmlformats-officedocument.presentationml.slide+xml"/>
  <Override PartName="/ppt/slides/slide419.xml" ContentType="application/vnd.openxmlformats-officedocument.presentationml.slide+xml"/>
  <Override PartName="/ppt/slides/slide420.xml" ContentType="application/vnd.openxmlformats-officedocument.presentationml.slide+xml"/>
  <Override PartName="/ppt/slides/slide421.xml" ContentType="application/vnd.openxmlformats-officedocument.presentationml.slide+xml"/>
  <Override PartName="/ppt/slides/slide422.xml" ContentType="application/vnd.openxmlformats-officedocument.presentationml.slide+xml"/>
  <Override PartName="/ppt/slides/slide423.xml" ContentType="application/vnd.openxmlformats-officedocument.presentationml.slide+xml"/>
  <Override PartName="/ppt/slides/slide424.xml" ContentType="application/vnd.openxmlformats-officedocument.presentationml.slide+xml"/>
  <Override PartName="/ppt/slides/slide425.xml" ContentType="application/vnd.openxmlformats-officedocument.presentationml.slide+xml"/>
  <Override PartName="/ppt/slides/slide426.xml" ContentType="application/vnd.openxmlformats-officedocument.presentationml.slide+xml"/>
  <Override PartName="/ppt/slides/slide427.xml" ContentType="application/vnd.openxmlformats-officedocument.presentationml.slide+xml"/>
  <Override PartName="/ppt/slides/slide428.xml" ContentType="application/vnd.openxmlformats-officedocument.presentationml.slide+xml"/>
  <Override PartName="/ppt/slides/slide429.xml" ContentType="application/vnd.openxmlformats-officedocument.presentationml.slide+xml"/>
  <Override PartName="/ppt/slides/slide430.xml" ContentType="application/vnd.openxmlformats-officedocument.presentationml.slide+xml"/>
  <Override PartName="/ppt/slides/slide431.xml" ContentType="application/vnd.openxmlformats-officedocument.presentationml.slide+xml"/>
  <Override PartName="/ppt/slides/slide432.xml" ContentType="application/vnd.openxmlformats-officedocument.presentationml.slide+xml"/>
  <Override PartName="/ppt/slides/slide433.xml" ContentType="application/vnd.openxmlformats-officedocument.presentationml.slide+xml"/>
  <Override PartName="/ppt/slides/slide434.xml" ContentType="application/vnd.openxmlformats-officedocument.presentationml.slide+xml"/>
  <Override PartName="/ppt/slides/slide435.xml" ContentType="application/vnd.openxmlformats-officedocument.presentationml.slide+xml"/>
  <Override PartName="/ppt/slides/slide436.xml" ContentType="application/vnd.openxmlformats-officedocument.presentationml.slide+xml"/>
  <Override PartName="/ppt/slides/slide437.xml" ContentType="application/vnd.openxmlformats-officedocument.presentationml.slide+xml"/>
  <Override PartName="/ppt/slides/slide438.xml" ContentType="application/vnd.openxmlformats-officedocument.presentationml.slide+xml"/>
  <Override PartName="/ppt/slides/slide439.xml" ContentType="application/vnd.openxmlformats-officedocument.presentationml.slide+xml"/>
  <Override PartName="/ppt/slides/slide440.xml" ContentType="application/vnd.openxmlformats-officedocument.presentationml.slide+xml"/>
  <Override PartName="/ppt/slides/slide441.xml" ContentType="application/vnd.openxmlformats-officedocument.presentationml.slide+xml"/>
  <Override PartName="/ppt/slides/slide442.xml" ContentType="application/vnd.openxmlformats-officedocument.presentationml.slide+xml"/>
  <Override PartName="/ppt/slides/slide443.xml" ContentType="application/vnd.openxmlformats-officedocument.presentationml.slide+xml"/>
  <Override PartName="/ppt/slides/slide444.xml" ContentType="application/vnd.openxmlformats-officedocument.presentationml.slide+xml"/>
  <Override PartName="/ppt/slides/slide445.xml" ContentType="application/vnd.openxmlformats-officedocument.presentationml.slide+xml"/>
  <Override PartName="/ppt/slides/slide446.xml" ContentType="application/vnd.openxmlformats-officedocument.presentationml.slide+xml"/>
  <Override PartName="/ppt/slides/slide447.xml" ContentType="application/vnd.openxmlformats-officedocument.presentationml.slide+xml"/>
  <Override PartName="/ppt/slides/slide448.xml" ContentType="application/vnd.openxmlformats-officedocument.presentationml.slide+xml"/>
  <Override PartName="/ppt/slides/slide449.xml" ContentType="application/vnd.openxmlformats-officedocument.presentationml.slide+xml"/>
  <Override PartName="/ppt/slides/slide450.xml" ContentType="application/vnd.openxmlformats-officedocument.presentationml.slide+xml"/>
  <Override PartName="/ppt/slides/slide451.xml" ContentType="application/vnd.openxmlformats-officedocument.presentationml.slide+xml"/>
  <Override PartName="/ppt/slides/slide452.xml" ContentType="application/vnd.openxmlformats-officedocument.presentationml.slide+xml"/>
  <Override PartName="/ppt/slides/slide453.xml" ContentType="application/vnd.openxmlformats-officedocument.presentationml.slide+xml"/>
  <Override PartName="/ppt/slides/slide454.xml" ContentType="application/vnd.openxmlformats-officedocument.presentationml.slide+xml"/>
  <Override PartName="/ppt/slides/slide455.xml" ContentType="application/vnd.openxmlformats-officedocument.presentationml.slide+xml"/>
  <Override PartName="/ppt/slides/slide456.xml" ContentType="application/vnd.openxmlformats-officedocument.presentationml.slide+xml"/>
  <Override PartName="/ppt/slides/slide457.xml" ContentType="application/vnd.openxmlformats-officedocument.presentationml.slide+xml"/>
  <Override PartName="/ppt/slides/slide458.xml" ContentType="application/vnd.openxmlformats-officedocument.presentationml.slide+xml"/>
  <Override PartName="/ppt/slides/slide459.xml" ContentType="application/vnd.openxmlformats-officedocument.presentationml.slide+xml"/>
  <Override PartName="/ppt/slides/slide460.xml" ContentType="application/vnd.openxmlformats-officedocument.presentationml.slide+xml"/>
  <Override PartName="/ppt/slides/slide461.xml" ContentType="application/vnd.openxmlformats-officedocument.presentationml.slide+xml"/>
  <Override PartName="/ppt/slides/slide462.xml" ContentType="application/vnd.openxmlformats-officedocument.presentationml.slide+xml"/>
  <Override PartName="/ppt/slides/slide463.xml" ContentType="application/vnd.openxmlformats-officedocument.presentationml.slide+xml"/>
  <Override PartName="/ppt/slides/slide464.xml" ContentType="application/vnd.openxmlformats-officedocument.presentationml.slide+xml"/>
  <Override PartName="/ppt/slides/slide465.xml" ContentType="application/vnd.openxmlformats-officedocument.presentationml.slide+xml"/>
  <Override PartName="/ppt/slides/slide466.xml" ContentType="application/vnd.openxmlformats-officedocument.presentationml.slide+xml"/>
  <Override PartName="/ppt/slides/slide467.xml" ContentType="application/vnd.openxmlformats-officedocument.presentationml.slide+xml"/>
  <Override PartName="/ppt/slides/slide468.xml" ContentType="application/vnd.openxmlformats-officedocument.presentationml.slide+xml"/>
  <Override PartName="/ppt/slides/slide469.xml" ContentType="application/vnd.openxmlformats-officedocument.presentationml.slide+xml"/>
  <Override PartName="/ppt/slides/slide470.xml" ContentType="application/vnd.openxmlformats-officedocument.presentationml.slide+xml"/>
  <Override PartName="/ppt/slides/slide471.xml" ContentType="application/vnd.openxmlformats-officedocument.presentationml.slide+xml"/>
  <Override PartName="/ppt/slides/slide472.xml" ContentType="application/vnd.openxmlformats-officedocument.presentationml.slide+xml"/>
  <Override PartName="/ppt/slides/slide473.xml" ContentType="application/vnd.openxmlformats-officedocument.presentationml.slide+xml"/>
  <Override PartName="/ppt/slides/slide474.xml" ContentType="application/vnd.openxmlformats-officedocument.presentationml.slide+xml"/>
  <Override PartName="/ppt/slides/slide475.xml" ContentType="application/vnd.openxmlformats-officedocument.presentationml.slide+xml"/>
  <Override PartName="/ppt/slides/slide476.xml" ContentType="application/vnd.openxmlformats-officedocument.presentationml.slide+xml"/>
  <Override PartName="/ppt/slides/slide477.xml" ContentType="application/vnd.openxmlformats-officedocument.presentationml.slide+xml"/>
  <Override PartName="/ppt/slides/slide478.xml" ContentType="application/vnd.openxmlformats-officedocument.presentationml.slide+xml"/>
  <Override PartName="/ppt/slides/slide479.xml" ContentType="application/vnd.openxmlformats-officedocument.presentationml.slide+xml"/>
  <Override PartName="/ppt/slides/slide480.xml" ContentType="application/vnd.openxmlformats-officedocument.presentationml.slide+xml"/>
  <Override PartName="/ppt/slides/slide481.xml" ContentType="application/vnd.openxmlformats-officedocument.presentationml.slide+xml"/>
  <Override PartName="/ppt/slides/slide482.xml" ContentType="application/vnd.openxmlformats-officedocument.presentationml.slide+xml"/>
  <Override PartName="/ppt/slides/slide483.xml" ContentType="application/vnd.openxmlformats-officedocument.presentationml.slide+xml"/>
  <Override PartName="/ppt/slides/slide484.xml" ContentType="application/vnd.openxmlformats-officedocument.presentationml.slide+xml"/>
  <Override PartName="/ppt/slides/slide485.xml" ContentType="application/vnd.openxmlformats-officedocument.presentationml.slide+xml"/>
  <Override PartName="/ppt/slides/slide486.xml" ContentType="application/vnd.openxmlformats-officedocument.presentationml.slide+xml"/>
  <Override PartName="/ppt/slides/slide487.xml" ContentType="application/vnd.openxmlformats-officedocument.presentationml.slide+xml"/>
  <Override PartName="/ppt/slides/slide488.xml" ContentType="application/vnd.openxmlformats-officedocument.presentationml.slide+xml"/>
  <Override PartName="/ppt/slides/slide489.xml" ContentType="application/vnd.openxmlformats-officedocument.presentationml.slide+xml"/>
  <Override PartName="/ppt/slides/slide490.xml" ContentType="application/vnd.openxmlformats-officedocument.presentationml.slide+xml"/>
  <Override PartName="/ppt/slides/slide491.xml" ContentType="application/vnd.openxmlformats-officedocument.presentationml.slide+xml"/>
  <Override PartName="/ppt/slides/slide492.xml" ContentType="application/vnd.openxmlformats-officedocument.presentationml.slide+xml"/>
  <Override PartName="/ppt/slides/slide493.xml" ContentType="application/vnd.openxmlformats-officedocument.presentationml.slide+xml"/>
  <Override PartName="/ppt/slides/slide494.xml" ContentType="application/vnd.openxmlformats-officedocument.presentationml.slide+xml"/>
  <Override PartName="/ppt/slides/slide495.xml" ContentType="application/vnd.openxmlformats-officedocument.presentationml.slide+xml"/>
  <Override PartName="/ppt/slides/slide496.xml" ContentType="application/vnd.openxmlformats-officedocument.presentationml.slide+xml"/>
  <Override PartName="/ppt/slides/slide497.xml" ContentType="application/vnd.openxmlformats-officedocument.presentationml.slide+xml"/>
  <Override PartName="/ppt/slides/slide498.xml" ContentType="application/vnd.openxmlformats-officedocument.presentationml.slide+xml"/>
  <Override PartName="/ppt/slides/slide499.xml" ContentType="application/vnd.openxmlformats-officedocument.presentationml.slide+xml"/>
  <Override PartName="/ppt/slides/slide500.xml" ContentType="application/vnd.openxmlformats-officedocument.presentationml.slide+xml"/>
  <Override PartName="/ppt/slides/slide501.xml" ContentType="application/vnd.openxmlformats-officedocument.presentationml.slide+xml"/>
  <Override PartName="/ppt/slides/slide502.xml" ContentType="application/vnd.openxmlformats-officedocument.presentationml.slide+xml"/>
  <Override PartName="/ppt/slides/slide503.xml" ContentType="application/vnd.openxmlformats-officedocument.presentationml.slide+xml"/>
  <Override PartName="/ppt/slides/slide504.xml" ContentType="application/vnd.openxmlformats-officedocument.presentationml.slide+xml"/>
  <Override PartName="/ppt/slides/slide505.xml" ContentType="application/vnd.openxmlformats-officedocument.presentationml.slide+xml"/>
  <Override PartName="/ppt/slides/slide506.xml" ContentType="application/vnd.openxmlformats-officedocument.presentationml.slide+xml"/>
  <Override PartName="/ppt/slides/slide507.xml" ContentType="application/vnd.openxmlformats-officedocument.presentationml.slide+xml"/>
  <Override PartName="/ppt/slides/slide508.xml" ContentType="application/vnd.openxmlformats-officedocument.presentationml.slide+xml"/>
  <Override PartName="/ppt/slides/slide509.xml" ContentType="application/vnd.openxmlformats-officedocument.presentationml.slide+xml"/>
  <Override PartName="/ppt/slides/slide510.xml" ContentType="application/vnd.openxmlformats-officedocument.presentationml.slide+xml"/>
  <Override PartName="/ppt/slides/slide511.xml" ContentType="application/vnd.openxmlformats-officedocument.presentationml.slide+xml"/>
  <Override PartName="/ppt/slides/slide512.xml" ContentType="application/vnd.openxmlformats-officedocument.presentationml.slide+xml"/>
  <Override PartName="/ppt/slides/slide513.xml" ContentType="application/vnd.openxmlformats-officedocument.presentationml.slide+xml"/>
  <Override PartName="/ppt/slides/slide514.xml" ContentType="application/vnd.openxmlformats-officedocument.presentationml.slide+xml"/>
  <Override PartName="/ppt/slides/slide515.xml" ContentType="application/vnd.openxmlformats-officedocument.presentationml.slide+xml"/>
  <Override PartName="/ppt/slides/slide516.xml" ContentType="application/vnd.openxmlformats-officedocument.presentationml.slide+xml"/>
  <Override PartName="/ppt/slides/slide517.xml" ContentType="application/vnd.openxmlformats-officedocument.presentationml.slide+xml"/>
  <Override PartName="/ppt/slides/slide518.xml" ContentType="application/vnd.openxmlformats-officedocument.presentationml.slide+xml"/>
  <Override PartName="/ppt/slides/slide519.xml" ContentType="application/vnd.openxmlformats-officedocument.presentationml.slide+xml"/>
  <Override PartName="/ppt/slides/slide520.xml" ContentType="application/vnd.openxmlformats-officedocument.presentationml.slide+xml"/>
  <Override PartName="/ppt/slides/slide521.xml" ContentType="application/vnd.openxmlformats-officedocument.presentationml.slide+xml"/>
  <Override PartName="/ppt/slides/slide522.xml" ContentType="application/vnd.openxmlformats-officedocument.presentationml.slide+xml"/>
  <Override PartName="/ppt/slides/slide523.xml" ContentType="application/vnd.openxmlformats-officedocument.presentationml.slide+xml"/>
  <Override PartName="/ppt/slides/slide524.xml" ContentType="application/vnd.openxmlformats-officedocument.presentationml.slide+xml"/>
  <Override PartName="/ppt/slides/slide525.xml" ContentType="application/vnd.openxmlformats-officedocument.presentationml.slide+xml"/>
  <Override PartName="/ppt/slides/slide526.xml" ContentType="application/vnd.openxmlformats-officedocument.presentationml.slide+xml"/>
  <Override PartName="/ppt/slides/slide527.xml" ContentType="application/vnd.openxmlformats-officedocument.presentationml.slide+xml"/>
  <Override PartName="/ppt/slides/slide528.xml" ContentType="application/vnd.openxmlformats-officedocument.presentationml.slide+xml"/>
  <Override PartName="/ppt/slides/slide529.xml" ContentType="application/vnd.openxmlformats-officedocument.presentationml.slide+xml"/>
  <Override PartName="/ppt/slides/slide530.xml" ContentType="application/vnd.openxmlformats-officedocument.presentationml.slide+xml"/>
  <Override PartName="/ppt/slides/slide531.xml" ContentType="application/vnd.openxmlformats-officedocument.presentationml.slide+xml"/>
  <Override PartName="/ppt/slides/slide532.xml" ContentType="application/vnd.openxmlformats-officedocument.presentationml.slide+xml"/>
  <Override PartName="/ppt/slides/slide533.xml" ContentType="application/vnd.openxmlformats-officedocument.presentationml.slide+xml"/>
  <Override PartName="/ppt/slides/slide534.xml" ContentType="application/vnd.openxmlformats-officedocument.presentationml.slide+xml"/>
  <Override PartName="/ppt/slides/slide535.xml" ContentType="application/vnd.openxmlformats-officedocument.presentationml.slide+xml"/>
  <Override PartName="/ppt/slides/slide536.xml" ContentType="application/vnd.openxmlformats-officedocument.presentationml.slide+xml"/>
  <Override PartName="/ppt/slides/slide537.xml" ContentType="application/vnd.openxmlformats-officedocument.presentationml.slide+xml"/>
  <Override PartName="/ppt/slides/slide538.xml" ContentType="application/vnd.openxmlformats-officedocument.presentationml.slide+xml"/>
  <Override PartName="/ppt/slides/slide539.xml" ContentType="application/vnd.openxmlformats-officedocument.presentationml.slide+xml"/>
  <Override PartName="/ppt/slides/slide540.xml" ContentType="application/vnd.openxmlformats-officedocument.presentationml.slide+xml"/>
  <Override PartName="/ppt/slides/slide541.xml" ContentType="application/vnd.openxmlformats-officedocument.presentationml.slide+xml"/>
  <Override PartName="/ppt/slides/slide542.xml" ContentType="application/vnd.openxmlformats-officedocument.presentationml.slide+xml"/>
  <Override PartName="/ppt/slides/slide543.xml" ContentType="application/vnd.openxmlformats-officedocument.presentationml.slide+xml"/>
  <Override PartName="/ppt/slides/slide544.xml" ContentType="application/vnd.openxmlformats-officedocument.presentationml.slide+xml"/>
  <Override PartName="/ppt/slides/slide545.xml" ContentType="application/vnd.openxmlformats-officedocument.presentationml.slide+xml"/>
  <Override PartName="/ppt/slides/slide546.xml" ContentType="application/vnd.openxmlformats-officedocument.presentationml.slide+xml"/>
  <Override PartName="/ppt/slides/slide547.xml" ContentType="application/vnd.openxmlformats-officedocument.presentationml.slide+xml"/>
  <Override PartName="/ppt/slides/slide548.xml" ContentType="application/vnd.openxmlformats-officedocument.presentationml.slide+xml"/>
  <Override PartName="/ppt/slides/slide549.xml" ContentType="application/vnd.openxmlformats-officedocument.presentationml.slide+xml"/>
  <Override PartName="/ppt/slides/slide550.xml" ContentType="application/vnd.openxmlformats-officedocument.presentationml.slide+xml"/>
  <Override PartName="/ppt/slides/slide551.xml" ContentType="application/vnd.openxmlformats-officedocument.presentationml.slide+xml"/>
  <Override PartName="/ppt/slides/slide552.xml" ContentType="application/vnd.openxmlformats-officedocument.presentationml.slide+xml"/>
  <Override PartName="/ppt/slides/slide553.xml" ContentType="application/vnd.openxmlformats-officedocument.presentationml.slide+xml"/>
  <Override PartName="/ppt/slides/slide554.xml" ContentType="application/vnd.openxmlformats-officedocument.presentationml.slide+xml"/>
  <Override PartName="/ppt/slides/slide555.xml" ContentType="application/vnd.openxmlformats-officedocument.presentationml.slide+xml"/>
  <Override PartName="/ppt/slides/slide556.xml" ContentType="application/vnd.openxmlformats-officedocument.presentationml.slide+xml"/>
  <Override PartName="/ppt/slides/slide557.xml" ContentType="application/vnd.openxmlformats-officedocument.presentationml.slide+xml"/>
  <Override PartName="/ppt/slides/slide558.xml" ContentType="application/vnd.openxmlformats-officedocument.presentationml.slide+xml"/>
  <Override PartName="/ppt/slides/slide559.xml" ContentType="application/vnd.openxmlformats-officedocument.presentationml.slide+xml"/>
  <Override PartName="/ppt/slides/slide560.xml" ContentType="application/vnd.openxmlformats-officedocument.presentationml.slide+xml"/>
  <Override PartName="/ppt/slides/slide561.xml" ContentType="application/vnd.openxmlformats-officedocument.presentationml.slide+xml"/>
  <Override PartName="/ppt/slides/slide562.xml" ContentType="application/vnd.openxmlformats-officedocument.presentationml.slide+xml"/>
  <Override PartName="/ppt/slides/slide563.xml" ContentType="application/vnd.openxmlformats-officedocument.presentationml.slide+xml"/>
  <Override PartName="/ppt/slides/slide564.xml" ContentType="application/vnd.openxmlformats-officedocument.presentationml.slide+xml"/>
  <Override PartName="/ppt/slides/slide565.xml" ContentType="application/vnd.openxmlformats-officedocument.presentationml.slide+xml"/>
  <Override PartName="/ppt/slides/slide566.xml" ContentType="application/vnd.openxmlformats-officedocument.presentationml.slide+xml"/>
  <Override PartName="/ppt/slides/slide567.xml" ContentType="application/vnd.openxmlformats-officedocument.presentationml.slide+xml"/>
  <Override PartName="/ppt/slides/slide568.xml" ContentType="application/vnd.openxmlformats-officedocument.presentationml.slide+xml"/>
  <Override PartName="/ppt/slides/slide569.xml" ContentType="application/vnd.openxmlformats-officedocument.presentationml.slide+xml"/>
  <Override PartName="/ppt/slides/slide570.xml" ContentType="application/vnd.openxmlformats-officedocument.presentationml.slide+xml"/>
  <Override PartName="/ppt/slides/slide571.xml" ContentType="application/vnd.openxmlformats-officedocument.presentationml.slide+xml"/>
  <Override PartName="/ppt/slides/slide572.xml" ContentType="application/vnd.openxmlformats-officedocument.presentationml.slide+xml"/>
  <Override PartName="/ppt/slides/slide573.xml" ContentType="application/vnd.openxmlformats-officedocument.presentationml.slide+xml"/>
  <Override PartName="/ppt/slides/slide574.xml" ContentType="application/vnd.openxmlformats-officedocument.presentationml.slide+xml"/>
  <Override PartName="/ppt/slides/slide575.xml" ContentType="application/vnd.openxmlformats-officedocument.presentationml.slide+xml"/>
  <Override PartName="/ppt/slides/slide576.xml" ContentType="application/vnd.openxmlformats-officedocument.presentationml.slide+xml"/>
  <Override PartName="/ppt/slides/slide577.xml" ContentType="application/vnd.openxmlformats-officedocument.presentationml.slide+xml"/>
  <Override PartName="/ppt/slides/slide578.xml" ContentType="application/vnd.openxmlformats-officedocument.presentationml.slide+xml"/>
  <Override PartName="/ppt/slides/slide579.xml" ContentType="application/vnd.openxmlformats-officedocument.presentationml.slide+xml"/>
  <Override PartName="/ppt/slides/slide580.xml" ContentType="application/vnd.openxmlformats-officedocument.presentationml.slide+xml"/>
  <Override PartName="/ppt/slides/slide581.xml" ContentType="application/vnd.openxmlformats-officedocument.presentationml.slide+xml"/>
  <Override PartName="/ppt/slides/slide582.xml" ContentType="application/vnd.openxmlformats-officedocument.presentationml.slide+xml"/>
  <Override PartName="/ppt/slides/slide583.xml" ContentType="application/vnd.openxmlformats-officedocument.presentationml.slide+xml"/>
  <Override PartName="/ppt/slides/slide584.xml" ContentType="application/vnd.openxmlformats-officedocument.presentationml.slide+xml"/>
  <Override PartName="/ppt/slides/slide585.xml" ContentType="application/vnd.openxmlformats-officedocument.presentationml.slide+xml"/>
  <Override PartName="/ppt/slides/slide586.xml" ContentType="application/vnd.openxmlformats-officedocument.presentationml.slide+xml"/>
  <Override PartName="/ppt/slides/slide587.xml" ContentType="application/vnd.openxmlformats-officedocument.presentationml.slide+xml"/>
  <Override PartName="/ppt/slides/slide588.xml" ContentType="application/vnd.openxmlformats-officedocument.presentationml.slide+xml"/>
  <Override PartName="/ppt/slides/slide589.xml" ContentType="application/vnd.openxmlformats-officedocument.presentationml.slide+xml"/>
  <Override PartName="/ppt/slides/slide590.xml" ContentType="application/vnd.openxmlformats-officedocument.presentationml.slide+xml"/>
  <Override PartName="/ppt/slides/slide591.xml" ContentType="application/vnd.openxmlformats-officedocument.presentationml.slide+xml"/>
  <Override PartName="/ppt/slides/slide592.xml" ContentType="application/vnd.openxmlformats-officedocument.presentationml.slide+xml"/>
  <Override PartName="/ppt/slides/slide593.xml" ContentType="application/vnd.openxmlformats-officedocument.presentationml.slide+xml"/>
  <Override PartName="/ppt/slides/slide594.xml" ContentType="application/vnd.openxmlformats-officedocument.presentationml.slide+xml"/>
  <Override PartName="/ppt/slides/slide595.xml" ContentType="application/vnd.openxmlformats-officedocument.presentationml.slide+xml"/>
  <Override PartName="/ppt/slides/slide596.xml" ContentType="application/vnd.openxmlformats-officedocument.presentationml.slide+xml"/>
  <Override PartName="/ppt/slides/slide597.xml" ContentType="application/vnd.openxmlformats-officedocument.presentationml.slide+xml"/>
  <Override PartName="/ppt/slides/slide598.xml" ContentType="application/vnd.openxmlformats-officedocument.presentationml.slide+xml"/>
  <Override PartName="/ppt/slides/slide599.xml" ContentType="application/vnd.openxmlformats-officedocument.presentationml.slide+xml"/>
  <Override PartName="/ppt/slides/slide600.xml" ContentType="application/vnd.openxmlformats-officedocument.presentationml.slide+xml"/>
  <Override PartName="/ppt/slides/slide601.xml" ContentType="application/vnd.openxmlformats-officedocument.presentationml.slide+xml"/>
  <Override PartName="/ppt/slides/slide602.xml" ContentType="application/vnd.openxmlformats-officedocument.presentationml.slide+xml"/>
  <Override PartName="/ppt/slides/slide603.xml" ContentType="application/vnd.openxmlformats-officedocument.presentationml.slide+xml"/>
  <Override PartName="/ppt/slides/slide604.xml" ContentType="application/vnd.openxmlformats-officedocument.presentationml.slide+xml"/>
  <Override PartName="/ppt/slides/slide605.xml" ContentType="application/vnd.openxmlformats-officedocument.presentationml.slide+xml"/>
  <Override PartName="/ppt/slides/slide606.xml" ContentType="application/vnd.openxmlformats-officedocument.presentationml.slide+xml"/>
  <Override PartName="/ppt/slides/slide607.xml" ContentType="application/vnd.openxmlformats-officedocument.presentationml.slide+xml"/>
  <Override PartName="/ppt/slides/slide608.xml" ContentType="application/vnd.openxmlformats-officedocument.presentationml.slide+xml"/>
  <Override PartName="/ppt/slides/slide609.xml" ContentType="application/vnd.openxmlformats-officedocument.presentationml.slide+xml"/>
  <Override PartName="/ppt/slides/slide610.xml" ContentType="application/vnd.openxmlformats-officedocument.presentationml.slide+xml"/>
  <Override PartName="/ppt/slides/slide611.xml" ContentType="application/vnd.openxmlformats-officedocument.presentationml.slide+xml"/>
  <Override PartName="/ppt/slides/slide612.xml" ContentType="application/vnd.openxmlformats-officedocument.presentationml.slide+xml"/>
  <Override PartName="/ppt/slides/slide613.xml" ContentType="application/vnd.openxmlformats-officedocument.presentationml.slide+xml"/>
  <Override PartName="/ppt/slides/slide614.xml" ContentType="application/vnd.openxmlformats-officedocument.presentationml.slide+xml"/>
  <Override PartName="/ppt/slides/slide615.xml" ContentType="application/vnd.openxmlformats-officedocument.presentationml.slide+xml"/>
  <Override PartName="/ppt/slides/slide616.xml" ContentType="application/vnd.openxmlformats-officedocument.presentationml.slide+xml"/>
  <Override PartName="/ppt/slides/slide617.xml" ContentType="application/vnd.openxmlformats-officedocument.presentationml.slide+xml"/>
  <Override PartName="/ppt/slides/slide618.xml" ContentType="application/vnd.openxmlformats-officedocument.presentationml.slide+xml"/>
  <Override PartName="/ppt/slides/slide619.xml" ContentType="application/vnd.openxmlformats-officedocument.presentationml.slide+xml"/>
  <Override PartName="/ppt/slides/slide620.xml" ContentType="application/vnd.openxmlformats-officedocument.presentationml.slide+xml"/>
  <Override PartName="/ppt/slides/slide621.xml" ContentType="application/vnd.openxmlformats-officedocument.presentationml.slide+xml"/>
  <Override PartName="/ppt/slides/slide622.xml" ContentType="application/vnd.openxmlformats-officedocument.presentationml.slide+xml"/>
  <Override PartName="/ppt/slides/slide623.xml" ContentType="application/vnd.openxmlformats-officedocument.presentationml.slide+xml"/>
  <Override PartName="/ppt/slides/slide624.xml" ContentType="application/vnd.openxmlformats-officedocument.presentationml.slide+xml"/>
  <Override PartName="/ppt/slides/slide625.xml" ContentType="application/vnd.openxmlformats-officedocument.presentationml.slide+xml"/>
  <Override PartName="/ppt/slides/slide626.xml" ContentType="application/vnd.openxmlformats-officedocument.presentationml.slide+xml"/>
  <Override PartName="/ppt/slides/slide627.xml" ContentType="application/vnd.openxmlformats-officedocument.presentationml.slide+xml"/>
  <Override PartName="/ppt/slides/slide628.xml" ContentType="application/vnd.openxmlformats-officedocument.presentationml.slide+xml"/>
  <Override PartName="/ppt/slides/slide629.xml" ContentType="application/vnd.openxmlformats-officedocument.presentationml.slide+xml"/>
  <Override PartName="/ppt/slides/slide630.xml" ContentType="application/vnd.openxmlformats-officedocument.presentationml.slide+xml"/>
  <Override PartName="/ppt/slides/slide631.xml" ContentType="application/vnd.openxmlformats-officedocument.presentationml.slide+xml"/>
  <Override PartName="/ppt/slides/slide632.xml" ContentType="application/vnd.openxmlformats-officedocument.presentationml.slide+xml"/>
  <Override PartName="/ppt/slides/slide633.xml" ContentType="application/vnd.openxmlformats-officedocument.presentationml.slide+xml"/>
  <Override PartName="/ppt/slides/slide634.xml" ContentType="application/vnd.openxmlformats-officedocument.presentationml.slide+xml"/>
  <Override PartName="/ppt/slides/slide635.xml" ContentType="application/vnd.openxmlformats-officedocument.presentationml.slide+xml"/>
  <Override PartName="/ppt/slides/slide636.xml" ContentType="application/vnd.openxmlformats-officedocument.presentationml.slide+xml"/>
  <Override PartName="/ppt/slides/slide637.xml" ContentType="application/vnd.openxmlformats-officedocument.presentationml.slide+xml"/>
  <Override PartName="/ppt/slides/slide638.xml" ContentType="application/vnd.openxmlformats-officedocument.presentationml.slide+xml"/>
  <Override PartName="/ppt/slides/slide639.xml" ContentType="application/vnd.openxmlformats-officedocument.presentationml.slide+xml"/>
  <Override PartName="/ppt/slides/slide640.xml" ContentType="application/vnd.openxmlformats-officedocument.presentationml.slide+xml"/>
  <Override PartName="/ppt/slides/slide641.xml" ContentType="application/vnd.openxmlformats-officedocument.presentationml.slide+xml"/>
  <Override PartName="/ppt/slides/slide642.xml" ContentType="application/vnd.openxmlformats-officedocument.presentationml.slide+xml"/>
  <Override PartName="/ppt/slides/slide643.xml" ContentType="application/vnd.openxmlformats-officedocument.presentationml.slide+xml"/>
  <Override PartName="/ppt/slides/slide644.xml" ContentType="application/vnd.openxmlformats-officedocument.presentationml.slide+xml"/>
  <Override PartName="/ppt/slides/slide645.xml" ContentType="application/vnd.openxmlformats-officedocument.presentationml.slide+xml"/>
  <Override PartName="/ppt/slides/slide646.xml" ContentType="application/vnd.openxmlformats-officedocument.presentationml.slide+xml"/>
  <Override PartName="/ppt/slides/slide647.xml" ContentType="application/vnd.openxmlformats-officedocument.presentationml.slide+xml"/>
  <Override PartName="/ppt/slides/slide648.xml" ContentType="application/vnd.openxmlformats-officedocument.presentationml.slide+xml"/>
  <Override PartName="/ppt/slides/slide649.xml" ContentType="application/vnd.openxmlformats-officedocument.presentationml.slide+xml"/>
  <Override PartName="/ppt/slides/slide650.xml" ContentType="application/vnd.openxmlformats-officedocument.presentationml.slide+xml"/>
  <Override PartName="/ppt/slides/slide651.xml" ContentType="application/vnd.openxmlformats-officedocument.presentationml.slide+xml"/>
  <Override PartName="/ppt/slides/slide652.xml" ContentType="application/vnd.openxmlformats-officedocument.presentationml.slide+xml"/>
  <Override PartName="/ppt/slides/slide653.xml" ContentType="application/vnd.openxmlformats-officedocument.presentationml.slide+xml"/>
  <Override PartName="/ppt/slides/slide654.xml" ContentType="application/vnd.openxmlformats-officedocument.presentationml.slide+xml"/>
  <Override PartName="/ppt/slides/slide655.xml" ContentType="application/vnd.openxmlformats-officedocument.presentationml.slide+xml"/>
  <Override PartName="/ppt/slides/slide656.xml" ContentType="application/vnd.openxmlformats-officedocument.presentationml.slide+xml"/>
  <Override PartName="/ppt/slides/slide657.xml" ContentType="application/vnd.openxmlformats-officedocument.presentationml.slide+xml"/>
  <Override PartName="/ppt/slides/slide658.xml" ContentType="application/vnd.openxmlformats-officedocument.presentationml.slide+xml"/>
  <Override PartName="/ppt/slides/slide659.xml" ContentType="application/vnd.openxmlformats-officedocument.presentationml.slide+xml"/>
  <Override PartName="/ppt/slides/slide660.xml" ContentType="application/vnd.openxmlformats-officedocument.presentationml.slide+xml"/>
  <Override PartName="/ppt/slides/slide661.xml" ContentType="application/vnd.openxmlformats-officedocument.presentationml.slide+xml"/>
  <Override PartName="/ppt/slides/slide662.xml" ContentType="application/vnd.openxmlformats-officedocument.presentationml.slide+xml"/>
  <Override PartName="/ppt/slides/slide663.xml" ContentType="application/vnd.openxmlformats-officedocument.presentationml.slide+xml"/>
  <Override PartName="/ppt/slides/slide664.xml" ContentType="application/vnd.openxmlformats-officedocument.presentationml.slide+xml"/>
  <Override PartName="/ppt/slides/slide665.xml" ContentType="application/vnd.openxmlformats-officedocument.presentationml.slide+xml"/>
  <Override PartName="/ppt/slides/slide666.xml" ContentType="application/vnd.openxmlformats-officedocument.presentationml.slide+xml"/>
  <Override PartName="/ppt/slides/slide667.xml" ContentType="application/vnd.openxmlformats-officedocument.presentationml.slide+xml"/>
  <Override PartName="/ppt/slides/slide668.xml" ContentType="application/vnd.openxmlformats-officedocument.presentationml.slide+xml"/>
  <Override PartName="/ppt/slides/slide669.xml" ContentType="application/vnd.openxmlformats-officedocument.presentationml.slide+xml"/>
  <Override PartName="/ppt/slides/slide670.xml" ContentType="application/vnd.openxmlformats-officedocument.presentationml.slide+xml"/>
  <Override PartName="/ppt/slides/slide671.xml" ContentType="application/vnd.openxmlformats-officedocument.presentationml.slide+xml"/>
  <Override PartName="/ppt/slides/slide672.xml" ContentType="application/vnd.openxmlformats-officedocument.presentationml.slide+xml"/>
  <Override PartName="/ppt/slides/slide673.xml" ContentType="application/vnd.openxmlformats-officedocument.presentationml.slide+xml"/>
  <Override PartName="/ppt/slides/slide674.xml" ContentType="application/vnd.openxmlformats-officedocument.presentationml.slide+xml"/>
  <Override PartName="/ppt/slides/slide675.xml" ContentType="application/vnd.openxmlformats-officedocument.presentationml.slide+xml"/>
  <Override PartName="/ppt/slides/slide676.xml" ContentType="application/vnd.openxmlformats-officedocument.presentationml.slide+xml"/>
  <Override PartName="/ppt/slides/slide677.xml" ContentType="application/vnd.openxmlformats-officedocument.presentationml.slide+xml"/>
  <Override PartName="/ppt/slides/slide678.xml" ContentType="application/vnd.openxmlformats-officedocument.presentationml.slide+xml"/>
  <Override PartName="/ppt/slides/slide679.xml" ContentType="application/vnd.openxmlformats-officedocument.presentationml.slide+xml"/>
  <Override PartName="/ppt/slides/slide680.xml" ContentType="application/vnd.openxmlformats-officedocument.presentationml.slide+xml"/>
  <Override PartName="/ppt/slides/slide681.xml" ContentType="application/vnd.openxmlformats-officedocument.presentationml.slide+xml"/>
  <Override PartName="/ppt/slides/slide682.xml" ContentType="application/vnd.openxmlformats-officedocument.presentationml.slide+xml"/>
  <Override PartName="/ppt/slides/slide683.xml" ContentType="application/vnd.openxmlformats-officedocument.presentationml.slide+xml"/>
  <Override PartName="/ppt/slides/slide684.xml" ContentType="application/vnd.openxmlformats-officedocument.presentationml.slide+xml"/>
  <Override PartName="/ppt/slides/slide685.xml" ContentType="application/vnd.openxmlformats-officedocument.presentationml.slide+xml"/>
  <Override PartName="/ppt/slides/slide686.xml" ContentType="application/vnd.openxmlformats-officedocument.presentationml.slide+xml"/>
  <Override PartName="/ppt/slides/slide687.xml" ContentType="application/vnd.openxmlformats-officedocument.presentationml.slide+xml"/>
  <Override PartName="/ppt/slides/slide688.xml" ContentType="application/vnd.openxmlformats-officedocument.presentationml.slide+xml"/>
  <Override PartName="/ppt/slides/slide689.xml" ContentType="application/vnd.openxmlformats-officedocument.presentationml.slide+xml"/>
  <Override PartName="/ppt/slides/slide690.xml" ContentType="application/vnd.openxmlformats-officedocument.presentationml.slide+xml"/>
  <Override PartName="/ppt/slides/slide691.xml" ContentType="application/vnd.openxmlformats-officedocument.presentationml.slide+xml"/>
  <Override PartName="/ppt/slides/slide692.xml" ContentType="application/vnd.openxmlformats-officedocument.presentationml.slide+xml"/>
  <Override PartName="/ppt/slides/slide693.xml" ContentType="application/vnd.openxmlformats-officedocument.presentationml.slide+xml"/>
  <Override PartName="/ppt/slides/slide694.xml" ContentType="application/vnd.openxmlformats-officedocument.presentationml.slide+xml"/>
  <Override PartName="/ppt/slides/slide695.xml" ContentType="application/vnd.openxmlformats-officedocument.presentationml.slide+xml"/>
  <Override PartName="/ppt/slides/slide696.xml" ContentType="application/vnd.openxmlformats-officedocument.presentationml.slide+xml"/>
  <Override PartName="/ppt/slides/slide697.xml" ContentType="application/vnd.openxmlformats-officedocument.presentationml.slide+xml"/>
  <Override PartName="/ppt/slides/slide698.xml" ContentType="application/vnd.openxmlformats-officedocument.presentationml.slide+xml"/>
  <Override PartName="/ppt/slides/slide699.xml" ContentType="application/vnd.openxmlformats-officedocument.presentationml.slide+xml"/>
  <Override PartName="/ppt/slides/slide700.xml" ContentType="application/vnd.openxmlformats-officedocument.presentationml.slide+xml"/>
  <Override PartName="/ppt/slides/slide701.xml" ContentType="application/vnd.openxmlformats-officedocument.presentationml.slide+xml"/>
  <Override PartName="/ppt/slides/slide702.xml" ContentType="application/vnd.openxmlformats-officedocument.presentationml.slide+xml"/>
  <Override PartName="/ppt/slides/slide703.xml" ContentType="application/vnd.openxmlformats-officedocument.presentationml.slide+xml"/>
  <Override PartName="/ppt/slides/slide704.xml" ContentType="application/vnd.openxmlformats-officedocument.presentationml.slide+xml"/>
  <Override PartName="/ppt/slides/slide705.xml" ContentType="application/vnd.openxmlformats-officedocument.presentationml.slide+xml"/>
  <Override PartName="/ppt/slides/slide706.xml" ContentType="application/vnd.openxmlformats-officedocument.presentationml.slide+xml"/>
  <Override PartName="/ppt/slides/slide707.xml" ContentType="application/vnd.openxmlformats-officedocument.presentationml.slide+xml"/>
  <Override PartName="/ppt/slides/slide708.xml" ContentType="application/vnd.openxmlformats-officedocument.presentationml.slide+xml"/>
  <Override PartName="/ppt/slides/slide709.xml" ContentType="application/vnd.openxmlformats-officedocument.presentationml.slide+xml"/>
  <Override PartName="/ppt/slides/slide710.xml" ContentType="application/vnd.openxmlformats-officedocument.presentationml.slide+xml"/>
  <Override PartName="/ppt/slides/slide711.xml" ContentType="application/vnd.openxmlformats-officedocument.presentationml.slide+xml"/>
  <Override PartName="/ppt/slides/slide712.xml" ContentType="application/vnd.openxmlformats-officedocument.presentationml.slide+xml"/>
  <Override PartName="/ppt/slides/slide713.xml" ContentType="application/vnd.openxmlformats-officedocument.presentationml.slide+xml"/>
  <Override PartName="/ppt/slides/slide714.xml" ContentType="application/vnd.openxmlformats-officedocument.presentationml.slide+xml"/>
  <Override PartName="/ppt/slides/slide715.xml" ContentType="application/vnd.openxmlformats-officedocument.presentationml.slide+xml"/>
  <Override PartName="/ppt/slides/slide716.xml" ContentType="application/vnd.openxmlformats-officedocument.presentationml.slide+xml"/>
  <Override PartName="/ppt/slides/slide717.xml" ContentType="application/vnd.openxmlformats-officedocument.presentationml.slide+xml"/>
  <Override PartName="/ppt/slides/slide718.xml" ContentType="application/vnd.openxmlformats-officedocument.presentationml.slide+xml"/>
  <Override PartName="/ppt/slides/slide719.xml" ContentType="application/vnd.openxmlformats-officedocument.presentationml.slide+xml"/>
  <Override PartName="/ppt/slides/slide720.xml" ContentType="application/vnd.openxmlformats-officedocument.presentationml.slide+xml"/>
  <Override PartName="/ppt/slides/slide721.xml" ContentType="application/vnd.openxmlformats-officedocument.presentationml.slide+xml"/>
  <Override PartName="/ppt/slides/slide722.xml" ContentType="application/vnd.openxmlformats-officedocument.presentationml.slide+xml"/>
  <Override PartName="/ppt/slides/slide723.xml" ContentType="application/vnd.openxmlformats-officedocument.presentationml.slide+xml"/>
  <Override PartName="/ppt/slides/slide724.xml" ContentType="application/vnd.openxmlformats-officedocument.presentationml.slide+xml"/>
  <Override PartName="/ppt/slides/slide725.xml" ContentType="application/vnd.openxmlformats-officedocument.presentationml.slide+xml"/>
  <Override PartName="/ppt/slides/slide726.xml" ContentType="application/vnd.openxmlformats-officedocument.presentationml.slide+xml"/>
  <Override PartName="/ppt/slides/slide727.xml" ContentType="application/vnd.openxmlformats-officedocument.presentationml.slide+xml"/>
  <Override PartName="/ppt/slides/slide728.xml" ContentType="application/vnd.openxmlformats-officedocument.presentationml.slide+xml"/>
  <Override PartName="/ppt/slides/slide729.xml" ContentType="application/vnd.openxmlformats-officedocument.presentationml.slide+xml"/>
  <Override PartName="/ppt/slides/slide730.xml" ContentType="application/vnd.openxmlformats-officedocument.presentationml.slide+xml"/>
  <Override PartName="/ppt/slides/slide731.xml" ContentType="application/vnd.openxmlformats-officedocument.presentationml.slide+xml"/>
  <Override PartName="/ppt/slides/slide732.xml" ContentType="application/vnd.openxmlformats-officedocument.presentationml.slide+xml"/>
  <Override PartName="/ppt/slides/slide733.xml" ContentType="application/vnd.openxmlformats-officedocument.presentationml.slide+xml"/>
  <Override PartName="/ppt/slides/slide734.xml" ContentType="application/vnd.openxmlformats-officedocument.presentationml.slide+xml"/>
  <Override PartName="/ppt/slides/slide735.xml" ContentType="application/vnd.openxmlformats-officedocument.presentationml.slide+xml"/>
  <Override PartName="/ppt/slides/slide736.xml" ContentType="application/vnd.openxmlformats-officedocument.presentationml.slide+xml"/>
  <Override PartName="/ppt/slides/slide737.xml" ContentType="application/vnd.openxmlformats-officedocument.presentationml.slide+xml"/>
  <Override PartName="/ppt/slides/slide738.xml" ContentType="application/vnd.openxmlformats-officedocument.presentationml.slide+xml"/>
  <Override PartName="/ppt/slides/slide739.xml" ContentType="application/vnd.openxmlformats-officedocument.presentationml.slide+xml"/>
  <Override PartName="/ppt/slides/slide740.xml" ContentType="application/vnd.openxmlformats-officedocument.presentationml.slide+xml"/>
  <Override PartName="/ppt/slides/slide741.xml" ContentType="application/vnd.openxmlformats-officedocument.presentationml.slide+xml"/>
  <Override PartName="/ppt/slides/slide742.xml" ContentType="application/vnd.openxmlformats-officedocument.presentationml.slide+xml"/>
  <Override PartName="/ppt/slides/slide743.xml" ContentType="application/vnd.openxmlformats-officedocument.presentationml.slide+xml"/>
  <Override PartName="/ppt/slides/slide744.xml" ContentType="application/vnd.openxmlformats-officedocument.presentationml.slide+xml"/>
  <Override PartName="/ppt/slides/slide745.xml" ContentType="application/vnd.openxmlformats-officedocument.presentationml.slide+xml"/>
  <Override PartName="/ppt/slides/slide746.xml" ContentType="application/vnd.openxmlformats-officedocument.presentationml.slide+xml"/>
  <Override PartName="/ppt/slides/slide747.xml" ContentType="application/vnd.openxmlformats-officedocument.presentationml.slide+xml"/>
  <Override PartName="/ppt/slides/slide748.xml" ContentType="application/vnd.openxmlformats-officedocument.presentationml.slide+xml"/>
  <Override PartName="/ppt/slides/slide749.xml" ContentType="application/vnd.openxmlformats-officedocument.presentationml.slide+xml"/>
  <Override PartName="/ppt/slides/slide750.xml" ContentType="application/vnd.openxmlformats-officedocument.presentationml.slide+xml"/>
  <Override PartName="/ppt/slides/slide751.xml" ContentType="application/vnd.openxmlformats-officedocument.presentationml.slide+xml"/>
  <Override PartName="/ppt/slides/slide752.xml" ContentType="application/vnd.openxmlformats-officedocument.presentationml.slide+xml"/>
  <Override PartName="/ppt/slides/slide753.xml" ContentType="application/vnd.openxmlformats-officedocument.presentationml.slide+xml"/>
  <Override PartName="/ppt/slides/slide754.xml" ContentType="application/vnd.openxmlformats-officedocument.presentationml.slide+xml"/>
  <Override PartName="/ppt/slides/slide755.xml" ContentType="application/vnd.openxmlformats-officedocument.presentationml.slide+xml"/>
  <Override PartName="/ppt/slides/slide756.xml" ContentType="application/vnd.openxmlformats-officedocument.presentationml.slide+xml"/>
  <Override PartName="/ppt/slides/slide757.xml" ContentType="application/vnd.openxmlformats-officedocument.presentationml.slide+xml"/>
  <Override PartName="/ppt/slides/slide758.xml" ContentType="application/vnd.openxmlformats-officedocument.presentationml.slide+xml"/>
  <Override PartName="/ppt/slides/slide759.xml" ContentType="application/vnd.openxmlformats-officedocument.presentationml.slide+xml"/>
  <Override PartName="/ppt/slides/slide760.xml" ContentType="application/vnd.openxmlformats-officedocument.presentationml.slide+xml"/>
  <Override PartName="/ppt/slides/slide761.xml" ContentType="application/vnd.openxmlformats-officedocument.presentationml.slide+xml"/>
  <Override PartName="/ppt/slides/slide762.xml" ContentType="application/vnd.openxmlformats-officedocument.presentationml.slide+xml"/>
  <Override PartName="/ppt/slides/slide763.xml" ContentType="application/vnd.openxmlformats-officedocument.presentationml.slide+xml"/>
  <Override PartName="/ppt/slides/slide764.xml" ContentType="application/vnd.openxmlformats-officedocument.presentationml.slide+xml"/>
  <Override PartName="/ppt/slides/slide765.xml" ContentType="application/vnd.openxmlformats-officedocument.presentationml.slide+xml"/>
  <Override PartName="/ppt/slides/slide766.xml" ContentType="application/vnd.openxmlformats-officedocument.presentationml.slide+xml"/>
  <Override PartName="/ppt/slides/slide767.xml" ContentType="application/vnd.openxmlformats-officedocument.presentationml.slide+xml"/>
  <Override PartName="/ppt/slides/slide768.xml" ContentType="application/vnd.openxmlformats-officedocument.presentationml.slide+xml"/>
  <Override PartName="/ppt/slides/slide769.xml" ContentType="application/vnd.openxmlformats-officedocument.presentationml.slide+xml"/>
  <Override PartName="/ppt/slides/slide770.xml" ContentType="application/vnd.openxmlformats-officedocument.presentationml.slide+xml"/>
  <Override PartName="/ppt/slides/slide771.xml" ContentType="application/vnd.openxmlformats-officedocument.presentationml.slide+xml"/>
  <Override PartName="/ppt/slides/slide772.xml" ContentType="application/vnd.openxmlformats-officedocument.presentationml.slide+xml"/>
  <Override PartName="/ppt/slides/slide773.xml" ContentType="application/vnd.openxmlformats-officedocument.presentationml.slide+xml"/>
  <Override PartName="/ppt/slides/slide774.xml" ContentType="application/vnd.openxmlformats-officedocument.presentationml.slide+xml"/>
  <Override PartName="/ppt/slides/slide775.xml" ContentType="application/vnd.openxmlformats-officedocument.presentationml.slide+xml"/>
  <Override PartName="/ppt/slides/slide776.xml" ContentType="application/vnd.openxmlformats-officedocument.presentationml.slide+xml"/>
  <Override PartName="/ppt/slides/slide777.xml" ContentType="application/vnd.openxmlformats-officedocument.presentationml.slide+xml"/>
  <Override PartName="/ppt/slides/slide778.xml" ContentType="application/vnd.openxmlformats-officedocument.presentationml.slide+xml"/>
  <Override PartName="/ppt/slides/slide779.xml" ContentType="application/vnd.openxmlformats-officedocument.presentationml.slide+xml"/>
  <Override PartName="/ppt/slides/slide780.xml" ContentType="application/vnd.openxmlformats-officedocument.presentationml.slide+xml"/>
  <Override PartName="/ppt/slides/slide781.xml" ContentType="application/vnd.openxmlformats-officedocument.presentationml.slide+xml"/>
  <Override PartName="/ppt/slides/slide782.xml" ContentType="application/vnd.openxmlformats-officedocument.presentationml.slide+xml"/>
  <Override PartName="/ppt/slides/slide783.xml" ContentType="application/vnd.openxmlformats-officedocument.presentationml.slide+xml"/>
  <Override PartName="/ppt/slides/slide784.xml" ContentType="application/vnd.openxmlformats-officedocument.presentationml.slide+xml"/>
  <Override PartName="/ppt/slides/slide785.xml" ContentType="application/vnd.openxmlformats-officedocument.presentationml.slide+xml"/>
  <Override PartName="/ppt/slides/slide786.xml" ContentType="application/vnd.openxmlformats-officedocument.presentationml.slide+xml"/>
  <Override PartName="/ppt/slides/slide787.xml" ContentType="application/vnd.openxmlformats-officedocument.presentationml.slide+xml"/>
  <Override PartName="/ppt/slides/slide788.xml" ContentType="application/vnd.openxmlformats-officedocument.presentationml.slide+xml"/>
  <Override PartName="/ppt/slides/slide789.xml" ContentType="application/vnd.openxmlformats-officedocument.presentationml.slide+xml"/>
  <Override PartName="/ppt/slides/slide790.xml" ContentType="application/vnd.openxmlformats-officedocument.presentationml.slide+xml"/>
  <Override PartName="/ppt/slides/slide791.xml" ContentType="application/vnd.openxmlformats-officedocument.presentationml.slide+xml"/>
  <Override PartName="/ppt/slides/slide792.xml" ContentType="application/vnd.openxmlformats-officedocument.presentationml.slide+xml"/>
  <Override PartName="/ppt/slides/slide793.xml" ContentType="application/vnd.openxmlformats-officedocument.presentationml.slide+xml"/>
  <Override PartName="/ppt/slides/slide794.xml" ContentType="application/vnd.openxmlformats-officedocument.presentationml.slide+xml"/>
  <Override PartName="/ppt/slides/slide795.xml" ContentType="application/vnd.openxmlformats-officedocument.presentationml.slide+xml"/>
  <Override PartName="/ppt/slides/slide796.xml" ContentType="application/vnd.openxmlformats-officedocument.presentationml.slide+xml"/>
  <Override PartName="/ppt/slides/slide797.xml" ContentType="application/vnd.openxmlformats-officedocument.presentationml.slide+xml"/>
  <Override PartName="/ppt/slides/slide798.xml" ContentType="application/vnd.openxmlformats-officedocument.presentationml.slide+xml"/>
  <Override PartName="/ppt/slides/slide799.xml" ContentType="application/vnd.openxmlformats-officedocument.presentationml.slide+xml"/>
  <Override PartName="/ppt/slides/slide800.xml" ContentType="application/vnd.openxmlformats-officedocument.presentationml.slide+xml"/>
  <Override PartName="/ppt/slides/slide801.xml" ContentType="application/vnd.openxmlformats-officedocument.presentationml.slide+xml"/>
  <Override PartName="/ppt/slides/slide802.xml" ContentType="application/vnd.openxmlformats-officedocument.presentationml.slide+xml"/>
  <Override PartName="/ppt/slides/slide80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 id="398" r:id="rId144"/>
    <p:sldId id="399" r:id="rId145"/>
    <p:sldId id="400" r:id="rId146"/>
    <p:sldId id="401" r:id="rId147"/>
    <p:sldId id="402" r:id="rId148"/>
    <p:sldId id="403" r:id="rId149"/>
    <p:sldId id="404" r:id="rId150"/>
    <p:sldId id="405" r:id="rId151"/>
    <p:sldId id="406" r:id="rId152"/>
    <p:sldId id="407" r:id="rId153"/>
    <p:sldId id="408" r:id="rId154"/>
    <p:sldId id="409" r:id="rId155"/>
    <p:sldId id="410" r:id="rId156"/>
    <p:sldId id="411" r:id="rId157"/>
    <p:sldId id="412" r:id="rId158"/>
    <p:sldId id="413" r:id="rId159"/>
    <p:sldId id="414" r:id="rId160"/>
    <p:sldId id="415" r:id="rId161"/>
    <p:sldId id="416" r:id="rId162"/>
    <p:sldId id="417" r:id="rId163"/>
    <p:sldId id="418" r:id="rId164"/>
    <p:sldId id="419" r:id="rId165"/>
    <p:sldId id="420" r:id="rId166"/>
    <p:sldId id="421" r:id="rId167"/>
    <p:sldId id="422" r:id="rId168"/>
    <p:sldId id="423" r:id="rId169"/>
    <p:sldId id="424" r:id="rId170"/>
    <p:sldId id="425" r:id="rId171"/>
    <p:sldId id="426" r:id="rId172"/>
    <p:sldId id="427" r:id="rId173"/>
    <p:sldId id="428" r:id="rId174"/>
    <p:sldId id="429" r:id="rId175"/>
    <p:sldId id="430" r:id="rId176"/>
    <p:sldId id="431" r:id="rId177"/>
    <p:sldId id="432" r:id="rId178"/>
    <p:sldId id="433" r:id="rId179"/>
    <p:sldId id="434" r:id="rId180"/>
    <p:sldId id="435" r:id="rId181"/>
    <p:sldId id="436" r:id="rId182"/>
    <p:sldId id="437" r:id="rId183"/>
    <p:sldId id="438" r:id="rId184"/>
    <p:sldId id="439" r:id="rId185"/>
    <p:sldId id="440" r:id="rId186"/>
    <p:sldId id="441" r:id="rId187"/>
    <p:sldId id="442" r:id="rId188"/>
    <p:sldId id="443" r:id="rId189"/>
    <p:sldId id="444" r:id="rId190"/>
    <p:sldId id="445" r:id="rId191"/>
    <p:sldId id="446" r:id="rId192"/>
    <p:sldId id="447" r:id="rId193"/>
    <p:sldId id="448" r:id="rId194"/>
    <p:sldId id="449" r:id="rId195"/>
    <p:sldId id="450" r:id="rId196"/>
    <p:sldId id="451" r:id="rId197"/>
    <p:sldId id="452" r:id="rId198"/>
    <p:sldId id="453" r:id="rId199"/>
    <p:sldId id="454" r:id="rId200"/>
    <p:sldId id="455" r:id="rId201"/>
    <p:sldId id="456" r:id="rId202"/>
    <p:sldId id="457" r:id="rId203"/>
    <p:sldId id="458" r:id="rId204"/>
    <p:sldId id="459" r:id="rId205"/>
    <p:sldId id="460" r:id="rId206"/>
    <p:sldId id="461" r:id="rId207"/>
    <p:sldId id="462" r:id="rId208"/>
    <p:sldId id="463" r:id="rId209"/>
    <p:sldId id="464" r:id="rId210"/>
    <p:sldId id="465" r:id="rId211"/>
    <p:sldId id="466" r:id="rId212"/>
    <p:sldId id="467" r:id="rId213"/>
    <p:sldId id="468" r:id="rId214"/>
    <p:sldId id="469" r:id="rId215"/>
    <p:sldId id="470" r:id="rId216"/>
    <p:sldId id="471" r:id="rId217"/>
    <p:sldId id="472" r:id="rId218"/>
    <p:sldId id="473" r:id="rId219"/>
    <p:sldId id="474" r:id="rId220"/>
    <p:sldId id="475" r:id="rId221"/>
    <p:sldId id="476" r:id="rId222"/>
    <p:sldId id="477" r:id="rId223"/>
    <p:sldId id="478" r:id="rId224"/>
    <p:sldId id="479" r:id="rId225"/>
    <p:sldId id="480" r:id="rId226"/>
    <p:sldId id="481" r:id="rId227"/>
    <p:sldId id="482" r:id="rId228"/>
    <p:sldId id="483" r:id="rId229"/>
    <p:sldId id="484" r:id="rId230"/>
    <p:sldId id="485" r:id="rId231"/>
    <p:sldId id="486" r:id="rId232"/>
    <p:sldId id="487" r:id="rId233"/>
    <p:sldId id="488" r:id="rId234"/>
    <p:sldId id="489" r:id="rId235"/>
    <p:sldId id="490" r:id="rId236"/>
    <p:sldId id="491" r:id="rId237"/>
    <p:sldId id="492" r:id="rId238"/>
    <p:sldId id="493" r:id="rId239"/>
    <p:sldId id="494" r:id="rId240"/>
    <p:sldId id="495" r:id="rId241"/>
    <p:sldId id="496" r:id="rId242"/>
    <p:sldId id="497" r:id="rId243"/>
    <p:sldId id="498" r:id="rId244"/>
    <p:sldId id="499" r:id="rId245"/>
    <p:sldId id="500" r:id="rId246"/>
    <p:sldId id="501" r:id="rId247"/>
    <p:sldId id="502" r:id="rId248"/>
    <p:sldId id="503" r:id="rId249"/>
    <p:sldId id="504" r:id="rId250"/>
    <p:sldId id="505" r:id="rId251"/>
    <p:sldId id="506" r:id="rId252"/>
    <p:sldId id="507" r:id="rId253"/>
    <p:sldId id="508" r:id="rId254"/>
    <p:sldId id="509" r:id="rId255"/>
    <p:sldId id="510" r:id="rId256"/>
    <p:sldId id="511" r:id="rId257"/>
    <p:sldId id="512" r:id="rId258"/>
    <p:sldId id="513" r:id="rId259"/>
    <p:sldId id="514" r:id="rId260"/>
    <p:sldId id="515" r:id="rId261"/>
    <p:sldId id="516" r:id="rId262"/>
    <p:sldId id="517" r:id="rId263"/>
    <p:sldId id="518" r:id="rId264"/>
    <p:sldId id="519" r:id="rId265"/>
    <p:sldId id="520" r:id="rId266"/>
    <p:sldId id="521" r:id="rId267"/>
    <p:sldId id="522" r:id="rId268"/>
    <p:sldId id="523" r:id="rId269"/>
    <p:sldId id="524" r:id="rId270"/>
    <p:sldId id="525" r:id="rId271"/>
    <p:sldId id="526" r:id="rId272"/>
    <p:sldId id="527" r:id="rId273"/>
    <p:sldId id="528" r:id="rId274"/>
    <p:sldId id="529" r:id="rId275"/>
    <p:sldId id="530" r:id="rId276"/>
    <p:sldId id="531" r:id="rId277"/>
    <p:sldId id="532" r:id="rId278"/>
    <p:sldId id="533" r:id="rId279"/>
    <p:sldId id="534" r:id="rId280"/>
    <p:sldId id="535" r:id="rId281"/>
    <p:sldId id="536" r:id="rId282"/>
    <p:sldId id="537" r:id="rId283"/>
    <p:sldId id="538" r:id="rId284"/>
    <p:sldId id="539" r:id="rId285"/>
    <p:sldId id="540" r:id="rId286"/>
    <p:sldId id="541" r:id="rId287"/>
    <p:sldId id="542" r:id="rId288"/>
    <p:sldId id="543" r:id="rId289"/>
    <p:sldId id="544" r:id="rId290"/>
    <p:sldId id="545" r:id="rId291"/>
    <p:sldId id="546" r:id="rId292"/>
    <p:sldId id="547" r:id="rId293"/>
    <p:sldId id="548" r:id="rId294"/>
    <p:sldId id="549" r:id="rId295"/>
    <p:sldId id="550" r:id="rId296"/>
    <p:sldId id="551" r:id="rId297"/>
    <p:sldId id="552" r:id="rId298"/>
    <p:sldId id="553" r:id="rId299"/>
    <p:sldId id="554" r:id="rId300"/>
    <p:sldId id="555" r:id="rId301"/>
    <p:sldId id="556" r:id="rId302"/>
    <p:sldId id="557" r:id="rId303"/>
    <p:sldId id="558" r:id="rId304"/>
    <p:sldId id="559" r:id="rId305"/>
    <p:sldId id="560" r:id="rId306"/>
    <p:sldId id="561" r:id="rId307"/>
    <p:sldId id="562" r:id="rId308"/>
    <p:sldId id="563" r:id="rId309"/>
    <p:sldId id="564" r:id="rId310"/>
    <p:sldId id="565" r:id="rId311"/>
    <p:sldId id="566" r:id="rId312"/>
    <p:sldId id="567" r:id="rId313"/>
    <p:sldId id="568" r:id="rId314"/>
    <p:sldId id="569" r:id="rId315"/>
    <p:sldId id="570" r:id="rId316"/>
    <p:sldId id="571" r:id="rId317"/>
    <p:sldId id="572" r:id="rId318"/>
    <p:sldId id="573" r:id="rId319"/>
    <p:sldId id="574" r:id="rId320"/>
    <p:sldId id="575" r:id="rId321"/>
    <p:sldId id="576" r:id="rId322"/>
    <p:sldId id="577" r:id="rId323"/>
    <p:sldId id="578" r:id="rId324"/>
    <p:sldId id="579" r:id="rId325"/>
    <p:sldId id="580" r:id="rId326"/>
    <p:sldId id="581" r:id="rId327"/>
    <p:sldId id="582" r:id="rId328"/>
    <p:sldId id="583" r:id="rId329"/>
    <p:sldId id="584" r:id="rId330"/>
    <p:sldId id="585" r:id="rId331"/>
    <p:sldId id="586" r:id="rId332"/>
    <p:sldId id="587" r:id="rId333"/>
    <p:sldId id="588" r:id="rId334"/>
    <p:sldId id="589" r:id="rId335"/>
    <p:sldId id="590" r:id="rId336"/>
    <p:sldId id="591" r:id="rId337"/>
    <p:sldId id="592" r:id="rId338"/>
    <p:sldId id="593" r:id="rId339"/>
    <p:sldId id="594" r:id="rId340"/>
    <p:sldId id="595" r:id="rId341"/>
    <p:sldId id="596" r:id="rId342"/>
    <p:sldId id="597" r:id="rId343"/>
    <p:sldId id="598" r:id="rId344"/>
    <p:sldId id="599" r:id="rId345"/>
    <p:sldId id="600" r:id="rId346"/>
    <p:sldId id="601" r:id="rId347"/>
    <p:sldId id="602" r:id="rId348"/>
    <p:sldId id="603" r:id="rId349"/>
    <p:sldId id="604" r:id="rId350"/>
    <p:sldId id="605" r:id="rId351"/>
    <p:sldId id="606" r:id="rId352"/>
    <p:sldId id="607" r:id="rId353"/>
    <p:sldId id="608" r:id="rId354"/>
    <p:sldId id="609" r:id="rId355"/>
    <p:sldId id="610" r:id="rId356"/>
    <p:sldId id="611" r:id="rId357"/>
    <p:sldId id="612" r:id="rId358"/>
    <p:sldId id="613" r:id="rId359"/>
    <p:sldId id="614" r:id="rId360"/>
    <p:sldId id="615" r:id="rId361"/>
    <p:sldId id="616" r:id="rId362"/>
    <p:sldId id="617" r:id="rId363"/>
    <p:sldId id="618" r:id="rId364"/>
    <p:sldId id="619" r:id="rId365"/>
    <p:sldId id="620" r:id="rId366"/>
    <p:sldId id="621" r:id="rId367"/>
    <p:sldId id="622" r:id="rId368"/>
    <p:sldId id="623" r:id="rId369"/>
    <p:sldId id="624" r:id="rId370"/>
    <p:sldId id="625" r:id="rId371"/>
    <p:sldId id="626" r:id="rId372"/>
    <p:sldId id="627" r:id="rId373"/>
    <p:sldId id="628" r:id="rId374"/>
    <p:sldId id="629" r:id="rId375"/>
    <p:sldId id="630" r:id="rId376"/>
    <p:sldId id="631" r:id="rId377"/>
    <p:sldId id="632" r:id="rId378"/>
    <p:sldId id="633" r:id="rId379"/>
    <p:sldId id="634" r:id="rId380"/>
    <p:sldId id="635" r:id="rId381"/>
    <p:sldId id="636" r:id="rId382"/>
    <p:sldId id="637" r:id="rId383"/>
    <p:sldId id="638" r:id="rId384"/>
    <p:sldId id="639" r:id="rId385"/>
    <p:sldId id="640" r:id="rId386"/>
    <p:sldId id="641" r:id="rId387"/>
    <p:sldId id="642" r:id="rId388"/>
    <p:sldId id="643" r:id="rId389"/>
    <p:sldId id="644" r:id="rId390"/>
    <p:sldId id="645" r:id="rId391"/>
    <p:sldId id="646" r:id="rId392"/>
    <p:sldId id="647" r:id="rId393"/>
    <p:sldId id="648" r:id="rId394"/>
    <p:sldId id="649" r:id="rId395"/>
    <p:sldId id="650" r:id="rId396"/>
    <p:sldId id="651" r:id="rId397"/>
    <p:sldId id="652" r:id="rId398"/>
    <p:sldId id="653" r:id="rId399"/>
    <p:sldId id="654" r:id="rId400"/>
    <p:sldId id="655" r:id="rId401"/>
    <p:sldId id="656" r:id="rId402"/>
    <p:sldId id="657" r:id="rId403"/>
    <p:sldId id="658" r:id="rId404"/>
    <p:sldId id="659" r:id="rId405"/>
    <p:sldId id="660" r:id="rId406"/>
    <p:sldId id="661" r:id="rId407"/>
    <p:sldId id="662" r:id="rId408"/>
    <p:sldId id="663" r:id="rId409"/>
    <p:sldId id="664" r:id="rId410"/>
    <p:sldId id="665" r:id="rId411"/>
    <p:sldId id="666" r:id="rId412"/>
    <p:sldId id="667" r:id="rId413"/>
    <p:sldId id="668" r:id="rId414"/>
    <p:sldId id="669" r:id="rId415"/>
    <p:sldId id="670" r:id="rId416"/>
    <p:sldId id="671" r:id="rId417"/>
    <p:sldId id="672" r:id="rId418"/>
    <p:sldId id="673" r:id="rId419"/>
    <p:sldId id="674" r:id="rId420"/>
    <p:sldId id="675" r:id="rId421"/>
    <p:sldId id="676" r:id="rId422"/>
    <p:sldId id="677" r:id="rId423"/>
    <p:sldId id="678" r:id="rId424"/>
    <p:sldId id="679" r:id="rId425"/>
    <p:sldId id="680" r:id="rId426"/>
    <p:sldId id="681" r:id="rId427"/>
    <p:sldId id="682" r:id="rId428"/>
    <p:sldId id="683" r:id="rId429"/>
    <p:sldId id="684" r:id="rId430"/>
    <p:sldId id="685" r:id="rId431"/>
    <p:sldId id="686" r:id="rId432"/>
    <p:sldId id="687" r:id="rId433"/>
    <p:sldId id="688" r:id="rId434"/>
    <p:sldId id="689" r:id="rId435"/>
    <p:sldId id="690" r:id="rId436"/>
    <p:sldId id="691" r:id="rId437"/>
    <p:sldId id="692" r:id="rId438"/>
    <p:sldId id="693" r:id="rId439"/>
    <p:sldId id="694" r:id="rId440"/>
    <p:sldId id="695" r:id="rId441"/>
    <p:sldId id="696" r:id="rId442"/>
    <p:sldId id="697" r:id="rId443"/>
    <p:sldId id="698" r:id="rId444"/>
    <p:sldId id="699" r:id="rId445"/>
    <p:sldId id="700" r:id="rId446"/>
    <p:sldId id="701" r:id="rId447"/>
    <p:sldId id="702" r:id="rId448"/>
    <p:sldId id="703" r:id="rId449"/>
    <p:sldId id="704" r:id="rId450"/>
    <p:sldId id="705" r:id="rId451"/>
    <p:sldId id="706" r:id="rId452"/>
    <p:sldId id="707" r:id="rId453"/>
    <p:sldId id="708" r:id="rId454"/>
    <p:sldId id="709" r:id="rId455"/>
    <p:sldId id="710" r:id="rId456"/>
    <p:sldId id="711" r:id="rId457"/>
    <p:sldId id="712" r:id="rId458"/>
    <p:sldId id="713" r:id="rId459"/>
    <p:sldId id="714" r:id="rId460"/>
    <p:sldId id="715" r:id="rId461"/>
    <p:sldId id="716" r:id="rId462"/>
    <p:sldId id="717" r:id="rId463"/>
    <p:sldId id="718" r:id="rId464"/>
    <p:sldId id="719" r:id="rId465"/>
    <p:sldId id="720" r:id="rId466"/>
    <p:sldId id="721" r:id="rId467"/>
    <p:sldId id="722" r:id="rId468"/>
    <p:sldId id="723" r:id="rId469"/>
    <p:sldId id="724" r:id="rId470"/>
    <p:sldId id="725" r:id="rId471"/>
    <p:sldId id="726" r:id="rId472"/>
    <p:sldId id="727" r:id="rId473"/>
    <p:sldId id="728" r:id="rId474"/>
    <p:sldId id="729" r:id="rId475"/>
    <p:sldId id="730" r:id="rId476"/>
    <p:sldId id="731" r:id="rId477"/>
    <p:sldId id="732" r:id="rId478"/>
    <p:sldId id="733" r:id="rId479"/>
    <p:sldId id="734" r:id="rId480"/>
    <p:sldId id="735" r:id="rId481"/>
    <p:sldId id="736" r:id="rId482"/>
    <p:sldId id="737" r:id="rId483"/>
    <p:sldId id="738" r:id="rId484"/>
    <p:sldId id="739" r:id="rId485"/>
    <p:sldId id="740" r:id="rId486"/>
    <p:sldId id="741" r:id="rId487"/>
    <p:sldId id="742" r:id="rId488"/>
    <p:sldId id="743" r:id="rId489"/>
    <p:sldId id="744" r:id="rId490"/>
    <p:sldId id="745" r:id="rId491"/>
    <p:sldId id="746" r:id="rId492"/>
    <p:sldId id="747" r:id="rId493"/>
    <p:sldId id="748" r:id="rId494"/>
    <p:sldId id="749" r:id="rId495"/>
    <p:sldId id="750" r:id="rId496"/>
    <p:sldId id="751" r:id="rId497"/>
    <p:sldId id="752" r:id="rId498"/>
    <p:sldId id="753" r:id="rId499"/>
    <p:sldId id="754" r:id="rId500"/>
    <p:sldId id="755" r:id="rId501"/>
    <p:sldId id="756" r:id="rId502"/>
    <p:sldId id="757" r:id="rId503"/>
    <p:sldId id="758" r:id="rId504"/>
    <p:sldId id="759" r:id="rId505"/>
    <p:sldId id="760" r:id="rId506"/>
    <p:sldId id="761" r:id="rId507"/>
    <p:sldId id="762" r:id="rId508"/>
    <p:sldId id="763" r:id="rId509"/>
    <p:sldId id="764" r:id="rId510"/>
    <p:sldId id="765" r:id="rId511"/>
    <p:sldId id="766" r:id="rId512"/>
    <p:sldId id="767" r:id="rId513"/>
    <p:sldId id="768" r:id="rId514"/>
    <p:sldId id="769" r:id="rId515"/>
    <p:sldId id="770" r:id="rId516"/>
    <p:sldId id="771" r:id="rId517"/>
    <p:sldId id="772" r:id="rId518"/>
    <p:sldId id="773" r:id="rId519"/>
    <p:sldId id="774" r:id="rId520"/>
    <p:sldId id="775" r:id="rId521"/>
    <p:sldId id="776" r:id="rId522"/>
    <p:sldId id="777" r:id="rId523"/>
    <p:sldId id="778" r:id="rId524"/>
    <p:sldId id="779" r:id="rId525"/>
    <p:sldId id="780" r:id="rId526"/>
    <p:sldId id="781" r:id="rId527"/>
    <p:sldId id="782" r:id="rId528"/>
    <p:sldId id="783" r:id="rId529"/>
    <p:sldId id="784" r:id="rId530"/>
    <p:sldId id="785" r:id="rId531"/>
    <p:sldId id="786" r:id="rId532"/>
    <p:sldId id="787" r:id="rId533"/>
    <p:sldId id="788" r:id="rId534"/>
    <p:sldId id="789" r:id="rId535"/>
    <p:sldId id="790" r:id="rId536"/>
    <p:sldId id="791" r:id="rId537"/>
    <p:sldId id="792" r:id="rId538"/>
    <p:sldId id="793" r:id="rId539"/>
    <p:sldId id="794" r:id="rId540"/>
    <p:sldId id="795" r:id="rId541"/>
    <p:sldId id="796" r:id="rId542"/>
    <p:sldId id="797" r:id="rId543"/>
    <p:sldId id="798" r:id="rId544"/>
    <p:sldId id="799" r:id="rId545"/>
    <p:sldId id="800" r:id="rId546"/>
    <p:sldId id="801" r:id="rId547"/>
    <p:sldId id="802" r:id="rId548"/>
    <p:sldId id="803" r:id="rId549"/>
    <p:sldId id="804" r:id="rId550"/>
    <p:sldId id="805" r:id="rId551"/>
    <p:sldId id="806" r:id="rId552"/>
    <p:sldId id="807" r:id="rId553"/>
    <p:sldId id="808" r:id="rId554"/>
    <p:sldId id="809" r:id="rId555"/>
    <p:sldId id="810" r:id="rId556"/>
    <p:sldId id="811" r:id="rId557"/>
    <p:sldId id="812" r:id="rId558"/>
    <p:sldId id="813" r:id="rId559"/>
    <p:sldId id="814" r:id="rId560"/>
    <p:sldId id="815" r:id="rId561"/>
    <p:sldId id="816" r:id="rId562"/>
    <p:sldId id="817" r:id="rId563"/>
    <p:sldId id="818" r:id="rId564"/>
    <p:sldId id="819" r:id="rId565"/>
    <p:sldId id="820" r:id="rId566"/>
    <p:sldId id="821" r:id="rId567"/>
    <p:sldId id="822" r:id="rId568"/>
    <p:sldId id="823" r:id="rId569"/>
    <p:sldId id="824" r:id="rId570"/>
    <p:sldId id="825" r:id="rId571"/>
    <p:sldId id="826" r:id="rId572"/>
    <p:sldId id="827" r:id="rId573"/>
    <p:sldId id="828" r:id="rId574"/>
    <p:sldId id="829" r:id="rId575"/>
    <p:sldId id="830" r:id="rId576"/>
    <p:sldId id="831" r:id="rId577"/>
    <p:sldId id="832" r:id="rId578"/>
    <p:sldId id="833" r:id="rId579"/>
    <p:sldId id="834" r:id="rId580"/>
    <p:sldId id="835" r:id="rId581"/>
    <p:sldId id="836" r:id="rId582"/>
    <p:sldId id="837" r:id="rId583"/>
    <p:sldId id="838" r:id="rId584"/>
    <p:sldId id="839" r:id="rId585"/>
    <p:sldId id="840" r:id="rId586"/>
    <p:sldId id="841" r:id="rId587"/>
    <p:sldId id="842" r:id="rId588"/>
    <p:sldId id="843" r:id="rId589"/>
    <p:sldId id="844" r:id="rId590"/>
    <p:sldId id="845" r:id="rId591"/>
    <p:sldId id="846" r:id="rId592"/>
    <p:sldId id="847" r:id="rId593"/>
    <p:sldId id="848" r:id="rId594"/>
    <p:sldId id="849" r:id="rId595"/>
    <p:sldId id="850" r:id="rId596"/>
    <p:sldId id="851" r:id="rId597"/>
    <p:sldId id="852" r:id="rId598"/>
    <p:sldId id="853" r:id="rId599"/>
    <p:sldId id="854" r:id="rId600"/>
    <p:sldId id="855" r:id="rId601"/>
    <p:sldId id="856" r:id="rId602"/>
    <p:sldId id="857" r:id="rId603"/>
    <p:sldId id="858" r:id="rId604"/>
    <p:sldId id="859" r:id="rId605"/>
    <p:sldId id="860" r:id="rId606"/>
    <p:sldId id="861" r:id="rId607"/>
    <p:sldId id="862" r:id="rId608"/>
    <p:sldId id="863" r:id="rId609"/>
    <p:sldId id="864" r:id="rId610"/>
    <p:sldId id="865" r:id="rId611"/>
    <p:sldId id="866" r:id="rId612"/>
    <p:sldId id="867" r:id="rId613"/>
    <p:sldId id="868" r:id="rId614"/>
    <p:sldId id="869" r:id="rId615"/>
    <p:sldId id="870" r:id="rId616"/>
    <p:sldId id="871" r:id="rId617"/>
    <p:sldId id="872" r:id="rId618"/>
    <p:sldId id="873" r:id="rId619"/>
    <p:sldId id="874" r:id="rId620"/>
    <p:sldId id="875" r:id="rId621"/>
    <p:sldId id="876" r:id="rId622"/>
    <p:sldId id="877" r:id="rId623"/>
    <p:sldId id="878" r:id="rId624"/>
    <p:sldId id="879" r:id="rId625"/>
    <p:sldId id="880" r:id="rId626"/>
    <p:sldId id="881" r:id="rId627"/>
    <p:sldId id="882" r:id="rId628"/>
    <p:sldId id="883" r:id="rId629"/>
    <p:sldId id="884" r:id="rId630"/>
    <p:sldId id="885" r:id="rId631"/>
    <p:sldId id="886" r:id="rId632"/>
    <p:sldId id="887" r:id="rId633"/>
    <p:sldId id="888" r:id="rId634"/>
    <p:sldId id="889" r:id="rId635"/>
    <p:sldId id="890" r:id="rId636"/>
    <p:sldId id="891" r:id="rId637"/>
    <p:sldId id="892" r:id="rId638"/>
    <p:sldId id="893" r:id="rId639"/>
    <p:sldId id="894" r:id="rId640"/>
    <p:sldId id="895" r:id="rId641"/>
    <p:sldId id="896" r:id="rId642"/>
    <p:sldId id="897" r:id="rId643"/>
    <p:sldId id="898" r:id="rId644"/>
    <p:sldId id="899" r:id="rId645"/>
    <p:sldId id="900" r:id="rId646"/>
    <p:sldId id="901" r:id="rId647"/>
    <p:sldId id="902" r:id="rId648"/>
    <p:sldId id="903" r:id="rId649"/>
    <p:sldId id="904" r:id="rId650"/>
    <p:sldId id="905" r:id="rId651"/>
    <p:sldId id="906" r:id="rId652"/>
    <p:sldId id="907" r:id="rId653"/>
    <p:sldId id="908" r:id="rId654"/>
    <p:sldId id="909" r:id="rId655"/>
    <p:sldId id="910" r:id="rId656"/>
    <p:sldId id="911" r:id="rId657"/>
    <p:sldId id="912" r:id="rId658"/>
    <p:sldId id="913" r:id="rId659"/>
    <p:sldId id="914" r:id="rId660"/>
    <p:sldId id="915" r:id="rId661"/>
    <p:sldId id="916" r:id="rId662"/>
    <p:sldId id="917" r:id="rId663"/>
    <p:sldId id="918" r:id="rId664"/>
    <p:sldId id="919" r:id="rId665"/>
    <p:sldId id="920" r:id="rId666"/>
    <p:sldId id="921" r:id="rId667"/>
    <p:sldId id="922" r:id="rId668"/>
    <p:sldId id="923" r:id="rId669"/>
    <p:sldId id="924" r:id="rId670"/>
    <p:sldId id="925" r:id="rId671"/>
    <p:sldId id="926" r:id="rId672"/>
    <p:sldId id="927" r:id="rId673"/>
    <p:sldId id="928" r:id="rId674"/>
    <p:sldId id="929" r:id="rId675"/>
    <p:sldId id="930" r:id="rId676"/>
    <p:sldId id="931" r:id="rId677"/>
    <p:sldId id="932" r:id="rId678"/>
    <p:sldId id="933" r:id="rId679"/>
    <p:sldId id="934" r:id="rId680"/>
    <p:sldId id="935" r:id="rId681"/>
    <p:sldId id="936" r:id="rId682"/>
    <p:sldId id="937" r:id="rId683"/>
    <p:sldId id="938" r:id="rId684"/>
    <p:sldId id="939" r:id="rId685"/>
    <p:sldId id="940" r:id="rId686"/>
    <p:sldId id="941" r:id="rId687"/>
    <p:sldId id="942" r:id="rId688"/>
    <p:sldId id="943" r:id="rId689"/>
    <p:sldId id="944" r:id="rId690"/>
    <p:sldId id="945" r:id="rId691"/>
    <p:sldId id="946" r:id="rId692"/>
    <p:sldId id="947" r:id="rId693"/>
    <p:sldId id="948" r:id="rId694"/>
    <p:sldId id="949" r:id="rId695"/>
    <p:sldId id="950" r:id="rId696"/>
    <p:sldId id="951" r:id="rId697"/>
    <p:sldId id="952" r:id="rId698"/>
    <p:sldId id="953" r:id="rId699"/>
    <p:sldId id="954" r:id="rId700"/>
    <p:sldId id="955" r:id="rId701"/>
    <p:sldId id="956" r:id="rId702"/>
    <p:sldId id="957" r:id="rId703"/>
    <p:sldId id="958" r:id="rId704"/>
    <p:sldId id="959" r:id="rId705"/>
    <p:sldId id="960" r:id="rId706"/>
    <p:sldId id="961" r:id="rId707"/>
    <p:sldId id="962" r:id="rId708"/>
    <p:sldId id="963" r:id="rId709"/>
    <p:sldId id="964" r:id="rId710"/>
    <p:sldId id="965" r:id="rId711"/>
    <p:sldId id="966" r:id="rId712"/>
    <p:sldId id="967" r:id="rId713"/>
    <p:sldId id="968" r:id="rId714"/>
    <p:sldId id="969" r:id="rId715"/>
    <p:sldId id="970" r:id="rId716"/>
    <p:sldId id="971" r:id="rId717"/>
    <p:sldId id="972" r:id="rId718"/>
    <p:sldId id="973" r:id="rId719"/>
    <p:sldId id="974" r:id="rId720"/>
    <p:sldId id="975" r:id="rId721"/>
    <p:sldId id="976" r:id="rId722"/>
    <p:sldId id="977" r:id="rId723"/>
    <p:sldId id="978" r:id="rId724"/>
    <p:sldId id="979" r:id="rId725"/>
    <p:sldId id="980" r:id="rId726"/>
    <p:sldId id="981" r:id="rId727"/>
    <p:sldId id="982" r:id="rId728"/>
    <p:sldId id="983" r:id="rId729"/>
    <p:sldId id="984" r:id="rId730"/>
    <p:sldId id="985" r:id="rId731"/>
    <p:sldId id="986" r:id="rId732"/>
    <p:sldId id="987" r:id="rId733"/>
    <p:sldId id="988" r:id="rId734"/>
    <p:sldId id="989" r:id="rId735"/>
    <p:sldId id="990" r:id="rId736"/>
    <p:sldId id="991" r:id="rId737"/>
    <p:sldId id="992" r:id="rId738"/>
    <p:sldId id="993" r:id="rId739"/>
    <p:sldId id="994" r:id="rId740"/>
    <p:sldId id="995" r:id="rId741"/>
    <p:sldId id="996" r:id="rId742"/>
    <p:sldId id="997" r:id="rId743"/>
    <p:sldId id="998" r:id="rId744"/>
    <p:sldId id="1059" r:id="rId745"/>
    <p:sldId id="1060" r:id="rId746"/>
    <p:sldId id="1061" r:id="rId747"/>
    <p:sldId id="1062" r:id="rId748"/>
    <p:sldId id="1063" r:id="rId749"/>
    <p:sldId id="1064" r:id="rId750"/>
    <p:sldId id="1065" r:id="rId751"/>
    <p:sldId id="1066" r:id="rId752"/>
    <p:sldId id="1067" r:id="rId753"/>
    <p:sldId id="1068" r:id="rId754"/>
    <p:sldId id="1069" r:id="rId755"/>
    <p:sldId id="1070" r:id="rId756"/>
    <p:sldId id="1071" r:id="rId757"/>
    <p:sldId id="1072" r:id="rId758"/>
    <p:sldId id="1073" r:id="rId759"/>
    <p:sldId id="1006" r:id="rId760"/>
    <p:sldId id="1004" r:id="rId761"/>
    <p:sldId id="1005" r:id="rId762"/>
    <p:sldId id="1074" r:id="rId763"/>
    <p:sldId id="1075" r:id="rId764"/>
    <p:sldId id="1076" r:id="rId765"/>
    <p:sldId id="1077" r:id="rId766"/>
    <p:sldId id="1003" r:id="rId767"/>
    <p:sldId id="1047" r:id="rId768"/>
    <p:sldId id="1042" r:id="rId769"/>
    <p:sldId id="1043" r:id="rId770"/>
    <p:sldId id="1044" r:id="rId771"/>
    <p:sldId id="1045" r:id="rId772"/>
    <p:sldId id="1046" r:id="rId773"/>
    <p:sldId id="1078" r:id="rId774"/>
    <p:sldId id="1079" r:id="rId775"/>
    <p:sldId id="1080" r:id="rId776"/>
    <p:sldId id="1081" r:id="rId777"/>
    <p:sldId id="1082" r:id="rId778"/>
    <p:sldId id="1083" r:id="rId779"/>
    <p:sldId id="1084" r:id="rId780"/>
    <p:sldId id="1085" r:id="rId781"/>
    <p:sldId id="1087" r:id="rId782"/>
    <p:sldId id="1088" r:id="rId783"/>
    <p:sldId id="1089" r:id="rId784"/>
    <p:sldId id="1090" r:id="rId785"/>
    <p:sldId id="1091" r:id="rId786"/>
    <p:sldId id="1092" r:id="rId787"/>
    <p:sldId id="1093" r:id="rId788"/>
    <p:sldId id="1094" r:id="rId789"/>
    <p:sldId id="1095" r:id="rId790"/>
    <p:sldId id="1096" r:id="rId791"/>
    <p:sldId id="1097" r:id="rId792"/>
    <p:sldId id="1086" r:id="rId793"/>
    <p:sldId id="1098" r:id="rId794"/>
    <p:sldId id="1099" r:id="rId795"/>
    <p:sldId id="1100" r:id="rId796"/>
    <p:sldId id="1101" r:id="rId797"/>
    <p:sldId id="1102" r:id="rId798"/>
    <p:sldId id="1103" r:id="rId799"/>
    <p:sldId id="1104" r:id="rId800"/>
    <p:sldId id="1105" r:id="rId801"/>
    <p:sldId id="1106" r:id="rId802"/>
    <p:sldId id="1107" r:id="rId803"/>
    <p:sldId id="1108" r:id="rId804"/>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6" d="100"/>
          <a:sy n="86" d="100"/>
        </p:scale>
        <p:origin x="70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671" Type="http://schemas.openxmlformats.org/officeDocument/2006/relationships/slide" Target="slides/slide670.xml"/><Relationship Id="rId769" Type="http://schemas.openxmlformats.org/officeDocument/2006/relationships/slide" Target="slides/slide768.xml"/><Relationship Id="rId21" Type="http://schemas.openxmlformats.org/officeDocument/2006/relationships/slide" Target="slides/slide20.xml"/><Relationship Id="rId324" Type="http://schemas.openxmlformats.org/officeDocument/2006/relationships/slide" Target="slides/slide323.xml"/><Relationship Id="rId531" Type="http://schemas.openxmlformats.org/officeDocument/2006/relationships/slide" Target="slides/slide530.xml"/><Relationship Id="rId629" Type="http://schemas.openxmlformats.org/officeDocument/2006/relationships/slide" Target="slides/slide628.xml"/><Relationship Id="rId170" Type="http://schemas.openxmlformats.org/officeDocument/2006/relationships/slide" Target="slides/slide169.xml"/><Relationship Id="rId268" Type="http://schemas.openxmlformats.org/officeDocument/2006/relationships/slide" Target="slides/slide267.xml"/><Relationship Id="rId475" Type="http://schemas.openxmlformats.org/officeDocument/2006/relationships/slide" Target="slides/slide474.xml"/><Relationship Id="rId682" Type="http://schemas.openxmlformats.org/officeDocument/2006/relationships/slide" Target="slides/slide681.xml"/><Relationship Id="rId32" Type="http://schemas.openxmlformats.org/officeDocument/2006/relationships/slide" Target="slides/slide31.xml"/><Relationship Id="rId128" Type="http://schemas.openxmlformats.org/officeDocument/2006/relationships/slide" Target="slides/slide127.xml"/><Relationship Id="rId335" Type="http://schemas.openxmlformats.org/officeDocument/2006/relationships/slide" Target="slides/slide334.xml"/><Relationship Id="rId542" Type="http://schemas.openxmlformats.org/officeDocument/2006/relationships/slide" Target="slides/slide541.xml"/><Relationship Id="rId181" Type="http://schemas.openxmlformats.org/officeDocument/2006/relationships/slide" Target="slides/slide180.xml"/><Relationship Id="rId402" Type="http://schemas.openxmlformats.org/officeDocument/2006/relationships/slide" Target="slides/slide401.xml"/><Relationship Id="rId279" Type="http://schemas.openxmlformats.org/officeDocument/2006/relationships/slide" Target="slides/slide278.xml"/><Relationship Id="rId486" Type="http://schemas.openxmlformats.org/officeDocument/2006/relationships/slide" Target="slides/slide485.xml"/><Relationship Id="rId693" Type="http://schemas.openxmlformats.org/officeDocument/2006/relationships/slide" Target="slides/slide692.xml"/><Relationship Id="rId707" Type="http://schemas.openxmlformats.org/officeDocument/2006/relationships/slide" Target="slides/slide706.xml"/><Relationship Id="rId43" Type="http://schemas.openxmlformats.org/officeDocument/2006/relationships/slide" Target="slides/slide42.xml"/><Relationship Id="rId139" Type="http://schemas.openxmlformats.org/officeDocument/2006/relationships/slide" Target="slides/slide138.xml"/><Relationship Id="rId346" Type="http://schemas.openxmlformats.org/officeDocument/2006/relationships/slide" Target="slides/slide345.xml"/><Relationship Id="rId553" Type="http://schemas.openxmlformats.org/officeDocument/2006/relationships/slide" Target="slides/slide552.xml"/><Relationship Id="rId760" Type="http://schemas.openxmlformats.org/officeDocument/2006/relationships/slide" Target="slides/slide759.xml"/><Relationship Id="rId192" Type="http://schemas.openxmlformats.org/officeDocument/2006/relationships/slide" Target="slides/slide191.xml"/><Relationship Id="rId206" Type="http://schemas.openxmlformats.org/officeDocument/2006/relationships/slide" Target="slides/slide205.xml"/><Relationship Id="rId413" Type="http://schemas.openxmlformats.org/officeDocument/2006/relationships/slide" Target="slides/slide412.xml"/><Relationship Id="rId497" Type="http://schemas.openxmlformats.org/officeDocument/2006/relationships/slide" Target="slides/slide496.xml"/><Relationship Id="rId620" Type="http://schemas.openxmlformats.org/officeDocument/2006/relationships/slide" Target="slides/slide619.xml"/><Relationship Id="rId718" Type="http://schemas.openxmlformats.org/officeDocument/2006/relationships/slide" Target="slides/slide717.xml"/><Relationship Id="rId357" Type="http://schemas.openxmlformats.org/officeDocument/2006/relationships/slide" Target="slides/slide356.xml"/><Relationship Id="rId54" Type="http://schemas.openxmlformats.org/officeDocument/2006/relationships/slide" Target="slides/slide53.xml"/><Relationship Id="rId217" Type="http://schemas.openxmlformats.org/officeDocument/2006/relationships/slide" Target="slides/slide216.xml"/><Relationship Id="rId564" Type="http://schemas.openxmlformats.org/officeDocument/2006/relationships/slide" Target="slides/slide563.xml"/><Relationship Id="rId771" Type="http://schemas.openxmlformats.org/officeDocument/2006/relationships/slide" Target="slides/slide770.xml"/><Relationship Id="rId424" Type="http://schemas.openxmlformats.org/officeDocument/2006/relationships/slide" Target="slides/slide423.xml"/><Relationship Id="rId631" Type="http://schemas.openxmlformats.org/officeDocument/2006/relationships/slide" Target="slides/slide630.xml"/><Relationship Id="rId729" Type="http://schemas.openxmlformats.org/officeDocument/2006/relationships/slide" Target="slides/slide728.xml"/><Relationship Id="rId270" Type="http://schemas.openxmlformats.org/officeDocument/2006/relationships/slide" Target="slides/slide269.xml"/><Relationship Id="rId65" Type="http://schemas.openxmlformats.org/officeDocument/2006/relationships/slide" Target="slides/slide64.xml"/><Relationship Id="rId130" Type="http://schemas.openxmlformats.org/officeDocument/2006/relationships/slide" Target="slides/slide129.xml"/><Relationship Id="rId368" Type="http://schemas.openxmlformats.org/officeDocument/2006/relationships/slide" Target="slides/slide367.xml"/><Relationship Id="rId575" Type="http://schemas.openxmlformats.org/officeDocument/2006/relationships/slide" Target="slides/slide574.xml"/><Relationship Id="rId782" Type="http://schemas.openxmlformats.org/officeDocument/2006/relationships/slide" Target="slides/slide781.xml"/><Relationship Id="rId228" Type="http://schemas.openxmlformats.org/officeDocument/2006/relationships/slide" Target="slides/slide227.xml"/><Relationship Id="rId435" Type="http://schemas.openxmlformats.org/officeDocument/2006/relationships/slide" Target="slides/slide434.xml"/><Relationship Id="rId642" Type="http://schemas.openxmlformats.org/officeDocument/2006/relationships/slide" Target="slides/slide641.xml"/><Relationship Id="rId281" Type="http://schemas.openxmlformats.org/officeDocument/2006/relationships/slide" Target="slides/slide280.xml"/><Relationship Id="rId502" Type="http://schemas.openxmlformats.org/officeDocument/2006/relationships/slide" Target="slides/slide501.xml"/><Relationship Id="rId76" Type="http://schemas.openxmlformats.org/officeDocument/2006/relationships/slide" Target="slides/slide75.xml"/><Relationship Id="rId141" Type="http://schemas.openxmlformats.org/officeDocument/2006/relationships/slide" Target="slides/slide140.xml"/><Relationship Id="rId379" Type="http://schemas.openxmlformats.org/officeDocument/2006/relationships/slide" Target="slides/slide378.xml"/><Relationship Id="rId586" Type="http://schemas.openxmlformats.org/officeDocument/2006/relationships/slide" Target="slides/slide585.xml"/><Relationship Id="rId793" Type="http://schemas.openxmlformats.org/officeDocument/2006/relationships/slide" Target="slides/slide792.xml"/><Relationship Id="rId807" Type="http://schemas.openxmlformats.org/officeDocument/2006/relationships/theme" Target="theme/theme1.xml"/><Relationship Id="rId7" Type="http://schemas.openxmlformats.org/officeDocument/2006/relationships/slide" Target="slides/slide6.xml"/><Relationship Id="rId239" Type="http://schemas.openxmlformats.org/officeDocument/2006/relationships/slide" Target="slides/slide238.xml"/><Relationship Id="rId446" Type="http://schemas.openxmlformats.org/officeDocument/2006/relationships/slide" Target="slides/slide445.xml"/><Relationship Id="rId653" Type="http://schemas.openxmlformats.org/officeDocument/2006/relationships/slide" Target="slides/slide652.xml"/><Relationship Id="rId292" Type="http://schemas.openxmlformats.org/officeDocument/2006/relationships/slide" Target="slides/slide291.xml"/><Relationship Id="rId306" Type="http://schemas.openxmlformats.org/officeDocument/2006/relationships/slide" Target="slides/slide305.xml"/><Relationship Id="rId87" Type="http://schemas.openxmlformats.org/officeDocument/2006/relationships/slide" Target="slides/slide86.xml"/><Relationship Id="rId513" Type="http://schemas.openxmlformats.org/officeDocument/2006/relationships/slide" Target="slides/slide512.xml"/><Relationship Id="rId597" Type="http://schemas.openxmlformats.org/officeDocument/2006/relationships/slide" Target="slides/slide596.xml"/><Relationship Id="rId720" Type="http://schemas.openxmlformats.org/officeDocument/2006/relationships/slide" Target="slides/slide719.xml"/><Relationship Id="rId152" Type="http://schemas.openxmlformats.org/officeDocument/2006/relationships/slide" Target="slides/slide151.xml"/><Relationship Id="rId457" Type="http://schemas.openxmlformats.org/officeDocument/2006/relationships/slide" Target="slides/slide456.xml"/><Relationship Id="rId664" Type="http://schemas.openxmlformats.org/officeDocument/2006/relationships/slide" Target="slides/slide663.xml"/><Relationship Id="rId14" Type="http://schemas.openxmlformats.org/officeDocument/2006/relationships/slide" Target="slides/slide13.xml"/><Relationship Id="rId317" Type="http://schemas.openxmlformats.org/officeDocument/2006/relationships/slide" Target="slides/slide316.xml"/><Relationship Id="rId524" Type="http://schemas.openxmlformats.org/officeDocument/2006/relationships/slide" Target="slides/slide523.xml"/><Relationship Id="rId731" Type="http://schemas.openxmlformats.org/officeDocument/2006/relationships/slide" Target="slides/slide730.xml"/><Relationship Id="rId98" Type="http://schemas.openxmlformats.org/officeDocument/2006/relationships/slide" Target="slides/slide97.xml"/><Relationship Id="rId163" Type="http://schemas.openxmlformats.org/officeDocument/2006/relationships/slide" Target="slides/slide162.xml"/><Relationship Id="rId370" Type="http://schemas.openxmlformats.org/officeDocument/2006/relationships/slide" Target="slides/slide369.xml"/><Relationship Id="rId230" Type="http://schemas.openxmlformats.org/officeDocument/2006/relationships/slide" Target="slides/slide229.xml"/><Relationship Id="rId468" Type="http://schemas.openxmlformats.org/officeDocument/2006/relationships/slide" Target="slides/slide467.xml"/><Relationship Id="rId675" Type="http://schemas.openxmlformats.org/officeDocument/2006/relationships/slide" Target="slides/slide674.xml"/><Relationship Id="rId25" Type="http://schemas.openxmlformats.org/officeDocument/2006/relationships/slide" Target="slides/slide24.xml"/><Relationship Id="rId328" Type="http://schemas.openxmlformats.org/officeDocument/2006/relationships/slide" Target="slides/slide327.xml"/><Relationship Id="rId535" Type="http://schemas.openxmlformats.org/officeDocument/2006/relationships/slide" Target="slides/slide534.xml"/><Relationship Id="rId742" Type="http://schemas.openxmlformats.org/officeDocument/2006/relationships/slide" Target="slides/slide741.xml"/><Relationship Id="rId174" Type="http://schemas.openxmlformats.org/officeDocument/2006/relationships/slide" Target="slides/slide173.xml"/><Relationship Id="rId381" Type="http://schemas.openxmlformats.org/officeDocument/2006/relationships/slide" Target="slides/slide380.xml"/><Relationship Id="rId602" Type="http://schemas.openxmlformats.org/officeDocument/2006/relationships/slide" Target="slides/slide601.xml"/><Relationship Id="rId241" Type="http://schemas.openxmlformats.org/officeDocument/2006/relationships/slide" Target="slides/slide240.xml"/><Relationship Id="rId479" Type="http://schemas.openxmlformats.org/officeDocument/2006/relationships/slide" Target="slides/slide478.xml"/><Relationship Id="rId686" Type="http://schemas.openxmlformats.org/officeDocument/2006/relationships/slide" Target="slides/slide685.xml"/><Relationship Id="rId36" Type="http://schemas.openxmlformats.org/officeDocument/2006/relationships/slide" Target="slides/slide35.xml"/><Relationship Id="rId339" Type="http://schemas.openxmlformats.org/officeDocument/2006/relationships/slide" Target="slides/slide338.xml"/><Relationship Id="rId546" Type="http://schemas.openxmlformats.org/officeDocument/2006/relationships/slide" Target="slides/slide545.xml"/><Relationship Id="rId753" Type="http://schemas.openxmlformats.org/officeDocument/2006/relationships/slide" Target="slides/slide752.xml"/><Relationship Id="rId101" Type="http://schemas.openxmlformats.org/officeDocument/2006/relationships/slide" Target="slides/slide100.xml"/><Relationship Id="rId185" Type="http://schemas.openxmlformats.org/officeDocument/2006/relationships/slide" Target="slides/slide184.xml"/><Relationship Id="rId406" Type="http://schemas.openxmlformats.org/officeDocument/2006/relationships/slide" Target="slides/slide405.xml"/><Relationship Id="rId392" Type="http://schemas.openxmlformats.org/officeDocument/2006/relationships/slide" Target="slides/slide391.xml"/><Relationship Id="rId613" Type="http://schemas.openxmlformats.org/officeDocument/2006/relationships/slide" Target="slides/slide612.xml"/><Relationship Id="rId697" Type="http://schemas.openxmlformats.org/officeDocument/2006/relationships/slide" Target="slides/slide696.xml"/><Relationship Id="rId252" Type="http://schemas.openxmlformats.org/officeDocument/2006/relationships/slide" Target="slides/slide251.xml"/><Relationship Id="rId47" Type="http://schemas.openxmlformats.org/officeDocument/2006/relationships/slide" Target="slides/slide46.xml"/><Relationship Id="rId112" Type="http://schemas.openxmlformats.org/officeDocument/2006/relationships/slide" Target="slides/slide111.xml"/><Relationship Id="rId557" Type="http://schemas.openxmlformats.org/officeDocument/2006/relationships/slide" Target="slides/slide556.xml"/><Relationship Id="rId764" Type="http://schemas.openxmlformats.org/officeDocument/2006/relationships/slide" Target="slides/slide763.xml"/><Relationship Id="rId196" Type="http://schemas.openxmlformats.org/officeDocument/2006/relationships/slide" Target="slides/slide195.xml"/><Relationship Id="rId417" Type="http://schemas.openxmlformats.org/officeDocument/2006/relationships/slide" Target="slides/slide416.xml"/><Relationship Id="rId624" Type="http://schemas.openxmlformats.org/officeDocument/2006/relationships/slide" Target="slides/slide623.xml"/><Relationship Id="rId263" Type="http://schemas.openxmlformats.org/officeDocument/2006/relationships/slide" Target="slides/slide262.xml"/><Relationship Id="rId470" Type="http://schemas.openxmlformats.org/officeDocument/2006/relationships/slide" Target="slides/slide469.xml"/><Relationship Id="rId58" Type="http://schemas.openxmlformats.org/officeDocument/2006/relationships/slide" Target="slides/slide57.xml"/><Relationship Id="rId123" Type="http://schemas.openxmlformats.org/officeDocument/2006/relationships/slide" Target="slides/slide122.xml"/><Relationship Id="rId330" Type="http://schemas.openxmlformats.org/officeDocument/2006/relationships/slide" Target="slides/slide329.xml"/><Relationship Id="rId568" Type="http://schemas.openxmlformats.org/officeDocument/2006/relationships/slide" Target="slides/slide567.xml"/><Relationship Id="rId775" Type="http://schemas.openxmlformats.org/officeDocument/2006/relationships/slide" Target="slides/slide774.xml"/><Relationship Id="rId428" Type="http://schemas.openxmlformats.org/officeDocument/2006/relationships/slide" Target="slides/slide427.xml"/><Relationship Id="rId635" Type="http://schemas.openxmlformats.org/officeDocument/2006/relationships/slide" Target="slides/slide634.xml"/><Relationship Id="rId274" Type="http://schemas.openxmlformats.org/officeDocument/2006/relationships/slide" Target="slides/slide273.xml"/><Relationship Id="rId481" Type="http://schemas.openxmlformats.org/officeDocument/2006/relationships/slide" Target="slides/slide480.xml"/><Relationship Id="rId702" Type="http://schemas.openxmlformats.org/officeDocument/2006/relationships/slide" Target="slides/slide701.xml"/><Relationship Id="rId69" Type="http://schemas.openxmlformats.org/officeDocument/2006/relationships/slide" Target="slides/slide68.xml"/><Relationship Id="rId134" Type="http://schemas.openxmlformats.org/officeDocument/2006/relationships/slide" Target="slides/slide133.xml"/><Relationship Id="rId579" Type="http://schemas.openxmlformats.org/officeDocument/2006/relationships/slide" Target="slides/slide578.xml"/><Relationship Id="rId786" Type="http://schemas.openxmlformats.org/officeDocument/2006/relationships/slide" Target="slides/slide785.xml"/><Relationship Id="rId341" Type="http://schemas.openxmlformats.org/officeDocument/2006/relationships/slide" Target="slides/slide340.xml"/><Relationship Id="rId439" Type="http://schemas.openxmlformats.org/officeDocument/2006/relationships/slide" Target="slides/slide438.xml"/><Relationship Id="rId646" Type="http://schemas.openxmlformats.org/officeDocument/2006/relationships/slide" Target="slides/slide645.xml"/><Relationship Id="rId201" Type="http://schemas.openxmlformats.org/officeDocument/2006/relationships/slide" Target="slides/slide200.xml"/><Relationship Id="rId285" Type="http://schemas.openxmlformats.org/officeDocument/2006/relationships/slide" Target="slides/slide284.xml"/><Relationship Id="rId506" Type="http://schemas.openxmlformats.org/officeDocument/2006/relationships/slide" Target="slides/slide505.xml"/><Relationship Id="rId492" Type="http://schemas.openxmlformats.org/officeDocument/2006/relationships/slide" Target="slides/slide491.xml"/><Relationship Id="rId713" Type="http://schemas.openxmlformats.org/officeDocument/2006/relationships/slide" Target="slides/slide712.xml"/><Relationship Id="rId797" Type="http://schemas.openxmlformats.org/officeDocument/2006/relationships/slide" Target="slides/slide796.xml"/><Relationship Id="rId145" Type="http://schemas.openxmlformats.org/officeDocument/2006/relationships/slide" Target="slides/slide144.xml"/><Relationship Id="rId352" Type="http://schemas.openxmlformats.org/officeDocument/2006/relationships/slide" Target="slides/slide351.xml"/><Relationship Id="rId212" Type="http://schemas.openxmlformats.org/officeDocument/2006/relationships/slide" Target="slides/slide211.xml"/><Relationship Id="rId657" Type="http://schemas.openxmlformats.org/officeDocument/2006/relationships/slide" Target="slides/slide656.xml"/><Relationship Id="rId296" Type="http://schemas.openxmlformats.org/officeDocument/2006/relationships/slide" Target="slides/slide295.xml"/><Relationship Id="rId517" Type="http://schemas.openxmlformats.org/officeDocument/2006/relationships/slide" Target="slides/slide516.xml"/><Relationship Id="rId724" Type="http://schemas.openxmlformats.org/officeDocument/2006/relationships/slide" Target="slides/slide723.xml"/><Relationship Id="rId60" Type="http://schemas.openxmlformats.org/officeDocument/2006/relationships/slide" Target="slides/slide59.xml"/><Relationship Id="rId156" Type="http://schemas.openxmlformats.org/officeDocument/2006/relationships/slide" Target="slides/slide155.xml"/><Relationship Id="rId363" Type="http://schemas.openxmlformats.org/officeDocument/2006/relationships/slide" Target="slides/slide362.xml"/><Relationship Id="rId570" Type="http://schemas.openxmlformats.org/officeDocument/2006/relationships/slide" Target="slides/slide569.xml"/><Relationship Id="rId223" Type="http://schemas.openxmlformats.org/officeDocument/2006/relationships/slide" Target="slides/slide222.xml"/><Relationship Id="rId430" Type="http://schemas.openxmlformats.org/officeDocument/2006/relationships/slide" Target="slides/slide429.xml"/><Relationship Id="rId668" Type="http://schemas.openxmlformats.org/officeDocument/2006/relationships/slide" Target="slides/slide667.xml"/><Relationship Id="rId18" Type="http://schemas.openxmlformats.org/officeDocument/2006/relationships/slide" Target="slides/slide17.xml"/><Relationship Id="rId528" Type="http://schemas.openxmlformats.org/officeDocument/2006/relationships/slide" Target="slides/slide527.xml"/><Relationship Id="rId735" Type="http://schemas.openxmlformats.org/officeDocument/2006/relationships/slide" Target="slides/slide734.xml"/><Relationship Id="rId167" Type="http://schemas.openxmlformats.org/officeDocument/2006/relationships/slide" Target="slides/slide166.xml"/><Relationship Id="rId374" Type="http://schemas.openxmlformats.org/officeDocument/2006/relationships/slide" Target="slides/slide373.xml"/><Relationship Id="rId581" Type="http://schemas.openxmlformats.org/officeDocument/2006/relationships/slide" Target="slides/slide580.xml"/><Relationship Id="rId71" Type="http://schemas.openxmlformats.org/officeDocument/2006/relationships/slide" Target="slides/slide70.xml"/><Relationship Id="rId234" Type="http://schemas.openxmlformats.org/officeDocument/2006/relationships/slide" Target="slides/slide233.xml"/><Relationship Id="rId679" Type="http://schemas.openxmlformats.org/officeDocument/2006/relationships/slide" Target="slides/slide678.xml"/><Relationship Id="rId802" Type="http://schemas.openxmlformats.org/officeDocument/2006/relationships/slide" Target="slides/slide801.xml"/><Relationship Id="rId2" Type="http://schemas.openxmlformats.org/officeDocument/2006/relationships/slide" Target="slides/slide1.xml"/><Relationship Id="rId29" Type="http://schemas.openxmlformats.org/officeDocument/2006/relationships/slide" Target="slides/slide28.xml"/><Relationship Id="rId441" Type="http://schemas.openxmlformats.org/officeDocument/2006/relationships/slide" Target="slides/slide440.xml"/><Relationship Id="rId539" Type="http://schemas.openxmlformats.org/officeDocument/2006/relationships/slide" Target="slides/slide538.xml"/><Relationship Id="rId746" Type="http://schemas.openxmlformats.org/officeDocument/2006/relationships/slide" Target="slides/slide745.xml"/><Relationship Id="rId178" Type="http://schemas.openxmlformats.org/officeDocument/2006/relationships/slide" Target="slides/slide177.xml"/><Relationship Id="rId301" Type="http://schemas.openxmlformats.org/officeDocument/2006/relationships/slide" Target="slides/slide300.xml"/><Relationship Id="rId82" Type="http://schemas.openxmlformats.org/officeDocument/2006/relationships/slide" Target="slides/slide81.xml"/><Relationship Id="rId385" Type="http://schemas.openxmlformats.org/officeDocument/2006/relationships/slide" Target="slides/slide384.xml"/><Relationship Id="rId592" Type="http://schemas.openxmlformats.org/officeDocument/2006/relationships/slide" Target="slides/slide591.xml"/><Relationship Id="rId606" Type="http://schemas.openxmlformats.org/officeDocument/2006/relationships/slide" Target="slides/slide605.xml"/><Relationship Id="rId245" Type="http://schemas.openxmlformats.org/officeDocument/2006/relationships/slide" Target="slides/slide244.xml"/><Relationship Id="rId452" Type="http://schemas.openxmlformats.org/officeDocument/2006/relationships/slide" Target="slides/slide451.xml"/><Relationship Id="rId105" Type="http://schemas.openxmlformats.org/officeDocument/2006/relationships/slide" Target="slides/slide104.xml"/><Relationship Id="rId312" Type="http://schemas.openxmlformats.org/officeDocument/2006/relationships/slide" Target="slides/slide311.xml"/><Relationship Id="rId757" Type="http://schemas.openxmlformats.org/officeDocument/2006/relationships/slide" Target="slides/slide756.xml"/><Relationship Id="rId93" Type="http://schemas.openxmlformats.org/officeDocument/2006/relationships/slide" Target="slides/slide92.xml"/><Relationship Id="rId189" Type="http://schemas.openxmlformats.org/officeDocument/2006/relationships/slide" Target="slides/slide188.xml"/><Relationship Id="rId396" Type="http://schemas.openxmlformats.org/officeDocument/2006/relationships/slide" Target="slides/slide395.xml"/><Relationship Id="rId617" Type="http://schemas.openxmlformats.org/officeDocument/2006/relationships/slide" Target="slides/slide616.xml"/><Relationship Id="rId256" Type="http://schemas.openxmlformats.org/officeDocument/2006/relationships/slide" Target="slides/slide255.xml"/><Relationship Id="rId463" Type="http://schemas.openxmlformats.org/officeDocument/2006/relationships/slide" Target="slides/slide462.xml"/><Relationship Id="rId670" Type="http://schemas.openxmlformats.org/officeDocument/2006/relationships/slide" Target="slides/slide669.xml"/><Relationship Id="rId116" Type="http://schemas.openxmlformats.org/officeDocument/2006/relationships/slide" Target="slides/slide115.xml"/><Relationship Id="rId323" Type="http://schemas.openxmlformats.org/officeDocument/2006/relationships/slide" Target="slides/slide322.xml"/><Relationship Id="rId530" Type="http://schemas.openxmlformats.org/officeDocument/2006/relationships/slide" Target="slides/slide529.xml"/><Relationship Id="rId768" Type="http://schemas.openxmlformats.org/officeDocument/2006/relationships/slide" Target="slides/slide767.xml"/><Relationship Id="rId20" Type="http://schemas.openxmlformats.org/officeDocument/2006/relationships/slide" Target="slides/slide19.xml"/><Relationship Id="rId628" Type="http://schemas.openxmlformats.org/officeDocument/2006/relationships/slide" Target="slides/slide627.xml"/><Relationship Id="rId267" Type="http://schemas.openxmlformats.org/officeDocument/2006/relationships/slide" Target="slides/slide266.xml"/><Relationship Id="rId474" Type="http://schemas.openxmlformats.org/officeDocument/2006/relationships/slide" Target="slides/slide473.xml"/><Relationship Id="rId127" Type="http://schemas.openxmlformats.org/officeDocument/2006/relationships/slide" Target="slides/slide126.xml"/><Relationship Id="rId681" Type="http://schemas.openxmlformats.org/officeDocument/2006/relationships/slide" Target="slides/slide680.xml"/><Relationship Id="rId779" Type="http://schemas.openxmlformats.org/officeDocument/2006/relationships/slide" Target="slides/slide778.xml"/><Relationship Id="rId31" Type="http://schemas.openxmlformats.org/officeDocument/2006/relationships/slide" Target="slides/slide30.xml"/><Relationship Id="rId334" Type="http://schemas.openxmlformats.org/officeDocument/2006/relationships/slide" Target="slides/slide333.xml"/><Relationship Id="rId541" Type="http://schemas.openxmlformats.org/officeDocument/2006/relationships/slide" Target="slides/slide540.xml"/><Relationship Id="rId639" Type="http://schemas.openxmlformats.org/officeDocument/2006/relationships/slide" Target="slides/slide638.xml"/><Relationship Id="rId180" Type="http://schemas.openxmlformats.org/officeDocument/2006/relationships/slide" Target="slides/slide179.xml"/><Relationship Id="rId278" Type="http://schemas.openxmlformats.org/officeDocument/2006/relationships/slide" Target="slides/slide277.xml"/><Relationship Id="rId401" Type="http://schemas.openxmlformats.org/officeDocument/2006/relationships/slide" Target="slides/slide400.xml"/><Relationship Id="rId485" Type="http://schemas.openxmlformats.org/officeDocument/2006/relationships/slide" Target="slides/slide484.xml"/><Relationship Id="rId692" Type="http://schemas.openxmlformats.org/officeDocument/2006/relationships/slide" Target="slides/slide691.xml"/><Relationship Id="rId706" Type="http://schemas.openxmlformats.org/officeDocument/2006/relationships/slide" Target="slides/slide705.xml"/><Relationship Id="rId42" Type="http://schemas.openxmlformats.org/officeDocument/2006/relationships/slide" Target="slides/slide41.xml"/><Relationship Id="rId138" Type="http://schemas.openxmlformats.org/officeDocument/2006/relationships/slide" Target="slides/slide137.xml"/><Relationship Id="rId345" Type="http://schemas.openxmlformats.org/officeDocument/2006/relationships/slide" Target="slides/slide344.xml"/><Relationship Id="rId552" Type="http://schemas.openxmlformats.org/officeDocument/2006/relationships/slide" Target="slides/slide551.xml"/><Relationship Id="rId191" Type="http://schemas.openxmlformats.org/officeDocument/2006/relationships/slide" Target="slides/slide190.xml"/><Relationship Id="rId205" Type="http://schemas.openxmlformats.org/officeDocument/2006/relationships/slide" Target="slides/slide204.xml"/><Relationship Id="rId412" Type="http://schemas.openxmlformats.org/officeDocument/2006/relationships/slide" Target="slides/slide411.xml"/><Relationship Id="rId289" Type="http://schemas.openxmlformats.org/officeDocument/2006/relationships/slide" Target="slides/slide288.xml"/><Relationship Id="rId496" Type="http://schemas.openxmlformats.org/officeDocument/2006/relationships/slide" Target="slides/slide495.xml"/><Relationship Id="rId717" Type="http://schemas.openxmlformats.org/officeDocument/2006/relationships/slide" Target="slides/slide716.xml"/><Relationship Id="rId53" Type="http://schemas.openxmlformats.org/officeDocument/2006/relationships/slide" Target="slides/slide52.xml"/><Relationship Id="rId149" Type="http://schemas.openxmlformats.org/officeDocument/2006/relationships/slide" Target="slides/slide148.xml"/><Relationship Id="rId356" Type="http://schemas.openxmlformats.org/officeDocument/2006/relationships/slide" Target="slides/slide355.xml"/><Relationship Id="rId563" Type="http://schemas.openxmlformats.org/officeDocument/2006/relationships/slide" Target="slides/slide562.xml"/><Relationship Id="rId770" Type="http://schemas.openxmlformats.org/officeDocument/2006/relationships/slide" Target="slides/slide769.xml"/><Relationship Id="rId216" Type="http://schemas.openxmlformats.org/officeDocument/2006/relationships/slide" Target="slides/slide215.xml"/><Relationship Id="rId423" Type="http://schemas.openxmlformats.org/officeDocument/2006/relationships/slide" Target="slides/slide422.xml"/><Relationship Id="rId630" Type="http://schemas.openxmlformats.org/officeDocument/2006/relationships/slide" Target="slides/slide629.xml"/><Relationship Id="rId728" Type="http://schemas.openxmlformats.org/officeDocument/2006/relationships/slide" Target="slides/slide727.xml"/><Relationship Id="rId64" Type="http://schemas.openxmlformats.org/officeDocument/2006/relationships/slide" Target="slides/slide63.xml"/><Relationship Id="rId367" Type="http://schemas.openxmlformats.org/officeDocument/2006/relationships/slide" Target="slides/slide366.xml"/><Relationship Id="rId574" Type="http://schemas.openxmlformats.org/officeDocument/2006/relationships/slide" Target="slides/slide573.xml"/><Relationship Id="rId227" Type="http://schemas.openxmlformats.org/officeDocument/2006/relationships/slide" Target="slides/slide226.xml"/><Relationship Id="rId781" Type="http://schemas.openxmlformats.org/officeDocument/2006/relationships/slide" Target="slides/slide780.xml"/><Relationship Id="rId434" Type="http://schemas.openxmlformats.org/officeDocument/2006/relationships/slide" Target="slides/slide433.xml"/><Relationship Id="rId641" Type="http://schemas.openxmlformats.org/officeDocument/2006/relationships/slide" Target="slides/slide640.xml"/><Relationship Id="rId739" Type="http://schemas.openxmlformats.org/officeDocument/2006/relationships/slide" Target="slides/slide738.xml"/><Relationship Id="rId33" Type="http://schemas.openxmlformats.org/officeDocument/2006/relationships/slide" Target="slides/slide32.xml"/><Relationship Id="rId129" Type="http://schemas.openxmlformats.org/officeDocument/2006/relationships/slide" Target="slides/slide128.xml"/><Relationship Id="rId280" Type="http://schemas.openxmlformats.org/officeDocument/2006/relationships/slide" Target="slides/slide279.xml"/><Relationship Id="rId336" Type="http://schemas.openxmlformats.org/officeDocument/2006/relationships/slide" Target="slides/slide335.xml"/><Relationship Id="rId501" Type="http://schemas.openxmlformats.org/officeDocument/2006/relationships/slide" Target="slides/slide500.xml"/><Relationship Id="rId543" Type="http://schemas.openxmlformats.org/officeDocument/2006/relationships/slide" Target="slides/slide542.xml"/><Relationship Id="rId75" Type="http://schemas.openxmlformats.org/officeDocument/2006/relationships/slide" Target="slides/slide74.xml"/><Relationship Id="rId140" Type="http://schemas.openxmlformats.org/officeDocument/2006/relationships/slide" Target="slides/slide139.xml"/><Relationship Id="rId182" Type="http://schemas.openxmlformats.org/officeDocument/2006/relationships/slide" Target="slides/slide181.xml"/><Relationship Id="rId378" Type="http://schemas.openxmlformats.org/officeDocument/2006/relationships/slide" Target="slides/slide377.xml"/><Relationship Id="rId403" Type="http://schemas.openxmlformats.org/officeDocument/2006/relationships/slide" Target="slides/slide402.xml"/><Relationship Id="rId585" Type="http://schemas.openxmlformats.org/officeDocument/2006/relationships/slide" Target="slides/slide584.xml"/><Relationship Id="rId750" Type="http://schemas.openxmlformats.org/officeDocument/2006/relationships/slide" Target="slides/slide749.xml"/><Relationship Id="rId792" Type="http://schemas.openxmlformats.org/officeDocument/2006/relationships/slide" Target="slides/slide791.xml"/><Relationship Id="rId806" Type="http://schemas.openxmlformats.org/officeDocument/2006/relationships/viewProps" Target="viewProps.xml"/><Relationship Id="rId6" Type="http://schemas.openxmlformats.org/officeDocument/2006/relationships/slide" Target="slides/slide5.xml"/><Relationship Id="rId238" Type="http://schemas.openxmlformats.org/officeDocument/2006/relationships/slide" Target="slides/slide237.xml"/><Relationship Id="rId445" Type="http://schemas.openxmlformats.org/officeDocument/2006/relationships/slide" Target="slides/slide444.xml"/><Relationship Id="rId487" Type="http://schemas.openxmlformats.org/officeDocument/2006/relationships/slide" Target="slides/slide486.xml"/><Relationship Id="rId610" Type="http://schemas.openxmlformats.org/officeDocument/2006/relationships/slide" Target="slides/slide609.xml"/><Relationship Id="rId652" Type="http://schemas.openxmlformats.org/officeDocument/2006/relationships/slide" Target="slides/slide651.xml"/><Relationship Id="rId694" Type="http://schemas.openxmlformats.org/officeDocument/2006/relationships/slide" Target="slides/slide693.xml"/><Relationship Id="rId708" Type="http://schemas.openxmlformats.org/officeDocument/2006/relationships/slide" Target="slides/slide707.xml"/><Relationship Id="rId291" Type="http://schemas.openxmlformats.org/officeDocument/2006/relationships/slide" Target="slides/slide290.xml"/><Relationship Id="rId305" Type="http://schemas.openxmlformats.org/officeDocument/2006/relationships/slide" Target="slides/slide304.xml"/><Relationship Id="rId347" Type="http://schemas.openxmlformats.org/officeDocument/2006/relationships/slide" Target="slides/slide346.xml"/><Relationship Id="rId512" Type="http://schemas.openxmlformats.org/officeDocument/2006/relationships/slide" Target="slides/slide511.xml"/><Relationship Id="rId44" Type="http://schemas.openxmlformats.org/officeDocument/2006/relationships/slide" Target="slides/slide43.xml"/><Relationship Id="rId86" Type="http://schemas.openxmlformats.org/officeDocument/2006/relationships/slide" Target="slides/slide85.xml"/><Relationship Id="rId151" Type="http://schemas.openxmlformats.org/officeDocument/2006/relationships/slide" Target="slides/slide150.xml"/><Relationship Id="rId389" Type="http://schemas.openxmlformats.org/officeDocument/2006/relationships/slide" Target="slides/slide388.xml"/><Relationship Id="rId554" Type="http://schemas.openxmlformats.org/officeDocument/2006/relationships/slide" Target="slides/slide553.xml"/><Relationship Id="rId596" Type="http://schemas.openxmlformats.org/officeDocument/2006/relationships/slide" Target="slides/slide595.xml"/><Relationship Id="rId761" Type="http://schemas.openxmlformats.org/officeDocument/2006/relationships/slide" Target="slides/slide760.xml"/><Relationship Id="rId193" Type="http://schemas.openxmlformats.org/officeDocument/2006/relationships/slide" Target="slides/slide192.xml"/><Relationship Id="rId207" Type="http://schemas.openxmlformats.org/officeDocument/2006/relationships/slide" Target="slides/slide206.xml"/><Relationship Id="rId249" Type="http://schemas.openxmlformats.org/officeDocument/2006/relationships/slide" Target="slides/slide248.xml"/><Relationship Id="rId414" Type="http://schemas.openxmlformats.org/officeDocument/2006/relationships/slide" Target="slides/slide413.xml"/><Relationship Id="rId456" Type="http://schemas.openxmlformats.org/officeDocument/2006/relationships/slide" Target="slides/slide455.xml"/><Relationship Id="rId498" Type="http://schemas.openxmlformats.org/officeDocument/2006/relationships/slide" Target="slides/slide497.xml"/><Relationship Id="rId621" Type="http://schemas.openxmlformats.org/officeDocument/2006/relationships/slide" Target="slides/slide620.xml"/><Relationship Id="rId663" Type="http://schemas.openxmlformats.org/officeDocument/2006/relationships/slide" Target="slides/slide662.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16" Type="http://schemas.openxmlformats.org/officeDocument/2006/relationships/slide" Target="slides/slide315.xml"/><Relationship Id="rId523" Type="http://schemas.openxmlformats.org/officeDocument/2006/relationships/slide" Target="slides/slide522.xml"/><Relationship Id="rId719" Type="http://schemas.openxmlformats.org/officeDocument/2006/relationships/slide" Target="slides/slide718.xml"/><Relationship Id="rId55" Type="http://schemas.openxmlformats.org/officeDocument/2006/relationships/slide" Target="slides/slide54.xml"/><Relationship Id="rId97" Type="http://schemas.openxmlformats.org/officeDocument/2006/relationships/slide" Target="slides/slide96.xml"/><Relationship Id="rId120" Type="http://schemas.openxmlformats.org/officeDocument/2006/relationships/slide" Target="slides/slide119.xml"/><Relationship Id="rId358" Type="http://schemas.openxmlformats.org/officeDocument/2006/relationships/slide" Target="slides/slide357.xml"/><Relationship Id="rId565" Type="http://schemas.openxmlformats.org/officeDocument/2006/relationships/slide" Target="slides/slide564.xml"/><Relationship Id="rId730" Type="http://schemas.openxmlformats.org/officeDocument/2006/relationships/slide" Target="slides/slide729.xml"/><Relationship Id="rId772" Type="http://schemas.openxmlformats.org/officeDocument/2006/relationships/slide" Target="slides/slide771.xml"/><Relationship Id="rId162" Type="http://schemas.openxmlformats.org/officeDocument/2006/relationships/slide" Target="slides/slide161.xml"/><Relationship Id="rId218" Type="http://schemas.openxmlformats.org/officeDocument/2006/relationships/slide" Target="slides/slide217.xml"/><Relationship Id="rId425" Type="http://schemas.openxmlformats.org/officeDocument/2006/relationships/slide" Target="slides/slide424.xml"/><Relationship Id="rId467" Type="http://schemas.openxmlformats.org/officeDocument/2006/relationships/slide" Target="slides/slide466.xml"/><Relationship Id="rId632" Type="http://schemas.openxmlformats.org/officeDocument/2006/relationships/slide" Target="slides/slide631.xml"/><Relationship Id="rId271" Type="http://schemas.openxmlformats.org/officeDocument/2006/relationships/slide" Target="slides/slide270.xml"/><Relationship Id="rId674" Type="http://schemas.openxmlformats.org/officeDocument/2006/relationships/slide" Target="slides/slide673.xml"/><Relationship Id="rId24" Type="http://schemas.openxmlformats.org/officeDocument/2006/relationships/slide" Target="slides/slide23.xml"/><Relationship Id="rId66" Type="http://schemas.openxmlformats.org/officeDocument/2006/relationships/slide" Target="slides/slide65.xml"/><Relationship Id="rId131" Type="http://schemas.openxmlformats.org/officeDocument/2006/relationships/slide" Target="slides/slide130.xml"/><Relationship Id="rId327" Type="http://schemas.openxmlformats.org/officeDocument/2006/relationships/slide" Target="slides/slide326.xml"/><Relationship Id="rId369" Type="http://schemas.openxmlformats.org/officeDocument/2006/relationships/slide" Target="slides/slide368.xml"/><Relationship Id="rId534" Type="http://schemas.openxmlformats.org/officeDocument/2006/relationships/slide" Target="slides/slide533.xml"/><Relationship Id="rId576" Type="http://schemas.openxmlformats.org/officeDocument/2006/relationships/slide" Target="slides/slide575.xml"/><Relationship Id="rId741" Type="http://schemas.openxmlformats.org/officeDocument/2006/relationships/slide" Target="slides/slide740.xml"/><Relationship Id="rId783" Type="http://schemas.openxmlformats.org/officeDocument/2006/relationships/slide" Target="slides/slide782.xml"/><Relationship Id="rId173" Type="http://schemas.openxmlformats.org/officeDocument/2006/relationships/slide" Target="slides/slide172.xml"/><Relationship Id="rId229" Type="http://schemas.openxmlformats.org/officeDocument/2006/relationships/slide" Target="slides/slide228.xml"/><Relationship Id="rId380" Type="http://schemas.openxmlformats.org/officeDocument/2006/relationships/slide" Target="slides/slide379.xml"/><Relationship Id="rId436" Type="http://schemas.openxmlformats.org/officeDocument/2006/relationships/slide" Target="slides/slide435.xml"/><Relationship Id="rId601" Type="http://schemas.openxmlformats.org/officeDocument/2006/relationships/slide" Target="slides/slide600.xml"/><Relationship Id="rId643" Type="http://schemas.openxmlformats.org/officeDocument/2006/relationships/slide" Target="slides/slide642.xml"/><Relationship Id="rId240" Type="http://schemas.openxmlformats.org/officeDocument/2006/relationships/slide" Target="slides/slide239.xml"/><Relationship Id="rId478" Type="http://schemas.openxmlformats.org/officeDocument/2006/relationships/slide" Target="slides/slide477.xml"/><Relationship Id="rId685" Type="http://schemas.openxmlformats.org/officeDocument/2006/relationships/slide" Target="slides/slide684.xml"/><Relationship Id="rId35" Type="http://schemas.openxmlformats.org/officeDocument/2006/relationships/slide" Target="slides/slide34.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38" Type="http://schemas.openxmlformats.org/officeDocument/2006/relationships/slide" Target="slides/slide337.xml"/><Relationship Id="rId503" Type="http://schemas.openxmlformats.org/officeDocument/2006/relationships/slide" Target="slides/slide502.xml"/><Relationship Id="rId545" Type="http://schemas.openxmlformats.org/officeDocument/2006/relationships/slide" Target="slides/slide544.xml"/><Relationship Id="rId587" Type="http://schemas.openxmlformats.org/officeDocument/2006/relationships/slide" Target="slides/slide586.xml"/><Relationship Id="rId710" Type="http://schemas.openxmlformats.org/officeDocument/2006/relationships/slide" Target="slides/slide709.xml"/><Relationship Id="rId752" Type="http://schemas.openxmlformats.org/officeDocument/2006/relationships/slide" Target="slides/slide751.xml"/><Relationship Id="rId808" Type="http://schemas.openxmlformats.org/officeDocument/2006/relationships/tableStyles" Target="tableStyles.xml"/><Relationship Id="rId8" Type="http://schemas.openxmlformats.org/officeDocument/2006/relationships/slide" Target="slides/slide7.xml"/><Relationship Id="rId142" Type="http://schemas.openxmlformats.org/officeDocument/2006/relationships/slide" Target="slides/slide141.xml"/><Relationship Id="rId184" Type="http://schemas.openxmlformats.org/officeDocument/2006/relationships/slide" Target="slides/slide183.xml"/><Relationship Id="rId391" Type="http://schemas.openxmlformats.org/officeDocument/2006/relationships/slide" Target="slides/slide390.xml"/><Relationship Id="rId405" Type="http://schemas.openxmlformats.org/officeDocument/2006/relationships/slide" Target="slides/slide404.xml"/><Relationship Id="rId447" Type="http://schemas.openxmlformats.org/officeDocument/2006/relationships/slide" Target="slides/slide446.xml"/><Relationship Id="rId612" Type="http://schemas.openxmlformats.org/officeDocument/2006/relationships/slide" Target="slides/slide611.xml"/><Relationship Id="rId794" Type="http://schemas.openxmlformats.org/officeDocument/2006/relationships/slide" Target="slides/slide793.xml"/><Relationship Id="rId251" Type="http://schemas.openxmlformats.org/officeDocument/2006/relationships/slide" Target="slides/slide250.xml"/><Relationship Id="rId489" Type="http://schemas.openxmlformats.org/officeDocument/2006/relationships/slide" Target="slides/slide488.xml"/><Relationship Id="rId654" Type="http://schemas.openxmlformats.org/officeDocument/2006/relationships/slide" Target="slides/slide653.xml"/><Relationship Id="rId696" Type="http://schemas.openxmlformats.org/officeDocument/2006/relationships/slide" Target="slides/slide695.xml"/><Relationship Id="rId46" Type="http://schemas.openxmlformats.org/officeDocument/2006/relationships/slide" Target="slides/slide45.xml"/><Relationship Id="rId293" Type="http://schemas.openxmlformats.org/officeDocument/2006/relationships/slide" Target="slides/slide292.xml"/><Relationship Id="rId307" Type="http://schemas.openxmlformats.org/officeDocument/2006/relationships/slide" Target="slides/slide306.xml"/><Relationship Id="rId349" Type="http://schemas.openxmlformats.org/officeDocument/2006/relationships/slide" Target="slides/slide348.xml"/><Relationship Id="rId514" Type="http://schemas.openxmlformats.org/officeDocument/2006/relationships/slide" Target="slides/slide513.xml"/><Relationship Id="rId556" Type="http://schemas.openxmlformats.org/officeDocument/2006/relationships/slide" Target="slides/slide555.xml"/><Relationship Id="rId721" Type="http://schemas.openxmlformats.org/officeDocument/2006/relationships/slide" Target="slides/slide720.xml"/><Relationship Id="rId763" Type="http://schemas.openxmlformats.org/officeDocument/2006/relationships/slide" Target="slides/slide762.xml"/><Relationship Id="rId88" Type="http://schemas.openxmlformats.org/officeDocument/2006/relationships/slide" Target="slides/slide87.xml"/><Relationship Id="rId111" Type="http://schemas.openxmlformats.org/officeDocument/2006/relationships/slide" Target="slides/slide110.xml"/><Relationship Id="rId153" Type="http://schemas.openxmlformats.org/officeDocument/2006/relationships/slide" Target="slides/slide152.xml"/><Relationship Id="rId195" Type="http://schemas.openxmlformats.org/officeDocument/2006/relationships/slide" Target="slides/slide194.xml"/><Relationship Id="rId209" Type="http://schemas.openxmlformats.org/officeDocument/2006/relationships/slide" Target="slides/slide208.xml"/><Relationship Id="rId360" Type="http://schemas.openxmlformats.org/officeDocument/2006/relationships/slide" Target="slides/slide359.xml"/><Relationship Id="rId416" Type="http://schemas.openxmlformats.org/officeDocument/2006/relationships/slide" Target="slides/slide415.xml"/><Relationship Id="rId598" Type="http://schemas.openxmlformats.org/officeDocument/2006/relationships/slide" Target="slides/slide597.xml"/><Relationship Id="rId220" Type="http://schemas.openxmlformats.org/officeDocument/2006/relationships/slide" Target="slides/slide219.xml"/><Relationship Id="rId458" Type="http://schemas.openxmlformats.org/officeDocument/2006/relationships/slide" Target="slides/slide457.xml"/><Relationship Id="rId623" Type="http://schemas.openxmlformats.org/officeDocument/2006/relationships/slide" Target="slides/slide622.xml"/><Relationship Id="rId665" Type="http://schemas.openxmlformats.org/officeDocument/2006/relationships/slide" Target="slides/slide664.xml"/><Relationship Id="rId15" Type="http://schemas.openxmlformats.org/officeDocument/2006/relationships/slide" Target="slides/slide14.xml"/><Relationship Id="rId57" Type="http://schemas.openxmlformats.org/officeDocument/2006/relationships/slide" Target="slides/slide56.xml"/><Relationship Id="rId262" Type="http://schemas.openxmlformats.org/officeDocument/2006/relationships/slide" Target="slides/slide261.xml"/><Relationship Id="rId318" Type="http://schemas.openxmlformats.org/officeDocument/2006/relationships/slide" Target="slides/slide317.xml"/><Relationship Id="rId525" Type="http://schemas.openxmlformats.org/officeDocument/2006/relationships/slide" Target="slides/slide524.xml"/><Relationship Id="rId567" Type="http://schemas.openxmlformats.org/officeDocument/2006/relationships/slide" Target="slides/slide566.xml"/><Relationship Id="rId732" Type="http://schemas.openxmlformats.org/officeDocument/2006/relationships/slide" Target="slides/slide731.xml"/><Relationship Id="rId99" Type="http://schemas.openxmlformats.org/officeDocument/2006/relationships/slide" Target="slides/slide98.xml"/><Relationship Id="rId122" Type="http://schemas.openxmlformats.org/officeDocument/2006/relationships/slide" Target="slides/slide121.xml"/><Relationship Id="rId164" Type="http://schemas.openxmlformats.org/officeDocument/2006/relationships/slide" Target="slides/slide163.xml"/><Relationship Id="rId371" Type="http://schemas.openxmlformats.org/officeDocument/2006/relationships/slide" Target="slides/slide370.xml"/><Relationship Id="rId774" Type="http://schemas.openxmlformats.org/officeDocument/2006/relationships/slide" Target="slides/slide773.xml"/><Relationship Id="rId427" Type="http://schemas.openxmlformats.org/officeDocument/2006/relationships/slide" Target="slides/slide426.xml"/><Relationship Id="rId469" Type="http://schemas.openxmlformats.org/officeDocument/2006/relationships/slide" Target="slides/slide468.xml"/><Relationship Id="rId634" Type="http://schemas.openxmlformats.org/officeDocument/2006/relationships/slide" Target="slides/slide633.xml"/><Relationship Id="rId676" Type="http://schemas.openxmlformats.org/officeDocument/2006/relationships/slide" Target="slides/slide675.xml"/><Relationship Id="rId26" Type="http://schemas.openxmlformats.org/officeDocument/2006/relationships/slide" Target="slides/slide25.xml"/><Relationship Id="rId231" Type="http://schemas.openxmlformats.org/officeDocument/2006/relationships/slide" Target="slides/slide230.xml"/><Relationship Id="rId273" Type="http://schemas.openxmlformats.org/officeDocument/2006/relationships/slide" Target="slides/slide272.xml"/><Relationship Id="rId329" Type="http://schemas.openxmlformats.org/officeDocument/2006/relationships/slide" Target="slides/slide328.xml"/><Relationship Id="rId480" Type="http://schemas.openxmlformats.org/officeDocument/2006/relationships/slide" Target="slides/slide479.xml"/><Relationship Id="rId536" Type="http://schemas.openxmlformats.org/officeDocument/2006/relationships/slide" Target="slides/slide535.xml"/><Relationship Id="rId701" Type="http://schemas.openxmlformats.org/officeDocument/2006/relationships/slide" Target="slides/slide700.xml"/><Relationship Id="rId68" Type="http://schemas.openxmlformats.org/officeDocument/2006/relationships/slide" Target="slides/slide67.xml"/><Relationship Id="rId133" Type="http://schemas.openxmlformats.org/officeDocument/2006/relationships/slide" Target="slides/slide132.xml"/><Relationship Id="rId175" Type="http://schemas.openxmlformats.org/officeDocument/2006/relationships/slide" Target="slides/slide174.xml"/><Relationship Id="rId340" Type="http://schemas.openxmlformats.org/officeDocument/2006/relationships/slide" Target="slides/slide339.xml"/><Relationship Id="rId578" Type="http://schemas.openxmlformats.org/officeDocument/2006/relationships/slide" Target="slides/slide577.xml"/><Relationship Id="rId743" Type="http://schemas.openxmlformats.org/officeDocument/2006/relationships/slide" Target="slides/slide742.xml"/><Relationship Id="rId785" Type="http://schemas.openxmlformats.org/officeDocument/2006/relationships/slide" Target="slides/slide784.xml"/><Relationship Id="rId200" Type="http://schemas.openxmlformats.org/officeDocument/2006/relationships/slide" Target="slides/slide199.xml"/><Relationship Id="rId382" Type="http://schemas.openxmlformats.org/officeDocument/2006/relationships/slide" Target="slides/slide381.xml"/><Relationship Id="rId438" Type="http://schemas.openxmlformats.org/officeDocument/2006/relationships/slide" Target="slides/slide437.xml"/><Relationship Id="rId603" Type="http://schemas.openxmlformats.org/officeDocument/2006/relationships/slide" Target="slides/slide602.xml"/><Relationship Id="rId645" Type="http://schemas.openxmlformats.org/officeDocument/2006/relationships/slide" Target="slides/slide644.xml"/><Relationship Id="rId687" Type="http://schemas.openxmlformats.org/officeDocument/2006/relationships/slide" Target="slides/slide686.xml"/><Relationship Id="rId242" Type="http://schemas.openxmlformats.org/officeDocument/2006/relationships/slide" Target="slides/slide241.xml"/><Relationship Id="rId284" Type="http://schemas.openxmlformats.org/officeDocument/2006/relationships/slide" Target="slides/slide283.xml"/><Relationship Id="rId491" Type="http://schemas.openxmlformats.org/officeDocument/2006/relationships/slide" Target="slides/slide490.xml"/><Relationship Id="rId505" Type="http://schemas.openxmlformats.org/officeDocument/2006/relationships/slide" Target="slides/slide504.xml"/><Relationship Id="rId712" Type="http://schemas.openxmlformats.org/officeDocument/2006/relationships/slide" Target="slides/slide711.xml"/><Relationship Id="rId37" Type="http://schemas.openxmlformats.org/officeDocument/2006/relationships/slide" Target="slides/slide36.xml"/><Relationship Id="rId79" Type="http://schemas.openxmlformats.org/officeDocument/2006/relationships/slide" Target="slides/slide78.xml"/><Relationship Id="rId102" Type="http://schemas.openxmlformats.org/officeDocument/2006/relationships/slide" Target="slides/slide101.xml"/><Relationship Id="rId144" Type="http://schemas.openxmlformats.org/officeDocument/2006/relationships/slide" Target="slides/slide143.xml"/><Relationship Id="rId547" Type="http://schemas.openxmlformats.org/officeDocument/2006/relationships/slide" Target="slides/slide546.xml"/><Relationship Id="rId589" Type="http://schemas.openxmlformats.org/officeDocument/2006/relationships/slide" Target="slides/slide588.xml"/><Relationship Id="rId754" Type="http://schemas.openxmlformats.org/officeDocument/2006/relationships/slide" Target="slides/slide753.xml"/><Relationship Id="rId796" Type="http://schemas.openxmlformats.org/officeDocument/2006/relationships/slide" Target="slides/slide795.xml"/><Relationship Id="rId90" Type="http://schemas.openxmlformats.org/officeDocument/2006/relationships/slide" Target="slides/slide89.xml"/><Relationship Id="rId186" Type="http://schemas.openxmlformats.org/officeDocument/2006/relationships/slide" Target="slides/slide185.xml"/><Relationship Id="rId351" Type="http://schemas.openxmlformats.org/officeDocument/2006/relationships/slide" Target="slides/slide350.xml"/><Relationship Id="rId393" Type="http://schemas.openxmlformats.org/officeDocument/2006/relationships/slide" Target="slides/slide392.xml"/><Relationship Id="rId407" Type="http://schemas.openxmlformats.org/officeDocument/2006/relationships/slide" Target="slides/slide406.xml"/><Relationship Id="rId449" Type="http://schemas.openxmlformats.org/officeDocument/2006/relationships/slide" Target="slides/slide448.xml"/><Relationship Id="rId614" Type="http://schemas.openxmlformats.org/officeDocument/2006/relationships/slide" Target="slides/slide613.xml"/><Relationship Id="rId656" Type="http://schemas.openxmlformats.org/officeDocument/2006/relationships/slide" Target="slides/slide655.xml"/><Relationship Id="rId211" Type="http://schemas.openxmlformats.org/officeDocument/2006/relationships/slide" Target="slides/slide210.xml"/><Relationship Id="rId253" Type="http://schemas.openxmlformats.org/officeDocument/2006/relationships/slide" Target="slides/slide252.xml"/><Relationship Id="rId295" Type="http://schemas.openxmlformats.org/officeDocument/2006/relationships/slide" Target="slides/slide294.xml"/><Relationship Id="rId309" Type="http://schemas.openxmlformats.org/officeDocument/2006/relationships/slide" Target="slides/slide308.xml"/><Relationship Id="rId460" Type="http://schemas.openxmlformats.org/officeDocument/2006/relationships/slide" Target="slides/slide459.xml"/><Relationship Id="rId516" Type="http://schemas.openxmlformats.org/officeDocument/2006/relationships/slide" Target="slides/slide515.xml"/><Relationship Id="rId698" Type="http://schemas.openxmlformats.org/officeDocument/2006/relationships/slide" Target="slides/slide697.xml"/><Relationship Id="rId48" Type="http://schemas.openxmlformats.org/officeDocument/2006/relationships/slide" Target="slides/slide47.xml"/><Relationship Id="rId113" Type="http://schemas.openxmlformats.org/officeDocument/2006/relationships/slide" Target="slides/slide112.xml"/><Relationship Id="rId320" Type="http://schemas.openxmlformats.org/officeDocument/2006/relationships/slide" Target="slides/slide319.xml"/><Relationship Id="rId558" Type="http://schemas.openxmlformats.org/officeDocument/2006/relationships/slide" Target="slides/slide557.xml"/><Relationship Id="rId723" Type="http://schemas.openxmlformats.org/officeDocument/2006/relationships/slide" Target="slides/slide722.xml"/><Relationship Id="rId765" Type="http://schemas.openxmlformats.org/officeDocument/2006/relationships/slide" Target="slides/slide764.xml"/><Relationship Id="rId155" Type="http://schemas.openxmlformats.org/officeDocument/2006/relationships/slide" Target="slides/slide154.xml"/><Relationship Id="rId197" Type="http://schemas.openxmlformats.org/officeDocument/2006/relationships/slide" Target="slides/slide196.xml"/><Relationship Id="rId362" Type="http://schemas.openxmlformats.org/officeDocument/2006/relationships/slide" Target="slides/slide361.xml"/><Relationship Id="rId418" Type="http://schemas.openxmlformats.org/officeDocument/2006/relationships/slide" Target="slides/slide417.xml"/><Relationship Id="rId625" Type="http://schemas.openxmlformats.org/officeDocument/2006/relationships/slide" Target="slides/slide624.xml"/><Relationship Id="rId222" Type="http://schemas.openxmlformats.org/officeDocument/2006/relationships/slide" Target="slides/slide221.xml"/><Relationship Id="rId264" Type="http://schemas.openxmlformats.org/officeDocument/2006/relationships/slide" Target="slides/slide263.xml"/><Relationship Id="rId471" Type="http://schemas.openxmlformats.org/officeDocument/2006/relationships/slide" Target="slides/slide470.xml"/><Relationship Id="rId667" Type="http://schemas.openxmlformats.org/officeDocument/2006/relationships/slide" Target="slides/slide666.xml"/><Relationship Id="rId17" Type="http://schemas.openxmlformats.org/officeDocument/2006/relationships/slide" Target="slides/slide16.xml"/><Relationship Id="rId59" Type="http://schemas.openxmlformats.org/officeDocument/2006/relationships/slide" Target="slides/slide58.xml"/><Relationship Id="rId124" Type="http://schemas.openxmlformats.org/officeDocument/2006/relationships/slide" Target="slides/slide123.xml"/><Relationship Id="rId527" Type="http://schemas.openxmlformats.org/officeDocument/2006/relationships/slide" Target="slides/slide526.xml"/><Relationship Id="rId569" Type="http://schemas.openxmlformats.org/officeDocument/2006/relationships/slide" Target="slides/slide568.xml"/><Relationship Id="rId734" Type="http://schemas.openxmlformats.org/officeDocument/2006/relationships/slide" Target="slides/slide733.xml"/><Relationship Id="rId776" Type="http://schemas.openxmlformats.org/officeDocument/2006/relationships/slide" Target="slides/slide775.xml"/><Relationship Id="rId70" Type="http://schemas.openxmlformats.org/officeDocument/2006/relationships/slide" Target="slides/slide69.xml"/><Relationship Id="rId166" Type="http://schemas.openxmlformats.org/officeDocument/2006/relationships/slide" Target="slides/slide165.xml"/><Relationship Id="rId331" Type="http://schemas.openxmlformats.org/officeDocument/2006/relationships/slide" Target="slides/slide330.xml"/><Relationship Id="rId373" Type="http://schemas.openxmlformats.org/officeDocument/2006/relationships/slide" Target="slides/slide372.xml"/><Relationship Id="rId429" Type="http://schemas.openxmlformats.org/officeDocument/2006/relationships/slide" Target="slides/slide428.xml"/><Relationship Id="rId580" Type="http://schemas.openxmlformats.org/officeDocument/2006/relationships/slide" Target="slides/slide579.xml"/><Relationship Id="rId636" Type="http://schemas.openxmlformats.org/officeDocument/2006/relationships/slide" Target="slides/slide635.xml"/><Relationship Id="rId801" Type="http://schemas.openxmlformats.org/officeDocument/2006/relationships/slide" Target="slides/slide800.xml"/><Relationship Id="rId1" Type="http://schemas.openxmlformats.org/officeDocument/2006/relationships/slideMaster" Target="slideMasters/slideMaster1.xml"/><Relationship Id="rId233" Type="http://schemas.openxmlformats.org/officeDocument/2006/relationships/slide" Target="slides/slide232.xml"/><Relationship Id="rId440" Type="http://schemas.openxmlformats.org/officeDocument/2006/relationships/slide" Target="slides/slide439.xml"/><Relationship Id="rId678" Type="http://schemas.openxmlformats.org/officeDocument/2006/relationships/slide" Target="slides/slide677.xml"/><Relationship Id="rId28" Type="http://schemas.openxmlformats.org/officeDocument/2006/relationships/slide" Target="slides/slide27.xml"/><Relationship Id="rId275" Type="http://schemas.openxmlformats.org/officeDocument/2006/relationships/slide" Target="slides/slide274.xml"/><Relationship Id="rId300" Type="http://schemas.openxmlformats.org/officeDocument/2006/relationships/slide" Target="slides/slide299.xml"/><Relationship Id="rId482" Type="http://schemas.openxmlformats.org/officeDocument/2006/relationships/slide" Target="slides/slide481.xml"/><Relationship Id="rId538" Type="http://schemas.openxmlformats.org/officeDocument/2006/relationships/slide" Target="slides/slide537.xml"/><Relationship Id="rId703" Type="http://schemas.openxmlformats.org/officeDocument/2006/relationships/slide" Target="slides/slide702.xml"/><Relationship Id="rId745" Type="http://schemas.openxmlformats.org/officeDocument/2006/relationships/slide" Target="slides/slide744.xml"/><Relationship Id="rId81" Type="http://schemas.openxmlformats.org/officeDocument/2006/relationships/slide" Target="slides/slide80.xml"/><Relationship Id="rId135" Type="http://schemas.openxmlformats.org/officeDocument/2006/relationships/slide" Target="slides/slide134.xml"/><Relationship Id="rId177" Type="http://schemas.openxmlformats.org/officeDocument/2006/relationships/slide" Target="slides/slide176.xml"/><Relationship Id="rId342" Type="http://schemas.openxmlformats.org/officeDocument/2006/relationships/slide" Target="slides/slide341.xml"/><Relationship Id="rId384" Type="http://schemas.openxmlformats.org/officeDocument/2006/relationships/slide" Target="slides/slide383.xml"/><Relationship Id="rId591" Type="http://schemas.openxmlformats.org/officeDocument/2006/relationships/slide" Target="slides/slide590.xml"/><Relationship Id="rId605" Type="http://schemas.openxmlformats.org/officeDocument/2006/relationships/slide" Target="slides/slide604.xml"/><Relationship Id="rId787" Type="http://schemas.openxmlformats.org/officeDocument/2006/relationships/slide" Target="slides/slide786.xml"/><Relationship Id="rId202" Type="http://schemas.openxmlformats.org/officeDocument/2006/relationships/slide" Target="slides/slide201.xml"/><Relationship Id="rId244" Type="http://schemas.openxmlformats.org/officeDocument/2006/relationships/slide" Target="slides/slide243.xml"/><Relationship Id="rId647" Type="http://schemas.openxmlformats.org/officeDocument/2006/relationships/slide" Target="slides/slide646.xml"/><Relationship Id="rId689" Type="http://schemas.openxmlformats.org/officeDocument/2006/relationships/slide" Target="slides/slide688.xml"/><Relationship Id="rId39" Type="http://schemas.openxmlformats.org/officeDocument/2006/relationships/slide" Target="slides/slide38.xml"/><Relationship Id="rId286" Type="http://schemas.openxmlformats.org/officeDocument/2006/relationships/slide" Target="slides/slide285.xml"/><Relationship Id="rId451" Type="http://schemas.openxmlformats.org/officeDocument/2006/relationships/slide" Target="slides/slide450.xml"/><Relationship Id="rId493" Type="http://schemas.openxmlformats.org/officeDocument/2006/relationships/slide" Target="slides/slide492.xml"/><Relationship Id="rId507" Type="http://schemas.openxmlformats.org/officeDocument/2006/relationships/slide" Target="slides/slide506.xml"/><Relationship Id="rId549" Type="http://schemas.openxmlformats.org/officeDocument/2006/relationships/slide" Target="slides/slide548.xml"/><Relationship Id="rId714" Type="http://schemas.openxmlformats.org/officeDocument/2006/relationships/slide" Target="slides/slide713.xml"/><Relationship Id="rId756" Type="http://schemas.openxmlformats.org/officeDocument/2006/relationships/slide" Target="slides/slide755.xml"/><Relationship Id="rId50" Type="http://schemas.openxmlformats.org/officeDocument/2006/relationships/slide" Target="slides/slide49.xml"/><Relationship Id="rId104" Type="http://schemas.openxmlformats.org/officeDocument/2006/relationships/slide" Target="slides/slide103.xml"/><Relationship Id="rId146" Type="http://schemas.openxmlformats.org/officeDocument/2006/relationships/slide" Target="slides/slide145.xml"/><Relationship Id="rId188" Type="http://schemas.openxmlformats.org/officeDocument/2006/relationships/slide" Target="slides/slide187.xml"/><Relationship Id="rId311" Type="http://schemas.openxmlformats.org/officeDocument/2006/relationships/slide" Target="slides/slide310.xml"/><Relationship Id="rId353" Type="http://schemas.openxmlformats.org/officeDocument/2006/relationships/slide" Target="slides/slide352.xml"/><Relationship Id="rId395" Type="http://schemas.openxmlformats.org/officeDocument/2006/relationships/slide" Target="slides/slide394.xml"/><Relationship Id="rId409" Type="http://schemas.openxmlformats.org/officeDocument/2006/relationships/slide" Target="slides/slide408.xml"/><Relationship Id="rId560" Type="http://schemas.openxmlformats.org/officeDocument/2006/relationships/slide" Target="slides/slide559.xml"/><Relationship Id="rId798" Type="http://schemas.openxmlformats.org/officeDocument/2006/relationships/slide" Target="slides/slide797.xml"/><Relationship Id="rId92" Type="http://schemas.openxmlformats.org/officeDocument/2006/relationships/slide" Target="slides/slide91.xml"/><Relationship Id="rId213" Type="http://schemas.openxmlformats.org/officeDocument/2006/relationships/slide" Target="slides/slide212.xml"/><Relationship Id="rId420" Type="http://schemas.openxmlformats.org/officeDocument/2006/relationships/slide" Target="slides/slide419.xml"/><Relationship Id="rId616" Type="http://schemas.openxmlformats.org/officeDocument/2006/relationships/slide" Target="slides/slide615.xml"/><Relationship Id="rId658" Type="http://schemas.openxmlformats.org/officeDocument/2006/relationships/slide" Target="slides/slide657.xml"/><Relationship Id="rId255" Type="http://schemas.openxmlformats.org/officeDocument/2006/relationships/slide" Target="slides/slide254.xml"/><Relationship Id="rId297" Type="http://schemas.openxmlformats.org/officeDocument/2006/relationships/slide" Target="slides/slide296.xml"/><Relationship Id="rId462" Type="http://schemas.openxmlformats.org/officeDocument/2006/relationships/slide" Target="slides/slide461.xml"/><Relationship Id="rId518" Type="http://schemas.openxmlformats.org/officeDocument/2006/relationships/slide" Target="slides/slide517.xml"/><Relationship Id="rId725" Type="http://schemas.openxmlformats.org/officeDocument/2006/relationships/slide" Target="slides/slide724.xml"/><Relationship Id="rId115" Type="http://schemas.openxmlformats.org/officeDocument/2006/relationships/slide" Target="slides/slide114.xml"/><Relationship Id="rId157" Type="http://schemas.openxmlformats.org/officeDocument/2006/relationships/slide" Target="slides/slide156.xml"/><Relationship Id="rId322" Type="http://schemas.openxmlformats.org/officeDocument/2006/relationships/slide" Target="slides/slide321.xml"/><Relationship Id="rId364" Type="http://schemas.openxmlformats.org/officeDocument/2006/relationships/slide" Target="slides/slide363.xml"/><Relationship Id="rId767" Type="http://schemas.openxmlformats.org/officeDocument/2006/relationships/slide" Target="slides/slide766.xml"/><Relationship Id="rId61" Type="http://schemas.openxmlformats.org/officeDocument/2006/relationships/slide" Target="slides/slide60.xml"/><Relationship Id="rId199" Type="http://schemas.openxmlformats.org/officeDocument/2006/relationships/slide" Target="slides/slide198.xml"/><Relationship Id="rId571" Type="http://schemas.openxmlformats.org/officeDocument/2006/relationships/slide" Target="slides/slide570.xml"/><Relationship Id="rId627" Type="http://schemas.openxmlformats.org/officeDocument/2006/relationships/slide" Target="slides/slide626.xml"/><Relationship Id="rId669" Type="http://schemas.openxmlformats.org/officeDocument/2006/relationships/slide" Target="slides/slide668.xml"/><Relationship Id="rId19" Type="http://schemas.openxmlformats.org/officeDocument/2006/relationships/slide" Target="slides/slide18.xml"/><Relationship Id="rId224" Type="http://schemas.openxmlformats.org/officeDocument/2006/relationships/slide" Target="slides/slide223.xml"/><Relationship Id="rId266" Type="http://schemas.openxmlformats.org/officeDocument/2006/relationships/slide" Target="slides/slide265.xml"/><Relationship Id="rId431" Type="http://schemas.openxmlformats.org/officeDocument/2006/relationships/slide" Target="slides/slide430.xml"/><Relationship Id="rId473" Type="http://schemas.openxmlformats.org/officeDocument/2006/relationships/slide" Target="slides/slide472.xml"/><Relationship Id="rId529" Type="http://schemas.openxmlformats.org/officeDocument/2006/relationships/slide" Target="slides/slide528.xml"/><Relationship Id="rId680" Type="http://schemas.openxmlformats.org/officeDocument/2006/relationships/slide" Target="slides/slide679.xml"/><Relationship Id="rId736" Type="http://schemas.openxmlformats.org/officeDocument/2006/relationships/slide" Target="slides/slide735.xml"/><Relationship Id="rId30" Type="http://schemas.openxmlformats.org/officeDocument/2006/relationships/slide" Target="slides/slide29.xml"/><Relationship Id="rId126" Type="http://schemas.openxmlformats.org/officeDocument/2006/relationships/slide" Target="slides/slide125.xml"/><Relationship Id="rId168" Type="http://schemas.openxmlformats.org/officeDocument/2006/relationships/slide" Target="slides/slide167.xml"/><Relationship Id="rId333" Type="http://schemas.openxmlformats.org/officeDocument/2006/relationships/slide" Target="slides/slide332.xml"/><Relationship Id="rId540" Type="http://schemas.openxmlformats.org/officeDocument/2006/relationships/slide" Target="slides/slide539.xml"/><Relationship Id="rId778" Type="http://schemas.openxmlformats.org/officeDocument/2006/relationships/slide" Target="slides/slide777.xml"/><Relationship Id="rId72" Type="http://schemas.openxmlformats.org/officeDocument/2006/relationships/slide" Target="slides/slide71.xml"/><Relationship Id="rId375" Type="http://schemas.openxmlformats.org/officeDocument/2006/relationships/slide" Target="slides/slide374.xml"/><Relationship Id="rId582" Type="http://schemas.openxmlformats.org/officeDocument/2006/relationships/slide" Target="slides/slide581.xml"/><Relationship Id="rId638" Type="http://schemas.openxmlformats.org/officeDocument/2006/relationships/slide" Target="slides/slide637.xml"/><Relationship Id="rId803" Type="http://schemas.openxmlformats.org/officeDocument/2006/relationships/slide" Target="slides/slide802.xml"/><Relationship Id="rId3" Type="http://schemas.openxmlformats.org/officeDocument/2006/relationships/slide" Target="slides/slide2.xml"/><Relationship Id="rId235" Type="http://schemas.openxmlformats.org/officeDocument/2006/relationships/slide" Target="slides/slide234.xml"/><Relationship Id="rId277" Type="http://schemas.openxmlformats.org/officeDocument/2006/relationships/slide" Target="slides/slide276.xml"/><Relationship Id="rId400" Type="http://schemas.openxmlformats.org/officeDocument/2006/relationships/slide" Target="slides/slide399.xml"/><Relationship Id="rId442" Type="http://schemas.openxmlformats.org/officeDocument/2006/relationships/slide" Target="slides/slide441.xml"/><Relationship Id="rId484" Type="http://schemas.openxmlformats.org/officeDocument/2006/relationships/slide" Target="slides/slide483.xml"/><Relationship Id="rId705" Type="http://schemas.openxmlformats.org/officeDocument/2006/relationships/slide" Target="slides/slide704.xml"/><Relationship Id="rId137" Type="http://schemas.openxmlformats.org/officeDocument/2006/relationships/slide" Target="slides/slide136.xml"/><Relationship Id="rId302" Type="http://schemas.openxmlformats.org/officeDocument/2006/relationships/slide" Target="slides/slide301.xml"/><Relationship Id="rId344" Type="http://schemas.openxmlformats.org/officeDocument/2006/relationships/slide" Target="slides/slide343.xml"/><Relationship Id="rId691" Type="http://schemas.openxmlformats.org/officeDocument/2006/relationships/slide" Target="slides/slide690.xml"/><Relationship Id="rId747" Type="http://schemas.openxmlformats.org/officeDocument/2006/relationships/slide" Target="slides/slide746.xml"/><Relationship Id="rId789" Type="http://schemas.openxmlformats.org/officeDocument/2006/relationships/slide" Target="slides/slide788.xml"/><Relationship Id="rId41" Type="http://schemas.openxmlformats.org/officeDocument/2006/relationships/slide" Target="slides/slide40.xml"/><Relationship Id="rId83" Type="http://schemas.openxmlformats.org/officeDocument/2006/relationships/slide" Target="slides/slide82.xml"/><Relationship Id="rId179" Type="http://schemas.openxmlformats.org/officeDocument/2006/relationships/slide" Target="slides/slide178.xml"/><Relationship Id="rId386" Type="http://schemas.openxmlformats.org/officeDocument/2006/relationships/slide" Target="slides/slide385.xml"/><Relationship Id="rId551" Type="http://schemas.openxmlformats.org/officeDocument/2006/relationships/slide" Target="slides/slide550.xml"/><Relationship Id="rId593" Type="http://schemas.openxmlformats.org/officeDocument/2006/relationships/slide" Target="slides/slide592.xml"/><Relationship Id="rId607" Type="http://schemas.openxmlformats.org/officeDocument/2006/relationships/slide" Target="slides/slide606.xml"/><Relationship Id="rId649" Type="http://schemas.openxmlformats.org/officeDocument/2006/relationships/slide" Target="slides/slide648.xml"/><Relationship Id="rId190" Type="http://schemas.openxmlformats.org/officeDocument/2006/relationships/slide" Target="slides/slide189.xml"/><Relationship Id="rId204" Type="http://schemas.openxmlformats.org/officeDocument/2006/relationships/slide" Target="slides/slide203.xml"/><Relationship Id="rId246" Type="http://schemas.openxmlformats.org/officeDocument/2006/relationships/slide" Target="slides/slide245.xml"/><Relationship Id="rId288" Type="http://schemas.openxmlformats.org/officeDocument/2006/relationships/slide" Target="slides/slide287.xml"/><Relationship Id="rId411" Type="http://schemas.openxmlformats.org/officeDocument/2006/relationships/slide" Target="slides/slide410.xml"/><Relationship Id="rId453" Type="http://schemas.openxmlformats.org/officeDocument/2006/relationships/slide" Target="slides/slide452.xml"/><Relationship Id="rId509" Type="http://schemas.openxmlformats.org/officeDocument/2006/relationships/slide" Target="slides/slide508.xml"/><Relationship Id="rId660" Type="http://schemas.openxmlformats.org/officeDocument/2006/relationships/slide" Target="slides/slide659.xml"/><Relationship Id="rId106" Type="http://schemas.openxmlformats.org/officeDocument/2006/relationships/slide" Target="slides/slide105.xml"/><Relationship Id="rId313" Type="http://schemas.openxmlformats.org/officeDocument/2006/relationships/slide" Target="slides/slide312.xml"/><Relationship Id="rId495" Type="http://schemas.openxmlformats.org/officeDocument/2006/relationships/slide" Target="slides/slide494.xml"/><Relationship Id="rId716" Type="http://schemas.openxmlformats.org/officeDocument/2006/relationships/slide" Target="slides/slide715.xml"/><Relationship Id="rId758" Type="http://schemas.openxmlformats.org/officeDocument/2006/relationships/slide" Target="slides/slide757.xml"/><Relationship Id="rId10" Type="http://schemas.openxmlformats.org/officeDocument/2006/relationships/slide" Target="slides/slide9.xml"/><Relationship Id="rId52" Type="http://schemas.openxmlformats.org/officeDocument/2006/relationships/slide" Target="slides/slide51.xml"/><Relationship Id="rId94" Type="http://schemas.openxmlformats.org/officeDocument/2006/relationships/slide" Target="slides/slide93.xml"/><Relationship Id="rId148" Type="http://schemas.openxmlformats.org/officeDocument/2006/relationships/slide" Target="slides/slide147.xml"/><Relationship Id="rId355" Type="http://schemas.openxmlformats.org/officeDocument/2006/relationships/slide" Target="slides/slide354.xml"/><Relationship Id="rId397" Type="http://schemas.openxmlformats.org/officeDocument/2006/relationships/slide" Target="slides/slide396.xml"/><Relationship Id="rId520" Type="http://schemas.openxmlformats.org/officeDocument/2006/relationships/slide" Target="slides/slide519.xml"/><Relationship Id="rId562" Type="http://schemas.openxmlformats.org/officeDocument/2006/relationships/slide" Target="slides/slide561.xml"/><Relationship Id="rId618" Type="http://schemas.openxmlformats.org/officeDocument/2006/relationships/slide" Target="slides/slide617.xml"/><Relationship Id="rId215" Type="http://schemas.openxmlformats.org/officeDocument/2006/relationships/slide" Target="slides/slide214.xml"/><Relationship Id="rId257" Type="http://schemas.openxmlformats.org/officeDocument/2006/relationships/slide" Target="slides/slide256.xml"/><Relationship Id="rId422" Type="http://schemas.openxmlformats.org/officeDocument/2006/relationships/slide" Target="slides/slide421.xml"/><Relationship Id="rId464" Type="http://schemas.openxmlformats.org/officeDocument/2006/relationships/slide" Target="slides/slide463.xml"/><Relationship Id="rId299" Type="http://schemas.openxmlformats.org/officeDocument/2006/relationships/slide" Target="slides/slide298.xml"/><Relationship Id="rId727" Type="http://schemas.openxmlformats.org/officeDocument/2006/relationships/slide" Target="slides/slide726.xml"/><Relationship Id="rId63" Type="http://schemas.openxmlformats.org/officeDocument/2006/relationships/slide" Target="slides/slide62.xml"/><Relationship Id="rId159" Type="http://schemas.openxmlformats.org/officeDocument/2006/relationships/slide" Target="slides/slide158.xml"/><Relationship Id="rId366" Type="http://schemas.openxmlformats.org/officeDocument/2006/relationships/slide" Target="slides/slide365.xml"/><Relationship Id="rId573" Type="http://schemas.openxmlformats.org/officeDocument/2006/relationships/slide" Target="slides/slide572.xml"/><Relationship Id="rId780" Type="http://schemas.openxmlformats.org/officeDocument/2006/relationships/slide" Target="slides/slide779.xml"/><Relationship Id="rId226" Type="http://schemas.openxmlformats.org/officeDocument/2006/relationships/slide" Target="slides/slide225.xml"/><Relationship Id="rId433" Type="http://schemas.openxmlformats.org/officeDocument/2006/relationships/slide" Target="slides/slide432.xml"/><Relationship Id="rId640" Type="http://schemas.openxmlformats.org/officeDocument/2006/relationships/slide" Target="slides/slide639.xml"/><Relationship Id="rId738" Type="http://schemas.openxmlformats.org/officeDocument/2006/relationships/slide" Target="slides/slide737.xml"/><Relationship Id="rId74" Type="http://schemas.openxmlformats.org/officeDocument/2006/relationships/slide" Target="slides/slide73.xml"/><Relationship Id="rId377" Type="http://schemas.openxmlformats.org/officeDocument/2006/relationships/slide" Target="slides/slide376.xml"/><Relationship Id="rId500" Type="http://schemas.openxmlformats.org/officeDocument/2006/relationships/slide" Target="slides/slide499.xml"/><Relationship Id="rId584" Type="http://schemas.openxmlformats.org/officeDocument/2006/relationships/slide" Target="slides/slide583.xml"/><Relationship Id="rId805" Type="http://schemas.openxmlformats.org/officeDocument/2006/relationships/presProps" Target="presProps.xml"/><Relationship Id="rId5" Type="http://schemas.openxmlformats.org/officeDocument/2006/relationships/slide" Target="slides/slide4.xml"/><Relationship Id="rId237" Type="http://schemas.openxmlformats.org/officeDocument/2006/relationships/slide" Target="slides/slide236.xml"/><Relationship Id="rId791" Type="http://schemas.openxmlformats.org/officeDocument/2006/relationships/slide" Target="slides/slide790.xml"/><Relationship Id="rId444" Type="http://schemas.openxmlformats.org/officeDocument/2006/relationships/slide" Target="slides/slide443.xml"/><Relationship Id="rId651" Type="http://schemas.openxmlformats.org/officeDocument/2006/relationships/slide" Target="slides/slide650.xml"/><Relationship Id="rId749" Type="http://schemas.openxmlformats.org/officeDocument/2006/relationships/slide" Target="slides/slide748.xml"/><Relationship Id="rId290" Type="http://schemas.openxmlformats.org/officeDocument/2006/relationships/slide" Target="slides/slide289.xml"/><Relationship Id="rId304" Type="http://schemas.openxmlformats.org/officeDocument/2006/relationships/slide" Target="slides/slide303.xml"/><Relationship Id="rId388" Type="http://schemas.openxmlformats.org/officeDocument/2006/relationships/slide" Target="slides/slide387.xml"/><Relationship Id="rId511" Type="http://schemas.openxmlformats.org/officeDocument/2006/relationships/slide" Target="slides/slide510.xml"/><Relationship Id="rId609" Type="http://schemas.openxmlformats.org/officeDocument/2006/relationships/slide" Target="slides/slide608.xml"/><Relationship Id="rId85" Type="http://schemas.openxmlformats.org/officeDocument/2006/relationships/slide" Target="slides/slide84.xml"/><Relationship Id="rId150" Type="http://schemas.openxmlformats.org/officeDocument/2006/relationships/slide" Target="slides/slide149.xml"/><Relationship Id="rId595" Type="http://schemas.openxmlformats.org/officeDocument/2006/relationships/slide" Target="slides/slide594.xml"/><Relationship Id="rId248" Type="http://schemas.openxmlformats.org/officeDocument/2006/relationships/slide" Target="slides/slide247.xml"/><Relationship Id="rId455" Type="http://schemas.openxmlformats.org/officeDocument/2006/relationships/slide" Target="slides/slide454.xml"/><Relationship Id="rId662" Type="http://schemas.openxmlformats.org/officeDocument/2006/relationships/slide" Target="slides/slide661.xml"/><Relationship Id="rId12" Type="http://schemas.openxmlformats.org/officeDocument/2006/relationships/slide" Target="slides/slide11.xml"/><Relationship Id="rId108" Type="http://schemas.openxmlformats.org/officeDocument/2006/relationships/slide" Target="slides/slide107.xml"/><Relationship Id="rId315" Type="http://schemas.openxmlformats.org/officeDocument/2006/relationships/slide" Target="slides/slide314.xml"/><Relationship Id="rId522" Type="http://schemas.openxmlformats.org/officeDocument/2006/relationships/slide" Target="slides/slide521.xml"/><Relationship Id="rId96" Type="http://schemas.openxmlformats.org/officeDocument/2006/relationships/slide" Target="slides/slide95.xml"/><Relationship Id="rId161" Type="http://schemas.openxmlformats.org/officeDocument/2006/relationships/slide" Target="slides/slide160.xml"/><Relationship Id="rId399" Type="http://schemas.openxmlformats.org/officeDocument/2006/relationships/slide" Target="slides/slide398.xml"/><Relationship Id="rId259" Type="http://schemas.openxmlformats.org/officeDocument/2006/relationships/slide" Target="slides/slide258.xml"/><Relationship Id="rId466" Type="http://schemas.openxmlformats.org/officeDocument/2006/relationships/slide" Target="slides/slide465.xml"/><Relationship Id="rId673" Type="http://schemas.openxmlformats.org/officeDocument/2006/relationships/slide" Target="slides/slide672.xml"/><Relationship Id="rId23" Type="http://schemas.openxmlformats.org/officeDocument/2006/relationships/slide" Target="slides/slide22.xml"/><Relationship Id="rId119" Type="http://schemas.openxmlformats.org/officeDocument/2006/relationships/slide" Target="slides/slide118.xml"/><Relationship Id="rId326" Type="http://schemas.openxmlformats.org/officeDocument/2006/relationships/slide" Target="slides/slide325.xml"/><Relationship Id="rId533" Type="http://schemas.openxmlformats.org/officeDocument/2006/relationships/slide" Target="slides/slide532.xml"/><Relationship Id="rId740" Type="http://schemas.openxmlformats.org/officeDocument/2006/relationships/slide" Target="slides/slide739.xml"/><Relationship Id="rId172" Type="http://schemas.openxmlformats.org/officeDocument/2006/relationships/slide" Target="slides/slide171.xml"/><Relationship Id="rId477" Type="http://schemas.openxmlformats.org/officeDocument/2006/relationships/slide" Target="slides/slide476.xml"/><Relationship Id="rId600" Type="http://schemas.openxmlformats.org/officeDocument/2006/relationships/slide" Target="slides/slide599.xml"/><Relationship Id="rId684" Type="http://schemas.openxmlformats.org/officeDocument/2006/relationships/slide" Target="slides/slide683.xml"/><Relationship Id="rId337" Type="http://schemas.openxmlformats.org/officeDocument/2006/relationships/slide" Target="slides/slide336.xml"/><Relationship Id="rId34" Type="http://schemas.openxmlformats.org/officeDocument/2006/relationships/slide" Target="slides/slide33.xml"/><Relationship Id="rId544" Type="http://schemas.openxmlformats.org/officeDocument/2006/relationships/slide" Target="slides/slide543.xml"/><Relationship Id="rId751" Type="http://schemas.openxmlformats.org/officeDocument/2006/relationships/slide" Target="slides/slide750.xml"/><Relationship Id="rId183" Type="http://schemas.openxmlformats.org/officeDocument/2006/relationships/slide" Target="slides/slide182.xml"/><Relationship Id="rId390" Type="http://schemas.openxmlformats.org/officeDocument/2006/relationships/slide" Target="slides/slide389.xml"/><Relationship Id="rId404" Type="http://schemas.openxmlformats.org/officeDocument/2006/relationships/slide" Target="slides/slide403.xml"/><Relationship Id="rId611" Type="http://schemas.openxmlformats.org/officeDocument/2006/relationships/slide" Target="slides/slide610.xml"/><Relationship Id="rId250" Type="http://schemas.openxmlformats.org/officeDocument/2006/relationships/slide" Target="slides/slide249.xml"/><Relationship Id="rId488" Type="http://schemas.openxmlformats.org/officeDocument/2006/relationships/slide" Target="slides/slide487.xml"/><Relationship Id="rId695" Type="http://schemas.openxmlformats.org/officeDocument/2006/relationships/slide" Target="slides/slide694.xml"/><Relationship Id="rId709" Type="http://schemas.openxmlformats.org/officeDocument/2006/relationships/slide" Target="slides/slide708.xml"/><Relationship Id="rId45" Type="http://schemas.openxmlformats.org/officeDocument/2006/relationships/slide" Target="slides/slide44.xml"/><Relationship Id="rId110" Type="http://schemas.openxmlformats.org/officeDocument/2006/relationships/slide" Target="slides/slide109.xml"/><Relationship Id="rId348" Type="http://schemas.openxmlformats.org/officeDocument/2006/relationships/slide" Target="slides/slide347.xml"/><Relationship Id="rId555" Type="http://schemas.openxmlformats.org/officeDocument/2006/relationships/slide" Target="slides/slide554.xml"/><Relationship Id="rId762" Type="http://schemas.openxmlformats.org/officeDocument/2006/relationships/slide" Target="slides/slide761.xml"/><Relationship Id="rId194" Type="http://schemas.openxmlformats.org/officeDocument/2006/relationships/slide" Target="slides/slide193.xml"/><Relationship Id="rId208" Type="http://schemas.openxmlformats.org/officeDocument/2006/relationships/slide" Target="slides/slide207.xml"/><Relationship Id="rId415" Type="http://schemas.openxmlformats.org/officeDocument/2006/relationships/slide" Target="slides/slide414.xml"/><Relationship Id="rId622" Type="http://schemas.openxmlformats.org/officeDocument/2006/relationships/slide" Target="slides/slide621.xml"/><Relationship Id="rId261" Type="http://schemas.openxmlformats.org/officeDocument/2006/relationships/slide" Target="slides/slide260.xml"/><Relationship Id="rId499" Type="http://schemas.openxmlformats.org/officeDocument/2006/relationships/slide" Target="slides/slide498.xml"/><Relationship Id="rId56" Type="http://schemas.openxmlformats.org/officeDocument/2006/relationships/slide" Target="slides/slide55.xml"/><Relationship Id="rId359" Type="http://schemas.openxmlformats.org/officeDocument/2006/relationships/slide" Target="slides/slide358.xml"/><Relationship Id="rId566" Type="http://schemas.openxmlformats.org/officeDocument/2006/relationships/slide" Target="slides/slide565.xml"/><Relationship Id="rId773" Type="http://schemas.openxmlformats.org/officeDocument/2006/relationships/slide" Target="slides/slide772.xml"/><Relationship Id="rId121" Type="http://schemas.openxmlformats.org/officeDocument/2006/relationships/slide" Target="slides/slide120.xml"/><Relationship Id="rId219" Type="http://schemas.openxmlformats.org/officeDocument/2006/relationships/slide" Target="slides/slide218.xml"/><Relationship Id="rId426" Type="http://schemas.openxmlformats.org/officeDocument/2006/relationships/slide" Target="slides/slide425.xml"/><Relationship Id="rId633" Type="http://schemas.openxmlformats.org/officeDocument/2006/relationships/slide" Target="slides/slide632.xml"/><Relationship Id="rId67" Type="http://schemas.openxmlformats.org/officeDocument/2006/relationships/slide" Target="slides/slide66.xml"/><Relationship Id="rId272" Type="http://schemas.openxmlformats.org/officeDocument/2006/relationships/slide" Target="slides/slide271.xml"/><Relationship Id="rId577" Type="http://schemas.openxmlformats.org/officeDocument/2006/relationships/slide" Target="slides/slide576.xml"/><Relationship Id="rId700" Type="http://schemas.openxmlformats.org/officeDocument/2006/relationships/slide" Target="slides/slide699.xml"/><Relationship Id="rId132" Type="http://schemas.openxmlformats.org/officeDocument/2006/relationships/slide" Target="slides/slide131.xml"/><Relationship Id="rId784" Type="http://schemas.openxmlformats.org/officeDocument/2006/relationships/slide" Target="slides/slide783.xml"/><Relationship Id="rId437" Type="http://schemas.openxmlformats.org/officeDocument/2006/relationships/slide" Target="slides/slide436.xml"/><Relationship Id="rId644" Type="http://schemas.openxmlformats.org/officeDocument/2006/relationships/slide" Target="slides/slide643.xml"/><Relationship Id="rId283" Type="http://schemas.openxmlformats.org/officeDocument/2006/relationships/slide" Target="slides/slide282.xml"/><Relationship Id="rId490" Type="http://schemas.openxmlformats.org/officeDocument/2006/relationships/slide" Target="slides/slide489.xml"/><Relationship Id="rId504" Type="http://schemas.openxmlformats.org/officeDocument/2006/relationships/slide" Target="slides/slide503.xml"/><Relationship Id="rId711" Type="http://schemas.openxmlformats.org/officeDocument/2006/relationships/slide" Target="slides/slide710.xml"/><Relationship Id="rId78" Type="http://schemas.openxmlformats.org/officeDocument/2006/relationships/slide" Target="slides/slide77.xml"/><Relationship Id="rId143" Type="http://schemas.openxmlformats.org/officeDocument/2006/relationships/slide" Target="slides/slide142.xml"/><Relationship Id="rId350" Type="http://schemas.openxmlformats.org/officeDocument/2006/relationships/slide" Target="slides/slide349.xml"/><Relationship Id="rId588" Type="http://schemas.openxmlformats.org/officeDocument/2006/relationships/slide" Target="slides/slide587.xml"/><Relationship Id="rId795" Type="http://schemas.openxmlformats.org/officeDocument/2006/relationships/slide" Target="slides/slide794.xml"/><Relationship Id="rId9" Type="http://schemas.openxmlformats.org/officeDocument/2006/relationships/slide" Target="slides/slide8.xml"/><Relationship Id="rId210" Type="http://schemas.openxmlformats.org/officeDocument/2006/relationships/slide" Target="slides/slide209.xml"/><Relationship Id="rId448" Type="http://schemas.openxmlformats.org/officeDocument/2006/relationships/slide" Target="slides/slide447.xml"/><Relationship Id="rId655" Type="http://schemas.openxmlformats.org/officeDocument/2006/relationships/slide" Target="slides/slide654.xml"/><Relationship Id="rId294" Type="http://schemas.openxmlformats.org/officeDocument/2006/relationships/slide" Target="slides/slide293.xml"/><Relationship Id="rId308" Type="http://schemas.openxmlformats.org/officeDocument/2006/relationships/slide" Target="slides/slide307.xml"/><Relationship Id="rId515" Type="http://schemas.openxmlformats.org/officeDocument/2006/relationships/slide" Target="slides/slide514.xml"/><Relationship Id="rId722" Type="http://schemas.openxmlformats.org/officeDocument/2006/relationships/slide" Target="slides/slide721.xml"/><Relationship Id="rId89" Type="http://schemas.openxmlformats.org/officeDocument/2006/relationships/slide" Target="slides/slide88.xml"/><Relationship Id="rId154" Type="http://schemas.openxmlformats.org/officeDocument/2006/relationships/slide" Target="slides/slide153.xml"/><Relationship Id="rId361" Type="http://schemas.openxmlformats.org/officeDocument/2006/relationships/slide" Target="slides/slide360.xml"/><Relationship Id="rId599" Type="http://schemas.openxmlformats.org/officeDocument/2006/relationships/slide" Target="slides/slide598.xml"/><Relationship Id="rId459" Type="http://schemas.openxmlformats.org/officeDocument/2006/relationships/slide" Target="slides/slide458.xml"/><Relationship Id="rId666" Type="http://schemas.openxmlformats.org/officeDocument/2006/relationships/slide" Target="slides/slide665.xml"/><Relationship Id="rId16" Type="http://schemas.openxmlformats.org/officeDocument/2006/relationships/slide" Target="slides/slide15.xml"/><Relationship Id="rId221" Type="http://schemas.openxmlformats.org/officeDocument/2006/relationships/slide" Target="slides/slide220.xml"/><Relationship Id="rId319" Type="http://schemas.openxmlformats.org/officeDocument/2006/relationships/slide" Target="slides/slide318.xml"/><Relationship Id="rId526" Type="http://schemas.openxmlformats.org/officeDocument/2006/relationships/slide" Target="slides/slide525.xml"/><Relationship Id="rId733" Type="http://schemas.openxmlformats.org/officeDocument/2006/relationships/slide" Target="slides/slide732.xml"/><Relationship Id="rId165" Type="http://schemas.openxmlformats.org/officeDocument/2006/relationships/slide" Target="slides/slide164.xml"/><Relationship Id="rId372" Type="http://schemas.openxmlformats.org/officeDocument/2006/relationships/slide" Target="slides/slide371.xml"/><Relationship Id="rId677" Type="http://schemas.openxmlformats.org/officeDocument/2006/relationships/slide" Target="slides/slide676.xml"/><Relationship Id="rId800" Type="http://schemas.openxmlformats.org/officeDocument/2006/relationships/slide" Target="slides/slide799.xml"/><Relationship Id="rId232" Type="http://schemas.openxmlformats.org/officeDocument/2006/relationships/slide" Target="slides/slide231.xml"/><Relationship Id="rId27" Type="http://schemas.openxmlformats.org/officeDocument/2006/relationships/slide" Target="slides/slide26.xml"/><Relationship Id="rId537" Type="http://schemas.openxmlformats.org/officeDocument/2006/relationships/slide" Target="slides/slide536.xml"/><Relationship Id="rId744" Type="http://schemas.openxmlformats.org/officeDocument/2006/relationships/slide" Target="slides/slide743.xml"/><Relationship Id="rId80" Type="http://schemas.openxmlformats.org/officeDocument/2006/relationships/slide" Target="slides/slide79.xml"/><Relationship Id="rId176" Type="http://schemas.openxmlformats.org/officeDocument/2006/relationships/slide" Target="slides/slide175.xml"/><Relationship Id="rId383" Type="http://schemas.openxmlformats.org/officeDocument/2006/relationships/slide" Target="slides/slide382.xml"/><Relationship Id="rId590" Type="http://schemas.openxmlformats.org/officeDocument/2006/relationships/slide" Target="slides/slide589.xml"/><Relationship Id="rId604" Type="http://schemas.openxmlformats.org/officeDocument/2006/relationships/slide" Target="slides/slide603.xml"/><Relationship Id="rId243" Type="http://schemas.openxmlformats.org/officeDocument/2006/relationships/slide" Target="slides/slide242.xml"/><Relationship Id="rId450" Type="http://schemas.openxmlformats.org/officeDocument/2006/relationships/slide" Target="slides/slide449.xml"/><Relationship Id="rId688" Type="http://schemas.openxmlformats.org/officeDocument/2006/relationships/slide" Target="slides/slide687.xml"/><Relationship Id="rId38" Type="http://schemas.openxmlformats.org/officeDocument/2006/relationships/slide" Target="slides/slide37.xml"/><Relationship Id="rId103" Type="http://schemas.openxmlformats.org/officeDocument/2006/relationships/slide" Target="slides/slide102.xml"/><Relationship Id="rId310" Type="http://schemas.openxmlformats.org/officeDocument/2006/relationships/slide" Target="slides/slide309.xml"/><Relationship Id="rId548" Type="http://schemas.openxmlformats.org/officeDocument/2006/relationships/slide" Target="slides/slide547.xml"/><Relationship Id="rId755" Type="http://schemas.openxmlformats.org/officeDocument/2006/relationships/slide" Target="slides/slide754.xml"/><Relationship Id="rId91" Type="http://schemas.openxmlformats.org/officeDocument/2006/relationships/slide" Target="slides/slide90.xml"/><Relationship Id="rId187" Type="http://schemas.openxmlformats.org/officeDocument/2006/relationships/slide" Target="slides/slide186.xml"/><Relationship Id="rId394" Type="http://schemas.openxmlformats.org/officeDocument/2006/relationships/slide" Target="slides/slide393.xml"/><Relationship Id="rId408" Type="http://schemas.openxmlformats.org/officeDocument/2006/relationships/slide" Target="slides/slide407.xml"/><Relationship Id="rId615" Type="http://schemas.openxmlformats.org/officeDocument/2006/relationships/slide" Target="slides/slide614.xml"/><Relationship Id="rId254" Type="http://schemas.openxmlformats.org/officeDocument/2006/relationships/slide" Target="slides/slide253.xml"/><Relationship Id="rId699" Type="http://schemas.openxmlformats.org/officeDocument/2006/relationships/slide" Target="slides/slide698.xml"/><Relationship Id="rId49" Type="http://schemas.openxmlformats.org/officeDocument/2006/relationships/slide" Target="slides/slide48.xml"/><Relationship Id="rId114" Type="http://schemas.openxmlformats.org/officeDocument/2006/relationships/slide" Target="slides/slide113.xml"/><Relationship Id="rId461" Type="http://schemas.openxmlformats.org/officeDocument/2006/relationships/slide" Target="slides/slide460.xml"/><Relationship Id="rId559" Type="http://schemas.openxmlformats.org/officeDocument/2006/relationships/slide" Target="slides/slide558.xml"/><Relationship Id="rId766" Type="http://schemas.openxmlformats.org/officeDocument/2006/relationships/slide" Target="slides/slide765.xml"/><Relationship Id="rId198" Type="http://schemas.openxmlformats.org/officeDocument/2006/relationships/slide" Target="slides/slide197.xml"/><Relationship Id="rId321" Type="http://schemas.openxmlformats.org/officeDocument/2006/relationships/slide" Target="slides/slide320.xml"/><Relationship Id="rId419" Type="http://schemas.openxmlformats.org/officeDocument/2006/relationships/slide" Target="slides/slide418.xml"/><Relationship Id="rId626" Type="http://schemas.openxmlformats.org/officeDocument/2006/relationships/slide" Target="slides/slide625.xml"/><Relationship Id="rId265" Type="http://schemas.openxmlformats.org/officeDocument/2006/relationships/slide" Target="slides/slide264.xml"/><Relationship Id="rId472" Type="http://schemas.openxmlformats.org/officeDocument/2006/relationships/slide" Target="slides/slide471.xml"/><Relationship Id="rId125" Type="http://schemas.openxmlformats.org/officeDocument/2006/relationships/slide" Target="slides/slide124.xml"/><Relationship Id="rId332" Type="http://schemas.openxmlformats.org/officeDocument/2006/relationships/slide" Target="slides/slide331.xml"/><Relationship Id="rId777" Type="http://schemas.openxmlformats.org/officeDocument/2006/relationships/slide" Target="slides/slide776.xml"/><Relationship Id="rId637" Type="http://schemas.openxmlformats.org/officeDocument/2006/relationships/slide" Target="slides/slide636.xml"/><Relationship Id="rId276" Type="http://schemas.openxmlformats.org/officeDocument/2006/relationships/slide" Target="slides/slide275.xml"/><Relationship Id="rId483" Type="http://schemas.openxmlformats.org/officeDocument/2006/relationships/slide" Target="slides/slide482.xml"/><Relationship Id="rId690" Type="http://schemas.openxmlformats.org/officeDocument/2006/relationships/slide" Target="slides/slide689.xml"/><Relationship Id="rId704" Type="http://schemas.openxmlformats.org/officeDocument/2006/relationships/slide" Target="slides/slide703.xml"/><Relationship Id="rId40" Type="http://schemas.openxmlformats.org/officeDocument/2006/relationships/slide" Target="slides/slide39.xml"/><Relationship Id="rId136" Type="http://schemas.openxmlformats.org/officeDocument/2006/relationships/slide" Target="slides/slide135.xml"/><Relationship Id="rId343" Type="http://schemas.openxmlformats.org/officeDocument/2006/relationships/slide" Target="slides/slide342.xml"/><Relationship Id="rId550" Type="http://schemas.openxmlformats.org/officeDocument/2006/relationships/slide" Target="slides/slide549.xml"/><Relationship Id="rId788" Type="http://schemas.openxmlformats.org/officeDocument/2006/relationships/slide" Target="slides/slide787.xml"/><Relationship Id="rId203" Type="http://schemas.openxmlformats.org/officeDocument/2006/relationships/slide" Target="slides/slide202.xml"/><Relationship Id="rId648" Type="http://schemas.openxmlformats.org/officeDocument/2006/relationships/slide" Target="slides/slide647.xml"/><Relationship Id="rId287" Type="http://schemas.openxmlformats.org/officeDocument/2006/relationships/slide" Target="slides/slide286.xml"/><Relationship Id="rId410" Type="http://schemas.openxmlformats.org/officeDocument/2006/relationships/slide" Target="slides/slide409.xml"/><Relationship Id="rId494" Type="http://schemas.openxmlformats.org/officeDocument/2006/relationships/slide" Target="slides/slide493.xml"/><Relationship Id="rId508" Type="http://schemas.openxmlformats.org/officeDocument/2006/relationships/slide" Target="slides/slide507.xml"/><Relationship Id="rId715" Type="http://schemas.openxmlformats.org/officeDocument/2006/relationships/slide" Target="slides/slide714.xml"/><Relationship Id="rId147" Type="http://schemas.openxmlformats.org/officeDocument/2006/relationships/slide" Target="slides/slide146.xml"/><Relationship Id="rId354" Type="http://schemas.openxmlformats.org/officeDocument/2006/relationships/slide" Target="slides/slide353.xml"/><Relationship Id="rId799" Type="http://schemas.openxmlformats.org/officeDocument/2006/relationships/slide" Target="slides/slide798.xml"/><Relationship Id="rId51" Type="http://schemas.openxmlformats.org/officeDocument/2006/relationships/slide" Target="slides/slide50.xml"/><Relationship Id="rId561" Type="http://schemas.openxmlformats.org/officeDocument/2006/relationships/slide" Target="slides/slide560.xml"/><Relationship Id="rId659" Type="http://schemas.openxmlformats.org/officeDocument/2006/relationships/slide" Target="slides/slide658.xml"/><Relationship Id="rId214" Type="http://schemas.openxmlformats.org/officeDocument/2006/relationships/slide" Target="slides/slide213.xml"/><Relationship Id="rId298" Type="http://schemas.openxmlformats.org/officeDocument/2006/relationships/slide" Target="slides/slide297.xml"/><Relationship Id="rId421" Type="http://schemas.openxmlformats.org/officeDocument/2006/relationships/slide" Target="slides/slide420.xml"/><Relationship Id="rId519" Type="http://schemas.openxmlformats.org/officeDocument/2006/relationships/slide" Target="slides/slide518.xml"/><Relationship Id="rId158" Type="http://schemas.openxmlformats.org/officeDocument/2006/relationships/slide" Target="slides/slide157.xml"/><Relationship Id="rId726" Type="http://schemas.openxmlformats.org/officeDocument/2006/relationships/slide" Target="slides/slide725.xml"/><Relationship Id="rId62" Type="http://schemas.openxmlformats.org/officeDocument/2006/relationships/slide" Target="slides/slide61.xml"/><Relationship Id="rId365" Type="http://schemas.openxmlformats.org/officeDocument/2006/relationships/slide" Target="slides/slide364.xml"/><Relationship Id="rId572" Type="http://schemas.openxmlformats.org/officeDocument/2006/relationships/slide" Target="slides/slide571.xml"/><Relationship Id="rId225" Type="http://schemas.openxmlformats.org/officeDocument/2006/relationships/slide" Target="slides/slide224.xml"/><Relationship Id="rId432" Type="http://schemas.openxmlformats.org/officeDocument/2006/relationships/slide" Target="slides/slide431.xml"/><Relationship Id="rId737" Type="http://schemas.openxmlformats.org/officeDocument/2006/relationships/slide" Target="slides/slide736.xml"/><Relationship Id="rId73" Type="http://schemas.openxmlformats.org/officeDocument/2006/relationships/slide" Target="slides/slide72.xml"/><Relationship Id="rId169" Type="http://schemas.openxmlformats.org/officeDocument/2006/relationships/slide" Target="slides/slide168.xml"/><Relationship Id="rId376" Type="http://schemas.openxmlformats.org/officeDocument/2006/relationships/slide" Target="slides/slide375.xml"/><Relationship Id="rId583" Type="http://schemas.openxmlformats.org/officeDocument/2006/relationships/slide" Target="slides/slide582.xml"/><Relationship Id="rId790" Type="http://schemas.openxmlformats.org/officeDocument/2006/relationships/slide" Target="slides/slide789.xml"/><Relationship Id="rId804" Type="http://schemas.openxmlformats.org/officeDocument/2006/relationships/slide" Target="slides/slide803.xml"/><Relationship Id="rId4" Type="http://schemas.openxmlformats.org/officeDocument/2006/relationships/slide" Target="slides/slide3.xml"/><Relationship Id="rId236" Type="http://schemas.openxmlformats.org/officeDocument/2006/relationships/slide" Target="slides/slide235.xml"/><Relationship Id="rId443" Type="http://schemas.openxmlformats.org/officeDocument/2006/relationships/slide" Target="slides/slide442.xml"/><Relationship Id="rId650" Type="http://schemas.openxmlformats.org/officeDocument/2006/relationships/slide" Target="slides/slide649.xml"/><Relationship Id="rId303" Type="http://schemas.openxmlformats.org/officeDocument/2006/relationships/slide" Target="slides/slide302.xml"/><Relationship Id="rId748" Type="http://schemas.openxmlformats.org/officeDocument/2006/relationships/slide" Target="slides/slide747.xml"/><Relationship Id="rId84" Type="http://schemas.openxmlformats.org/officeDocument/2006/relationships/slide" Target="slides/slide83.xml"/><Relationship Id="rId387" Type="http://schemas.openxmlformats.org/officeDocument/2006/relationships/slide" Target="slides/slide386.xml"/><Relationship Id="rId510" Type="http://schemas.openxmlformats.org/officeDocument/2006/relationships/slide" Target="slides/slide509.xml"/><Relationship Id="rId594" Type="http://schemas.openxmlformats.org/officeDocument/2006/relationships/slide" Target="slides/slide593.xml"/><Relationship Id="rId608" Type="http://schemas.openxmlformats.org/officeDocument/2006/relationships/slide" Target="slides/slide607.xml"/><Relationship Id="rId247" Type="http://schemas.openxmlformats.org/officeDocument/2006/relationships/slide" Target="slides/slide246.xml"/><Relationship Id="rId107" Type="http://schemas.openxmlformats.org/officeDocument/2006/relationships/slide" Target="slides/slide106.xml"/><Relationship Id="rId454" Type="http://schemas.openxmlformats.org/officeDocument/2006/relationships/slide" Target="slides/slide453.xml"/><Relationship Id="rId661" Type="http://schemas.openxmlformats.org/officeDocument/2006/relationships/slide" Target="slides/slide660.xml"/><Relationship Id="rId759" Type="http://schemas.openxmlformats.org/officeDocument/2006/relationships/slide" Target="slides/slide758.xml"/><Relationship Id="rId11" Type="http://schemas.openxmlformats.org/officeDocument/2006/relationships/slide" Target="slides/slide10.xml"/><Relationship Id="rId314" Type="http://schemas.openxmlformats.org/officeDocument/2006/relationships/slide" Target="slides/slide313.xml"/><Relationship Id="rId398" Type="http://schemas.openxmlformats.org/officeDocument/2006/relationships/slide" Target="slides/slide397.xml"/><Relationship Id="rId521" Type="http://schemas.openxmlformats.org/officeDocument/2006/relationships/slide" Target="slides/slide520.xml"/><Relationship Id="rId619" Type="http://schemas.openxmlformats.org/officeDocument/2006/relationships/slide" Target="slides/slide618.xml"/><Relationship Id="rId95" Type="http://schemas.openxmlformats.org/officeDocument/2006/relationships/slide" Target="slides/slide94.xml"/><Relationship Id="rId160" Type="http://schemas.openxmlformats.org/officeDocument/2006/relationships/slide" Target="slides/slide159.xml"/><Relationship Id="rId258" Type="http://schemas.openxmlformats.org/officeDocument/2006/relationships/slide" Target="slides/slide257.xml"/><Relationship Id="rId465" Type="http://schemas.openxmlformats.org/officeDocument/2006/relationships/slide" Target="slides/slide464.xml"/><Relationship Id="rId672" Type="http://schemas.openxmlformats.org/officeDocument/2006/relationships/slide" Target="slides/slide671.xml"/><Relationship Id="rId22" Type="http://schemas.openxmlformats.org/officeDocument/2006/relationships/slide" Target="slides/slide21.xml"/><Relationship Id="rId118" Type="http://schemas.openxmlformats.org/officeDocument/2006/relationships/slide" Target="slides/slide117.xml"/><Relationship Id="rId325" Type="http://schemas.openxmlformats.org/officeDocument/2006/relationships/slide" Target="slides/slide324.xml"/><Relationship Id="rId532" Type="http://schemas.openxmlformats.org/officeDocument/2006/relationships/slide" Target="slides/slide531.xml"/><Relationship Id="rId171" Type="http://schemas.openxmlformats.org/officeDocument/2006/relationships/slide" Target="slides/slide170.xml"/><Relationship Id="rId269" Type="http://schemas.openxmlformats.org/officeDocument/2006/relationships/slide" Target="slides/slide268.xml"/><Relationship Id="rId476" Type="http://schemas.openxmlformats.org/officeDocument/2006/relationships/slide" Target="slides/slide475.xml"/><Relationship Id="rId683" Type="http://schemas.openxmlformats.org/officeDocument/2006/relationships/slide" Target="slides/slide68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07DE02BE-C4CC-4246-AE41-E6AF26035178}" type="datetimeFigureOut">
              <a:rPr lang="tr-TR" smtClean="0"/>
              <a:t>10.12.2025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EFAC8F6-41C3-400E-90CC-EDFEF0DC7212}" type="slidenum">
              <a:rPr lang="tr-TR" smtClean="0"/>
              <a:t>‹#›</a:t>
            </a:fld>
            <a:endParaRPr lang="tr-TR"/>
          </a:p>
        </p:txBody>
      </p:sp>
    </p:spTree>
    <p:extLst>
      <p:ext uri="{BB962C8B-B14F-4D97-AF65-F5344CB8AC3E}">
        <p14:creationId xmlns:p14="http://schemas.microsoft.com/office/powerpoint/2010/main" val="38258728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7DE02BE-C4CC-4246-AE41-E6AF26035178}" type="datetimeFigureOut">
              <a:rPr lang="tr-TR" smtClean="0"/>
              <a:t>10.12.2025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EFAC8F6-41C3-400E-90CC-EDFEF0DC7212}" type="slidenum">
              <a:rPr lang="tr-TR" smtClean="0"/>
              <a:t>‹#›</a:t>
            </a:fld>
            <a:endParaRPr lang="tr-TR"/>
          </a:p>
        </p:txBody>
      </p:sp>
    </p:spTree>
    <p:extLst>
      <p:ext uri="{BB962C8B-B14F-4D97-AF65-F5344CB8AC3E}">
        <p14:creationId xmlns:p14="http://schemas.microsoft.com/office/powerpoint/2010/main" val="913153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07DE02BE-C4CC-4246-AE41-E6AF26035178}" type="datetimeFigureOut">
              <a:rPr lang="tr-TR" smtClean="0"/>
              <a:t>10.12.2025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EFAC8F6-41C3-400E-90CC-EDFEF0DC7212}" type="slidenum">
              <a:rPr lang="tr-TR" smtClean="0"/>
              <a:t>‹#›</a:t>
            </a:fld>
            <a:endParaRPr lang="tr-TR"/>
          </a:p>
        </p:txBody>
      </p:sp>
    </p:spTree>
    <p:extLst>
      <p:ext uri="{BB962C8B-B14F-4D97-AF65-F5344CB8AC3E}">
        <p14:creationId xmlns:p14="http://schemas.microsoft.com/office/powerpoint/2010/main" val="26173507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07DE02BE-C4CC-4246-AE41-E6AF26035178}" type="datetimeFigureOut">
              <a:rPr lang="tr-TR" smtClean="0"/>
              <a:t>10.12.2025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EEFAC8F6-41C3-400E-90CC-EDFEF0DC7212}" type="slidenum">
              <a:rPr lang="tr-TR" smtClean="0"/>
              <a:t>‹#›</a:t>
            </a:fld>
            <a:endParaRPr lang="tr-TR"/>
          </a:p>
        </p:txBody>
      </p:sp>
    </p:spTree>
    <p:extLst>
      <p:ext uri="{BB962C8B-B14F-4D97-AF65-F5344CB8AC3E}">
        <p14:creationId xmlns:p14="http://schemas.microsoft.com/office/powerpoint/2010/main" val="27657918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07DE02BE-C4CC-4246-AE41-E6AF26035178}" type="datetimeFigureOut">
              <a:rPr lang="tr-TR" smtClean="0"/>
              <a:t>10.12.2025</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EEFAC8F6-41C3-400E-90CC-EDFEF0DC7212}" type="slidenum">
              <a:rPr lang="tr-TR" smtClean="0"/>
              <a:t>‹#›</a:t>
            </a:fld>
            <a:endParaRPr lang="tr-TR"/>
          </a:p>
        </p:txBody>
      </p:sp>
    </p:spTree>
    <p:extLst>
      <p:ext uri="{BB962C8B-B14F-4D97-AF65-F5344CB8AC3E}">
        <p14:creationId xmlns:p14="http://schemas.microsoft.com/office/powerpoint/2010/main" val="20220132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07DE02BE-C4CC-4246-AE41-E6AF26035178}" type="datetimeFigureOut">
              <a:rPr lang="tr-TR" smtClean="0"/>
              <a:t>10.12.2025</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EEFAC8F6-41C3-400E-90CC-EDFEF0DC7212}" type="slidenum">
              <a:rPr lang="tr-TR" smtClean="0"/>
              <a:t>‹#›</a:t>
            </a:fld>
            <a:endParaRPr lang="tr-TR"/>
          </a:p>
        </p:txBody>
      </p:sp>
    </p:spTree>
    <p:extLst>
      <p:ext uri="{BB962C8B-B14F-4D97-AF65-F5344CB8AC3E}">
        <p14:creationId xmlns:p14="http://schemas.microsoft.com/office/powerpoint/2010/main" val="19164259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07DE02BE-C4CC-4246-AE41-E6AF26035178}" type="datetimeFigureOut">
              <a:rPr lang="tr-TR" smtClean="0"/>
              <a:t>10.12.2025</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EEFAC8F6-41C3-400E-90CC-EDFEF0DC7212}" type="slidenum">
              <a:rPr lang="tr-TR" smtClean="0"/>
              <a:t>‹#›</a:t>
            </a:fld>
            <a:endParaRPr lang="tr-TR"/>
          </a:p>
        </p:txBody>
      </p:sp>
    </p:spTree>
    <p:extLst>
      <p:ext uri="{BB962C8B-B14F-4D97-AF65-F5344CB8AC3E}">
        <p14:creationId xmlns:p14="http://schemas.microsoft.com/office/powerpoint/2010/main" val="28262802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07DE02BE-C4CC-4246-AE41-E6AF26035178}" type="datetimeFigureOut">
              <a:rPr lang="tr-TR" smtClean="0"/>
              <a:t>10.12.2025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EEFAC8F6-41C3-400E-90CC-EDFEF0DC7212}" type="slidenum">
              <a:rPr lang="tr-TR" smtClean="0"/>
              <a:t>‹#›</a:t>
            </a:fld>
            <a:endParaRPr lang="tr-TR"/>
          </a:p>
        </p:txBody>
      </p:sp>
    </p:spTree>
    <p:extLst>
      <p:ext uri="{BB962C8B-B14F-4D97-AF65-F5344CB8AC3E}">
        <p14:creationId xmlns:p14="http://schemas.microsoft.com/office/powerpoint/2010/main" val="42399387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07DE02BE-C4CC-4246-AE41-E6AF26035178}" type="datetimeFigureOut">
              <a:rPr lang="tr-TR" smtClean="0"/>
              <a:t>10.12.2025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EEFAC8F6-41C3-400E-90CC-EDFEF0DC7212}" type="slidenum">
              <a:rPr lang="tr-TR" smtClean="0"/>
              <a:t>‹#›</a:t>
            </a:fld>
            <a:endParaRPr lang="tr-TR"/>
          </a:p>
        </p:txBody>
      </p:sp>
    </p:spTree>
    <p:extLst>
      <p:ext uri="{BB962C8B-B14F-4D97-AF65-F5344CB8AC3E}">
        <p14:creationId xmlns:p14="http://schemas.microsoft.com/office/powerpoint/2010/main" val="36321568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7DE02BE-C4CC-4246-AE41-E6AF26035178}" type="datetimeFigureOut">
              <a:rPr lang="tr-TR" smtClean="0"/>
              <a:t>10.12.2025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EFAC8F6-41C3-400E-90CC-EDFEF0DC7212}" type="slidenum">
              <a:rPr lang="tr-TR" smtClean="0"/>
              <a:t>‹#›</a:t>
            </a:fld>
            <a:endParaRPr lang="tr-TR"/>
          </a:p>
        </p:txBody>
      </p:sp>
    </p:spTree>
    <p:extLst>
      <p:ext uri="{BB962C8B-B14F-4D97-AF65-F5344CB8AC3E}">
        <p14:creationId xmlns:p14="http://schemas.microsoft.com/office/powerpoint/2010/main" val="29279405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7DE02BE-C4CC-4246-AE41-E6AF26035178}" type="datetimeFigureOut">
              <a:rPr lang="tr-TR" smtClean="0"/>
              <a:t>10.12.2025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EFAC8F6-41C3-400E-90CC-EDFEF0DC7212}" type="slidenum">
              <a:rPr lang="tr-TR" smtClean="0"/>
              <a:t>‹#›</a:t>
            </a:fld>
            <a:endParaRPr lang="tr-TR"/>
          </a:p>
        </p:txBody>
      </p:sp>
    </p:spTree>
    <p:extLst>
      <p:ext uri="{BB962C8B-B14F-4D97-AF65-F5344CB8AC3E}">
        <p14:creationId xmlns:p14="http://schemas.microsoft.com/office/powerpoint/2010/main" val="4503642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DE02BE-C4CC-4246-AE41-E6AF26035178}" type="datetimeFigureOut">
              <a:rPr lang="tr-TR" smtClean="0"/>
              <a:t>10.12.2025</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FAC8F6-41C3-400E-90CC-EDFEF0DC7212}" type="slidenum">
              <a:rPr lang="tr-TR" smtClean="0"/>
              <a:t>‹#›</a:t>
            </a:fld>
            <a:endParaRPr lang="tr-TR"/>
          </a:p>
        </p:txBody>
      </p:sp>
    </p:spTree>
    <p:extLst>
      <p:ext uri="{BB962C8B-B14F-4D97-AF65-F5344CB8AC3E}">
        <p14:creationId xmlns:p14="http://schemas.microsoft.com/office/powerpoint/2010/main" val="33769846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hyperlink" Target="https://kuran.diyanet.gov.tr/tefsir/Bakara-suresi/67/60-ayet-tefsiri"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34.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36.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40.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42.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43.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44.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45.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46.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47.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48.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49.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50.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51.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52.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53.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54.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55.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56.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57.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58.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59.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60.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61.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62.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63.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64.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65.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66.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67.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68.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69.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70.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71.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72.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73.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74.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75.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76.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77.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78.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79.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80.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81.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82.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83.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84.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85.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86.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87.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88.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89.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90.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91.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92.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93.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94.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95.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96.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97.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98.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99.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00.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01.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02.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03.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04.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05.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06.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07.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08.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09.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10.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11.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12.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13.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14.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15.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16.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17.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18.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19.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20.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21.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22.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23.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24.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25.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26.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27.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28.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29.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30.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31.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32.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33.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34.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35.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36.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37.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38.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39.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40.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41.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42.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43.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44.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45.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46.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47.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48.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49.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50.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51.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52.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53.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3CCAF6D-C3D5-3C8E-0668-A888526362C9}"/>
              </a:ext>
            </a:extLst>
          </p:cNvPr>
          <p:cNvSpPr>
            <a:spLocks noGrp="1"/>
          </p:cNvSpPr>
          <p:nvPr>
            <p:ph type="ctrTitle"/>
          </p:nvPr>
        </p:nvSpPr>
        <p:spPr>
          <a:xfrm>
            <a:off x="-6220" y="1122363"/>
            <a:ext cx="12198220" cy="2387600"/>
          </a:xfrm>
        </p:spPr>
        <p:txBody>
          <a:bodyPr>
            <a:normAutofit/>
          </a:bodyPr>
          <a:lstStyle/>
          <a:p>
            <a:r>
              <a:rPr lang="ar-AE" sz="5400" b="0" i="0" dirty="0">
                <a:solidFill>
                  <a:srgbClr val="725945"/>
                </a:solidFill>
                <a:effectLst/>
                <a:latin typeface="Elif1"/>
              </a:rPr>
              <a:t>اَلَّذٖينَ يَظُنُّونَ اَنَّهُمْ مُلَاقُوا رَبِّهِمْ وَاَنَّهُمْ اِلَيْهِ رَاجِعُونَ۟</a:t>
            </a:r>
            <a:r>
              <a:rPr lang="ar-AE" sz="5400" b="1" i="0" u="none" strike="noStrike" dirty="0">
                <a:solidFill>
                  <a:srgbClr val="725945"/>
                </a:solidFill>
                <a:effectLst/>
                <a:latin typeface="Elif1"/>
              </a:rPr>
              <a:t>﴿٤٦﴾</a:t>
            </a:r>
            <a:endParaRPr lang="tr-TR" sz="5400" dirty="0"/>
          </a:p>
        </p:txBody>
      </p:sp>
      <p:sp>
        <p:nvSpPr>
          <p:cNvPr id="3" name="Alt Başlık 2">
            <a:extLst>
              <a:ext uri="{FF2B5EF4-FFF2-40B4-BE49-F238E27FC236}">
                <a16:creationId xmlns:a16="http://schemas.microsoft.com/office/drawing/2014/main" id="{C2871C09-42C4-695A-15F0-1001DF612EDE}"/>
              </a:ext>
            </a:extLst>
          </p:cNvPr>
          <p:cNvSpPr>
            <a:spLocks noGrp="1"/>
          </p:cNvSpPr>
          <p:nvPr>
            <p:ph type="subTitle" idx="1"/>
          </p:nvPr>
        </p:nvSpPr>
        <p:spPr>
          <a:xfrm>
            <a:off x="1547326" y="5202238"/>
            <a:ext cx="9144000" cy="1655762"/>
          </a:xfrm>
        </p:spPr>
        <p:txBody>
          <a:bodyPr/>
          <a:lstStyle/>
          <a:p>
            <a:r>
              <a:rPr lang="tr-TR" b="1" i="1" u="none" strike="noStrike" dirty="0">
                <a:solidFill>
                  <a:srgbClr val="725945"/>
                </a:solidFill>
                <a:effectLst/>
                <a:latin typeface="Helvetica Neue"/>
              </a:rPr>
              <a:t>﴾46﴿</a:t>
            </a:r>
            <a:r>
              <a:rPr lang="tr-TR" b="1" i="1" dirty="0">
                <a:solidFill>
                  <a:srgbClr val="4A4A4A"/>
                </a:solidFill>
                <a:effectLst/>
                <a:latin typeface="Helvetica Neue"/>
              </a:rPr>
              <a:t>Onlar kesinlikle rablerine kavuşacaklarını ve O’na döneceklerini bilen kimselerdir.</a:t>
            </a:r>
            <a:endParaRPr lang="tr-TR" dirty="0"/>
          </a:p>
        </p:txBody>
      </p:sp>
      <p:sp>
        <p:nvSpPr>
          <p:cNvPr id="4" name="Metin kutusu 3">
            <a:extLst>
              <a:ext uri="{FF2B5EF4-FFF2-40B4-BE49-F238E27FC236}">
                <a16:creationId xmlns:a16="http://schemas.microsoft.com/office/drawing/2014/main" id="{18F11529-0DCC-73EF-C69E-9738F01E73EA}"/>
              </a:ext>
            </a:extLst>
          </p:cNvPr>
          <p:cNvSpPr txBox="1"/>
          <p:nvPr/>
        </p:nvSpPr>
        <p:spPr>
          <a:xfrm>
            <a:off x="9190653" y="0"/>
            <a:ext cx="3001347" cy="923330"/>
          </a:xfrm>
          <a:prstGeom prst="rect">
            <a:avLst/>
          </a:prstGeom>
          <a:noFill/>
        </p:spPr>
        <p:txBody>
          <a:bodyPr wrap="square" rtlCol="0">
            <a:spAutoFit/>
          </a:bodyPr>
          <a:lstStyle/>
          <a:p>
            <a:pPr algn="l"/>
            <a:r>
              <a:rPr lang="tr-TR" b="1" i="0" dirty="0">
                <a:solidFill>
                  <a:srgbClr val="725945"/>
                </a:solidFill>
                <a:effectLst/>
                <a:latin typeface="inherit"/>
              </a:rPr>
              <a:t>Bakara Suresi-2.sure </a:t>
            </a:r>
          </a:p>
          <a:p>
            <a:r>
              <a:rPr lang="tr-TR" b="1" i="0" u="none" strike="noStrike" dirty="0">
                <a:solidFill>
                  <a:srgbClr val="725945"/>
                </a:solidFill>
                <a:effectLst/>
                <a:latin typeface="Helvetica Neue"/>
                <a:hlinkClick r:id="rId2"/>
              </a:rPr>
              <a:t>46.Ayet </a:t>
            </a:r>
            <a:br>
              <a:rPr lang="tr-TR" b="1" i="0" u="none" strike="noStrike" dirty="0">
                <a:solidFill>
                  <a:srgbClr val="725945"/>
                </a:solidFill>
                <a:effectLst/>
                <a:latin typeface="Helvetica Neue"/>
                <a:hlinkClick r:id="rId2"/>
              </a:rPr>
            </a:br>
            <a:endParaRPr lang="tr-TR" dirty="0"/>
          </a:p>
        </p:txBody>
      </p:sp>
    </p:spTree>
    <p:extLst>
      <p:ext uri="{BB962C8B-B14F-4D97-AF65-F5344CB8AC3E}">
        <p14:creationId xmlns:p14="http://schemas.microsoft.com/office/powerpoint/2010/main" val="1141867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822A64E-D58F-189F-9905-7D082804E132}"/>
              </a:ext>
            </a:extLst>
          </p:cNvPr>
          <p:cNvSpPr>
            <a:spLocks noGrp="1"/>
          </p:cNvSpPr>
          <p:nvPr>
            <p:ph type="ctrTitle"/>
          </p:nvPr>
        </p:nvSpPr>
        <p:spPr>
          <a:xfrm>
            <a:off x="0" y="1122362"/>
            <a:ext cx="12192000" cy="2525907"/>
          </a:xfrm>
        </p:spPr>
        <p:txBody>
          <a:bodyPr>
            <a:normAutofit fontScale="90000"/>
          </a:bodyPr>
          <a:lstStyle/>
          <a:p>
            <a:r>
              <a:rPr lang="ar-AE" sz="5400" b="0" i="0" dirty="0">
                <a:solidFill>
                  <a:srgbClr val="725945"/>
                </a:solidFill>
                <a:effectLst/>
                <a:latin typeface="Elif1"/>
              </a:rPr>
              <a:t>وَاِذْ نَجَّيْنَاكُمْ مِنْ اٰلِ فِرْعَوْنَ يَسُومُونَكُمْ سُٓوءَ الْعَذَابِ يُذَبِّحُونَ</a:t>
            </a:r>
            <a:r>
              <a:rPr lang="tr-TR" sz="5400" b="0" i="0" dirty="0">
                <a:solidFill>
                  <a:srgbClr val="725945"/>
                </a:solidFill>
                <a:effectLst/>
                <a:latin typeface="Elif1"/>
              </a:rPr>
              <a:t/>
            </a:r>
            <a:br>
              <a:rPr lang="tr-TR" sz="5400" b="0" i="0" dirty="0">
                <a:solidFill>
                  <a:srgbClr val="725945"/>
                </a:solidFill>
                <a:effectLst/>
                <a:latin typeface="Elif1"/>
              </a:rPr>
            </a:br>
            <a:r>
              <a:rPr lang="tr-TR" sz="5400" b="0" i="0" dirty="0">
                <a:solidFill>
                  <a:srgbClr val="725945"/>
                </a:solidFill>
                <a:effectLst/>
                <a:latin typeface="Elif1"/>
              </a:rPr>
              <a:t/>
            </a:r>
            <a:br>
              <a:rPr lang="tr-TR" sz="5400" b="0" i="0" dirty="0">
                <a:solidFill>
                  <a:srgbClr val="725945"/>
                </a:solidFill>
                <a:effectLst/>
                <a:latin typeface="Elif1"/>
              </a:rPr>
            </a:br>
            <a:r>
              <a:rPr lang="ar-AE" sz="5400" b="0" i="0" dirty="0">
                <a:solidFill>
                  <a:srgbClr val="725945"/>
                </a:solidFill>
                <a:effectLst/>
                <a:latin typeface="Elif1"/>
              </a:rPr>
              <a:t> اَبْنَٓاءَكُمْ وَيَسْتَحْيُونَ نِسَٓاءَكُمْۜ وَفٖى ذٰلِكُمْ بَلَٓاءٌ مِنْ رَبِّكُمْ عَظٖيمٌ</a:t>
            </a:r>
            <a:endParaRPr lang="tr-TR" sz="5400" dirty="0"/>
          </a:p>
        </p:txBody>
      </p:sp>
      <p:sp>
        <p:nvSpPr>
          <p:cNvPr id="3" name="Alt Başlık 2">
            <a:extLst>
              <a:ext uri="{FF2B5EF4-FFF2-40B4-BE49-F238E27FC236}">
                <a16:creationId xmlns:a16="http://schemas.microsoft.com/office/drawing/2014/main" id="{AE7A6132-A8ED-15DF-A789-1F81FA3B2264}"/>
              </a:ext>
            </a:extLst>
          </p:cNvPr>
          <p:cNvSpPr>
            <a:spLocks noGrp="1"/>
          </p:cNvSpPr>
          <p:nvPr>
            <p:ph type="subTitle" idx="1"/>
          </p:nvPr>
        </p:nvSpPr>
        <p:spPr>
          <a:xfrm>
            <a:off x="74645" y="4520358"/>
            <a:ext cx="12117355" cy="2225673"/>
          </a:xfrm>
        </p:spPr>
        <p:txBody>
          <a:bodyPr>
            <a:normAutofit/>
          </a:bodyPr>
          <a:lstStyle/>
          <a:p>
            <a:r>
              <a:rPr lang="tr-TR" sz="3200" b="1" i="1" u="none" strike="noStrike" dirty="0">
                <a:solidFill>
                  <a:srgbClr val="725945"/>
                </a:solidFill>
                <a:effectLst/>
                <a:latin typeface="Helvetica Neue"/>
              </a:rPr>
              <a:t>﴾49﴿</a:t>
            </a:r>
            <a:r>
              <a:rPr lang="tr-TR" sz="3200" b="1" i="1" dirty="0">
                <a:solidFill>
                  <a:srgbClr val="4A4A4A"/>
                </a:solidFill>
                <a:effectLst/>
                <a:latin typeface="Helvetica Neue"/>
              </a:rPr>
              <a:t>Hatırlayın ki sizi Firavun’un adamlarından kurtardık. Onlar size işkencenin en kötüsünü </a:t>
            </a:r>
            <a:r>
              <a:rPr lang="tr-TR" sz="3200" b="1" i="1" dirty="0" err="1">
                <a:solidFill>
                  <a:srgbClr val="4A4A4A"/>
                </a:solidFill>
                <a:effectLst/>
                <a:latin typeface="Helvetica Neue"/>
              </a:rPr>
              <a:t>revâ</a:t>
            </a:r>
            <a:r>
              <a:rPr lang="tr-TR" sz="3200" b="1" i="1" dirty="0">
                <a:solidFill>
                  <a:srgbClr val="4A4A4A"/>
                </a:solidFill>
                <a:effectLst/>
                <a:latin typeface="Helvetica Neue"/>
              </a:rPr>
              <a:t> görüyorlar, erkek çocuklarınızı boğazlıyorlar, kızlarınızı sağ bırakıyorlardı. Bu size reva görülenlerde rabbinizden büyük bir imtihan vardı.</a:t>
            </a:r>
            <a:endParaRPr lang="tr-TR" sz="3200" dirty="0"/>
          </a:p>
        </p:txBody>
      </p:sp>
      <p:sp>
        <p:nvSpPr>
          <p:cNvPr id="5" name="Metin kutusu 4">
            <a:extLst>
              <a:ext uri="{FF2B5EF4-FFF2-40B4-BE49-F238E27FC236}">
                <a16:creationId xmlns:a16="http://schemas.microsoft.com/office/drawing/2014/main" id="{0F0903D7-8253-2D13-760F-959359C51B3F}"/>
              </a:ext>
            </a:extLst>
          </p:cNvPr>
          <p:cNvSpPr txBox="1"/>
          <p:nvPr/>
        </p:nvSpPr>
        <p:spPr>
          <a:xfrm>
            <a:off x="9598090" y="0"/>
            <a:ext cx="2593910" cy="1446550"/>
          </a:xfrm>
          <a:prstGeom prst="rect">
            <a:avLst/>
          </a:prstGeom>
          <a:noFill/>
        </p:spPr>
        <p:txBody>
          <a:bodyPr wrap="square" rtlCol="0">
            <a:spAutoFit/>
          </a:bodyPr>
          <a:lstStyle/>
          <a:p>
            <a:pPr algn="l"/>
            <a:r>
              <a:rPr lang="tr-TR" sz="2200" b="1" i="0" dirty="0">
                <a:solidFill>
                  <a:srgbClr val="725945"/>
                </a:solidFill>
                <a:effectLst/>
                <a:latin typeface="inherit"/>
              </a:rPr>
              <a:t>Bakara Suresi-2.sure </a:t>
            </a:r>
          </a:p>
          <a:p>
            <a:r>
              <a:rPr lang="tr-TR" sz="2200" b="1" i="0" u="none" strike="noStrike" dirty="0">
                <a:solidFill>
                  <a:srgbClr val="725945"/>
                </a:solidFill>
                <a:effectLst/>
                <a:latin typeface="Helvetica Neue"/>
                <a:hlinkClick r:id="rId2"/>
              </a:rPr>
              <a:t>49.Ayet </a:t>
            </a:r>
            <a:br>
              <a:rPr lang="tr-TR" sz="2200" b="1" i="0" u="none" strike="noStrike" dirty="0">
                <a:solidFill>
                  <a:srgbClr val="725945"/>
                </a:solidFill>
                <a:effectLst/>
                <a:latin typeface="Helvetica Neue"/>
                <a:hlinkClick r:id="rId2"/>
              </a:rPr>
            </a:br>
            <a:endParaRPr lang="tr-TR" sz="2200" dirty="0"/>
          </a:p>
          <a:p>
            <a:endParaRPr lang="tr-TR" sz="2200" dirty="0"/>
          </a:p>
        </p:txBody>
      </p:sp>
    </p:spTree>
    <p:extLst>
      <p:ext uri="{BB962C8B-B14F-4D97-AF65-F5344CB8AC3E}">
        <p14:creationId xmlns:p14="http://schemas.microsoft.com/office/powerpoint/2010/main" val="37522960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2F46DE9-78EE-8466-B51F-0DCD3E5EFF66}"/>
              </a:ext>
            </a:extLst>
          </p:cNvPr>
          <p:cNvSpPr>
            <a:spLocks noGrp="1"/>
          </p:cNvSpPr>
          <p:nvPr>
            <p:ph type="ctrTitle"/>
          </p:nvPr>
        </p:nvSpPr>
        <p:spPr>
          <a:xfrm>
            <a:off x="0" y="2990461"/>
            <a:ext cx="12192000" cy="2387600"/>
          </a:xfrm>
        </p:spPr>
        <p:txBody>
          <a:bodyPr>
            <a:noAutofit/>
          </a:bodyPr>
          <a:lstStyle/>
          <a:p>
            <a:r>
              <a:rPr lang="ar-AE" sz="3600" b="0" i="0" dirty="0">
                <a:solidFill>
                  <a:srgbClr val="725945"/>
                </a:solidFill>
                <a:effectLst/>
                <a:latin typeface="Elif1"/>
              </a:rPr>
              <a:t>وَاِذْ قُلْتُمْ يَا مُوسٰى لَنْ نَصْبِرَ عَلٰى طَعَامٍ وَاحِدٍ فَادْعُ لَنَا رَبَّكَ يُخْرِجْ لَنَا مِمَّا تُنْبِتُ</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الْاَرْضُ مِنْ بَقْلِهَا وَقِثَّٓائِهَا وَفُومِهَا وَعَدَسِهَا وَبَصَلِهَاۜ قَالَ اَتَسْتَبْدِلُونَ الَّذٖى هُوَ</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اَدْنٰى بِالَّذٖى هُوَ خَيْرٌۜ اِهْبِطُوا مِصْرًا فَاِنَّ لَكُمْ مَا سَاَلْتُمْۜ وَضُرِبَتْ عَلَيْهِمُ الذِّلَّةُ</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وَالْمَسْكَنَةُ وَبَٓاؤُ۫ بِغَضَبٍ مِنَ اللّٰهِۜ ذٰلِكَ بِاَنَّهُمْ كَانُوا يَكْفُرُونَ بِاٰيَاتِ اللّٰهِ وَيَقْتُلُونَ</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النَّبِيّٖنَ بِغَيْرِ الْحَقِّۜ ذٰلِكَ بِمَا عَصَوْا وَكَانُوا يَعْتَدُونَ۟</a:t>
            </a:r>
            <a:r>
              <a:rPr lang="ar-AE" sz="3600" b="1" i="0" u="none" strike="noStrike" dirty="0">
                <a:solidFill>
                  <a:srgbClr val="725945"/>
                </a:solidFill>
                <a:effectLst/>
                <a:latin typeface="Elif1"/>
              </a:rPr>
              <a:t>﴿٦١﴾</a:t>
            </a:r>
            <a:endParaRPr lang="tr-TR" sz="3600" dirty="0"/>
          </a:p>
        </p:txBody>
      </p:sp>
      <p:sp>
        <p:nvSpPr>
          <p:cNvPr id="3" name="Alt Başlık 2">
            <a:extLst>
              <a:ext uri="{FF2B5EF4-FFF2-40B4-BE49-F238E27FC236}">
                <a16:creationId xmlns:a16="http://schemas.microsoft.com/office/drawing/2014/main" id="{6FC18633-2E47-3279-BF45-D93FE584072F}"/>
              </a:ext>
            </a:extLst>
          </p:cNvPr>
          <p:cNvSpPr>
            <a:spLocks noGrp="1"/>
          </p:cNvSpPr>
          <p:nvPr>
            <p:ph type="subTitle" idx="1"/>
          </p:nvPr>
        </p:nvSpPr>
        <p:spPr>
          <a:xfrm>
            <a:off x="0" y="5654350"/>
            <a:ext cx="12192000" cy="1203649"/>
          </a:xfrm>
        </p:spPr>
        <p:txBody>
          <a:bodyPr>
            <a:normAutofit fontScale="70000" lnSpcReduction="20000"/>
          </a:bodyPr>
          <a:lstStyle/>
          <a:p>
            <a:r>
              <a:rPr lang="tr-TR" b="1" i="1" u="none" strike="noStrike" dirty="0">
                <a:solidFill>
                  <a:srgbClr val="725945"/>
                </a:solidFill>
                <a:effectLst/>
                <a:latin typeface="Helvetica Neue"/>
              </a:rPr>
              <a:t>﴾61﴿</a:t>
            </a:r>
            <a:r>
              <a:rPr lang="tr-TR" b="1" i="1" dirty="0">
                <a:solidFill>
                  <a:srgbClr val="4A4A4A"/>
                </a:solidFill>
                <a:effectLst/>
                <a:latin typeface="Helvetica Neue"/>
              </a:rPr>
              <a:t>Hani siz, “Ey Mûsâ! Biz bir tek yiyecekle dayanamayacağız. Bizim için rabbine dua et de bize toprağın mahsullerinden; sebzelerinden, </a:t>
            </a:r>
            <a:r>
              <a:rPr lang="tr-TR" b="1" i="1" dirty="0" err="1">
                <a:solidFill>
                  <a:srgbClr val="4A4A4A"/>
                </a:solidFill>
                <a:effectLst/>
                <a:latin typeface="Helvetica Neue"/>
              </a:rPr>
              <a:t>kabakgillerinden</a:t>
            </a:r>
            <a:r>
              <a:rPr lang="tr-TR" b="1" i="1" dirty="0">
                <a:solidFill>
                  <a:srgbClr val="4A4A4A"/>
                </a:solidFill>
                <a:effectLst/>
                <a:latin typeface="Helvetica Neue"/>
              </a:rPr>
              <a:t>, sarımsağından, mercimeğinden, soğanından bitirsin” demiştiniz. Mûsâ ise, “İyiyi kötü ile değişmek mi istiyorsunuz? Şehre inin; istedikleriniz orada var” dedi. Zillete, </a:t>
            </a:r>
            <a:r>
              <a:rPr lang="tr-TR" b="1" i="1" dirty="0" err="1">
                <a:solidFill>
                  <a:srgbClr val="4A4A4A"/>
                </a:solidFill>
                <a:effectLst/>
                <a:latin typeface="Helvetica Neue"/>
              </a:rPr>
              <a:t>fakru</a:t>
            </a:r>
            <a:r>
              <a:rPr lang="tr-TR" b="1" i="1" dirty="0">
                <a:solidFill>
                  <a:srgbClr val="4A4A4A"/>
                </a:solidFill>
                <a:effectLst/>
                <a:latin typeface="Helvetica Neue"/>
              </a:rPr>
              <a:t> </a:t>
            </a:r>
            <a:r>
              <a:rPr lang="tr-TR" b="1" i="1" dirty="0" err="1">
                <a:solidFill>
                  <a:srgbClr val="4A4A4A"/>
                </a:solidFill>
                <a:effectLst/>
                <a:latin typeface="Helvetica Neue"/>
              </a:rPr>
              <a:t>zarûrete</a:t>
            </a:r>
            <a:r>
              <a:rPr lang="tr-TR" b="1" i="1" dirty="0">
                <a:solidFill>
                  <a:srgbClr val="4A4A4A"/>
                </a:solidFill>
                <a:effectLst/>
                <a:latin typeface="Helvetica Neue"/>
              </a:rPr>
              <a:t> mahkûm oldular; Allah’ın gazabına uğradılar. Bu durum, Allah’ın </a:t>
            </a:r>
            <a:r>
              <a:rPr lang="tr-TR" b="1" i="1" dirty="0" err="1">
                <a:solidFill>
                  <a:srgbClr val="4A4A4A"/>
                </a:solidFill>
                <a:effectLst/>
                <a:latin typeface="Helvetica Neue"/>
              </a:rPr>
              <a:t>âyetlerini</a:t>
            </a:r>
            <a:r>
              <a:rPr lang="tr-TR" b="1" i="1" dirty="0">
                <a:solidFill>
                  <a:srgbClr val="4A4A4A"/>
                </a:solidFill>
                <a:effectLst/>
                <a:latin typeface="Helvetica Neue"/>
              </a:rPr>
              <a:t> inkâr etmeleri ve haksız yere peygamberleri öldürmelerinin, bütün bunlar da isyan etmeleri ve haddi aşmalarının sonucuydu.</a:t>
            </a:r>
            <a:endParaRPr lang="tr-TR" dirty="0"/>
          </a:p>
        </p:txBody>
      </p:sp>
      <p:sp>
        <p:nvSpPr>
          <p:cNvPr id="4" name="Metin kutusu 3">
            <a:extLst>
              <a:ext uri="{FF2B5EF4-FFF2-40B4-BE49-F238E27FC236}">
                <a16:creationId xmlns:a16="http://schemas.microsoft.com/office/drawing/2014/main" id="{155C3C55-1248-B68E-0E23-EA03AF353B28}"/>
              </a:ext>
            </a:extLst>
          </p:cNvPr>
          <p:cNvSpPr txBox="1"/>
          <p:nvPr/>
        </p:nvSpPr>
        <p:spPr>
          <a:xfrm>
            <a:off x="9171992" y="0"/>
            <a:ext cx="3020008" cy="1200329"/>
          </a:xfrm>
          <a:prstGeom prst="rect">
            <a:avLst/>
          </a:prstGeom>
          <a:noFill/>
        </p:spPr>
        <p:txBody>
          <a:bodyPr wrap="square" rtlCol="0">
            <a:spAutoFit/>
          </a:bodyPr>
          <a:lstStyle/>
          <a:p>
            <a:pPr algn="l"/>
            <a:r>
              <a:rPr lang="tr-TR" b="1" i="0" dirty="0">
                <a:solidFill>
                  <a:srgbClr val="725945"/>
                </a:solidFill>
                <a:effectLst/>
                <a:latin typeface="inherit"/>
              </a:rPr>
              <a:t>Bakara Suresi-2.sure </a:t>
            </a:r>
          </a:p>
          <a:p>
            <a:pPr algn="l"/>
            <a:r>
              <a:rPr lang="tr-TR" b="1" dirty="0">
                <a:solidFill>
                  <a:srgbClr val="725945"/>
                </a:solidFill>
                <a:latin typeface="inherit"/>
              </a:rPr>
              <a:t>61.Ayet </a:t>
            </a:r>
            <a:endParaRPr lang="tr-TR" b="1" i="0" dirty="0">
              <a:solidFill>
                <a:srgbClr val="725945"/>
              </a:solidFill>
              <a:effectLst/>
              <a:latin typeface="inherit"/>
            </a:endParaRPr>
          </a:p>
          <a:p>
            <a:r>
              <a:rPr lang="tr-TR" b="1" i="0" u="none" strike="noStrike" dirty="0">
                <a:solidFill>
                  <a:srgbClr val="725945"/>
                </a:solidFill>
                <a:effectLst/>
                <a:latin typeface="Helvetica Neue"/>
                <a:hlinkClick r:id="rId2"/>
              </a:rPr>
              <a:t/>
            </a:r>
            <a:br>
              <a:rPr lang="tr-TR" b="1" i="0" u="none" strike="noStrike" dirty="0">
                <a:solidFill>
                  <a:srgbClr val="725945"/>
                </a:solidFill>
                <a:effectLst/>
                <a:latin typeface="Helvetica Neue"/>
                <a:hlinkClick r:id="rId2"/>
              </a:rPr>
            </a:br>
            <a:endParaRPr lang="tr-TR" dirty="0"/>
          </a:p>
        </p:txBody>
      </p:sp>
    </p:spTree>
    <p:extLst>
      <p:ext uri="{BB962C8B-B14F-4D97-AF65-F5344CB8AC3E}">
        <p14:creationId xmlns:p14="http://schemas.microsoft.com/office/powerpoint/2010/main" val="41253076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5029200"/>
            <a:ext cx="12192000" cy="1828800"/>
          </a:xfrm>
        </p:spPr>
        <p:txBody>
          <a:bodyPr>
            <a:normAutofit lnSpcReduction="10000"/>
          </a:bodyPr>
          <a:lstStyle/>
          <a:p>
            <a:r>
              <a:rPr lang="tr-TR" sz="3200" b="1" i="1" u="none" strike="noStrike" dirty="0">
                <a:solidFill>
                  <a:srgbClr val="725945"/>
                </a:solidFill>
                <a:effectLst/>
                <a:latin typeface="Helvetica Neue"/>
              </a:rPr>
              <a:t>﴾62﴿</a:t>
            </a:r>
            <a:r>
              <a:rPr lang="tr-TR" sz="3200" b="1" i="1" dirty="0">
                <a:solidFill>
                  <a:srgbClr val="4A4A4A"/>
                </a:solidFill>
                <a:effectLst/>
                <a:latin typeface="Helvetica Neue"/>
              </a:rPr>
              <a:t>Şüphesiz, iman edenler; </a:t>
            </a:r>
            <a:r>
              <a:rPr lang="tr-TR" sz="3200" b="1" i="1" dirty="0" err="1">
                <a:solidFill>
                  <a:srgbClr val="4A4A4A"/>
                </a:solidFill>
                <a:effectLst/>
                <a:latin typeface="Helvetica Neue"/>
              </a:rPr>
              <a:t>yahudilerden</a:t>
            </a:r>
            <a:r>
              <a:rPr lang="tr-TR" sz="3200" b="1" i="1" dirty="0">
                <a:solidFill>
                  <a:srgbClr val="4A4A4A"/>
                </a:solidFill>
                <a:effectLst/>
                <a:latin typeface="Helvetica Neue"/>
              </a:rPr>
              <a:t>, </a:t>
            </a:r>
            <a:r>
              <a:rPr lang="tr-TR" sz="3200" b="1" i="1" dirty="0" err="1">
                <a:solidFill>
                  <a:srgbClr val="4A4A4A"/>
                </a:solidFill>
                <a:effectLst/>
                <a:latin typeface="Helvetica Neue"/>
              </a:rPr>
              <a:t>hıristiyanlardan</a:t>
            </a:r>
            <a:r>
              <a:rPr lang="tr-TR" sz="3200" b="1" i="1" dirty="0">
                <a:solidFill>
                  <a:srgbClr val="4A4A4A"/>
                </a:solidFill>
                <a:effectLst/>
                <a:latin typeface="Helvetica Neue"/>
              </a:rPr>
              <a:t> ve </a:t>
            </a:r>
            <a:r>
              <a:rPr lang="tr-TR" sz="3200" b="1" i="1" dirty="0" err="1">
                <a:solidFill>
                  <a:srgbClr val="4A4A4A"/>
                </a:solidFill>
                <a:effectLst/>
                <a:latin typeface="Helvetica Neue"/>
              </a:rPr>
              <a:t>Sâbiîler’den</a:t>
            </a:r>
            <a:r>
              <a:rPr lang="tr-TR" sz="3200" b="1" i="1" dirty="0">
                <a:solidFill>
                  <a:srgbClr val="4A4A4A"/>
                </a:solidFill>
                <a:effectLst/>
                <a:latin typeface="Helvetica Neue"/>
              </a:rPr>
              <a:t> de Allah’a ve </a:t>
            </a:r>
            <a:r>
              <a:rPr lang="tr-TR" sz="3200" b="1" i="1" dirty="0" err="1">
                <a:solidFill>
                  <a:srgbClr val="4A4A4A"/>
                </a:solidFill>
                <a:effectLst/>
                <a:latin typeface="Helvetica Neue"/>
              </a:rPr>
              <a:t>âhiret</a:t>
            </a:r>
            <a:r>
              <a:rPr lang="tr-TR" sz="3200" b="1" i="1" dirty="0">
                <a:solidFill>
                  <a:srgbClr val="4A4A4A"/>
                </a:solidFill>
                <a:effectLst/>
                <a:latin typeface="Helvetica Neue"/>
              </a:rPr>
              <a:t> gününe inanıp </a:t>
            </a:r>
            <a:r>
              <a:rPr lang="tr-TR" sz="3200" b="1" i="1" dirty="0" err="1">
                <a:solidFill>
                  <a:srgbClr val="4A4A4A"/>
                </a:solidFill>
                <a:effectLst/>
                <a:latin typeface="Helvetica Neue"/>
              </a:rPr>
              <a:t>sâlih</a:t>
            </a:r>
            <a:r>
              <a:rPr lang="tr-TR" sz="3200" b="1" i="1" dirty="0">
                <a:solidFill>
                  <a:srgbClr val="4A4A4A"/>
                </a:solidFill>
                <a:effectLst/>
                <a:latin typeface="Helvetica Neue"/>
              </a:rPr>
              <a:t> amel işleyenler için rableri katında mükâfatlar vardır. Onlar için herhangi bir korku yoktur; onlar üzüntü de çekmeyecekler.</a:t>
            </a:r>
            <a:endParaRPr lang="tr-TR" sz="32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598090" y="0"/>
            <a:ext cx="2593910" cy="1446550"/>
          </a:xfrm>
          <a:prstGeom prst="rect">
            <a:avLst/>
          </a:prstGeom>
          <a:noFill/>
        </p:spPr>
        <p:txBody>
          <a:bodyPr wrap="square" rtlCol="0">
            <a:spAutoFit/>
          </a:bodyPr>
          <a:lstStyle/>
          <a:p>
            <a:pPr algn="l"/>
            <a:r>
              <a:rPr lang="tr-TR" sz="2200" b="1" i="0" dirty="0">
                <a:solidFill>
                  <a:srgbClr val="725945"/>
                </a:solidFill>
                <a:effectLst/>
                <a:latin typeface="inherit"/>
              </a:rPr>
              <a:t>Bakara Suresi-2.sure </a:t>
            </a:r>
          </a:p>
          <a:p>
            <a:r>
              <a:rPr lang="tr-TR" sz="2200" b="1" i="0" u="none" strike="noStrike" dirty="0">
                <a:solidFill>
                  <a:srgbClr val="725945"/>
                </a:solidFill>
                <a:effectLst/>
                <a:latin typeface="Helvetica Neue"/>
                <a:hlinkClick r:id="rId2"/>
              </a:rPr>
              <a:t>62.Ayet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65314" y="2426629"/>
            <a:ext cx="12192000" cy="2387600"/>
          </a:xfrm>
        </p:spPr>
        <p:txBody>
          <a:bodyPr>
            <a:noAutofit/>
          </a:bodyPr>
          <a:lstStyle/>
          <a:p>
            <a:r>
              <a:rPr lang="ar-AE" sz="5400" b="0" i="0" dirty="0">
                <a:solidFill>
                  <a:srgbClr val="725945"/>
                </a:solidFill>
                <a:effectLst/>
                <a:latin typeface="Elif1"/>
              </a:rPr>
              <a:t>اِنَّ الَّذٖينَ اٰمَنُوا وَالَّذٖينَ هَادُوا وَالنَّصَارٰى وَالصَّابِـٖٔينَ مَنْ</a:t>
            </a:r>
            <a:r>
              <a:rPr lang="tr-TR" sz="5400" b="0" i="0" dirty="0">
                <a:solidFill>
                  <a:srgbClr val="725945"/>
                </a:solidFill>
                <a:effectLst/>
                <a:latin typeface="Elif1"/>
              </a:rPr>
              <a:t/>
            </a:r>
            <a:br>
              <a:rPr lang="tr-TR" sz="5400" b="0" i="0" dirty="0">
                <a:solidFill>
                  <a:srgbClr val="725945"/>
                </a:solidFill>
                <a:effectLst/>
                <a:latin typeface="Elif1"/>
              </a:rPr>
            </a:br>
            <a:r>
              <a:rPr lang="tr-TR" sz="5400" b="0" i="0" dirty="0">
                <a:solidFill>
                  <a:srgbClr val="725945"/>
                </a:solidFill>
                <a:effectLst/>
                <a:latin typeface="Elif1"/>
              </a:rPr>
              <a:t/>
            </a:r>
            <a:br>
              <a:rPr lang="tr-TR" sz="5400" b="0" i="0" dirty="0">
                <a:solidFill>
                  <a:srgbClr val="725945"/>
                </a:solidFill>
                <a:effectLst/>
                <a:latin typeface="Elif1"/>
              </a:rPr>
            </a:br>
            <a:r>
              <a:rPr lang="ar-AE" sz="5400" b="0" i="0" dirty="0">
                <a:solidFill>
                  <a:srgbClr val="725945"/>
                </a:solidFill>
                <a:effectLst/>
                <a:latin typeface="Elif1"/>
              </a:rPr>
              <a:t> اٰمَنَ بِاللّٰهِ وَالْيَوْمِ الْاٰخِرِ وَعَمِلَ صَالِحًا فَلَهُمْ اَجْرُهُمْ عِنْدَ</a:t>
            </a:r>
            <a:r>
              <a:rPr lang="tr-TR" sz="5400" b="0" i="0" dirty="0">
                <a:solidFill>
                  <a:srgbClr val="725945"/>
                </a:solidFill>
                <a:effectLst/>
                <a:latin typeface="Elif1"/>
              </a:rPr>
              <a:t/>
            </a:r>
            <a:br>
              <a:rPr lang="tr-TR" sz="5400" b="0" i="0" dirty="0">
                <a:solidFill>
                  <a:srgbClr val="725945"/>
                </a:solidFill>
                <a:effectLst/>
                <a:latin typeface="Elif1"/>
              </a:rPr>
            </a:br>
            <a:r>
              <a:rPr lang="tr-TR" sz="5400" b="0" i="0" dirty="0">
                <a:solidFill>
                  <a:srgbClr val="725945"/>
                </a:solidFill>
                <a:effectLst/>
                <a:latin typeface="Elif1"/>
              </a:rPr>
              <a:t/>
            </a:r>
            <a:br>
              <a:rPr lang="tr-TR" sz="5400" b="0" i="0" dirty="0">
                <a:solidFill>
                  <a:srgbClr val="725945"/>
                </a:solidFill>
                <a:effectLst/>
                <a:latin typeface="Elif1"/>
              </a:rPr>
            </a:br>
            <a:r>
              <a:rPr lang="ar-AE" sz="5400" b="0" i="0" dirty="0">
                <a:solidFill>
                  <a:srgbClr val="725945"/>
                </a:solidFill>
                <a:effectLst/>
                <a:latin typeface="Elif1"/>
              </a:rPr>
              <a:t> رَبِّهِمْۖ وَلَا خَوْفٌ عَلَيْهِمْ وَلَا هُمْ يَحْزَنُونَ</a:t>
            </a:r>
            <a:r>
              <a:rPr lang="ar-AE" sz="5400" b="1" i="0" u="none" strike="noStrike" dirty="0">
                <a:solidFill>
                  <a:srgbClr val="725945"/>
                </a:solidFill>
                <a:effectLst/>
                <a:latin typeface="Elif1"/>
              </a:rPr>
              <a:t>﴿٦٢﴾</a:t>
            </a:r>
            <a:endParaRPr lang="tr-TR" sz="19900" dirty="0"/>
          </a:p>
        </p:txBody>
      </p:sp>
    </p:spTree>
    <p:extLst>
      <p:ext uri="{BB962C8B-B14F-4D97-AF65-F5344CB8AC3E}">
        <p14:creationId xmlns:p14="http://schemas.microsoft.com/office/powerpoint/2010/main" val="3597254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348065"/>
            <a:ext cx="12192000" cy="2509935"/>
          </a:xfrm>
        </p:spPr>
        <p:txBody>
          <a:bodyPr>
            <a:normAutofit lnSpcReduction="10000"/>
          </a:bodyPr>
          <a:lstStyle/>
          <a:p>
            <a:r>
              <a:rPr lang="tr-TR" sz="3600" b="1" i="1" u="none" strike="noStrike" dirty="0">
                <a:solidFill>
                  <a:srgbClr val="725945"/>
                </a:solidFill>
                <a:effectLst/>
                <a:latin typeface="Helvetica Neue"/>
              </a:rPr>
              <a:t>﴾68﴿</a:t>
            </a:r>
            <a:r>
              <a:rPr lang="tr-TR" sz="3600" b="1" i="1" dirty="0">
                <a:solidFill>
                  <a:srgbClr val="4A4A4A"/>
                </a:solidFill>
                <a:effectLst/>
                <a:latin typeface="Helvetica Neue"/>
              </a:rPr>
              <a:t>“Bizim adımıza rabbine dua et de onun nasıl olduğunu bize açıklasın” dediler. Mûsâ dedi ki: “Allah şöyle buyuruyor: ‘O, yaşlı da değil düve de değil; ikisinin arası bir inek olacak.’ Haydi, size emredileni yapın.”</a:t>
            </a:r>
            <a:endParaRPr lang="tr-TR" sz="4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598090" y="0"/>
            <a:ext cx="2593910" cy="1446550"/>
          </a:xfrm>
          <a:prstGeom prst="rect">
            <a:avLst/>
          </a:prstGeom>
          <a:noFill/>
        </p:spPr>
        <p:txBody>
          <a:bodyPr wrap="square" rtlCol="0">
            <a:spAutoFit/>
          </a:bodyPr>
          <a:lstStyle/>
          <a:p>
            <a:pPr algn="l"/>
            <a:r>
              <a:rPr lang="tr-TR" sz="2200" b="1" i="0" dirty="0">
                <a:solidFill>
                  <a:srgbClr val="725945"/>
                </a:solidFill>
                <a:effectLst/>
                <a:latin typeface="inherit"/>
              </a:rPr>
              <a:t>Bakara Suresi-2.sure </a:t>
            </a:r>
          </a:p>
          <a:p>
            <a:r>
              <a:rPr lang="tr-TR" sz="2200" b="1" i="0" u="none" strike="noStrike" dirty="0">
                <a:solidFill>
                  <a:srgbClr val="725945"/>
                </a:solidFill>
                <a:effectLst/>
                <a:latin typeface="Helvetica Neue"/>
                <a:hlinkClick r:id="rId2"/>
              </a:rPr>
              <a:t>68.Ayet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850275"/>
            <a:ext cx="12192000" cy="2797994"/>
          </a:xfrm>
        </p:spPr>
        <p:txBody>
          <a:bodyPr>
            <a:noAutofit/>
          </a:bodyPr>
          <a:lstStyle/>
          <a:p>
            <a:r>
              <a:rPr lang="ar-AE" sz="5300" b="0" i="0" dirty="0">
                <a:solidFill>
                  <a:srgbClr val="725945"/>
                </a:solidFill>
                <a:effectLst/>
                <a:latin typeface="Elif1"/>
              </a:rPr>
              <a:t>قَالُوا ادْعُ لَنَا رَبَّكَ يُبَيِّنْ لَنَا مَا هِيَؕ قَالَ اِنَّهُ يَقُولُ اِنَّهَا بَقَرَةٌ لَا</a:t>
            </a:r>
            <a:r>
              <a:rPr lang="tr-TR" sz="5300" b="0" i="0" dirty="0">
                <a:solidFill>
                  <a:srgbClr val="725945"/>
                </a:solidFill>
                <a:effectLst/>
                <a:latin typeface="Elif1"/>
              </a:rPr>
              <a:t/>
            </a:r>
            <a:br>
              <a:rPr lang="tr-TR" sz="5300" b="0" i="0" dirty="0">
                <a:solidFill>
                  <a:srgbClr val="725945"/>
                </a:solidFill>
                <a:effectLst/>
                <a:latin typeface="Elif1"/>
              </a:rPr>
            </a:br>
            <a:r>
              <a:rPr lang="ar-AE" sz="5300" b="0" i="0" dirty="0">
                <a:solidFill>
                  <a:srgbClr val="725945"/>
                </a:solidFill>
                <a:effectLst/>
                <a:latin typeface="Elif1"/>
              </a:rPr>
              <a:t> </a:t>
            </a:r>
            <a:r>
              <a:rPr lang="tr-TR" sz="5400" b="0" i="0" dirty="0">
                <a:solidFill>
                  <a:srgbClr val="725945"/>
                </a:solidFill>
                <a:effectLst/>
                <a:latin typeface="Elif1"/>
              </a:rPr>
              <a:t/>
            </a:r>
            <a:br>
              <a:rPr lang="tr-TR" sz="5400" b="0" i="0" dirty="0">
                <a:solidFill>
                  <a:srgbClr val="725945"/>
                </a:solidFill>
                <a:effectLst/>
                <a:latin typeface="Elif1"/>
              </a:rPr>
            </a:br>
            <a:r>
              <a:rPr lang="ar-AE" sz="5400" b="0" i="0" dirty="0">
                <a:solidFill>
                  <a:srgbClr val="725945"/>
                </a:solidFill>
                <a:effectLst/>
                <a:latin typeface="Elif1"/>
              </a:rPr>
              <a:t>فَارِضٌ وَلَا بِكْرٌؕ عَوَانٌ بَيْنَ ذٰلِكَؕ فَافْعَلُوا مَا تُؤْمَرُونَ</a:t>
            </a:r>
            <a:r>
              <a:rPr lang="ar-AE" sz="5400" b="1" i="0" u="none" strike="noStrike" dirty="0">
                <a:solidFill>
                  <a:srgbClr val="725945"/>
                </a:solidFill>
                <a:effectLst/>
                <a:latin typeface="Elif1"/>
              </a:rPr>
              <a:t>﴿٦٨﴾</a:t>
            </a:r>
            <a:endParaRPr lang="tr-TR" sz="5400" dirty="0"/>
          </a:p>
        </p:txBody>
      </p:sp>
    </p:spTree>
    <p:extLst>
      <p:ext uri="{BB962C8B-B14F-4D97-AF65-F5344CB8AC3E}">
        <p14:creationId xmlns:p14="http://schemas.microsoft.com/office/powerpoint/2010/main" val="5119569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348065"/>
            <a:ext cx="12192000" cy="2509935"/>
          </a:xfrm>
        </p:spPr>
        <p:txBody>
          <a:bodyPr>
            <a:normAutofit/>
          </a:bodyPr>
          <a:lstStyle/>
          <a:p>
            <a:r>
              <a:rPr lang="tr-TR" sz="3600" b="1" i="1" u="none" strike="noStrike" dirty="0">
                <a:solidFill>
                  <a:srgbClr val="725945"/>
                </a:solidFill>
                <a:effectLst/>
                <a:latin typeface="Helvetica Neue"/>
              </a:rPr>
              <a:t>﴾69﴿</a:t>
            </a:r>
            <a:r>
              <a:rPr lang="tr-TR" sz="3600" b="1" i="1" dirty="0">
                <a:solidFill>
                  <a:srgbClr val="4A4A4A"/>
                </a:solidFill>
                <a:effectLst/>
                <a:latin typeface="Helvetica Neue"/>
              </a:rPr>
              <a:t>“Bizim için rabbine dua et de renginin nasıl olacağını bize açıklasın” dediler. Mûsâ, “O buyuruyor ki: Rengi parlak sarı, bakanların içini açan bir inek olacak” dedi.</a:t>
            </a:r>
            <a:endParaRPr lang="tr-TR" sz="5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598090" y="0"/>
            <a:ext cx="2593910" cy="1446550"/>
          </a:xfrm>
          <a:prstGeom prst="rect">
            <a:avLst/>
          </a:prstGeom>
          <a:noFill/>
        </p:spPr>
        <p:txBody>
          <a:bodyPr wrap="square" rtlCol="0">
            <a:spAutoFit/>
          </a:bodyPr>
          <a:lstStyle/>
          <a:p>
            <a:pPr algn="l"/>
            <a:r>
              <a:rPr lang="tr-TR" sz="2200" b="1" i="0" dirty="0">
                <a:solidFill>
                  <a:srgbClr val="725945"/>
                </a:solidFill>
                <a:effectLst/>
                <a:latin typeface="inherit"/>
              </a:rPr>
              <a:t>Bakara Suresi-2.sure </a:t>
            </a:r>
          </a:p>
          <a:p>
            <a:r>
              <a:rPr lang="tr-TR" sz="2200" b="1" i="0" u="none" strike="noStrike" dirty="0">
                <a:solidFill>
                  <a:srgbClr val="725945"/>
                </a:solidFill>
                <a:effectLst/>
                <a:latin typeface="Helvetica Neue"/>
                <a:hlinkClick r:id="rId2"/>
              </a:rPr>
              <a:t>69.Ayet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850275"/>
            <a:ext cx="12192000" cy="2797994"/>
          </a:xfrm>
        </p:spPr>
        <p:txBody>
          <a:bodyPr>
            <a:noAutofit/>
          </a:bodyPr>
          <a:lstStyle/>
          <a:p>
            <a:r>
              <a:rPr lang="ar-AE" sz="5400" b="0" i="0" dirty="0">
                <a:solidFill>
                  <a:srgbClr val="725945"/>
                </a:solidFill>
                <a:effectLst/>
                <a:latin typeface="Elif1"/>
              </a:rPr>
              <a:t>قَالُوا ادْعُ لَنَا رَبَّكَ يُبَيِّنْ لَنَا مَا لَوْنُهَاؕ قَالَ اِنَّهُ يَقُولُ اِنَّهَا بَقَرَةٌ</a:t>
            </a:r>
            <a:r>
              <a:rPr lang="tr-TR" sz="5400" b="0" i="0" dirty="0">
                <a:solidFill>
                  <a:srgbClr val="725945"/>
                </a:solidFill>
                <a:effectLst/>
                <a:latin typeface="Elif1"/>
              </a:rPr>
              <a:t/>
            </a:r>
            <a:br>
              <a:rPr lang="tr-TR" sz="5400" b="0" i="0" dirty="0">
                <a:solidFill>
                  <a:srgbClr val="725945"/>
                </a:solidFill>
                <a:effectLst/>
                <a:latin typeface="Elif1"/>
              </a:rPr>
            </a:br>
            <a:r>
              <a:rPr lang="tr-TR" sz="5400" b="0" i="0" dirty="0">
                <a:solidFill>
                  <a:srgbClr val="725945"/>
                </a:solidFill>
                <a:effectLst/>
                <a:latin typeface="Elif1"/>
              </a:rPr>
              <a:t/>
            </a:r>
            <a:br>
              <a:rPr lang="tr-TR" sz="5400" b="0" i="0" dirty="0">
                <a:solidFill>
                  <a:srgbClr val="725945"/>
                </a:solidFill>
                <a:effectLst/>
                <a:latin typeface="Elif1"/>
              </a:rPr>
            </a:br>
            <a:r>
              <a:rPr lang="ar-AE" sz="5400" b="0" i="0" dirty="0">
                <a:solidFill>
                  <a:srgbClr val="725945"/>
                </a:solidFill>
                <a:effectLst/>
                <a:latin typeface="Elif1"/>
              </a:rPr>
              <a:t> صَفْرَٓاءُۙ فَاقِعٌ لَوْنُهَا تَسُرُّ النَّاظِرٖينَ</a:t>
            </a:r>
            <a:r>
              <a:rPr lang="ar-AE" sz="5400" b="1" i="0" u="none" strike="noStrike" dirty="0">
                <a:solidFill>
                  <a:srgbClr val="725945"/>
                </a:solidFill>
                <a:effectLst/>
                <a:latin typeface="Elif1"/>
              </a:rPr>
              <a:t>﴿٦٩﴾</a:t>
            </a:r>
            <a:endParaRPr lang="tr-TR" sz="5400" dirty="0"/>
          </a:p>
        </p:txBody>
      </p:sp>
    </p:spTree>
    <p:extLst>
      <p:ext uri="{BB962C8B-B14F-4D97-AF65-F5344CB8AC3E}">
        <p14:creationId xmlns:p14="http://schemas.microsoft.com/office/powerpoint/2010/main" val="12914020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5075853"/>
            <a:ext cx="12192000" cy="1782147"/>
          </a:xfrm>
        </p:spPr>
        <p:txBody>
          <a:bodyPr>
            <a:normAutofit/>
          </a:bodyPr>
          <a:lstStyle/>
          <a:p>
            <a:r>
              <a:rPr lang="tr-TR" sz="2800" b="1" i="1" u="none" strike="noStrike" dirty="0">
                <a:solidFill>
                  <a:srgbClr val="725945"/>
                </a:solidFill>
                <a:effectLst/>
                <a:latin typeface="Helvetica Neue"/>
              </a:rPr>
              <a:t>﴾76﴿</a:t>
            </a:r>
            <a:r>
              <a:rPr lang="tr-TR" sz="2800" b="1" i="1" dirty="0">
                <a:solidFill>
                  <a:srgbClr val="4A4A4A"/>
                </a:solidFill>
                <a:effectLst/>
                <a:latin typeface="Helvetica Neue"/>
              </a:rPr>
              <a:t>Onlar inananlarla karşılaştıklarında “İman ettik” derler. Birbirleriyle baş başa kaldıklarında ise, “Allah’ın size açtıklarını (Tevrat’taki bilgileri) rabbiniz katında sizin aleyhinizde delil getirsinler diye mi onlara anlatıyorsunuz; bunları düşünemiyor musunuz!” derler.</a:t>
            </a:r>
            <a:endParaRPr lang="tr-TR" sz="36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598090" y="0"/>
            <a:ext cx="2593910" cy="1446550"/>
          </a:xfrm>
          <a:prstGeom prst="rect">
            <a:avLst/>
          </a:prstGeom>
          <a:noFill/>
        </p:spPr>
        <p:txBody>
          <a:bodyPr wrap="square" rtlCol="0">
            <a:spAutoFit/>
          </a:bodyPr>
          <a:lstStyle/>
          <a:p>
            <a:pPr algn="l"/>
            <a:r>
              <a:rPr lang="tr-TR" sz="2200" b="1" i="0" dirty="0">
                <a:solidFill>
                  <a:srgbClr val="725945"/>
                </a:solidFill>
                <a:effectLst/>
                <a:latin typeface="inherit"/>
              </a:rPr>
              <a:t>Bakara Suresi-2.sure </a:t>
            </a:r>
          </a:p>
          <a:p>
            <a:r>
              <a:rPr lang="tr-TR" sz="2200" b="1" i="0" u="none" strike="noStrike" dirty="0">
                <a:solidFill>
                  <a:srgbClr val="725945"/>
                </a:solidFill>
                <a:effectLst/>
                <a:latin typeface="Helvetica Neue"/>
                <a:hlinkClick r:id="rId2"/>
              </a:rPr>
              <a:t>76.Ayet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352632"/>
            <a:ext cx="12192000" cy="3452327"/>
          </a:xfrm>
        </p:spPr>
        <p:txBody>
          <a:bodyPr>
            <a:noAutofit/>
          </a:bodyPr>
          <a:lstStyle/>
          <a:p>
            <a:r>
              <a:rPr lang="ar-AE" sz="5400" b="0" i="0" dirty="0">
                <a:solidFill>
                  <a:srgbClr val="725945"/>
                </a:solidFill>
                <a:effectLst/>
                <a:latin typeface="Elif1"/>
              </a:rPr>
              <a:t>وَاِذَا لَقُوا الَّذٖينَ اٰمَنُوا قَالُٓوا اٰمَنَّاۚ وَاِذَا خَلَا بَعْضُهُمْ اِلٰى بَعْضٍ</a:t>
            </a:r>
            <a:r>
              <a:rPr lang="tr-TR" sz="5400" b="0" i="0" dirty="0">
                <a:solidFill>
                  <a:srgbClr val="725945"/>
                </a:solidFill>
                <a:effectLst/>
                <a:latin typeface="Elif1"/>
              </a:rPr>
              <a:t/>
            </a:r>
            <a:br>
              <a:rPr lang="tr-TR" sz="5400" b="0" i="0" dirty="0">
                <a:solidFill>
                  <a:srgbClr val="725945"/>
                </a:solidFill>
                <a:effectLst/>
                <a:latin typeface="Elif1"/>
              </a:rPr>
            </a:br>
            <a:r>
              <a:rPr lang="tr-TR" sz="5400" b="0" i="0" dirty="0">
                <a:solidFill>
                  <a:srgbClr val="725945"/>
                </a:solidFill>
                <a:effectLst/>
                <a:latin typeface="Elif1"/>
              </a:rPr>
              <a:t/>
            </a:r>
            <a:br>
              <a:rPr lang="tr-TR" sz="5400" b="0" i="0" dirty="0">
                <a:solidFill>
                  <a:srgbClr val="725945"/>
                </a:solidFill>
                <a:effectLst/>
                <a:latin typeface="Elif1"/>
              </a:rPr>
            </a:br>
            <a:r>
              <a:rPr lang="ar-AE" sz="5400" b="0" i="0" dirty="0">
                <a:solidFill>
                  <a:srgbClr val="725945"/>
                </a:solidFill>
                <a:effectLst/>
                <a:latin typeface="Elif1"/>
              </a:rPr>
              <a:t>قَالُٓوا اَتُحَدِّثُونَهُمْ بِمَا فَتَحَ اللّٰهُ عَلَيْكُمْ لِيُحَٓاجُّوكُمْ بِهٖ عِنْدَ رَبِّكُمْؕ</a:t>
            </a:r>
            <a:r>
              <a:rPr lang="tr-TR" sz="5400" b="0" i="0" dirty="0">
                <a:solidFill>
                  <a:srgbClr val="725945"/>
                </a:solidFill>
                <a:effectLst/>
                <a:latin typeface="Elif1"/>
              </a:rPr>
              <a:t/>
            </a:r>
            <a:br>
              <a:rPr lang="tr-TR" sz="5400" b="0" i="0" dirty="0">
                <a:solidFill>
                  <a:srgbClr val="725945"/>
                </a:solidFill>
                <a:effectLst/>
                <a:latin typeface="Elif1"/>
              </a:rPr>
            </a:br>
            <a:r>
              <a:rPr lang="tr-TR" sz="5400" b="0" i="0" dirty="0">
                <a:solidFill>
                  <a:srgbClr val="725945"/>
                </a:solidFill>
                <a:effectLst/>
                <a:latin typeface="Elif1"/>
              </a:rPr>
              <a:t/>
            </a:r>
            <a:br>
              <a:rPr lang="tr-TR" sz="5400" b="0" i="0" dirty="0">
                <a:solidFill>
                  <a:srgbClr val="725945"/>
                </a:solidFill>
                <a:effectLst/>
                <a:latin typeface="Elif1"/>
              </a:rPr>
            </a:br>
            <a:r>
              <a:rPr lang="ar-AE" sz="5400" b="0" i="0" dirty="0">
                <a:solidFill>
                  <a:srgbClr val="725945"/>
                </a:solidFill>
                <a:effectLst/>
                <a:latin typeface="Elif1"/>
              </a:rPr>
              <a:t>اَفَلَا تَعْقِلُونَ</a:t>
            </a:r>
            <a:endParaRPr lang="tr-TR" sz="5400" dirty="0"/>
          </a:p>
        </p:txBody>
      </p:sp>
    </p:spTree>
    <p:extLst>
      <p:ext uri="{BB962C8B-B14F-4D97-AF65-F5344CB8AC3E}">
        <p14:creationId xmlns:p14="http://schemas.microsoft.com/office/powerpoint/2010/main" val="10594002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5234474"/>
            <a:ext cx="12192000" cy="1782147"/>
          </a:xfrm>
        </p:spPr>
        <p:txBody>
          <a:bodyPr>
            <a:normAutofit fontScale="92500"/>
          </a:bodyPr>
          <a:lstStyle/>
          <a:p>
            <a:r>
              <a:rPr lang="tr-TR" sz="3600" b="1" i="1" u="none" strike="noStrike" dirty="0">
                <a:solidFill>
                  <a:srgbClr val="725945"/>
                </a:solidFill>
                <a:effectLst/>
                <a:latin typeface="Helvetica Neue"/>
              </a:rPr>
              <a:t>﴾105﴿</a:t>
            </a:r>
            <a:r>
              <a:rPr lang="tr-TR" sz="3600" b="1" i="1" dirty="0">
                <a:solidFill>
                  <a:srgbClr val="4A4A4A"/>
                </a:solidFill>
                <a:effectLst/>
                <a:latin typeface="Helvetica Neue"/>
              </a:rPr>
              <a:t>Ehl-i </a:t>
            </a:r>
            <a:r>
              <a:rPr lang="tr-TR" sz="3600" b="1" i="1" dirty="0" err="1">
                <a:solidFill>
                  <a:srgbClr val="4A4A4A"/>
                </a:solidFill>
                <a:effectLst/>
                <a:latin typeface="Helvetica Neue"/>
              </a:rPr>
              <a:t>kitap’tan</a:t>
            </a:r>
            <a:r>
              <a:rPr lang="tr-TR" sz="3600" b="1" i="1" dirty="0">
                <a:solidFill>
                  <a:srgbClr val="4A4A4A"/>
                </a:solidFill>
                <a:effectLst/>
                <a:latin typeface="Helvetica Neue"/>
              </a:rPr>
              <a:t> kâfirler ve putperestler rabbinizden size iyi bir şey indirilmesini istemezler. Hâlbuki Allah rahmetini ancak dilediğine tahsis eder. Allah büyük lütuf sahibidir.</a:t>
            </a:r>
            <a:endParaRPr lang="tr-TR" sz="5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598090" y="0"/>
            <a:ext cx="2593910" cy="1446550"/>
          </a:xfrm>
          <a:prstGeom prst="rect">
            <a:avLst/>
          </a:prstGeom>
          <a:noFill/>
        </p:spPr>
        <p:txBody>
          <a:bodyPr wrap="square" rtlCol="0">
            <a:spAutoFit/>
          </a:bodyPr>
          <a:lstStyle/>
          <a:p>
            <a:pPr algn="l"/>
            <a:r>
              <a:rPr lang="tr-TR" sz="2200" b="1" i="0" dirty="0">
                <a:solidFill>
                  <a:srgbClr val="725945"/>
                </a:solidFill>
                <a:effectLst/>
                <a:latin typeface="inherit"/>
              </a:rPr>
              <a:t>Bakara Suresi-2.sure </a:t>
            </a:r>
          </a:p>
          <a:p>
            <a:r>
              <a:rPr lang="tr-TR" sz="2200" b="1" i="0" u="none" strike="noStrike" dirty="0">
                <a:solidFill>
                  <a:srgbClr val="725945"/>
                </a:solidFill>
                <a:effectLst/>
                <a:latin typeface="Helvetica Neue"/>
                <a:hlinkClick r:id="rId2"/>
              </a:rPr>
              <a:t>105.Ayet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23526"/>
            <a:ext cx="12192000" cy="3452327"/>
          </a:xfrm>
        </p:spPr>
        <p:txBody>
          <a:bodyPr>
            <a:noAutofit/>
          </a:bodyPr>
          <a:lstStyle/>
          <a:p>
            <a:r>
              <a:rPr lang="ar-AE" b="0" i="0" dirty="0">
                <a:solidFill>
                  <a:srgbClr val="725945"/>
                </a:solidFill>
                <a:effectLst/>
                <a:latin typeface="Elif1"/>
              </a:rPr>
              <a:t>مَا يَوَدُّ الَّذٖينَ كَفَرُوا مِنْ اَهْلِ الْكِتَابِ وَلَا الْمُشْرِكٖينَ</a:t>
            </a:r>
            <a:r>
              <a:rPr lang="tr-TR" b="0" i="0" dirty="0">
                <a:solidFill>
                  <a:srgbClr val="725945"/>
                </a:solidFill>
                <a:effectLst/>
                <a:latin typeface="Elif1"/>
              </a:rPr>
              <a:t/>
            </a:r>
            <a:br>
              <a:rPr lang="tr-TR" b="0" i="0" dirty="0">
                <a:solidFill>
                  <a:srgbClr val="725945"/>
                </a:solidFill>
                <a:effectLst/>
                <a:latin typeface="Elif1"/>
              </a:rPr>
            </a:br>
            <a:r>
              <a:rPr lang="tr-TR" b="0" i="0" dirty="0">
                <a:solidFill>
                  <a:srgbClr val="725945"/>
                </a:solidFill>
                <a:effectLst/>
                <a:latin typeface="Elif1"/>
              </a:rPr>
              <a:t/>
            </a:r>
            <a:br>
              <a:rPr lang="tr-TR" b="0" i="0" dirty="0">
                <a:solidFill>
                  <a:srgbClr val="725945"/>
                </a:solidFill>
                <a:effectLst/>
                <a:latin typeface="Elif1"/>
              </a:rPr>
            </a:br>
            <a:r>
              <a:rPr lang="ar-AE" b="0" i="0" dirty="0">
                <a:solidFill>
                  <a:srgbClr val="725945"/>
                </a:solidFill>
                <a:effectLst/>
                <a:latin typeface="Elif1"/>
              </a:rPr>
              <a:t> اَنْ يُنَزَّلَ عَلَيْكُمْ مِنْ خَيْرٍ مِنْ رَبِّكُمْۜ وَاللّٰهُ يَخْتَصُّ</a:t>
            </a:r>
            <a:r>
              <a:rPr lang="tr-TR" b="0" i="0" dirty="0">
                <a:solidFill>
                  <a:srgbClr val="725945"/>
                </a:solidFill>
                <a:effectLst/>
                <a:latin typeface="Elif1"/>
              </a:rPr>
              <a:t/>
            </a:r>
            <a:br>
              <a:rPr lang="tr-TR" b="0" i="0" dirty="0">
                <a:solidFill>
                  <a:srgbClr val="725945"/>
                </a:solidFill>
                <a:effectLst/>
                <a:latin typeface="Elif1"/>
              </a:rPr>
            </a:br>
            <a:r>
              <a:rPr lang="tr-TR" b="0" i="0" dirty="0">
                <a:solidFill>
                  <a:srgbClr val="725945"/>
                </a:solidFill>
                <a:effectLst/>
                <a:latin typeface="Elif1"/>
              </a:rPr>
              <a:t/>
            </a:r>
            <a:br>
              <a:rPr lang="tr-TR" b="0" i="0" dirty="0">
                <a:solidFill>
                  <a:srgbClr val="725945"/>
                </a:solidFill>
                <a:effectLst/>
                <a:latin typeface="Elif1"/>
              </a:rPr>
            </a:br>
            <a:r>
              <a:rPr lang="ar-AE" b="0" i="0" dirty="0">
                <a:solidFill>
                  <a:srgbClr val="725945"/>
                </a:solidFill>
                <a:effectLst/>
                <a:latin typeface="Elif1"/>
              </a:rPr>
              <a:t> بِرَحْمَتِهٖ مَنْ يَشَٓاءُۜ وَاللّٰهُ ذُوالْفَضْلِ الْعَظٖيمِ</a:t>
            </a:r>
            <a:r>
              <a:rPr lang="ar-AE" b="1" i="0" u="none" strike="noStrike" dirty="0">
                <a:solidFill>
                  <a:srgbClr val="725945"/>
                </a:solidFill>
                <a:effectLst/>
                <a:latin typeface="Elif1"/>
              </a:rPr>
              <a:t>﴿١٠٥﴾</a:t>
            </a:r>
            <a:endParaRPr lang="tr-TR" dirty="0"/>
          </a:p>
        </p:txBody>
      </p:sp>
    </p:spTree>
    <p:extLst>
      <p:ext uri="{BB962C8B-B14F-4D97-AF65-F5344CB8AC3E}">
        <p14:creationId xmlns:p14="http://schemas.microsoft.com/office/powerpoint/2010/main" val="28575012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348065"/>
            <a:ext cx="12192000" cy="2509935"/>
          </a:xfrm>
        </p:spPr>
        <p:txBody>
          <a:bodyPr>
            <a:normAutofit fontScale="92500"/>
          </a:bodyPr>
          <a:lstStyle/>
          <a:p>
            <a:r>
              <a:rPr lang="tr-TR" sz="4400" b="1" i="1" u="none" strike="noStrike" dirty="0">
                <a:solidFill>
                  <a:srgbClr val="725945"/>
                </a:solidFill>
                <a:effectLst/>
                <a:latin typeface="Helvetica Neue"/>
              </a:rPr>
              <a:t>﴾112﴿</a:t>
            </a:r>
            <a:r>
              <a:rPr lang="tr-TR" sz="4400" b="1" i="1" dirty="0">
                <a:solidFill>
                  <a:srgbClr val="4A4A4A"/>
                </a:solidFill>
                <a:effectLst/>
                <a:latin typeface="Helvetica Neue"/>
              </a:rPr>
              <a:t>Bilâkis, kim güzel niyet ve davranış sahibi olarak kendini Allah’a teslim ederse rabbinin katında onun mükâfatı vardır. Öylelerine korku yoktur, onlar üzülmeyecekler de.</a:t>
            </a:r>
            <a:endParaRPr lang="tr-TR" sz="8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598090" y="0"/>
            <a:ext cx="2593910" cy="1446550"/>
          </a:xfrm>
          <a:prstGeom prst="rect">
            <a:avLst/>
          </a:prstGeom>
          <a:noFill/>
        </p:spPr>
        <p:txBody>
          <a:bodyPr wrap="square" rtlCol="0">
            <a:spAutoFit/>
          </a:bodyPr>
          <a:lstStyle/>
          <a:p>
            <a:pPr algn="l"/>
            <a:r>
              <a:rPr lang="tr-TR" sz="2200" b="1" i="0" dirty="0">
                <a:solidFill>
                  <a:srgbClr val="725945"/>
                </a:solidFill>
                <a:effectLst/>
                <a:latin typeface="inherit"/>
              </a:rPr>
              <a:t>Bakara Suresi-2.sure </a:t>
            </a:r>
          </a:p>
          <a:p>
            <a:r>
              <a:rPr lang="tr-TR" sz="2200" b="1" i="0" u="none" strike="noStrike" dirty="0">
                <a:solidFill>
                  <a:srgbClr val="725945"/>
                </a:solidFill>
                <a:effectLst/>
                <a:latin typeface="Helvetica Neue"/>
                <a:hlinkClick r:id="rId2"/>
              </a:rPr>
              <a:t>112.Ayet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850275"/>
            <a:ext cx="12192000" cy="2797994"/>
          </a:xfrm>
        </p:spPr>
        <p:txBody>
          <a:bodyPr>
            <a:noAutofit/>
          </a:bodyPr>
          <a:lstStyle/>
          <a:p>
            <a:r>
              <a:rPr lang="ar-AE" sz="5400" b="0" i="0" dirty="0">
                <a:solidFill>
                  <a:srgbClr val="725945"/>
                </a:solidFill>
                <a:effectLst/>
                <a:latin typeface="Elif1"/>
              </a:rPr>
              <a:t>بَلٰى مَنْ اَسْلَمَ وَجْهَهُ لِلّٰهِ وَهُوَ مُحْسِنٌ فَلَهُٓ اَجْرُهُ عِنْدَ رَبِّهٖۖ وَلَا</a:t>
            </a:r>
            <a:r>
              <a:rPr lang="tr-TR" sz="5400" b="0" i="0" dirty="0">
                <a:solidFill>
                  <a:srgbClr val="725945"/>
                </a:solidFill>
                <a:effectLst/>
                <a:latin typeface="Elif1"/>
              </a:rPr>
              <a:t/>
            </a:r>
            <a:br>
              <a:rPr lang="tr-TR" sz="5400" b="0" i="0" dirty="0">
                <a:solidFill>
                  <a:srgbClr val="725945"/>
                </a:solidFill>
                <a:effectLst/>
                <a:latin typeface="Elif1"/>
              </a:rPr>
            </a:br>
            <a:r>
              <a:rPr lang="tr-TR" sz="5400" b="0" i="0" dirty="0">
                <a:solidFill>
                  <a:srgbClr val="725945"/>
                </a:solidFill>
                <a:effectLst/>
                <a:latin typeface="Elif1"/>
              </a:rPr>
              <a:t/>
            </a:r>
            <a:br>
              <a:rPr lang="tr-TR" sz="5400" b="0" i="0" dirty="0">
                <a:solidFill>
                  <a:srgbClr val="725945"/>
                </a:solidFill>
                <a:effectLst/>
                <a:latin typeface="Elif1"/>
              </a:rPr>
            </a:br>
            <a:r>
              <a:rPr lang="ar-AE" sz="5400" b="0" i="0" dirty="0">
                <a:solidFill>
                  <a:srgbClr val="725945"/>
                </a:solidFill>
                <a:effectLst/>
                <a:latin typeface="Elif1"/>
              </a:rPr>
              <a:t> خَوْفٌ عَلَيْهِمْ وَلَا هُمْ يَحْزَنُونَࣖ</a:t>
            </a:r>
            <a:r>
              <a:rPr lang="ar-AE" sz="5400" b="1" i="0" u="none" strike="noStrike" dirty="0">
                <a:solidFill>
                  <a:srgbClr val="725945"/>
                </a:solidFill>
                <a:effectLst/>
                <a:latin typeface="Elif1"/>
              </a:rPr>
              <a:t>﴿١١٢﴾</a:t>
            </a:r>
            <a:endParaRPr lang="tr-TR" sz="71400" dirty="0"/>
          </a:p>
        </p:txBody>
      </p:sp>
    </p:spTree>
    <p:extLst>
      <p:ext uri="{BB962C8B-B14F-4D97-AF65-F5344CB8AC3E}">
        <p14:creationId xmlns:p14="http://schemas.microsoft.com/office/powerpoint/2010/main" val="22153562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348065"/>
            <a:ext cx="12192000" cy="2509935"/>
          </a:xfrm>
        </p:spPr>
        <p:txBody>
          <a:bodyPr>
            <a:normAutofit lnSpcReduction="10000"/>
          </a:bodyPr>
          <a:lstStyle/>
          <a:p>
            <a:r>
              <a:rPr lang="tr-TR" sz="3600" b="1" i="1" u="none" strike="noStrike" dirty="0">
                <a:solidFill>
                  <a:srgbClr val="725945"/>
                </a:solidFill>
                <a:effectLst/>
                <a:latin typeface="Helvetica Neue"/>
              </a:rPr>
              <a:t>﴾128﴿</a:t>
            </a:r>
            <a:r>
              <a:rPr lang="tr-TR" sz="3600" b="1" i="1" dirty="0">
                <a:solidFill>
                  <a:srgbClr val="4A4A4A"/>
                </a:solidFill>
                <a:effectLst/>
                <a:latin typeface="Helvetica Neue"/>
              </a:rPr>
              <a:t>Ey rabbimiz! Bizi sana teslim olanlardan eyle, soyumuzdan da sana teslim olacak bir ümmet çıkar. Bize ibadet usullerimizi göster, tövbemizi kabul et. Şüphesiz tövbeleri kabul eden, merhameti bol olan yalnız sensin.</a:t>
            </a:r>
            <a:endParaRPr lang="tr-TR" sz="8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598090" y="0"/>
            <a:ext cx="2593910" cy="1446550"/>
          </a:xfrm>
          <a:prstGeom prst="rect">
            <a:avLst/>
          </a:prstGeom>
          <a:noFill/>
        </p:spPr>
        <p:txBody>
          <a:bodyPr wrap="square" rtlCol="0">
            <a:spAutoFit/>
          </a:bodyPr>
          <a:lstStyle/>
          <a:p>
            <a:pPr algn="l"/>
            <a:r>
              <a:rPr lang="tr-TR" sz="2200" b="1" i="0" dirty="0">
                <a:solidFill>
                  <a:srgbClr val="725945"/>
                </a:solidFill>
                <a:effectLst/>
                <a:latin typeface="inherit"/>
              </a:rPr>
              <a:t>Bakara Suresi-2.sure </a:t>
            </a:r>
          </a:p>
          <a:p>
            <a:r>
              <a:rPr lang="tr-TR" sz="2200" b="1" i="0" u="none" strike="noStrike" dirty="0">
                <a:solidFill>
                  <a:srgbClr val="725945"/>
                </a:solidFill>
                <a:effectLst/>
                <a:latin typeface="Helvetica Neue"/>
                <a:hlinkClick r:id="rId2"/>
              </a:rPr>
              <a:t>128.Ayet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850275"/>
            <a:ext cx="12192000" cy="2797994"/>
          </a:xfrm>
        </p:spPr>
        <p:txBody>
          <a:bodyPr>
            <a:noAutofit/>
          </a:bodyPr>
          <a:lstStyle/>
          <a:p>
            <a:r>
              <a:rPr lang="ar-AE" sz="5400" b="0" i="0" dirty="0">
                <a:solidFill>
                  <a:srgbClr val="725945"/>
                </a:solidFill>
                <a:effectLst/>
                <a:latin typeface="Elif1"/>
              </a:rPr>
              <a:t>رَبَّنَا وَاجْعَلْنَا مُسْلِمَيْنِ لَكَ وَمِنْ ذُرِّيَّتِنَٓا اُمَّةً مُسْلِمَةً لَكَۖ وَاَرِنَا</a:t>
            </a:r>
            <a:r>
              <a:rPr lang="tr-TR" sz="5400" b="0" i="0" dirty="0">
                <a:solidFill>
                  <a:srgbClr val="725945"/>
                </a:solidFill>
                <a:effectLst/>
                <a:latin typeface="Elif1"/>
              </a:rPr>
              <a:t/>
            </a:r>
            <a:br>
              <a:rPr lang="tr-TR" sz="5400" b="0" i="0" dirty="0">
                <a:solidFill>
                  <a:srgbClr val="725945"/>
                </a:solidFill>
                <a:effectLst/>
                <a:latin typeface="Elif1"/>
              </a:rPr>
            </a:br>
            <a:r>
              <a:rPr lang="tr-TR" sz="5400" b="0" i="0" dirty="0">
                <a:solidFill>
                  <a:srgbClr val="725945"/>
                </a:solidFill>
                <a:effectLst/>
                <a:latin typeface="Elif1"/>
              </a:rPr>
              <a:t/>
            </a:r>
            <a:br>
              <a:rPr lang="tr-TR" sz="5400" b="0" i="0" dirty="0">
                <a:solidFill>
                  <a:srgbClr val="725945"/>
                </a:solidFill>
                <a:effectLst/>
                <a:latin typeface="Elif1"/>
              </a:rPr>
            </a:br>
            <a:r>
              <a:rPr lang="ar-AE" sz="5400" b="0" i="0" dirty="0">
                <a:solidFill>
                  <a:srgbClr val="725945"/>
                </a:solidFill>
                <a:effectLst/>
                <a:latin typeface="Elif1"/>
              </a:rPr>
              <a:t> مَنَاسِكَنَا وَتُبْ عَلَيْنَاۚ اِنَّكَ اَنْتَ التَّوَّابُ الرَّحٖيمُ</a:t>
            </a:r>
            <a:r>
              <a:rPr lang="ar-AE" sz="5400" b="1" i="0" u="none" strike="noStrike" dirty="0">
                <a:solidFill>
                  <a:srgbClr val="725945"/>
                </a:solidFill>
                <a:effectLst/>
                <a:latin typeface="Elif1"/>
              </a:rPr>
              <a:t>﴿١٢٨﴾</a:t>
            </a:r>
            <a:endParaRPr lang="tr-TR" sz="231500" dirty="0"/>
          </a:p>
        </p:txBody>
      </p:sp>
    </p:spTree>
    <p:extLst>
      <p:ext uri="{BB962C8B-B14F-4D97-AF65-F5344CB8AC3E}">
        <p14:creationId xmlns:p14="http://schemas.microsoft.com/office/powerpoint/2010/main" val="261451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348065"/>
            <a:ext cx="12192000" cy="2509935"/>
          </a:xfrm>
        </p:spPr>
        <p:txBody>
          <a:bodyPr>
            <a:normAutofit fontScale="92500"/>
          </a:bodyPr>
          <a:lstStyle/>
          <a:p>
            <a:r>
              <a:rPr lang="tr-TR" sz="4800" b="1" i="1" u="none" strike="noStrike" dirty="0">
                <a:solidFill>
                  <a:srgbClr val="725945"/>
                </a:solidFill>
                <a:effectLst/>
                <a:latin typeface="Helvetica Neue"/>
              </a:rPr>
              <a:t>﴾129﴿</a:t>
            </a:r>
            <a:r>
              <a:rPr lang="tr-TR" sz="4800" b="1" i="1" dirty="0">
                <a:solidFill>
                  <a:srgbClr val="4A4A4A"/>
                </a:solidFill>
                <a:effectLst/>
                <a:latin typeface="Helvetica Neue"/>
              </a:rPr>
              <a:t>Soyumuzdan, onlara senin </a:t>
            </a:r>
            <a:r>
              <a:rPr lang="tr-TR" sz="4800" b="1" i="1" dirty="0" err="1">
                <a:solidFill>
                  <a:srgbClr val="4A4A4A"/>
                </a:solidFill>
                <a:effectLst/>
                <a:latin typeface="Helvetica Neue"/>
              </a:rPr>
              <a:t>âyetlerini</a:t>
            </a:r>
            <a:r>
              <a:rPr lang="tr-TR" sz="4800" b="1" i="1" dirty="0">
                <a:solidFill>
                  <a:srgbClr val="4A4A4A"/>
                </a:solidFill>
                <a:effectLst/>
                <a:latin typeface="Helvetica Neue"/>
              </a:rPr>
              <a:t> okuyacak, kitabı ve hikmeti öğretecek, onları arındıracak bir elçi çıkar rabbimiz! Çünkü yalnız sensin kudret ve hikmet sahibi.”</a:t>
            </a:r>
            <a:endParaRPr lang="tr-TR" sz="253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598090" y="0"/>
            <a:ext cx="2593910" cy="1446550"/>
          </a:xfrm>
          <a:prstGeom prst="rect">
            <a:avLst/>
          </a:prstGeom>
          <a:noFill/>
        </p:spPr>
        <p:txBody>
          <a:bodyPr wrap="square" rtlCol="0">
            <a:spAutoFit/>
          </a:bodyPr>
          <a:lstStyle/>
          <a:p>
            <a:pPr algn="l"/>
            <a:r>
              <a:rPr lang="tr-TR" sz="2200" b="1" i="0" dirty="0">
                <a:solidFill>
                  <a:srgbClr val="725945"/>
                </a:solidFill>
                <a:effectLst/>
                <a:latin typeface="inherit"/>
              </a:rPr>
              <a:t>Bakara Suresi-2.sure </a:t>
            </a:r>
          </a:p>
          <a:p>
            <a:r>
              <a:rPr lang="tr-TR" sz="2200" b="1" i="0" u="none" strike="noStrike" dirty="0">
                <a:solidFill>
                  <a:srgbClr val="725945"/>
                </a:solidFill>
                <a:effectLst/>
                <a:latin typeface="Helvetica Neue"/>
                <a:hlinkClick r:id="rId2"/>
              </a:rPr>
              <a:t>129.Ayet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850275"/>
            <a:ext cx="12192000" cy="2797994"/>
          </a:xfrm>
        </p:spPr>
        <p:txBody>
          <a:bodyPr>
            <a:noAutofit/>
          </a:bodyPr>
          <a:lstStyle/>
          <a:p>
            <a:r>
              <a:rPr lang="ar-AE" sz="5400" b="0" i="0" dirty="0">
                <a:solidFill>
                  <a:srgbClr val="725945"/>
                </a:solidFill>
                <a:effectLst/>
                <a:latin typeface="Elif1"/>
              </a:rPr>
              <a:t>رَبَّنَا وَابْعَثْ فٖيهِمْ رَسُولًا مِنْهُمْ يَتْلُوا عَلَيْهِمْ اٰيَاتِكَ وَيُعَلِّمُهُمُ</a:t>
            </a:r>
            <a:r>
              <a:rPr lang="tr-TR" sz="5400" b="0" i="0" dirty="0">
                <a:solidFill>
                  <a:srgbClr val="725945"/>
                </a:solidFill>
                <a:effectLst/>
                <a:latin typeface="Elif1"/>
              </a:rPr>
              <a:t/>
            </a:r>
            <a:br>
              <a:rPr lang="tr-TR" sz="5400" b="0" i="0" dirty="0">
                <a:solidFill>
                  <a:srgbClr val="725945"/>
                </a:solidFill>
                <a:effectLst/>
                <a:latin typeface="Elif1"/>
              </a:rPr>
            </a:br>
            <a:r>
              <a:rPr lang="tr-TR" sz="5400" b="0" i="0" dirty="0">
                <a:solidFill>
                  <a:srgbClr val="725945"/>
                </a:solidFill>
                <a:effectLst/>
                <a:latin typeface="Elif1"/>
              </a:rPr>
              <a:t/>
            </a:r>
            <a:br>
              <a:rPr lang="tr-TR" sz="5400" b="0" i="0" dirty="0">
                <a:solidFill>
                  <a:srgbClr val="725945"/>
                </a:solidFill>
                <a:effectLst/>
                <a:latin typeface="Elif1"/>
              </a:rPr>
            </a:br>
            <a:r>
              <a:rPr lang="ar-AE" sz="5400" b="0" i="0" dirty="0">
                <a:solidFill>
                  <a:srgbClr val="725945"/>
                </a:solidFill>
                <a:effectLst/>
                <a:latin typeface="Elif1"/>
              </a:rPr>
              <a:t> الْكِتَابَ وَالْحِكْمَةَ وَيُزَكّٖيهِمْۜ اِنَّكَ اَنْتَ الْعَزٖيزُ الْحَكٖيمُ۟</a:t>
            </a:r>
            <a:r>
              <a:rPr lang="ar-AE" sz="5400" b="1" i="0" u="none" strike="noStrike" dirty="0">
                <a:solidFill>
                  <a:srgbClr val="725945"/>
                </a:solidFill>
                <a:effectLst/>
                <a:latin typeface="Elif1"/>
              </a:rPr>
              <a:t>﴿١٢٩﴾</a:t>
            </a:r>
            <a:endParaRPr lang="tr-TR" sz="333300" dirty="0"/>
          </a:p>
        </p:txBody>
      </p:sp>
    </p:spTree>
    <p:extLst>
      <p:ext uri="{BB962C8B-B14F-4D97-AF65-F5344CB8AC3E}">
        <p14:creationId xmlns:p14="http://schemas.microsoft.com/office/powerpoint/2010/main" val="15525971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3921761"/>
            <a:ext cx="12192000" cy="2936240"/>
          </a:xfrm>
        </p:spPr>
        <p:txBody>
          <a:bodyPr>
            <a:normAutofit fontScale="92500" lnSpcReduction="10000"/>
          </a:bodyPr>
          <a:lstStyle/>
          <a:p>
            <a:r>
              <a:rPr lang="tr-TR" sz="4000" b="1" i="1" u="none" strike="noStrike" dirty="0">
                <a:solidFill>
                  <a:srgbClr val="725945"/>
                </a:solidFill>
                <a:effectLst/>
                <a:latin typeface="Helvetica Neue"/>
              </a:rPr>
              <a:t>﴾136﴿</a:t>
            </a:r>
            <a:r>
              <a:rPr lang="tr-TR" sz="4000" b="1" i="1" dirty="0">
                <a:solidFill>
                  <a:srgbClr val="4A4A4A"/>
                </a:solidFill>
                <a:effectLst/>
                <a:latin typeface="Helvetica Neue"/>
              </a:rPr>
              <a:t>“Biz Allah’a ve bize indirilene; </a:t>
            </a:r>
            <a:r>
              <a:rPr lang="tr-TR" sz="4000" b="1" i="1" dirty="0" err="1">
                <a:solidFill>
                  <a:srgbClr val="4A4A4A"/>
                </a:solidFill>
                <a:effectLst/>
                <a:latin typeface="Helvetica Neue"/>
              </a:rPr>
              <a:t>kezâ</a:t>
            </a:r>
            <a:r>
              <a:rPr lang="tr-TR" sz="4000" b="1" i="1" dirty="0">
                <a:solidFill>
                  <a:srgbClr val="4A4A4A"/>
                </a:solidFill>
                <a:effectLst/>
                <a:latin typeface="Helvetica Neue"/>
              </a:rPr>
              <a:t> İbrâhim, </a:t>
            </a:r>
            <a:r>
              <a:rPr lang="tr-TR" sz="4000" b="1" i="1" dirty="0" err="1">
                <a:solidFill>
                  <a:srgbClr val="4A4A4A"/>
                </a:solidFill>
                <a:effectLst/>
                <a:latin typeface="Helvetica Neue"/>
              </a:rPr>
              <a:t>İsmâil</a:t>
            </a:r>
            <a:r>
              <a:rPr lang="tr-TR" sz="4000" b="1" i="1" dirty="0">
                <a:solidFill>
                  <a:srgbClr val="4A4A4A"/>
                </a:solidFill>
                <a:effectLst/>
                <a:latin typeface="Helvetica Neue"/>
              </a:rPr>
              <a:t>, İshak, </a:t>
            </a:r>
            <a:r>
              <a:rPr lang="tr-TR" sz="4000" b="1" i="1" dirty="0" err="1">
                <a:solidFill>
                  <a:srgbClr val="4A4A4A"/>
                </a:solidFill>
                <a:effectLst/>
                <a:latin typeface="Helvetica Neue"/>
              </a:rPr>
              <a:t>Ya‘kūb</a:t>
            </a:r>
            <a:r>
              <a:rPr lang="tr-TR" sz="4000" b="1" i="1" dirty="0">
                <a:solidFill>
                  <a:srgbClr val="4A4A4A"/>
                </a:solidFill>
                <a:effectLst/>
                <a:latin typeface="Helvetica Neue"/>
              </a:rPr>
              <a:t> ve torunlarına indirilenlere; yine Mûsâ ve </a:t>
            </a:r>
            <a:r>
              <a:rPr lang="tr-TR" sz="4000" b="1" i="1" dirty="0" err="1">
                <a:solidFill>
                  <a:srgbClr val="4A4A4A"/>
                </a:solidFill>
                <a:effectLst/>
                <a:latin typeface="Helvetica Neue"/>
              </a:rPr>
              <a:t>Îsâ’ya</a:t>
            </a:r>
            <a:r>
              <a:rPr lang="tr-TR" sz="4000" b="1" i="1" dirty="0">
                <a:solidFill>
                  <a:srgbClr val="4A4A4A"/>
                </a:solidFill>
                <a:effectLst/>
                <a:latin typeface="Helvetica Neue"/>
              </a:rPr>
              <a:t> verilenlere ve bütün peygamberlere rableri tarafından gönderilenlere inandık. Onlar arasında ayırım yapmayız; biz O’na teslim olmuşuzdur” deyin.</a:t>
            </a:r>
            <a:endParaRPr lang="tr-TR" sz="253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598090" y="0"/>
            <a:ext cx="2593910" cy="1446550"/>
          </a:xfrm>
          <a:prstGeom prst="rect">
            <a:avLst/>
          </a:prstGeom>
          <a:noFill/>
        </p:spPr>
        <p:txBody>
          <a:bodyPr wrap="square" rtlCol="0">
            <a:spAutoFit/>
          </a:bodyPr>
          <a:lstStyle/>
          <a:p>
            <a:pPr algn="l"/>
            <a:r>
              <a:rPr lang="tr-TR" sz="2200" b="1" i="0" dirty="0">
                <a:solidFill>
                  <a:srgbClr val="725945"/>
                </a:solidFill>
                <a:effectLst/>
                <a:latin typeface="inherit"/>
              </a:rPr>
              <a:t>Bakara Suresi-2.sure </a:t>
            </a:r>
          </a:p>
          <a:p>
            <a:r>
              <a:rPr lang="tr-TR" sz="2200" b="1" i="0" u="none" strike="noStrike" dirty="0">
                <a:solidFill>
                  <a:srgbClr val="725945"/>
                </a:solidFill>
                <a:effectLst/>
                <a:latin typeface="Helvetica Neue"/>
                <a:hlinkClick r:id="rId2"/>
              </a:rPr>
              <a:t>136.Ayet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850275"/>
            <a:ext cx="12192000" cy="2797994"/>
          </a:xfrm>
        </p:spPr>
        <p:txBody>
          <a:bodyPr>
            <a:noAutofit/>
          </a:bodyPr>
          <a:lstStyle/>
          <a:p>
            <a:r>
              <a:rPr lang="ar-AE" sz="4000" b="0" i="0" dirty="0">
                <a:solidFill>
                  <a:srgbClr val="725945"/>
                </a:solidFill>
                <a:effectLst/>
                <a:latin typeface="Elif1"/>
              </a:rPr>
              <a:t>قُولُٓوا اٰمَنَّا بِاللّٰهِ وَمَٓا اُنْزِلَ اِلَيْنَا وَمَٓا اُنْزِلَ اِلٰٓى اِبْرٰهٖيمَ وَاِسْمٰعٖيلَ وَاِسْحٰقَ وَيَعْقُوبَ</a:t>
            </a:r>
            <a:r>
              <a:rPr lang="tr-TR" sz="4000" b="0" i="0" dirty="0">
                <a:solidFill>
                  <a:srgbClr val="725945"/>
                </a:solidFill>
                <a:effectLst/>
                <a:latin typeface="Elif1"/>
              </a:rPr>
              <a:t/>
            </a:r>
            <a:br>
              <a:rPr lang="tr-TR" sz="4000" b="0" i="0" dirty="0">
                <a:solidFill>
                  <a:srgbClr val="725945"/>
                </a:solidFill>
                <a:effectLst/>
                <a:latin typeface="Elif1"/>
              </a:rPr>
            </a:br>
            <a:r>
              <a:rPr lang="tr-TR" sz="4000" b="0" i="0" dirty="0">
                <a:solidFill>
                  <a:srgbClr val="725945"/>
                </a:solidFill>
                <a:effectLst/>
                <a:latin typeface="Elif1"/>
              </a:rPr>
              <a:t/>
            </a:r>
            <a:br>
              <a:rPr lang="tr-TR" sz="4000" b="0" i="0" dirty="0">
                <a:solidFill>
                  <a:srgbClr val="725945"/>
                </a:solidFill>
                <a:effectLst/>
                <a:latin typeface="Elif1"/>
              </a:rPr>
            </a:br>
            <a:r>
              <a:rPr lang="ar-AE" sz="4000" b="0" i="0" dirty="0">
                <a:solidFill>
                  <a:srgbClr val="725945"/>
                </a:solidFill>
                <a:effectLst/>
                <a:latin typeface="Elif1"/>
              </a:rPr>
              <a:t> وَالْاَسْبَاطِ وَمَٓا اُو۫تِيَ مُوسٰى وَعٖيسٰى وَمَٓا اُو۫تِيَ النَّبِيُّونَ مِنْ رَبِّهِمْۚ لَا نُفَرِّقُ بَيْنَ</a:t>
            </a:r>
            <a:r>
              <a:rPr lang="tr-TR" sz="4000" b="0" i="0" dirty="0">
                <a:solidFill>
                  <a:srgbClr val="725945"/>
                </a:solidFill>
                <a:effectLst/>
                <a:latin typeface="Elif1"/>
              </a:rPr>
              <a:t/>
            </a:r>
            <a:br>
              <a:rPr lang="tr-TR" sz="4000" b="0" i="0" dirty="0">
                <a:solidFill>
                  <a:srgbClr val="725945"/>
                </a:solidFill>
                <a:effectLst/>
                <a:latin typeface="Elif1"/>
              </a:rPr>
            </a:br>
            <a:r>
              <a:rPr lang="tr-TR" sz="4000" b="0" i="0" dirty="0">
                <a:solidFill>
                  <a:srgbClr val="725945"/>
                </a:solidFill>
                <a:effectLst/>
                <a:latin typeface="Elif1"/>
              </a:rPr>
              <a:t/>
            </a:r>
            <a:br>
              <a:rPr lang="tr-TR" sz="4000" b="0" i="0" dirty="0">
                <a:solidFill>
                  <a:srgbClr val="725945"/>
                </a:solidFill>
                <a:effectLst/>
                <a:latin typeface="Elif1"/>
              </a:rPr>
            </a:br>
            <a:r>
              <a:rPr lang="ar-AE" sz="4000" b="0" i="0" dirty="0">
                <a:solidFill>
                  <a:srgbClr val="725945"/>
                </a:solidFill>
                <a:effectLst/>
                <a:latin typeface="Elif1"/>
              </a:rPr>
              <a:t> اَحَدٍ مِنْهُمْؗ وَنَحْنُ لَهُ مُسْلِمُونَ</a:t>
            </a:r>
            <a:r>
              <a:rPr lang="ar-AE" sz="4000" b="1" i="0" u="none" strike="noStrike" dirty="0">
                <a:solidFill>
                  <a:srgbClr val="725945"/>
                </a:solidFill>
                <a:effectLst/>
                <a:latin typeface="Elif1"/>
              </a:rPr>
              <a:t>﴿١٣٦﴾</a:t>
            </a:r>
            <a:endParaRPr lang="tr-TR" sz="400000" dirty="0"/>
          </a:p>
        </p:txBody>
      </p:sp>
    </p:spTree>
    <p:extLst>
      <p:ext uri="{BB962C8B-B14F-4D97-AF65-F5344CB8AC3E}">
        <p14:creationId xmlns:p14="http://schemas.microsoft.com/office/powerpoint/2010/main" val="19460935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348065"/>
            <a:ext cx="12192000" cy="2509935"/>
          </a:xfrm>
        </p:spPr>
        <p:txBody>
          <a:bodyPr>
            <a:normAutofit lnSpcReduction="10000"/>
          </a:bodyPr>
          <a:lstStyle/>
          <a:p>
            <a:r>
              <a:rPr lang="tr-TR" sz="3600" b="1" i="1" u="none" strike="noStrike" dirty="0">
                <a:solidFill>
                  <a:srgbClr val="725945"/>
                </a:solidFill>
                <a:effectLst/>
                <a:latin typeface="Helvetica Neue"/>
              </a:rPr>
              <a:t>﴾139﴿</a:t>
            </a:r>
            <a:r>
              <a:rPr lang="tr-TR" sz="3600" b="1" i="1" dirty="0">
                <a:solidFill>
                  <a:srgbClr val="4A4A4A"/>
                </a:solidFill>
                <a:effectLst/>
                <a:latin typeface="Helvetica Neue"/>
              </a:rPr>
              <a:t>De ki: “Allah bizim de rabbimiz, sizin de rabbiniz olduğu halde O’nun hakkında bizimle tartışmaya mı kalkışıyorsunuz? Bizim yaptıklarımız bize, sizin yaptıklarınız da size aittir. Biz O’na gönülden bağlanmışızdır.</a:t>
            </a:r>
            <a:endParaRPr lang="tr-TR" sz="8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598090" y="0"/>
            <a:ext cx="2593910" cy="1446550"/>
          </a:xfrm>
          <a:prstGeom prst="rect">
            <a:avLst/>
          </a:prstGeom>
          <a:noFill/>
        </p:spPr>
        <p:txBody>
          <a:bodyPr wrap="square" rtlCol="0">
            <a:spAutoFit/>
          </a:bodyPr>
          <a:lstStyle/>
          <a:p>
            <a:pPr algn="l"/>
            <a:r>
              <a:rPr lang="tr-TR" sz="2200" b="1" i="0" dirty="0">
                <a:solidFill>
                  <a:srgbClr val="725945"/>
                </a:solidFill>
                <a:effectLst/>
                <a:latin typeface="inherit"/>
              </a:rPr>
              <a:t>Bakara Suresi-2.sure </a:t>
            </a:r>
          </a:p>
          <a:p>
            <a:r>
              <a:rPr lang="tr-TR" sz="2200" b="1" i="0" u="none" strike="noStrike" dirty="0">
                <a:solidFill>
                  <a:srgbClr val="725945"/>
                </a:solidFill>
                <a:effectLst/>
                <a:latin typeface="Helvetica Neue"/>
                <a:hlinkClick r:id="rId2"/>
              </a:rPr>
              <a:t>139.Ayet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850275"/>
            <a:ext cx="12192000" cy="2797994"/>
          </a:xfrm>
        </p:spPr>
        <p:txBody>
          <a:bodyPr>
            <a:noAutofit/>
          </a:bodyPr>
          <a:lstStyle/>
          <a:p>
            <a:r>
              <a:rPr lang="ar-AE" b="0" i="0" dirty="0">
                <a:solidFill>
                  <a:srgbClr val="725945"/>
                </a:solidFill>
                <a:effectLst/>
                <a:latin typeface="Elif1"/>
              </a:rPr>
              <a:t>قُلْ اَتُحَٓاجُّونَنَا فِي اللّٰهِ وَهُوَ رَبُّنَا وَرَبُّكُمْۚ وَلَـنَٓا اَعْمَالُنَا</a:t>
            </a:r>
            <a:r>
              <a:rPr lang="tr-TR" b="0" i="0" dirty="0">
                <a:solidFill>
                  <a:srgbClr val="725945"/>
                </a:solidFill>
                <a:effectLst/>
                <a:latin typeface="Elif1"/>
              </a:rPr>
              <a:t/>
            </a:r>
            <a:br>
              <a:rPr lang="tr-TR" b="0" i="0" dirty="0">
                <a:solidFill>
                  <a:srgbClr val="725945"/>
                </a:solidFill>
                <a:effectLst/>
                <a:latin typeface="Elif1"/>
              </a:rPr>
            </a:br>
            <a:r>
              <a:rPr lang="tr-TR" b="0" i="0" dirty="0">
                <a:solidFill>
                  <a:srgbClr val="725945"/>
                </a:solidFill>
                <a:effectLst/>
                <a:latin typeface="Elif1"/>
              </a:rPr>
              <a:t/>
            </a:r>
            <a:br>
              <a:rPr lang="tr-TR" b="0" i="0" dirty="0">
                <a:solidFill>
                  <a:srgbClr val="725945"/>
                </a:solidFill>
                <a:effectLst/>
                <a:latin typeface="Elif1"/>
              </a:rPr>
            </a:br>
            <a:r>
              <a:rPr lang="ar-AE" b="0" i="0" dirty="0">
                <a:solidFill>
                  <a:srgbClr val="725945"/>
                </a:solidFill>
                <a:effectLst/>
                <a:latin typeface="Elif1"/>
              </a:rPr>
              <a:t> وَلَكُمْ اَعْمَالُكُمْۚ وَنَحْنُ لَهُ مُخْلِصُونَۙ</a:t>
            </a:r>
            <a:r>
              <a:rPr lang="ar-AE" b="1" i="0" u="none" strike="noStrike" dirty="0">
                <a:solidFill>
                  <a:srgbClr val="725945"/>
                </a:solidFill>
                <a:effectLst/>
                <a:latin typeface="Elif1"/>
              </a:rPr>
              <a:t>﴿١٣٩﴾</a:t>
            </a:r>
            <a:endParaRPr lang="tr-TR" sz="400000" dirty="0"/>
          </a:p>
        </p:txBody>
      </p:sp>
    </p:spTree>
    <p:extLst>
      <p:ext uri="{BB962C8B-B14F-4D97-AF65-F5344CB8AC3E}">
        <p14:creationId xmlns:p14="http://schemas.microsoft.com/office/powerpoint/2010/main" val="28293231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699000"/>
            <a:ext cx="12192000" cy="2230120"/>
          </a:xfrm>
        </p:spPr>
        <p:txBody>
          <a:bodyPr>
            <a:normAutofit lnSpcReduction="10000"/>
          </a:bodyPr>
          <a:lstStyle/>
          <a:p>
            <a:r>
              <a:rPr lang="tr-TR" sz="2800" b="1" i="1" u="none" strike="noStrike" dirty="0">
                <a:solidFill>
                  <a:srgbClr val="725945"/>
                </a:solidFill>
                <a:effectLst/>
                <a:latin typeface="Helvetica Neue"/>
              </a:rPr>
              <a:t>﴾144﴿</a:t>
            </a:r>
            <a:r>
              <a:rPr lang="tr-TR" sz="2800" b="1" i="1" dirty="0">
                <a:solidFill>
                  <a:srgbClr val="4A4A4A"/>
                </a:solidFill>
                <a:effectLst/>
                <a:latin typeface="Helvetica Neue"/>
              </a:rPr>
              <a:t>Biz senin, yüzünü göğe doğru çevirdiğini elbette görüyoruz. İşte şimdi kesin olarak seni memnun olacağın kıbleye döndürüyoruz. Artık yüzünü </a:t>
            </a:r>
            <a:r>
              <a:rPr lang="tr-TR" sz="2800" b="1" i="1" dirty="0" err="1">
                <a:solidFill>
                  <a:srgbClr val="4A4A4A"/>
                </a:solidFill>
                <a:effectLst/>
                <a:latin typeface="Helvetica Neue"/>
              </a:rPr>
              <a:t>Mescid</a:t>
            </a:r>
            <a:r>
              <a:rPr lang="tr-TR" sz="2800" b="1" i="1" dirty="0">
                <a:solidFill>
                  <a:srgbClr val="4A4A4A"/>
                </a:solidFill>
                <a:effectLst/>
                <a:latin typeface="Helvetica Neue"/>
              </a:rPr>
              <a:t>-i </a:t>
            </a:r>
            <a:r>
              <a:rPr lang="tr-TR" sz="2800" b="1" i="1" dirty="0" err="1">
                <a:solidFill>
                  <a:srgbClr val="4A4A4A"/>
                </a:solidFill>
                <a:effectLst/>
                <a:latin typeface="Helvetica Neue"/>
              </a:rPr>
              <a:t>Harâm</a:t>
            </a:r>
            <a:r>
              <a:rPr lang="tr-TR" sz="2800" b="1" i="1" dirty="0">
                <a:solidFill>
                  <a:srgbClr val="4A4A4A"/>
                </a:solidFill>
                <a:effectLst/>
                <a:latin typeface="Helvetica Neue"/>
              </a:rPr>
              <a:t> tarafına çevir; nerede olursanız olun yüzünüzü o yöne çevirin. Kuşku yok ki kendilerine kitap verilenler bunun rablerinden gelmiş bir gerçek olduğunu elbette bilirler. Allah, onların yaptıklarından habersiz değildir.</a:t>
            </a:r>
            <a:endParaRPr lang="tr-TR" sz="5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598090" y="0"/>
            <a:ext cx="2593910" cy="1446550"/>
          </a:xfrm>
          <a:prstGeom prst="rect">
            <a:avLst/>
          </a:prstGeom>
          <a:noFill/>
        </p:spPr>
        <p:txBody>
          <a:bodyPr wrap="square" rtlCol="0">
            <a:spAutoFit/>
          </a:bodyPr>
          <a:lstStyle/>
          <a:p>
            <a:pPr algn="l"/>
            <a:r>
              <a:rPr lang="tr-TR" sz="2200" b="1" i="0" dirty="0">
                <a:solidFill>
                  <a:srgbClr val="725945"/>
                </a:solidFill>
                <a:effectLst/>
                <a:latin typeface="inherit"/>
              </a:rPr>
              <a:t>Bakara Suresi-2.sure </a:t>
            </a:r>
          </a:p>
          <a:p>
            <a:r>
              <a:rPr lang="tr-TR" sz="2200" b="1" i="0" u="none" strike="noStrike" dirty="0">
                <a:solidFill>
                  <a:srgbClr val="725945"/>
                </a:solidFill>
                <a:effectLst/>
                <a:latin typeface="Helvetica Neue"/>
                <a:hlinkClick r:id="rId2"/>
              </a:rPr>
              <a:t>144.Ayet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267926"/>
            <a:ext cx="12192000" cy="3452327"/>
          </a:xfrm>
        </p:spPr>
        <p:txBody>
          <a:bodyPr>
            <a:noAutofit/>
          </a:bodyPr>
          <a:lstStyle/>
          <a:p>
            <a:r>
              <a:rPr lang="ar-AE" sz="4000" b="0" i="0" dirty="0">
                <a:solidFill>
                  <a:srgbClr val="725945"/>
                </a:solidFill>
                <a:effectLst/>
                <a:latin typeface="Elif1"/>
              </a:rPr>
              <a:t>قَدْ نَرٰى تَقَلُّبَ وَجْهِكَ فِي السَّمَٓاءِۚ فَلَنُوَلِّيَنَّكَ قِبْلَةً تَرْضٰيهَاۖ فَوَلِّ وَجْهَكَ</a:t>
            </a:r>
            <a:r>
              <a:rPr lang="tr-TR" sz="4000" b="0" i="0" dirty="0">
                <a:solidFill>
                  <a:srgbClr val="725945"/>
                </a:solidFill>
                <a:effectLst/>
                <a:latin typeface="Elif1"/>
              </a:rPr>
              <a:t/>
            </a:r>
            <a:br>
              <a:rPr lang="tr-TR" sz="4000" b="0" i="0" dirty="0">
                <a:solidFill>
                  <a:srgbClr val="725945"/>
                </a:solidFill>
                <a:effectLst/>
                <a:latin typeface="Elif1"/>
              </a:rPr>
            </a:br>
            <a:r>
              <a:rPr lang="tr-TR" sz="4000" b="0" i="0" dirty="0">
                <a:solidFill>
                  <a:srgbClr val="725945"/>
                </a:solidFill>
                <a:effectLst/>
                <a:latin typeface="Elif1"/>
              </a:rPr>
              <a:t/>
            </a:r>
            <a:br>
              <a:rPr lang="tr-TR" sz="4000" b="0" i="0" dirty="0">
                <a:solidFill>
                  <a:srgbClr val="725945"/>
                </a:solidFill>
                <a:effectLst/>
                <a:latin typeface="Elif1"/>
              </a:rPr>
            </a:br>
            <a:r>
              <a:rPr lang="ar-AE" sz="4000" b="0" i="0" dirty="0">
                <a:solidFill>
                  <a:srgbClr val="725945"/>
                </a:solidFill>
                <a:effectLst/>
                <a:latin typeface="Elif1"/>
              </a:rPr>
              <a:t> شَطْرَ الْمَسْجِدِ الْحَرَامِؕ وَحَيْثُ مَا كُنْتُمْ فَوَلُّوا وُجُوهَكُمْ شَطْرَهُؕ وَاِنَّ الَّذٖينَ</a:t>
            </a:r>
            <a:r>
              <a:rPr lang="tr-TR" sz="4000" b="0" i="0" dirty="0">
                <a:solidFill>
                  <a:srgbClr val="725945"/>
                </a:solidFill>
                <a:effectLst/>
                <a:latin typeface="Elif1"/>
              </a:rPr>
              <a:t/>
            </a:r>
            <a:br>
              <a:rPr lang="tr-TR" sz="4000" b="0" i="0" dirty="0">
                <a:solidFill>
                  <a:srgbClr val="725945"/>
                </a:solidFill>
                <a:effectLst/>
                <a:latin typeface="Elif1"/>
              </a:rPr>
            </a:br>
            <a:r>
              <a:rPr lang="tr-TR" sz="4000" b="0" i="0" dirty="0">
                <a:solidFill>
                  <a:srgbClr val="725945"/>
                </a:solidFill>
                <a:effectLst/>
                <a:latin typeface="Elif1"/>
              </a:rPr>
              <a:t/>
            </a:r>
            <a:br>
              <a:rPr lang="tr-TR" sz="4000" b="0" i="0" dirty="0">
                <a:solidFill>
                  <a:srgbClr val="725945"/>
                </a:solidFill>
                <a:effectLst/>
                <a:latin typeface="Elif1"/>
              </a:rPr>
            </a:br>
            <a:r>
              <a:rPr lang="ar-AE" sz="4000" b="0" i="0" dirty="0">
                <a:solidFill>
                  <a:srgbClr val="725945"/>
                </a:solidFill>
                <a:effectLst/>
                <a:latin typeface="Elif1"/>
              </a:rPr>
              <a:t> اُو۫تُوا الْكِتَابَ لَيَعْلَمُونَ اَنَّهُ الْحَقُّ مِنْ رَبِّهِمْؕ وَمَا اللّٰهُ بِغَافِلٍ عَمَّا</a:t>
            </a:r>
            <a:r>
              <a:rPr lang="tr-TR" sz="4000" b="0" i="0" dirty="0">
                <a:solidFill>
                  <a:srgbClr val="725945"/>
                </a:solidFill>
                <a:effectLst/>
                <a:latin typeface="Elif1"/>
              </a:rPr>
              <a:t/>
            </a:r>
            <a:br>
              <a:rPr lang="tr-TR" sz="4000" b="0" i="0" dirty="0">
                <a:solidFill>
                  <a:srgbClr val="725945"/>
                </a:solidFill>
                <a:effectLst/>
                <a:latin typeface="Elif1"/>
              </a:rPr>
            </a:br>
            <a:r>
              <a:rPr lang="tr-TR" sz="4000" b="0" i="0" dirty="0">
                <a:solidFill>
                  <a:srgbClr val="725945"/>
                </a:solidFill>
                <a:effectLst/>
                <a:latin typeface="Elif1"/>
              </a:rPr>
              <a:t/>
            </a:r>
            <a:br>
              <a:rPr lang="tr-TR" sz="4000" b="0" i="0" dirty="0">
                <a:solidFill>
                  <a:srgbClr val="725945"/>
                </a:solidFill>
                <a:effectLst/>
                <a:latin typeface="Elif1"/>
              </a:rPr>
            </a:br>
            <a:r>
              <a:rPr lang="ar-AE" sz="4000" b="0" i="0" dirty="0">
                <a:solidFill>
                  <a:srgbClr val="725945"/>
                </a:solidFill>
                <a:effectLst/>
                <a:latin typeface="Elif1"/>
              </a:rPr>
              <a:t> يَعْمَلُونَ</a:t>
            </a:r>
            <a:r>
              <a:rPr lang="ar-AE" sz="4000" b="1" i="0" u="none" strike="noStrike" dirty="0">
                <a:solidFill>
                  <a:srgbClr val="725945"/>
                </a:solidFill>
                <a:effectLst/>
                <a:latin typeface="Elif1"/>
              </a:rPr>
              <a:t>﴿١٤٤﴾</a:t>
            </a:r>
            <a:endParaRPr lang="tr-TR" sz="4000" dirty="0"/>
          </a:p>
        </p:txBody>
      </p:sp>
    </p:spTree>
    <p:extLst>
      <p:ext uri="{BB962C8B-B14F-4D97-AF65-F5344CB8AC3E}">
        <p14:creationId xmlns:p14="http://schemas.microsoft.com/office/powerpoint/2010/main" val="25067870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348065"/>
            <a:ext cx="12192000" cy="2509935"/>
          </a:xfrm>
        </p:spPr>
        <p:txBody>
          <a:bodyPr>
            <a:normAutofit/>
          </a:bodyPr>
          <a:lstStyle/>
          <a:p>
            <a:r>
              <a:rPr lang="tr-TR" sz="4400" b="1" i="1" u="none" strike="noStrike" dirty="0">
                <a:solidFill>
                  <a:srgbClr val="725945"/>
                </a:solidFill>
                <a:effectLst/>
                <a:latin typeface="Helvetica Neue"/>
              </a:rPr>
              <a:t>﴾147﴿</a:t>
            </a:r>
            <a:r>
              <a:rPr lang="tr-TR" sz="4400" b="1" i="1" dirty="0">
                <a:solidFill>
                  <a:srgbClr val="4A4A4A"/>
                </a:solidFill>
                <a:effectLst/>
                <a:latin typeface="Helvetica Neue"/>
              </a:rPr>
              <a:t>Gerçek, rabbinden gelendir; o halde sakın şüpheye düşenlerden olma!</a:t>
            </a:r>
            <a:endParaRPr lang="tr-TR" sz="13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598090" y="0"/>
            <a:ext cx="2593910" cy="1446550"/>
          </a:xfrm>
          <a:prstGeom prst="rect">
            <a:avLst/>
          </a:prstGeom>
          <a:noFill/>
        </p:spPr>
        <p:txBody>
          <a:bodyPr wrap="square" rtlCol="0">
            <a:spAutoFit/>
          </a:bodyPr>
          <a:lstStyle/>
          <a:p>
            <a:pPr algn="l"/>
            <a:r>
              <a:rPr lang="tr-TR" sz="2200" b="1" i="0" dirty="0">
                <a:solidFill>
                  <a:srgbClr val="725945"/>
                </a:solidFill>
                <a:effectLst/>
                <a:latin typeface="inherit"/>
              </a:rPr>
              <a:t>Bakara Suresi-2.sure </a:t>
            </a:r>
          </a:p>
          <a:p>
            <a:r>
              <a:rPr lang="tr-TR" sz="2200" b="1" i="0" u="none" strike="noStrike" dirty="0">
                <a:solidFill>
                  <a:srgbClr val="725945"/>
                </a:solidFill>
                <a:effectLst/>
                <a:latin typeface="Helvetica Neue"/>
                <a:hlinkClick r:id="rId2"/>
              </a:rPr>
              <a:t>147.Ayet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99313"/>
            <a:ext cx="12192000" cy="2797994"/>
          </a:xfrm>
        </p:spPr>
        <p:txBody>
          <a:bodyPr>
            <a:noAutofit/>
          </a:bodyPr>
          <a:lstStyle/>
          <a:p>
            <a:r>
              <a:rPr lang="ar-AE" sz="6600" b="0" i="0" dirty="0">
                <a:solidFill>
                  <a:srgbClr val="725945"/>
                </a:solidFill>
                <a:effectLst/>
                <a:latin typeface="Elif1"/>
              </a:rPr>
              <a:t>اَلْحَقُّ مِنْ رَبِّكَ فَلَا تَكُونَنَّ مِنَ الْمُمْتَرٖينَࣖ</a:t>
            </a:r>
            <a:r>
              <a:rPr lang="ar-AE" sz="6600" b="1" i="0" u="none" strike="noStrike" dirty="0">
                <a:solidFill>
                  <a:srgbClr val="725945"/>
                </a:solidFill>
                <a:effectLst/>
                <a:latin typeface="Elif1"/>
              </a:rPr>
              <a:t>﴿١٤٧﴾</a:t>
            </a:r>
            <a:endParaRPr lang="tr-TR" sz="333300" dirty="0"/>
          </a:p>
        </p:txBody>
      </p:sp>
    </p:spTree>
    <p:extLst>
      <p:ext uri="{BB962C8B-B14F-4D97-AF65-F5344CB8AC3E}">
        <p14:creationId xmlns:p14="http://schemas.microsoft.com/office/powerpoint/2010/main" val="18262585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348065"/>
            <a:ext cx="12192000" cy="2509935"/>
          </a:xfrm>
        </p:spPr>
        <p:txBody>
          <a:bodyPr>
            <a:normAutofit fontScale="85000" lnSpcReduction="10000"/>
          </a:bodyPr>
          <a:lstStyle/>
          <a:p>
            <a:r>
              <a:rPr lang="tr-TR" sz="5400" b="1" i="1" u="none" strike="noStrike" dirty="0">
                <a:solidFill>
                  <a:srgbClr val="725945"/>
                </a:solidFill>
                <a:effectLst/>
                <a:latin typeface="Helvetica Neue"/>
              </a:rPr>
              <a:t>﴾149﴿</a:t>
            </a:r>
            <a:r>
              <a:rPr lang="tr-TR" sz="5400" b="1" i="1" dirty="0">
                <a:solidFill>
                  <a:srgbClr val="4A4A4A"/>
                </a:solidFill>
                <a:effectLst/>
                <a:latin typeface="Helvetica Neue"/>
              </a:rPr>
              <a:t>Her nereden (yola) çıkarsan yüzünü </a:t>
            </a:r>
            <a:r>
              <a:rPr lang="tr-TR" sz="5400" b="1" i="1" dirty="0" err="1">
                <a:solidFill>
                  <a:srgbClr val="4A4A4A"/>
                </a:solidFill>
                <a:effectLst/>
                <a:latin typeface="Helvetica Neue"/>
              </a:rPr>
              <a:t>Mescid</a:t>
            </a:r>
            <a:r>
              <a:rPr lang="tr-TR" sz="5400" b="1" i="1" dirty="0">
                <a:solidFill>
                  <a:srgbClr val="4A4A4A"/>
                </a:solidFill>
                <a:effectLst/>
                <a:latin typeface="Helvetica Neue"/>
              </a:rPr>
              <a:t>-i </a:t>
            </a:r>
            <a:r>
              <a:rPr lang="tr-TR" sz="5400" b="1" i="1" dirty="0" err="1">
                <a:solidFill>
                  <a:srgbClr val="4A4A4A"/>
                </a:solidFill>
                <a:effectLst/>
                <a:latin typeface="Helvetica Neue"/>
              </a:rPr>
              <a:t>Harâm</a:t>
            </a:r>
            <a:r>
              <a:rPr lang="tr-TR" sz="5400" b="1" i="1" dirty="0">
                <a:solidFill>
                  <a:srgbClr val="4A4A4A"/>
                </a:solidFill>
                <a:effectLst/>
                <a:latin typeface="Helvetica Neue"/>
              </a:rPr>
              <a:t> tarafına çevir. Bu, elbette rabbinden gelen bir gerçektir. Allah yaptıklarınızdan habersiz değildir.</a:t>
            </a:r>
            <a:endParaRPr lang="tr-TR" sz="546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598090" y="0"/>
            <a:ext cx="2593910" cy="1446550"/>
          </a:xfrm>
          <a:prstGeom prst="rect">
            <a:avLst/>
          </a:prstGeom>
          <a:noFill/>
        </p:spPr>
        <p:txBody>
          <a:bodyPr wrap="square" rtlCol="0">
            <a:spAutoFit/>
          </a:bodyPr>
          <a:lstStyle/>
          <a:p>
            <a:pPr algn="l"/>
            <a:r>
              <a:rPr lang="tr-TR" sz="2200" b="1" i="0" dirty="0">
                <a:solidFill>
                  <a:srgbClr val="725945"/>
                </a:solidFill>
                <a:effectLst/>
                <a:latin typeface="inherit"/>
              </a:rPr>
              <a:t>Bakara Suresi-2.sure </a:t>
            </a:r>
          </a:p>
          <a:p>
            <a:r>
              <a:rPr lang="tr-TR" sz="2200" b="1" i="0" u="none" strike="noStrike" dirty="0">
                <a:solidFill>
                  <a:srgbClr val="725945"/>
                </a:solidFill>
                <a:effectLst/>
                <a:latin typeface="Helvetica Neue"/>
                <a:hlinkClick r:id="rId2"/>
              </a:rPr>
              <a:t>149.Ayet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850275"/>
            <a:ext cx="12192000" cy="2797994"/>
          </a:xfrm>
        </p:spPr>
        <p:txBody>
          <a:bodyPr>
            <a:noAutofit/>
          </a:bodyPr>
          <a:lstStyle/>
          <a:p>
            <a:r>
              <a:rPr lang="ar-AE" sz="5400" b="0" i="0" dirty="0">
                <a:solidFill>
                  <a:srgbClr val="725945"/>
                </a:solidFill>
                <a:effectLst/>
                <a:latin typeface="Elif1"/>
              </a:rPr>
              <a:t>وَمِنْ حَيْثُ خَرَجْتَ فَوَلِّ وَجْهَكَ شَطْرَ الْمَسْجِدِ الْحَرَامِؕ وَاِنَّهُ</a:t>
            </a:r>
            <a:r>
              <a:rPr lang="tr-TR" sz="5400" b="0" i="0" dirty="0">
                <a:solidFill>
                  <a:srgbClr val="725945"/>
                </a:solidFill>
                <a:effectLst/>
                <a:latin typeface="Elif1"/>
              </a:rPr>
              <a:t/>
            </a:r>
            <a:br>
              <a:rPr lang="tr-TR" sz="5400" b="0" i="0" dirty="0">
                <a:solidFill>
                  <a:srgbClr val="725945"/>
                </a:solidFill>
                <a:effectLst/>
                <a:latin typeface="Elif1"/>
              </a:rPr>
            </a:br>
            <a:r>
              <a:rPr lang="tr-TR" sz="5400" b="0" i="0" dirty="0">
                <a:solidFill>
                  <a:srgbClr val="725945"/>
                </a:solidFill>
                <a:effectLst/>
                <a:latin typeface="Elif1"/>
              </a:rPr>
              <a:t/>
            </a:r>
            <a:br>
              <a:rPr lang="tr-TR" sz="5400" b="0" i="0" dirty="0">
                <a:solidFill>
                  <a:srgbClr val="725945"/>
                </a:solidFill>
                <a:effectLst/>
                <a:latin typeface="Elif1"/>
              </a:rPr>
            </a:br>
            <a:r>
              <a:rPr lang="ar-AE" sz="5400" b="0" i="0" dirty="0">
                <a:solidFill>
                  <a:srgbClr val="725945"/>
                </a:solidFill>
                <a:effectLst/>
                <a:latin typeface="Elif1"/>
              </a:rPr>
              <a:t> لَلْحَقُّ مِنْ رَبِّكَؕ وَمَا اللّٰهُ بِغَافِلٍ عَمَّا تَعْمَلُونَ</a:t>
            </a:r>
            <a:r>
              <a:rPr lang="ar-AE" sz="5400" b="1" i="0" u="none" strike="noStrike" dirty="0">
                <a:solidFill>
                  <a:srgbClr val="725945"/>
                </a:solidFill>
                <a:effectLst/>
                <a:latin typeface="Elif1"/>
              </a:rPr>
              <a:t>﴿١٤٩﴾</a:t>
            </a:r>
            <a:endParaRPr lang="tr-TR" sz="333300" dirty="0"/>
          </a:p>
        </p:txBody>
      </p:sp>
    </p:spTree>
    <p:extLst>
      <p:ext uri="{BB962C8B-B14F-4D97-AF65-F5344CB8AC3E}">
        <p14:creationId xmlns:p14="http://schemas.microsoft.com/office/powerpoint/2010/main" val="6221285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3789265"/>
            <a:ext cx="12192000" cy="2509935"/>
          </a:xfrm>
        </p:spPr>
        <p:txBody>
          <a:bodyPr>
            <a:normAutofit fontScale="92500"/>
          </a:bodyPr>
          <a:lstStyle/>
          <a:p>
            <a:r>
              <a:rPr lang="tr-TR" sz="6000" b="1" i="1" u="none" strike="noStrike" dirty="0">
                <a:solidFill>
                  <a:srgbClr val="725945"/>
                </a:solidFill>
                <a:effectLst/>
                <a:latin typeface="Helvetica Neue"/>
              </a:rPr>
              <a:t>﴾157﴿</a:t>
            </a:r>
            <a:r>
              <a:rPr lang="tr-TR" sz="6000" b="1" i="1" dirty="0">
                <a:solidFill>
                  <a:srgbClr val="4A4A4A"/>
                </a:solidFill>
                <a:effectLst/>
                <a:latin typeface="Helvetica Neue"/>
              </a:rPr>
              <a:t>İşte rablerinin lütufları ve rahmeti bunlar içindir ve işte doğru yola ulaşmış olanlar da bunlardır.</a:t>
            </a:r>
            <a:endParaRPr lang="tr-TR" sz="58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598090" y="0"/>
            <a:ext cx="2593910" cy="1446550"/>
          </a:xfrm>
          <a:prstGeom prst="rect">
            <a:avLst/>
          </a:prstGeom>
          <a:noFill/>
        </p:spPr>
        <p:txBody>
          <a:bodyPr wrap="square" rtlCol="0">
            <a:spAutoFit/>
          </a:bodyPr>
          <a:lstStyle/>
          <a:p>
            <a:pPr algn="l"/>
            <a:r>
              <a:rPr lang="tr-TR" sz="2200" b="1" i="0" dirty="0">
                <a:solidFill>
                  <a:srgbClr val="725945"/>
                </a:solidFill>
                <a:effectLst/>
                <a:latin typeface="inherit"/>
              </a:rPr>
              <a:t>Bakara Suresi-2.sure </a:t>
            </a:r>
          </a:p>
          <a:p>
            <a:r>
              <a:rPr lang="tr-TR" sz="2200" b="1" i="0" u="none" strike="noStrike" dirty="0">
                <a:solidFill>
                  <a:srgbClr val="725945"/>
                </a:solidFill>
                <a:effectLst/>
                <a:latin typeface="Helvetica Neue"/>
                <a:hlinkClick r:id="rId2"/>
              </a:rPr>
              <a:t>157.Ayet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99313"/>
            <a:ext cx="12192000" cy="2797994"/>
          </a:xfrm>
        </p:spPr>
        <p:txBody>
          <a:bodyPr>
            <a:noAutofit/>
          </a:bodyPr>
          <a:lstStyle/>
          <a:p>
            <a:r>
              <a:rPr lang="ar-AE" sz="4400" b="0" i="0" dirty="0">
                <a:solidFill>
                  <a:srgbClr val="725945"/>
                </a:solidFill>
                <a:effectLst/>
                <a:latin typeface="Elif1"/>
              </a:rPr>
              <a:t>اُو۬لٰٓئِكَ عَلَيْهِمْ صَلَوَاتٌ مِنْ رَبِّهِمْ وَرَحْمَةٌ وَاُو۬لٰٓئِكَ هُمُ الْمُهْتَدُونَ</a:t>
            </a:r>
            <a:r>
              <a:rPr lang="ar-AE" sz="4400" b="1" i="0" u="none" strike="noStrike" dirty="0">
                <a:solidFill>
                  <a:srgbClr val="725945"/>
                </a:solidFill>
                <a:effectLst/>
                <a:latin typeface="Elif1"/>
              </a:rPr>
              <a:t>﴿١٥٧﴾</a:t>
            </a:r>
            <a:endParaRPr lang="tr-TR" sz="231500" dirty="0"/>
          </a:p>
        </p:txBody>
      </p:sp>
    </p:spTree>
    <p:extLst>
      <p:ext uri="{BB962C8B-B14F-4D97-AF65-F5344CB8AC3E}">
        <p14:creationId xmlns:p14="http://schemas.microsoft.com/office/powerpoint/2010/main" val="11295461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699000"/>
            <a:ext cx="12192000" cy="2230120"/>
          </a:xfrm>
        </p:spPr>
        <p:txBody>
          <a:bodyPr>
            <a:normAutofit/>
          </a:bodyPr>
          <a:lstStyle/>
          <a:p>
            <a:r>
              <a:rPr lang="tr-TR" sz="2800" b="1" i="1" u="none" strike="noStrike" dirty="0">
                <a:solidFill>
                  <a:srgbClr val="725945"/>
                </a:solidFill>
                <a:effectLst/>
                <a:latin typeface="Helvetica Neue"/>
              </a:rPr>
              <a:t>﴾178﴿</a:t>
            </a:r>
            <a:r>
              <a:rPr lang="tr-TR" sz="2800" b="1" i="1" dirty="0">
                <a:solidFill>
                  <a:srgbClr val="4A4A4A"/>
                </a:solidFill>
                <a:effectLst/>
                <a:latin typeface="Helvetica Neue"/>
              </a:rPr>
              <a:t>Ey iman edenler! Öldürülenler hakkında kısas size gerekli kılındı. Hüre hür, köleye köle, kadına kadın. Ancak her kime, kardeşi tarafından bir şey bağışlanırsa artık ona hakkaniyetle uymalı ve diyeti ona güzellikle ödemelidir. Bu, rabbinizden bir hafifletme, bir rahmettir. Bundan sonra kim haddi aşarsa ona elem verici bir azap vardır.</a:t>
            </a:r>
            <a:endParaRPr lang="tr-TR" sz="66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598090" y="0"/>
            <a:ext cx="2593910" cy="1446550"/>
          </a:xfrm>
          <a:prstGeom prst="rect">
            <a:avLst/>
          </a:prstGeom>
          <a:noFill/>
        </p:spPr>
        <p:txBody>
          <a:bodyPr wrap="square" rtlCol="0">
            <a:spAutoFit/>
          </a:bodyPr>
          <a:lstStyle/>
          <a:p>
            <a:pPr algn="l"/>
            <a:r>
              <a:rPr lang="tr-TR" sz="2200" b="1" i="0" dirty="0">
                <a:solidFill>
                  <a:srgbClr val="725945"/>
                </a:solidFill>
                <a:effectLst/>
                <a:latin typeface="inherit"/>
              </a:rPr>
              <a:t>Bakara Suresi-2.sure </a:t>
            </a:r>
          </a:p>
          <a:p>
            <a:r>
              <a:rPr lang="tr-TR" sz="2200" b="1" i="0" u="none" strike="noStrike" dirty="0">
                <a:solidFill>
                  <a:srgbClr val="725945"/>
                </a:solidFill>
                <a:effectLst/>
                <a:latin typeface="Helvetica Neue"/>
                <a:hlinkClick r:id="rId2"/>
              </a:rPr>
              <a:t>178.Ayet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346612"/>
            <a:ext cx="12192000" cy="3452327"/>
          </a:xfrm>
        </p:spPr>
        <p:txBody>
          <a:bodyPr>
            <a:noAutofit/>
          </a:bodyPr>
          <a:lstStyle/>
          <a:p>
            <a:r>
              <a:rPr lang="ar-AE" sz="4000" b="0" i="0" dirty="0">
                <a:solidFill>
                  <a:srgbClr val="725945"/>
                </a:solidFill>
                <a:effectLst/>
                <a:latin typeface="Elif1"/>
              </a:rPr>
              <a:t>يَٓا اَيُّهَا الَّذٖينَ اٰمَنُوا كُتِبَ عَلَيْكُمُ الْقِصَاصُ فِي الْقَتْلٰىؕ اَلْحُرُّ بِالْحُرِّ وَالْعَبْدُ بِالْعَبْدِ</a:t>
            </a:r>
            <a:r>
              <a:rPr lang="tr-TR" sz="4000" b="0" i="0" dirty="0">
                <a:solidFill>
                  <a:srgbClr val="725945"/>
                </a:solidFill>
                <a:effectLst/>
                <a:latin typeface="Elif1"/>
              </a:rPr>
              <a:t/>
            </a:r>
            <a:br>
              <a:rPr lang="tr-TR" sz="4000" b="0" i="0" dirty="0">
                <a:solidFill>
                  <a:srgbClr val="725945"/>
                </a:solidFill>
                <a:effectLst/>
                <a:latin typeface="Elif1"/>
              </a:rPr>
            </a:br>
            <a:r>
              <a:rPr lang="tr-TR" sz="4000" b="0" i="0" dirty="0">
                <a:solidFill>
                  <a:srgbClr val="725945"/>
                </a:solidFill>
                <a:effectLst/>
                <a:latin typeface="Elif1"/>
              </a:rPr>
              <a:t/>
            </a:r>
            <a:br>
              <a:rPr lang="tr-TR" sz="4000" b="0" i="0" dirty="0">
                <a:solidFill>
                  <a:srgbClr val="725945"/>
                </a:solidFill>
                <a:effectLst/>
                <a:latin typeface="Elif1"/>
              </a:rPr>
            </a:br>
            <a:r>
              <a:rPr lang="ar-AE" sz="4000" b="0" i="0" dirty="0">
                <a:solidFill>
                  <a:srgbClr val="725945"/>
                </a:solidFill>
                <a:effectLst/>
                <a:latin typeface="Elif1"/>
              </a:rPr>
              <a:t> وَالْاُنْثٰى بِالْاُنْثٰىؕ فَمَنْ عُفِيَ لَهُ مِنْ اَخٖيهِ شَيْءٌ فَاتِّبَاعٌ بِالْمَعْرُوفِ وَاَدَٓاءٌ اِلَيْهِ</a:t>
            </a:r>
            <a:r>
              <a:rPr lang="tr-TR" sz="4000" b="0" i="0" dirty="0">
                <a:solidFill>
                  <a:srgbClr val="725945"/>
                </a:solidFill>
                <a:effectLst/>
                <a:latin typeface="Elif1"/>
              </a:rPr>
              <a:t/>
            </a:r>
            <a:br>
              <a:rPr lang="tr-TR" sz="4000" b="0" i="0" dirty="0">
                <a:solidFill>
                  <a:srgbClr val="725945"/>
                </a:solidFill>
                <a:effectLst/>
                <a:latin typeface="Elif1"/>
              </a:rPr>
            </a:br>
            <a:r>
              <a:rPr lang="tr-TR" sz="4000" b="0" i="0" dirty="0">
                <a:solidFill>
                  <a:srgbClr val="725945"/>
                </a:solidFill>
                <a:effectLst/>
                <a:latin typeface="Elif1"/>
              </a:rPr>
              <a:t/>
            </a:r>
            <a:br>
              <a:rPr lang="tr-TR" sz="4000" b="0" i="0" dirty="0">
                <a:solidFill>
                  <a:srgbClr val="725945"/>
                </a:solidFill>
                <a:effectLst/>
                <a:latin typeface="Elif1"/>
              </a:rPr>
            </a:br>
            <a:r>
              <a:rPr lang="ar-AE" sz="4000" b="0" i="0" dirty="0">
                <a:solidFill>
                  <a:srgbClr val="725945"/>
                </a:solidFill>
                <a:effectLst/>
                <a:latin typeface="Elif1"/>
              </a:rPr>
              <a:t> بِاِحْسَانٍؕ ذٰلِكَ تَخْفٖيفٌ مِنْ رَبِّكُمْ وَرَحْمَةٌؕ فَمَنِ اعْتَدٰى بَعْدَ ذٰلِكَ فَلَهُ عَذَابٌ</a:t>
            </a:r>
            <a:r>
              <a:rPr lang="tr-TR" sz="4000" b="0" i="0" dirty="0">
                <a:solidFill>
                  <a:srgbClr val="725945"/>
                </a:solidFill>
                <a:effectLst/>
                <a:latin typeface="Elif1"/>
              </a:rPr>
              <a:t/>
            </a:r>
            <a:br>
              <a:rPr lang="tr-TR" sz="4000" b="0" i="0" dirty="0">
                <a:solidFill>
                  <a:srgbClr val="725945"/>
                </a:solidFill>
                <a:effectLst/>
                <a:latin typeface="Elif1"/>
              </a:rPr>
            </a:br>
            <a:r>
              <a:rPr lang="tr-TR" sz="4000" b="0" i="0" dirty="0">
                <a:solidFill>
                  <a:srgbClr val="725945"/>
                </a:solidFill>
                <a:effectLst/>
                <a:latin typeface="Elif1"/>
              </a:rPr>
              <a:t/>
            </a:r>
            <a:br>
              <a:rPr lang="tr-TR" sz="4000" b="0" i="0" dirty="0">
                <a:solidFill>
                  <a:srgbClr val="725945"/>
                </a:solidFill>
                <a:effectLst/>
                <a:latin typeface="Elif1"/>
              </a:rPr>
            </a:br>
            <a:r>
              <a:rPr lang="ar-AE" sz="4000" b="0" i="0" dirty="0">
                <a:solidFill>
                  <a:srgbClr val="725945"/>
                </a:solidFill>
                <a:effectLst/>
                <a:latin typeface="Elif1"/>
              </a:rPr>
              <a:t> اَلٖيمٌ</a:t>
            </a:r>
            <a:r>
              <a:rPr lang="ar-AE" sz="4000" b="1" i="0" u="none" strike="noStrike" dirty="0">
                <a:solidFill>
                  <a:srgbClr val="725945"/>
                </a:solidFill>
                <a:effectLst/>
                <a:latin typeface="Elif1"/>
              </a:rPr>
              <a:t>﴿١٧٨﴾</a:t>
            </a:r>
            <a:endParaRPr lang="tr-TR" sz="11500" dirty="0"/>
          </a:p>
        </p:txBody>
      </p:sp>
    </p:spTree>
    <p:extLst>
      <p:ext uri="{BB962C8B-B14F-4D97-AF65-F5344CB8AC3E}">
        <p14:creationId xmlns:p14="http://schemas.microsoft.com/office/powerpoint/2010/main" val="24571530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699000"/>
            <a:ext cx="12192000" cy="2230120"/>
          </a:xfrm>
        </p:spPr>
        <p:txBody>
          <a:bodyPr>
            <a:normAutofit lnSpcReduction="10000"/>
          </a:bodyPr>
          <a:lstStyle/>
          <a:p>
            <a:r>
              <a:rPr lang="tr-TR" sz="3200" b="1" i="1" u="none" strike="noStrike" dirty="0">
                <a:solidFill>
                  <a:srgbClr val="725945"/>
                </a:solidFill>
                <a:effectLst/>
                <a:latin typeface="Helvetica Neue"/>
              </a:rPr>
              <a:t>﴾197﴿</a:t>
            </a:r>
            <a:r>
              <a:rPr lang="tr-TR" sz="3200" b="1" i="1" dirty="0">
                <a:solidFill>
                  <a:srgbClr val="4A4A4A"/>
                </a:solidFill>
                <a:effectLst/>
                <a:latin typeface="Helvetica Neue"/>
              </a:rPr>
              <a:t>Hac bilinen aylardadır. Kim o aylarda hacca karar verip niyet ederse, bilsin ki hac sırasında kadına yaklaşmak, günaha sapmak ve tartışıp çekişmek yoktur. Ne hayır işleseniz Allah onu bilir. Azık edinin; kuşkusuz azığın en hayırlısı </a:t>
            </a:r>
            <a:r>
              <a:rPr lang="tr-TR" sz="3200" b="1" i="1" dirty="0" err="1">
                <a:solidFill>
                  <a:srgbClr val="4A4A4A"/>
                </a:solidFill>
                <a:effectLst/>
                <a:latin typeface="Helvetica Neue"/>
              </a:rPr>
              <a:t>takvâdır</a:t>
            </a:r>
            <a:r>
              <a:rPr lang="tr-TR" sz="3200" b="1" i="1" dirty="0">
                <a:solidFill>
                  <a:srgbClr val="4A4A4A"/>
                </a:solidFill>
                <a:effectLst/>
                <a:latin typeface="Helvetica Neue"/>
              </a:rPr>
              <a:t>. Öyleyse bana saygı duyun, ey akıl sahipleri!</a:t>
            </a:r>
            <a:endParaRPr lang="tr-TR" sz="8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598090" y="0"/>
            <a:ext cx="2593910" cy="1446550"/>
          </a:xfrm>
          <a:prstGeom prst="rect">
            <a:avLst/>
          </a:prstGeom>
          <a:noFill/>
        </p:spPr>
        <p:txBody>
          <a:bodyPr wrap="square" rtlCol="0">
            <a:spAutoFit/>
          </a:bodyPr>
          <a:lstStyle/>
          <a:p>
            <a:pPr algn="l"/>
            <a:r>
              <a:rPr lang="tr-TR" sz="2200" b="1" i="0" dirty="0">
                <a:solidFill>
                  <a:srgbClr val="725945"/>
                </a:solidFill>
                <a:effectLst/>
                <a:latin typeface="inherit"/>
              </a:rPr>
              <a:t>Bakara Suresi-2.sure </a:t>
            </a:r>
          </a:p>
          <a:p>
            <a:r>
              <a:rPr lang="tr-TR" sz="2200" b="1" i="0" u="none" strike="noStrike" dirty="0">
                <a:solidFill>
                  <a:srgbClr val="725945"/>
                </a:solidFill>
                <a:effectLst/>
                <a:latin typeface="Helvetica Neue"/>
                <a:hlinkClick r:id="rId2"/>
              </a:rPr>
              <a:t>197.Ayet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808132"/>
            <a:ext cx="12192000" cy="3452327"/>
          </a:xfrm>
        </p:spPr>
        <p:txBody>
          <a:bodyPr>
            <a:noAutofit/>
          </a:bodyPr>
          <a:lstStyle/>
          <a:p>
            <a:r>
              <a:rPr lang="ar-AE" sz="4800" b="0" i="0" dirty="0">
                <a:solidFill>
                  <a:srgbClr val="725945"/>
                </a:solidFill>
                <a:effectLst/>
                <a:latin typeface="Elif1"/>
              </a:rPr>
              <a:t>اَلْحَجُّ اَشْهُرٌ مَعْلُومَاتٌۚ فَمَنْ فَرَضَ فٖيهِنَّ الْحَجَّ فَلَا رَفَثَ وَلَا فُسُوقَ</a:t>
            </a:r>
            <a:r>
              <a:rPr lang="tr-TR" sz="4800" b="0" i="0" dirty="0">
                <a:solidFill>
                  <a:srgbClr val="725945"/>
                </a:solidFill>
                <a:effectLst/>
                <a:latin typeface="Elif1"/>
              </a:rPr>
              <a:t/>
            </a:r>
            <a:br>
              <a:rPr lang="tr-TR" sz="4800" b="0" i="0" dirty="0">
                <a:solidFill>
                  <a:srgbClr val="725945"/>
                </a:solidFill>
                <a:effectLst/>
                <a:latin typeface="Elif1"/>
              </a:rPr>
            </a:br>
            <a:r>
              <a:rPr lang="tr-TR" sz="4800" b="0" i="0" dirty="0">
                <a:solidFill>
                  <a:srgbClr val="725945"/>
                </a:solidFill>
                <a:effectLst/>
                <a:latin typeface="Elif1"/>
              </a:rPr>
              <a:t/>
            </a:r>
            <a:br>
              <a:rPr lang="tr-TR" sz="4800" b="0" i="0" dirty="0">
                <a:solidFill>
                  <a:srgbClr val="725945"/>
                </a:solidFill>
                <a:effectLst/>
                <a:latin typeface="Elif1"/>
              </a:rPr>
            </a:br>
            <a:r>
              <a:rPr lang="ar-AE" sz="4800" b="0" i="0" dirty="0">
                <a:solidFill>
                  <a:srgbClr val="725945"/>
                </a:solidFill>
                <a:effectLst/>
                <a:latin typeface="Elif1"/>
              </a:rPr>
              <a:t> وَلَا جِدَالَ فِى الْحَجِّۜ وَمَا تَفْعَلُوا مِنْ خَيْرٍ يَعْلَمْهُ اللّٰهُۜ وَتَزَوَّدُوا فَاِنَّ</a:t>
            </a:r>
            <a:r>
              <a:rPr lang="tr-TR" sz="4800" b="0" i="0" dirty="0">
                <a:solidFill>
                  <a:srgbClr val="725945"/>
                </a:solidFill>
                <a:effectLst/>
                <a:latin typeface="Elif1"/>
              </a:rPr>
              <a:t/>
            </a:r>
            <a:br>
              <a:rPr lang="tr-TR" sz="4800" b="0" i="0" dirty="0">
                <a:solidFill>
                  <a:srgbClr val="725945"/>
                </a:solidFill>
                <a:effectLst/>
                <a:latin typeface="Elif1"/>
              </a:rPr>
            </a:br>
            <a:r>
              <a:rPr lang="tr-TR" sz="4800" b="0" i="0" dirty="0">
                <a:solidFill>
                  <a:srgbClr val="725945"/>
                </a:solidFill>
                <a:effectLst/>
                <a:latin typeface="Elif1"/>
              </a:rPr>
              <a:t/>
            </a:r>
            <a:br>
              <a:rPr lang="tr-TR" sz="4800" b="0" i="0" dirty="0">
                <a:solidFill>
                  <a:srgbClr val="725945"/>
                </a:solidFill>
                <a:effectLst/>
                <a:latin typeface="Elif1"/>
              </a:rPr>
            </a:br>
            <a:r>
              <a:rPr lang="ar-AE" sz="4800" b="0" i="0" dirty="0">
                <a:solidFill>
                  <a:srgbClr val="725945"/>
                </a:solidFill>
                <a:effectLst/>
                <a:latin typeface="Elif1"/>
              </a:rPr>
              <a:t> خَيْرَ الزَّادِ التَّقْوٰىؗ وَاتَّقُونِ يَٓا اُو۬لِى الْاَلْبَابِ</a:t>
            </a:r>
            <a:r>
              <a:rPr lang="ar-AE" sz="4800" b="1" i="0" u="none" strike="noStrike" dirty="0">
                <a:solidFill>
                  <a:srgbClr val="725945"/>
                </a:solidFill>
                <a:effectLst/>
                <a:latin typeface="Elif1"/>
              </a:rPr>
              <a:t>﴿١٩٧﴾</a:t>
            </a:r>
            <a:endParaRPr lang="tr-TR" sz="102800" dirty="0"/>
          </a:p>
        </p:txBody>
      </p:sp>
    </p:spTree>
    <p:extLst>
      <p:ext uri="{BB962C8B-B14F-4D97-AF65-F5344CB8AC3E}">
        <p14:creationId xmlns:p14="http://schemas.microsoft.com/office/powerpoint/2010/main" val="19003496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073745"/>
            <a:ext cx="12192000" cy="2509935"/>
          </a:xfrm>
        </p:spPr>
        <p:txBody>
          <a:bodyPr>
            <a:normAutofit lnSpcReduction="10000"/>
          </a:bodyPr>
          <a:lstStyle/>
          <a:p>
            <a:r>
              <a:rPr lang="tr-TR" sz="4800" b="1" i="1" dirty="0">
                <a:solidFill>
                  <a:srgbClr val="725945"/>
                </a:solidFill>
                <a:effectLst/>
                <a:latin typeface="Helvetica Neue"/>
              </a:rPr>
              <a:t>﴾2</a:t>
            </a:r>
            <a:r>
              <a:rPr lang="tr-TR" sz="4800" b="1" i="1" u="none" strike="noStrike" dirty="0">
                <a:solidFill>
                  <a:srgbClr val="725945"/>
                </a:solidFill>
                <a:effectLst/>
                <a:latin typeface="Helvetica Neue"/>
              </a:rPr>
              <a:t>01﴿</a:t>
            </a:r>
            <a:r>
              <a:rPr lang="tr-TR" sz="4800" b="1" i="1" dirty="0">
                <a:solidFill>
                  <a:srgbClr val="4A4A4A"/>
                </a:solidFill>
                <a:effectLst/>
                <a:latin typeface="Helvetica Neue"/>
              </a:rPr>
              <a:t>İnsanlardan öyleleri de vardır ki, “Ey rabbimiz! Bize bu dünyada da iyilik ver, öteki dünyada da iyilik ver; bizi cehennem azabından koru” derler.</a:t>
            </a:r>
            <a:endParaRPr lang="tr-TR" sz="58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598090" y="0"/>
            <a:ext cx="2593910" cy="1446550"/>
          </a:xfrm>
          <a:prstGeom prst="rect">
            <a:avLst/>
          </a:prstGeom>
          <a:noFill/>
        </p:spPr>
        <p:txBody>
          <a:bodyPr wrap="square" rtlCol="0">
            <a:spAutoFit/>
          </a:bodyPr>
          <a:lstStyle/>
          <a:p>
            <a:pPr algn="l"/>
            <a:r>
              <a:rPr lang="tr-TR" sz="2200" b="1" i="0" dirty="0">
                <a:solidFill>
                  <a:srgbClr val="725945"/>
                </a:solidFill>
                <a:effectLst/>
                <a:latin typeface="inherit"/>
              </a:rPr>
              <a:t>Bakara Suresi-2.sure </a:t>
            </a:r>
          </a:p>
          <a:p>
            <a:r>
              <a:rPr lang="tr-TR" sz="2200" b="1" dirty="0">
                <a:solidFill>
                  <a:srgbClr val="725945"/>
                </a:solidFill>
                <a:latin typeface="Helvetica Neue"/>
                <a:hlinkClick r:id="rId2"/>
              </a:rPr>
              <a:t>201.</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10160" y="723275"/>
            <a:ext cx="12192000" cy="2797994"/>
          </a:xfrm>
        </p:spPr>
        <p:txBody>
          <a:bodyPr>
            <a:noAutofit/>
          </a:bodyPr>
          <a:lstStyle/>
          <a:p>
            <a:r>
              <a:rPr lang="ar-AE" sz="5400" b="0" i="0" dirty="0">
                <a:solidFill>
                  <a:srgbClr val="725945"/>
                </a:solidFill>
                <a:effectLst/>
                <a:latin typeface="Elif1"/>
              </a:rPr>
              <a:t>وَمِنْهُمْ مَنْ يَقُولُ رَبَّنَٓا اٰتِنَا فِي الدُّنْيَا حَسَنَةً وَفِي الْاٰخِرَةِ</a:t>
            </a:r>
            <a:r>
              <a:rPr lang="tr-TR" sz="5400" b="0" i="0" dirty="0">
                <a:solidFill>
                  <a:srgbClr val="725945"/>
                </a:solidFill>
                <a:effectLst/>
                <a:latin typeface="Elif1"/>
              </a:rPr>
              <a:t/>
            </a:r>
            <a:br>
              <a:rPr lang="tr-TR" sz="5400" b="0" i="0" dirty="0">
                <a:solidFill>
                  <a:srgbClr val="725945"/>
                </a:solidFill>
                <a:effectLst/>
                <a:latin typeface="Elif1"/>
              </a:rPr>
            </a:br>
            <a:r>
              <a:rPr lang="tr-TR" sz="5400" b="0" i="0" dirty="0">
                <a:solidFill>
                  <a:srgbClr val="725945"/>
                </a:solidFill>
                <a:effectLst/>
                <a:latin typeface="Elif1"/>
              </a:rPr>
              <a:t/>
            </a:r>
            <a:br>
              <a:rPr lang="tr-TR" sz="5400" b="0" i="0" dirty="0">
                <a:solidFill>
                  <a:srgbClr val="725945"/>
                </a:solidFill>
                <a:effectLst/>
                <a:latin typeface="Elif1"/>
              </a:rPr>
            </a:br>
            <a:r>
              <a:rPr lang="ar-AE" sz="5400" b="0" i="0" dirty="0">
                <a:solidFill>
                  <a:srgbClr val="725945"/>
                </a:solidFill>
                <a:effectLst/>
                <a:latin typeface="Elif1"/>
              </a:rPr>
              <a:t> حَسَنَةً وَقِنَا عَذَابَ النَّارِ</a:t>
            </a:r>
            <a:r>
              <a:rPr lang="ar-AE" sz="5400" b="1" i="0" u="none" strike="noStrike" dirty="0">
                <a:solidFill>
                  <a:srgbClr val="725945"/>
                </a:solidFill>
                <a:effectLst/>
                <a:latin typeface="Elif1"/>
              </a:rPr>
              <a:t>﴿٢٠١﴾</a:t>
            </a:r>
            <a:endParaRPr lang="tr-TR" sz="400000" dirty="0"/>
          </a:p>
        </p:txBody>
      </p:sp>
    </p:spTree>
    <p:extLst>
      <p:ext uri="{BB962C8B-B14F-4D97-AF65-F5344CB8AC3E}">
        <p14:creationId xmlns:p14="http://schemas.microsoft.com/office/powerpoint/2010/main" val="36998992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963160"/>
            <a:ext cx="12192000" cy="1894840"/>
          </a:xfrm>
        </p:spPr>
        <p:txBody>
          <a:bodyPr>
            <a:normAutofit/>
          </a:bodyPr>
          <a:lstStyle/>
          <a:p>
            <a:r>
              <a:rPr lang="tr-TR" b="1" i="1" u="none" strike="noStrike" dirty="0">
                <a:solidFill>
                  <a:srgbClr val="725945"/>
                </a:solidFill>
                <a:effectLst/>
                <a:latin typeface="Helvetica Neue"/>
              </a:rPr>
              <a:t>﴾247﴿</a:t>
            </a:r>
            <a:r>
              <a:rPr lang="tr-TR" b="1" i="1" dirty="0">
                <a:solidFill>
                  <a:srgbClr val="4A4A4A"/>
                </a:solidFill>
                <a:effectLst/>
                <a:latin typeface="Helvetica Neue"/>
              </a:rPr>
              <a:t>Peygamberleri onlara “Allah size </a:t>
            </a:r>
            <a:r>
              <a:rPr lang="tr-TR" b="1" i="1" dirty="0" err="1">
                <a:solidFill>
                  <a:srgbClr val="4A4A4A"/>
                </a:solidFill>
                <a:effectLst/>
                <a:latin typeface="Helvetica Neue"/>
              </a:rPr>
              <a:t>Tâlût’u</a:t>
            </a:r>
            <a:r>
              <a:rPr lang="tr-TR" b="1" i="1" dirty="0">
                <a:solidFill>
                  <a:srgbClr val="4A4A4A"/>
                </a:solidFill>
                <a:effectLst/>
                <a:latin typeface="Helvetica Neue"/>
              </a:rPr>
              <a:t> hükümdar olarak gönderdi” dedi. “Biz hükümdarlığa ondan daha lâyık iken ve ona servet bakımından bir zenginlik de verilmemişken onun üzerimize hükümdarlığı nasıl olur?” dediler. Peygamber “Allah onu sizin için seçti, kendisini ilimde ve bedende daha güçlü kıldı” dedi. Allah mülkünü dilediğine verir ve Allah (zât ve sıfatlarında) sınırsızdır, her şeyi bilir.</a:t>
            </a:r>
            <a:endParaRPr lang="tr-TR" sz="72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598090" y="0"/>
            <a:ext cx="2593910" cy="1446550"/>
          </a:xfrm>
          <a:prstGeom prst="rect">
            <a:avLst/>
          </a:prstGeom>
          <a:noFill/>
        </p:spPr>
        <p:txBody>
          <a:bodyPr wrap="square" rtlCol="0">
            <a:spAutoFit/>
          </a:bodyPr>
          <a:lstStyle/>
          <a:p>
            <a:pPr algn="l"/>
            <a:r>
              <a:rPr lang="tr-TR" sz="2200" b="1" i="0" dirty="0">
                <a:solidFill>
                  <a:srgbClr val="725945"/>
                </a:solidFill>
                <a:effectLst/>
                <a:latin typeface="inherit"/>
              </a:rPr>
              <a:t>Bakara Suresi-2.sure </a:t>
            </a:r>
          </a:p>
          <a:p>
            <a:r>
              <a:rPr lang="tr-TR" sz="2200" b="1" i="0" u="none" strike="noStrike" dirty="0">
                <a:solidFill>
                  <a:srgbClr val="725945"/>
                </a:solidFill>
                <a:effectLst/>
                <a:latin typeface="Helvetica Neue"/>
                <a:hlinkClick r:id="rId2"/>
              </a:rPr>
              <a:t>247.Ayet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346612"/>
            <a:ext cx="12192000" cy="3452327"/>
          </a:xfrm>
        </p:spPr>
        <p:txBody>
          <a:bodyPr>
            <a:noAutofit/>
          </a:bodyPr>
          <a:lstStyle/>
          <a:p>
            <a:r>
              <a:rPr lang="ar-AE" sz="4000" b="0" i="0" dirty="0">
                <a:solidFill>
                  <a:srgbClr val="725945"/>
                </a:solidFill>
                <a:effectLst/>
                <a:latin typeface="Elif1"/>
              </a:rPr>
              <a:t>وَقَالَ لَهُمْ نَبِيُّهُمْ اِنَّ اللّٰهَ قَدْ بَعَثَ لَكُمْ طَالُوتَ مَلِكًاۜ قَالُٓوا اَنّٰى يَكُونُ لَهُ الْمُلْكُ عَلَيْنَا</a:t>
            </a:r>
            <a:r>
              <a:rPr lang="tr-TR" sz="4000" b="0" i="0" dirty="0">
                <a:solidFill>
                  <a:srgbClr val="725945"/>
                </a:solidFill>
                <a:effectLst/>
                <a:latin typeface="Elif1"/>
              </a:rPr>
              <a:t/>
            </a:r>
            <a:br>
              <a:rPr lang="tr-TR" sz="4000" b="0" i="0" dirty="0">
                <a:solidFill>
                  <a:srgbClr val="725945"/>
                </a:solidFill>
                <a:effectLst/>
                <a:latin typeface="Elif1"/>
              </a:rPr>
            </a:br>
            <a:r>
              <a:rPr lang="tr-TR" sz="4000" b="0" i="0" dirty="0">
                <a:solidFill>
                  <a:srgbClr val="725945"/>
                </a:solidFill>
                <a:effectLst/>
                <a:latin typeface="Elif1"/>
              </a:rPr>
              <a:t/>
            </a:r>
            <a:br>
              <a:rPr lang="tr-TR" sz="4000" b="0" i="0" dirty="0">
                <a:solidFill>
                  <a:srgbClr val="725945"/>
                </a:solidFill>
                <a:effectLst/>
                <a:latin typeface="Elif1"/>
              </a:rPr>
            </a:br>
            <a:r>
              <a:rPr lang="ar-AE" sz="4000" b="0" i="0" dirty="0">
                <a:solidFill>
                  <a:srgbClr val="725945"/>
                </a:solidFill>
                <a:effectLst/>
                <a:latin typeface="Elif1"/>
              </a:rPr>
              <a:t> وَنَحْنُ اَحَقُّ بِالْمُلْكِ مِنْهُ وَلَمْ يُؤْتَ سَعَةً مِنَ الْمَالِۜ قَالَ اِنَّ اللّٰهَ اصْطَفٰيهُ عَلَيْكُمْ</a:t>
            </a:r>
            <a:r>
              <a:rPr lang="tr-TR" sz="4000" b="0" i="0" dirty="0">
                <a:solidFill>
                  <a:srgbClr val="725945"/>
                </a:solidFill>
                <a:effectLst/>
                <a:latin typeface="Elif1"/>
              </a:rPr>
              <a:t/>
            </a:r>
            <a:br>
              <a:rPr lang="tr-TR" sz="4000" b="0" i="0" dirty="0">
                <a:solidFill>
                  <a:srgbClr val="725945"/>
                </a:solidFill>
                <a:effectLst/>
                <a:latin typeface="Elif1"/>
              </a:rPr>
            </a:br>
            <a:r>
              <a:rPr lang="tr-TR" sz="4000" b="0" i="0" dirty="0">
                <a:solidFill>
                  <a:srgbClr val="725945"/>
                </a:solidFill>
                <a:effectLst/>
                <a:latin typeface="Elif1"/>
              </a:rPr>
              <a:t/>
            </a:r>
            <a:br>
              <a:rPr lang="tr-TR" sz="4000" b="0" i="0" dirty="0">
                <a:solidFill>
                  <a:srgbClr val="725945"/>
                </a:solidFill>
                <a:effectLst/>
                <a:latin typeface="Elif1"/>
              </a:rPr>
            </a:br>
            <a:r>
              <a:rPr lang="ar-AE" sz="4000" b="0" i="0" dirty="0">
                <a:solidFill>
                  <a:srgbClr val="725945"/>
                </a:solidFill>
                <a:effectLst/>
                <a:latin typeface="Elif1"/>
              </a:rPr>
              <a:t> وَزَادَهُ بَسْطَةً فِى الْعِلْمِ وَالْجِسْمِۜ وَاللّٰهُ يُؤْتٖى مُلْكَهُ مَنْ يَشَٓاءُۜ وَاللّٰهُ وَاسِعٌ</a:t>
            </a:r>
            <a:r>
              <a:rPr lang="tr-TR" sz="4000" b="0" i="0" dirty="0">
                <a:solidFill>
                  <a:srgbClr val="725945"/>
                </a:solidFill>
                <a:effectLst/>
                <a:latin typeface="Elif1"/>
              </a:rPr>
              <a:t/>
            </a:r>
            <a:br>
              <a:rPr lang="tr-TR" sz="4000" b="0" i="0" dirty="0">
                <a:solidFill>
                  <a:srgbClr val="725945"/>
                </a:solidFill>
                <a:effectLst/>
                <a:latin typeface="Elif1"/>
              </a:rPr>
            </a:br>
            <a:r>
              <a:rPr lang="tr-TR" sz="4000" b="0" i="0" dirty="0">
                <a:solidFill>
                  <a:srgbClr val="725945"/>
                </a:solidFill>
                <a:effectLst/>
                <a:latin typeface="Elif1"/>
              </a:rPr>
              <a:t/>
            </a:r>
            <a:br>
              <a:rPr lang="tr-TR" sz="4000" b="0" i="0" dirty="0">
                <a:solidFill>
                  <a:srgbClr val="725945"/>
                </a:solidFill>
                <a:effectLst/>
                <a:latin typeface="Elif1"/>
              </a:rPr>
            </a:br>
            <a:r>
              <a:rPr lang="ar-AE" sz="4000" b="0" i="0" dirty="0">
                <a:solidFill>
                  <a:srgbClr val="725945"/>
                </a:solidFill>
                <a:effectLst/>
                <a:latin typeface="Elif1"/>
              </a:rPr>
              <a:t> عَلٖيمٌ</a:t>
            </a:r>
            <a:r>
              <a:rPr lang="ar-AE" sz="4000" b="1" i="0" u="none" strike="noStrike" dirty="0">
                <a:solidFill>
                  <a:srgbClr val="725945"/>
                </a:solidFill>
                <a:effectLst/>
                <a:latin typeface="Elif1"/>
              </a:rPr>
              <a:t>﴿٢٤٧﴾</a:t>
            </a:r>
            <a:endParaRPr lang="tr-TR" sz="71400" dirty="0"/>
          </a:p>
        </p:txBody>
      </p:sp>
    </p:spTree>
    <p:extLst>
      <p:ext uri="{BB962C8B-B14F-4D97-AF65-F5344CB8AC3E}">
        <p14:creationId xmlns:p14="http://schemas.microsoft.com/office/powerpoint/2010/main" val="21691271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073745"/>
            <a:ext cx="12192000" cy="2784255"/>
          </a:xfrm>
        </p:spPr>
        <p:txBody>
          <a:bodyPr>
            <a:normAutofit/>
          </a:bodyPr>
          <a:lstStyle/>
          <a:p>
            <a:r>
              <a:rPr lang="tr-TR" sz="4800" b="1" i="1" u="none" strike="noStrike" dirty="0">
                <a:solidFill>
                  <a:srgbClr val="725945"/>
                </a:solidFill>
                <a:effectLst/>
                <a:latin typeface="Helvetica Neue"/>
              </a:rPr>
              <a:t>﴾250﴿</a:t>
            </a:r>
            <a:r>
              <a:rPr lang="tr-TR" sz="4800" b="1" i="1" dirty="0">
                <a:solidFill>
                  <a:srgbClr val="4A4A4A"/>
                </a:solidFill>
                <a:effectLst/>
                <a:latin typeface="Helvetica Neue"/>
              </a:rPr>
              <a:t>Câlût ve askerlerinin karşısına çıkınca da “Rabbimiz! Bizi sabırla donat, bize sebat ver ve inkârcı topluluğa karşı bize yardım et!” diye niyazda bulundular.</a:t>
            </a:r>
            <a:endParaRPr lang="tr-TR" sz="2293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598090" y="0"/>
            <a:ext cx="2593910" cy="1446550"/>
          </a:xfrm>
          <a:prstGeom prst="rect">
            <a:avLst/>
          </a:prstGeom>
          <a:noFill/>
        </p:spPr>
        <p:txBody>
          <a:bodyPr wrap="square" rtlCol="0">
            <a:spAutoFit/>
          </a:bodyPr>
          <a:lstStyle/>
          <a:p>
            <a:pPr algn="l"/>
            <a:r>
              <a:rPr lang="tr-TR" sz="2200" b="1" i="0" dirty="0">
                <a:solidFill>
                  <a:srgbClr val="725945"/>
                </a:solidFill>
                <a:effectLst/>
                <a:latin typeface="inherit"/>
              </a:rPr>
              <a:t>Bakara Suresi-2.sure </a:t>
            </a:r>
          </a:p>
          <a:p>
            <a:r>
              <a:rPr lang="tr-TR" sz="2200" b="1" dirty="0">
                <a:solidFill>
                  <a:srgbClr val="725945"/>
                </a:solidFill>
                <a:latin typeface="Helvetica Neue"/>
                <a:hlinkClick r:id="rId2"/>
              </a:rPr>
              <a:t>250.</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10160" y="723275"/>
            <a:ext cx="12192000" cy="2797994"/>
          </a:xfrm>
        </p:spPr>
        <p:txBody>
          <a:bodyPr>
            <a:noAutofit/>
          </a:bodyPr>
          <a:lstStyle/>
          <a:p>
            <a:r>
              <a:rPr lang="ar-AE" sz="5400" b="0" i="0" dirty="0">
                <a:solidFill>
                  <a:srgbClr val="725945"/>
                </a:solidFill>
                <a:effectLst/>
                <a:latin typeface="Elif1"/>
              </a:rPr>
              <a:t>وَلَمَّا بَرَزُوا لِجَالُوتَ وَجُنُودِهٖ قَالُوا رَبَّنَٓا اَفْرِغْ عَلَيْنَا صَبْرًا</a:t>
            </a:r>
            <a:r>
              <a:rPr lang="tr-TR" sz="5400" b="0" i="0" dirty="0">
                <a:solidFill>
                  <a:srgbClr val="725945"/>
                </a:solidFill>
                <a:effectLst/>
                <a:latin typeface="Elif1"/>
              </a:rPr>
              <a:t/>
            </a:r>
            <a:br>
              <a:rPr lang="tr-TR" sz="5400" b="0" i="0" dirty="0">
                <a:solidFill>
                  <a:srgbClr val="725945"/>
                </a:solidFill>
                <a:effectLst/>
                <a:latin typeface="Elif1"/>
              </a:rPr>
            </a:br>
            <a:r>
              <a:rPr lang="tr-TR" sz="5400" b="0" i="0" dirty="0">
                <a:solidFill>
                  <a:srgbClr val="725945"/>
                </a:solidFill>
                <a:effectLst/>
                <a:latin typeface="Elif1"/>
              </a:rPr>
              <a:t/>
            </a:r>
            <a:br>
              <a:rPr lang="tr-TR" sz="5400" b="0" i="0" dirty="0">
                <a:solidFill>
                  <a:srgbClr val="725945"/>
                </a:solidFill>
                <a:effectLst/>
                <a:latin typeface="Elif1"/>
              </a:rPr>
            </a:br>
            <a:r>
              <a:rPr lang="ar-AE" sz="5400" b="0" i="0" dirty="0">
                <a:solidFill>
                  <a:srgbClr val="725945"/>
                </a:solidFill>
                <a:effectLst/>
                <a:latin typeface="Elif1"/>
              </a:rPr>
              <a:t> وَثَبِّتْ اَقْدَامَنَا وَانْصُرْنَا عَلَى الْقَوْمِ الْكَافِرٖينَۜ</a:t>
            </a:r>
            <a:r>
              <a:rPr lang="ar-AE" sz="5400" b="1" i="0" u="none" strike="noStrike" dirty="0">
                <a:solidFill>
                  <a:srgbClr val="725945"/>
                </a:solidFill>
                <a:effectLst/>
                <a:latin typeface="Elif1"/>
              </a:rPr>
              <a:t>﴿٢٥٠﴾</a:t>
            </a:r>
            <a:endParaRPr lang="tr-TR" sz="333300" dirty="0"/>
          </a:p>
        </p:txBody>
      </p:sp>
    </p:spTree>
    <p:extLst>
      <p:ext uri="{BB962C8B-B14F-4D97-AF65-F5344CB8AC3E}">
        <p14:creationId xmlns:p14="http://schemas.microsoft.com/office/powerpoint/2010/main" val="30383639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073745"/>
            <a:ext cx="12192000" cy="2784255"/>
          </a:xfrm>
        </p:spPr>
        <p:txBody>
          <a:bodyPr>
            <a:normAutofit/>
          </a:bodyPr>
          <a:lstStyle/>
          <a:p>
            <a:r>
              <a:rPr lang="tr-TR" sz="4800" b="1" i="1" u="none" strike="noStrike" dirty="0">
                <a:solidFill>
                  <a:srgbClr val="725945"/>
                </a:solidFill>
                <a:effectLst/>
                <a:latin typeface="Helvetica Neue"/>
              </a:rPr>
              <a:t>﴾274﴿</a:t>
            </a:r>
            <a:r>
              <a:rPr lang="tr-TR" sz="4800" b="1" i="1" dirty="0">
                <a:solidFill>
                  <a:srgbClr val="4A4A4A"/>
                </a:solidFill>
                <a:effectLst/>
                <a:latin typeface="Helvetica Neue"/>
              </a:rPr>
              <a:t>Mallarını gece ve gündüz, gizli ve açık olarak hayra sarf edenler için rableri nezdinde ecirleri vardır; onlar için ne korku olacak ne de üzüleceklerdir.</a:t>
            </a:r>
            <a:endParaRPr lang="tr-TR" sz="3302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598090" y="0"/>
            <a:ext cx="2593910" cy="1446550"/>
          </a:xfrm>
          <a:prstGeom prst="rect">
            <a:avLst/>
          </a:prstGeom>
          <a:noFill/>
        </p:spPr>
        <p:txBody>
          <a:bodyPr wrap="square" rtlCol="0">
            <a:spAutoFit/>
          </a:bodyPr>
          <a:lstStyle/>
          <a:p>
            <a:pPr algn="l"/>
            <a:r>
              <a:rPr lang="tr-TR" sz="2200" b="1" i="0" dirty="0">
                <a:solidFill>
                  <a:srgbClr val="725945"/>
                </a:solidFill>
                <a:effectLst/>
                <a:latin typeface="inherit"/>
              </a:rPr>
              <a:t>Bakara Suresi-2.sure </a:t>
            </a:r>
          </a:p>
          <a:p>
            <a:r>
              <a:rPr lang="tr-TR" sz="2200" b="1" dirty="0">
                <a:solidFill>
                  <a:srgbClr val="725945"/>
                </a:solidFill>
                <a:latin typeface="Helvetica Neue"/>
                <a:hlinkClick r:id="rId2"/>
              </a:rPr>
              <a:t>274.</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10160" y="723275"/>
            <a:ext cx="12192000" cy="2797994"/>
          </a:xfrm>
        </p:spPr>
        <p:txBody>
          <a:bodyPr>
            <a:noAutofit/>
          </a:bodyPr>
          <a:lstStyle/>
          <a:p>
            <a:r>
              <a:rPr lang="ar-AE" sz="4800" b="0" i="0" dirty="0">
                <a:solidFill>
                  <a:srgbClr val="725945"/>
                </a:solidFill>
                <a:effectLst/>
                <a:latin typeface="Elif1"/>
              </a:rPr>
              <a:t>اَلَّذٖينَ يُنْفِقُونَ اَمْوَالَهُمْ بِالَّيْلِ وَالنَّهَارِ سِرًّا وَعَلَانِيَةً فَلَهُمْ اَجْرُهُمْ عِنْدَ</a:t>
            </a:r>
            <a:r>
              <a:rPr lang="tr-TR" sz="4800" b="0" i="0" dirty="0">
                <a:solidFill>
                  <a:srgbClr val="725945"/>
                </a:solidFill>
                <a:effectLst/>
                <a:latin typeface="Elif1"/>
              </a:rPr>
              <a:t/>
            </a:r>
            <a:br>
              <a:rPr lang="tr-TR" sz="4800" b="0" i="0" dirty="0">
                <a:solidFill>
                  <a:srgbClr val="725945"/>
                </a:solidFill>
                <a:effectLst/>
                <a:latin typeface="Elif1"/>
              </a:rPr>
            </a:br>
            <a:r>
              <a:rPr lang="tr-TR" sz="4800" b="0" i="0" dirty="0">
                <a:solidFill>
                  <a:srgbClr val="725945"/>
                </a:solidFill>
                <a:effectLst/>
                <a:latin typeface="Elif1"/>
              </a:rPr>
              <a:t/>
            </a:r>
            <a:br>
              <a:rPr lang="tr-TR" sz="4800" b="0" i="0" dirty="0">
                <a:solidFill>
                  <a:srgbClr val="725945"/>
                </a:solidFill>
                <a:effectLst/>
                <a:latin typeface="Elif1"/>
              </a:rPr>
            </a:br>
            <a:r>
              <a:rPr lang="ar-AE" sz="4800" b="0" i="0" dirty="0">
                <a:solidFill>
                  <a:srgbClr val="725945"/>
                </a:solidFill>
                <a:effectLst/>
                <a:latin typeface="Elif1"/>
              </a:rPr>
              <a:t> رَبِّهِمْۚ وَلَا خَوْفٌ عَلَيْهِمْ وَلَا هُمْ يَحْزَنُونَ</a:t>
            </a:r>
            <a:r>
              <a:rPr lang="ar-AE" sz="4800" b="1" i="0" u="none" strike="noStrike" dirty="0">
                <a:solidFill>
                  <a:srgbClr val="725945"/>
                </a:solidFill>
                <a:effectLst/>
                <a:latin typeface="Elif1"/>
              </a:rPr>
              <a:t>﴿٢٧٤﴾</a:t>
            </a:r>
            <a:endParaRPr lang="tr-TR" sz="333300" dirty="0"/>
          </a:p>
        </p:txBody>
      </p:sp>
    </p:spTree>
    <p:extLst>
      <p:ext uri="{BB962C8B-B14F-4D97-AF65-F5344CB8AC3E}">
        <p14:creationId xmlns:p14="http://schemas.microsoft.com/office/powerpoint/2010/main" val="38595372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5120640"/>
            <a:ext cx="12192000" cy="1737360"/>
          </a:xfrm>
        </p:spPr>
        <p:txBody>
          <a:bodyPr>
            <a:normAutofit fontScale="92500"/>
          </a:bodyPr>
          <a:lstStyle/>
          <a:p>
            <a:r>
              <a:rPr lang="tr-TR" b="1" i="1" u="none" strike="noStrike" dirty="0">
                <a:solidFill>
                  <a:srgbClr val="725945"/>
                </a:solidFill>
                <a:effectLst/>
                <a:latin typeface="Helvetica Neue"/>
              </a:rPr>
              <a:t>﴾275﴿</a:t>
            </a:r>
            <a:r>
              <a:rPr lang="tr-TR" b="1" i="1" dirty="0">
                <a:solidFill>
                  <a:srgbClr val="4A4A4A"/>
                </a:solidFill>
                <a:effectLst/>
                <a:latin typeface="Helvetica Neue"/>
              </a:rPr>
              <a:t>Faiz yiyenler ancak şeytanın çarparak sersemlettiği kimse gibi kalkarlar. Bunun sebebi onların, “Alım satım da ancak faiz gibidir” demeleridir. Hâlbuki Allah alım satımı helâl, faizi ise haram kılmıştır. Artık kime Allah’tan bir öğüt erişir de faizciliği bırakırsa geçmişteki kendisinindir, durumunun takdiri Allah’a aittir. Kim de yine faizciliğe dönerse işte bunlar orada devamlı kalmak üzere cehennemliklerdir.</a:t>
            </a:r>
            <a:endParaRPr lang="tr-TR" sz="72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598090" y="0"/>
            <a:ext cx="2593910" cy="1446550"/>
          </a:xfrm>
          <a:prstGeom prst="rect">
            <a:avLst/>
          </a:prstGeom>
          <a:noFill/>
        </p:spPr>
        <p:txBody>
          <a:bodyPr wrap="square" rtlCol="0">
            <a:spAutoFit/>
          </a:bodyPr>
          <a:lstStyle/>
          <a:p>
            <a:pPr algn="l"/>
            <a:r>
              <a:rPr lang="tr-TR" sz="2200" b="1" i="0" dirty="0">
                <a:solidFill>
                  <a:srgbClr val="725945"/>
                </a:solidFill>
                <a:effectLst/>
                <a:latin typeface="inherit"/>
              </a:rPr>
              <a:t>Bakara Suresi-2.sure </a:t>
            </a:r>
          </a:p>
          <a:p>
            <a:r>
              <a:rPr lang="tr-TR" sz="2200" b="1" i="0" u="none" strike="noStrike" dirty="0">
                <a:solidFill>
                  <a:srgbClr val="725945"/>
                </a:solidFill>
                <a:effectLst/>
                <a:latin typeface="Helvetica Neue"/>
                <a:hlinkClick r:id="rId2"/>
              </a:rPr>
              <a:t>275.Ayet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737360"/>
            <a:ext cx="12192000" cy="3452327"/>
          </a:xfrm>
        </p:spPr>
        <p:txBody>
          <a:bodyPr>
            <a:noAutofit/>
          </a:bodyPr>
          <a:lstStyle/>
          <a:p>
            <a:r>
              <a:rPr lang="ar-AE" sz="4400" b="0" i="0" dirty="0">
                <a:solidFill>
                  <a:srgbClr val="725945"/>
                </a:solidFill>
                <a:effectLst/>
                <a:latin typeface="Elif1"/>
              </a:rPr>
              <a:t>اَلَّذٖينَ يَاْكُلُونَ الرِّبٰوا لَا يَقُومُونَ اِلَّا كَمَا يَقُومُ الَّذٖى يَتَخَبَّطُهُ الشَّيْطَانُ مِنَ</a:t>
            </a:r>
            <a:r>
              <a:rPr lang="tr-TR" sz="4400" b="0" i="0" dirty="0">
                <a:solidFill>
                  <a:srgbClr val="725945"/>
                </a:solidFill>
                <a:effectLst/>
                <a:latin typeface="Elif1"/>
              </a:rPr>
              <a:t/>
            </a:r>
            <a:br>
              <a:rPr lang="tr-TR" sz="4400" b="0" i="0" dirty="0">
                <a:solidFill>
                  <a:srgbClr val="725945"/>
                </a:solidFill>
                <a:effectLst/>
                <a:latin typeface="Elif1"/>
              </a:rPr>
            </a:br>
            <a:r>
              <a:rPr lang="tr-TR" sz="4400" b="0" i="0" dirty="0">
                <a:solidFill>
                  <a:srgbClr val="725945"/>
                </a:solidFill>
                <a:effectLst/>
                <a:latin typeface="Elif1"/>
              </a:rPr>
              <a:t/>
            </a:r>
            <a:br>
              <a:rPr lang="tr-TR" sz="4400" b="0" i="0" dirty="0">
                <a:solidFill>
                  <a:srgbClr val="725945"/>
                </a:solidFill>
                <a:effectLst/>
                <a:latin typeface="Elif1"/>
              </a:rPr>
            </a:br>
            <a:r>
              <a:rPr lang="ar-AE" sz="4400" b="0" i="0" dirty="0">
                <a:solidFill>
                  <a:srgbClr val="725945"/>
                </a:solidFill>
                <a:effectLst/>
                <a:latin typeface="Elif1"/>
              </a:rPr>
              <a:t> الْمَسِّۜ ذٰلِكَ بِاَنَّهُمْ قَالُٓوا اِنَّمَا الْبَيْعُ مِثْلُ الرِّبٰواۘ وَاَحَلَّ اللّٰهُ الْبَيْعَ وَحَرَّمَ</a:t>
            </a:r>
            <a:r>
              <a:rPr lang="tr-TR" sz="4400" b="0" i="0" dirty="0">
                <a:solidFill>
                  <a:srgbClr val="725945"/>
                </a:solidFill>
                <a:effectLst/>
                <a:latin typeface="Elif1"/>
              </a:rPr>
              <a:t/>
            </a:r>
            <a:br>
              <a:rPr lang="tr-TR" sz="4400" b="0" i="0" dirty="0">
                <a:solidFill>
                  <a:srgbClr val="725945"/>
                </a:solidFill>
                <a:effectLst/>
                <a:latin typeface="Elif1"/>
              </a:rPr>
            </a:br>
            <a:r>
              <a:rPr lang="tr-TR" sz="4400" b="0" i="0" dirty="0">
                <a:solidFill>
                  <a:srgbClr val="725945"/>
                </a:solidFill>
                <a:effectLst/>
                <a:latin typeface="Elif1"/>
              </a:rPr>
              <a:t/>
            </a:r>
            <a:br>
              <a:rPr lang="tr-TR" sz="4400" b="0" i="0" dirty="0">
                <a:solidFill>
                  <a:srgbClr val="725945"/>
                </a:solidFill>
                <a:effectLst/>
                <a:latin typeface="Elif1"/>
              </a:rPr>
            </a:br>
            <a:r>
              <a:rPr lang="ar-AE" sz="4400" b="0" i="0" dirty="0">
                <a:solidFill>
                  <a:srgbClr val="725945"/>
                </a:solidFill>
                <a:effectLst/>
                <a:latin typeface="Elif1"/>
              </a:rPr>
              <a:t> الرِّبٰواۜ فَمَنْ جَٓاءَهُ مَوْعِظَةٌ مِنْ رَبِّهٖ فَانْتَهٰى فَلَهُ مَا سَلَفَۜ وَاَمْرُهُٓ اِلَى اللّٰهِۜ</a:t>
            </a:r>
            <a:r>
              <a:rPr lang="tr-TR" sz="4400" b="0" i="0" dirty="0">
                <a:solidFill>
                  <a:srgbClr val="725945"/>
                </a:solidFill>
                <a:effectLst/>
                <a:latin typeface="Elif1"/>
              </a:rPr>
              <a:t/>
            </a:r>
            <a:br>
              <a:rPr lang="tr-TR" sz="4400" b="0" i="0" dirty="0">
                <a:solidFill>
                  <a:srgbClr val="725945"/>
                </a:solidFill>
                <a:effectLst/>
                <a:latin typeface="Elif1"/>
              </a:rPr>
            </a:br>
            <a:r>
              <a:rPr lang="tr-TR" sz="4400" b="0" i="0" dirty="0">
                <a:solidFill>
                  <a:srgbClr val="725945"/>
                </a:solidFill>
                <a:effectLst/>
                <a:latin typeface="Elif1"/>
              </a:rPr>
              <a:t/>
            </a:r>
            <a:br>
              <a:rPr lang="tr-TR" sz="4400" b="0" i="0" dirty="0">
                <a:solidFill>
                  <a:srgbClr val="725945"/>
                </a:solidFill>
                <a:effectLst/>
                <a:latin typeface="Elif1"/>
              </a:rPr>
            </a:br>
            <a:r>
              <a:rPr lang="ar-AE" sz="4400" b="0" i="0" dirty="0">
                <a:solidFill>
                  <a:srgbClr val="725945"/>
                </a:solidFill>
                <a:effectLst/>
                <a:latin typeface="Elif1"/>
              </a:rPr>
              <a:t> وَمَنْ عَادَ فَاُو۬لٰٓئِكَ اَصْحَابُ النَّارِۚ هُمْ فٖيهَا خَالِدُونَ</a:t>
            </a:r>
            <a:r>
              <a:rPr lang="ar-AE" sz="4400" b="1" i="0" u="none" strike="noStrike" dirty="0">
                <a:solidFill>
                  <a:srgbClr val="725945"/>
                </a:solidFill>
                <a:effectLst/>
                <a:latin typeface="Elif1"/>
              </a:rPr>
              <a:t>﴿٢٧٥﴾</a:t>
            </a:r>
            <a:endParaRPr lang="tr-TR" sz="333300" dirty="0"/>
          </a:p>
        </p:txBody>
      </p:sp>
    </p:spTree>
    <p:extLst>
      <p:ext uri="{BB962C8B-B14F-4D97-AF65-F5344CB8AC3E}">
        <p14:creationId xmlns:p14="http://schemas.microsoft.com/office/powerpoint/2010/main" val="640676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073745"/>
            <a:ext cx="12192000" cy="2784255"/>
          </a:xfrm>
        </p:spPr>
        <p:txBody>
          <a:bodyPr>
            <a:normAutofit lnSpcReduction="10000"/>
          </a:bodyPr>
          <a:lstStyle/>
          <a:p>
            <a:r>
              <a:rPr lang="tr-TR" sz="4400" b="1" i="1" u="none" strike="noStrike" dirty="0">
                <a:solidFill>
                  <a:srgbClr val="725945"/>
                </a:solidFill>
                <a:effectLst/>
                <a:latin typeface="Helvetica Neue"/>
              </a:rPr>
              <a:t>﴾277﴿</a:t>
            </a:r>
            <a:r>
              <a:rPr lang="tr-TR" sz="4400" b="1" i="1" dirty="0">
                <a:solidFill>
                  <a:srgbClr val="4A4A4A"/>
                </a:solidFill>
                <a:effectLst/>
                <a:latin typeface="Helvetica Neue"/>
              </a:rPr>
              <a:t>Şüphe yok ki iman edip dünya ve </a:t>
            </a:r>
            <a:r>
              <a:rPr lang="tr-TR" sz="4400" b="1" i="1" dirty="0" err="1">
                <a:solidFill>
                  <a:srgbClr val="4A4A4A"/>
                </a:solidFill>
                <a:effectLst/>
                <a:latin typeface="Helvetica Neue"/>
              </a:rPr>
              <a:t>âhiret</a:t>
            </a:r>
            <a:r>
              <a:rPr lang="tr-TR" sz="4400" b="1" i="1" dirty="0">
                <a:solidFill>
                  <a:srgbClr val="4A4A4A"/>
                </a:solidFill>
                <a:effectLst/>
                <a:latin typeface="Helvetica Neue"/>
              </a:rPr>
              <a:t> için yararlı şeyler yapanlar, namaz kılanlar ve zekât verenlerin rableri katında ecirleri vardır; onlara ne korku vardır ne de üzüleceklerdir.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598090" y="0"/>
            <a:ext cx="2593910" cy="1446550"/>
          </a:xfrm>
          <a:prstGeom prst="rect">
            <a:avLst/>
          </a:prstGeom>
          <a:noFill/>
        </p:spPr>
        <p:txBody>
          <a:bodyPr wrap="square" rtlCol="0">
            <a:spAutoFit/>
          </a:bodyPr>
          <a:lstStyle/>
          <a:p>
            <a:pPr algn="l"/>
            <a:r>
              <a:rPr lang="tr-TR" sz="2200" b="1" i="0" dirty="0">
                <a:solidFill>
                  <a:srgbClr val="725945"/>
                </a:solidFill>
                <a:effectLst/>
                <a:latin typeface="inherit"/>
              </a:rPr>
              <a:t>Bakara Suresi-2.sure </a:t>
            </a:r>
          </a:p>
          <a:p>
            <a:r>
              <a:rPr lang="tr-TR" sz="2200" b="1" dirty="0">
                <a:solidFill>
                  <a:srgbClr val="725945"/>
                </a:solidFill>
                <a:latin typeface="Helvetica Neue"/>
                <a:hlinkClick r:id="rId2"/>
              </a:rPr>
              <a:t>277.</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550555"/>
            <a:ext cx="12192000" cy="2797994"/>
          </a:xfrm>
        </p:spPr>
        <p:txBody>
          <a:bodyPr>
            <a:noAutofit/>
          </a:bodyPr>
          <a:lstStyle/>
          <a:p>
            <a:r>
              <a:rPr lang="ar-AE" sz="4800" b="0" i="0" dirty="0">
                <a:solidFill>
                  <a:srgbClr val="725945"/>
                </a:solidFill>
                <a:effectLst/>
                <a:latin typeface="Elif1"/>
              </a:rPr>
              <a:t>اِنَّ الَّذٖينَ اٰمَنُوا وَعَمِلُوا الصَّالِحَاتِ وَاَقَامُوا الصَّلٰوةَ وَاٰتَوُا الزَّكٰوةَ</a:t>
            </a:r>
            <a:r>
              <a:rPr lang="tr-TR" sz="4800" b="0" i="0" dirty="0">
                <a:solidFill>
                  <a:srgbClr val="725945"/>
                </a:solidFill>
                <a:effectLst/>
                <a:latin typeface="Elif1"/>
              </a:rPr>
              <a:t/>
            </a:r>
            <a:br>
              <a:rPr lang="tr-TR" sz="4800" b="0" i="0" dirty="0">
                <a:solidFill>
                  <a:srgbClr val="725945"/>
                </a:solidFill>
                <a:effectLst/>
                <a:latin typeface="Elif1"/>
              </a:rPr>
            </a:br>
            <a:r>
              <a:rPr lang="tr-TR" sz="4800" b="0" i="0" dirty="0">
                <a:solidFill>
                  <a:srgbClr val="725945"/>
                </a:solidFill>
                <a:effectLst/>
                <a:latin typeface="Elif1"/>
              </a:rPr>
              <a:t/>
            </a:r>
            <a:br>
              <a:rPr lang="tr-TR" sz="4800" b="0" i="0" dirty="0">
                <a:solidFill>
                  <a:srgbClr val="725945"/>
                </a:solidFill>
                <a:effectLst/>
                <a:latin typeface="Elif1"/>
              </a:rPr>
            </a:br>
            <a:r>
              <a:rPr lang="ar-AE" sz="4800" b="0" i="0" dirty="0">
                <a:solidFill>
                  <a:srgbClr val="725945"/>
                </a:solidFill>
                <a:effectLst/>
                <a:latin typeface="Elif1"/>
              </a:rPr>
              <a:t> لَهُمْ اَجْرُهُمْ عِنْدَ رَبِّهِمْۚ وَلَا خَوْفٌ عَلَيْهِمْ وَلَا هُمْ يَحْزَنُونَ</a:t>
            </a:r>
            <a:r>
              <a:rPr lang="ar-AE" sz="4800" b="1" i="0" u="none" strike="noStrike" dirty="0">
                <a:solidFill>
                  <a:srgbClr val="725945"/>
                </a:solidFill>
                <a:effectLst/>
                <a:latin typeface="Elif1"/>
              </a:rPr>
              <a:t>﴿٢٧٧﴾</a:t>
            </a:r>
            <a:endParaRPr lang="tr-TR" sz="333300" dirty="0"/>
          </a:p>
        </p:txBody>
      </p:sp>
    </p:spTree>
    <p:extLst>
      <p:ext uri="{BB962C8B-B14F-4D97-AF65-F5344CB8AC3E}">
        <p14:creationId xmlns:p14="http://schemas.microsoft.com/office/powerpoint/2010/main" val="42466187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51265"/>
            <a:ext cx="12192000" cy="2408335"/>
          </a:xfrm>
        </p:spPr>
        <p:txBody>
          <a:bodyPr>
            <a:normAutofit fontScale="92500" lnSpcReduction="20000"/>
          </a:bodyPr>
          <a:lstStyle/>
          <a:p>
            <a:r>
              <a:rPr lang="tr-TR" sz="3600" b="1" i="1" u="none" strike="noStrike" dirty="0">
                <a:solidFill>
                  <a:srgbClr val="725945"/>
                </a:solidFill>
                <a:effectLst/>
                <a:latin typeface="Helvetica Neue"/>
              </a:rPr>
              <a:t>﴾273﴿</a:t>
            </a:r>
            <a:r>
              <a:rPr lang="tr-TR" sz="3600" b="1" i="1" dirty="0">
                <a:solidFill>
                  <a:srgbClr val="4A4A4A"/>
                </a:solidFill>
                <a:effectLst/>
                <a:latin typeface="Helvetica Neue"/>
              </a:rPr>
              <a:t>Kendilerini Allah yoluna adadıklarından seyahat ve ticarete imkân bulamayan yoksullara verin. Yoksulluklarını gizli tuttukları için bilmeyen onları zengin sanır. Kendilerini simalarından tanırsın. Onlar insanlara asla el açmazlar. Hayır için yaptığınız her harcamayı Allah hakkıyla bilmektedir.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598090" y="0"/>
            <a:ext cx="2593910" cy="1446550"/>
          </a:xfrm>
          <a:prstGeom prst="rect">
            <a:avLst/>
          </a:prstGeom>
          <a:noFill/>
        </p:spPr>
        <p:txBody>
          <a:bodyPr wrap="square" rtlCol="0">
            <a:spAutoFit/>
          </a:bodyPr>
          <a:lstStyle/>
          <a:p>
            <a:pPr algn="l"/>
            <a:r>
              <a:rPr lang="tr-TR" sz="2200" b="1" i="0" dirty="0">
                <a:solidFill>
                  <a:srgbClr val="725945"/>
                </a:solidFill>
                <a:effectLst/>
                <a:latin typeface="inherit"/>
              </a:rPr>
              <a:t>Bakara Suresi-2.sure </a:t>
            </a:r>
          </a:p>
          <a:p>
            <a:r>
              <a:rPr lang="tr-TR" sz="2200" b="1" dirty="0">
                <a:solidFill>
                  <a:srgbClr val="725945"/>
                </a:solidFill>
                <a:latin typeface="Helvetica Neue"/>
                <a:hlinkClick r:id="rId2"/>
              </a:rPr>
              <a:t>273.</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599910"/>
            <a:ext cx="12192000" cy="2797994"/>
          </a:xfrm>
        </p:spPr>
        <p:txBody>
          <a:bodyPr>
            <a:noAutofit/>
          </a:bodyPr>
          <a:lstStyle/>
          <a:p>
            <a:r>
              <a:rPr lang="ar-AE" sz="4800" b="0" i="0" dirty="0">
                <a:solidFill>
                  <a:srgbClr val="725945"/>
                </a:solidFill>
                <a:effectLst/>
                <a:latin typeface="Elif1"/>
              </a:rPr>
              <a:t>لِلْفُقَرَٓاءِ الَّذٖينَ اُحْصِرُوا فٖى سَبٖيلِ اللّٰهِ لَا يَسْتَطٖيعُونَ ضَرْبًا فِى</a:t>
            </a:r>
            <a:r>
              <a:rPr lang="tr-TR" sz="4800" b="0" i="0" dirty="0">
                <a:solidFill>
                  <a:srgbClr val="725945"/>
                </a:solidFill>
                <a:effectLst/>
                <a:latin typeface="Elif1"/>
              </a:rPr>
              <a:t/>
            </a:r>
            <a:br>
              <a:rPr lang="tr-TR" sz="4800" b="0" i="0" dirty="0">
                <a:solidFill>
                  <a:srgbClr val="725945"/>
                </a:solidFill>
                <a:effectLst/>
                <a:latin typeface="Elif1"/>
              </a:rPr>
            </a:br>
            <a:r>
              <a:rPr lang="tr-TR" sz="4800" b="0" i="0" dirty="0">
                <a:solidFill>
                  <a:srgbClr val="725945"/>
                </a:solidFill>
                <a:effectLst/>
                <a:latin typeface="Elif1"/>
              </a:rPr>
              <a:t/>
            </a:r>
            <a:br>
              <a:rPr lang="tr-TR" sz="4800" b="0" i="0" dirty="0">
                <a:solidFill>
                  <a:srgbClr val="725945"/>
                </a:solidFill>
                <a:effectLst/>
                <a:latin typeface="Elif1"/>
              </a:rPr>
            </a:br>
            <a:r>
              <a:rPr lang="ar-AE" sz="4800" b="0" i="0" dirty="0">
                <a:solidFill>
                  <a:srgbClr val="725945"/>
                </a:solidFill>
                <a:effectLst/>
                <a:latin typeface="Elif1"/>
              </a:rPr>
              <a:t> الْاَرْضِؗ يَحْسَبُهُمُ الْجَاهِلُ اَغْنِيَٓاءَ مِنَ التَّعَفُّفِۚ تَعْرِفُهُمْ بِسٖيمٰيهُمْۚ لَا</a:t>
            </a:r>
            <a:r>
              <a:rPr lang="tr-TR" sz="4800" b="0" i="0" dirty="0">
                <a:solidFill>
                  <a:srgbClr val="725945"/>
                </a:solidFill>
                <a:effectLst/>
                <a:latin typeface="Elif1"/>
              </a:rPr>
              <a:t/>
            </a:r>
            <a:br>
              <a:rPr lang="tr-TR" sz="4800" b="0" i="0" dirty="0">
                <a:solidFill>
                  <a:srgbClr val="725945"/>
                </a:solidFill>
                <a:effectLst/>
                <a:latin typeface="Elif1"/>
              </a:rPr>
            </a:br>
            <a:r>
              <a:rPr lang="tr-TR" sz="4800" b="0" i="0" dirty="0">
                <a:solidFill>
                  <a:srgbClr val="725945"/>
                </a:solidFill>
                <a:effectLst/>
                <a:latin typeface="Elif1"/>
              </a:rPr>
              <a:t/>
            </a:r>
            <a:br>
              <a:rPr lang="tr-TR" sz="4800" b="0" i="0" dirty="0">
                <a:solidFill>
                  <a:srgbClr val="725945"/>
                </a:solidFill>
                <a:effectLst/>
                <a:latin typeface="Elif1"/>
              </a:rPr>
            </a:br>
            <a:r>
              <a:rPr lang="ar-AE" sz="4800" b="0" i="0" dirty="0">
                <a:solidFill>
                  <a:srgbClr val="725945"/>
                </a:solidFill>
                <a:effectLst/>
                <a:latin typeface="Elif1"/>
              </a:rPr>
              <a:t> يَسْـَٔلُونَ النَّاسَ اِلْحَافًاۜ وَمَا تُنْفِقُوا مِنْ خَيْرٍ فَاِنَّ اللّٰهَ بِهٖ عَلٖيمٌ۟</a:t>
            </a:r>
            <a:r>
              <a:rPr lang="ar-AE" sz="4800" b="1" i="0" u="none" strike="noStrike" dirty="0">
                <a:solidFill>
                  <a:srgbClr val="725945"/>
                </a:solidFill>
                <a:effectLst/>
                <a:latin typeface="Elif1"/>
              </a:rPr>
              <a:t>﴿٢٧٣﴾</a:t>
            </a:r>
            <a:endParaRPr lang="tr-TR" sz="333300" dirty="0"/>
          </a:p>
        </p:txBody>
      </p:sp>
    </p:spTree>
    <p:extLst>
      <p:ext uri="{BB962C8B-B14F-4D97-AF65-F5344CB8AC3E}">
        <p14:creationId xmlns:p14="http://schemas.microsoft.com/office/powerpoint/2010/main" val="34938649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764625"/>
            <a:ext cx="12192000" cy="2784255"/>
          </a:xfrm>
        </p:spPr>
        <p:txBody>
          <a:bodyPr>
            <a:normAutofit/>
          </a:bodyPr>
          <a:lstStyle/>
          <a:p>
            <a:r>
              <a:rPr lang="tr-TR" sz="3200" b="1" i="1" u="none" strike="noStrike" dirty="0">
                <a:solidFill>
                  <a:srgbClr val="725945"/>
                </a:solidFill>
                <a:effectLst/>
                <a:latin typeface="Helvetica Neue"/>
              </a:rPr>
              <a:t>﴾276﴿</a:t>
            </a:r>
            <a:r>
              <a:rPr lang="tr-TR" sz="3200" b="1" i="1" dirty="0">
                <a:solidFill>
                  <a:srgbClr val="4A4A4A"/>
                </a:solidFill>
                <a:effectLst/>
                <a:latin typeface="Helvetica Neue"/>
              </a:rPr>
              <a:t>Allah faizi tüketir, sadakaları ise arttırır ve Allah hiçbir inkârcı günahkârı sevmez.</a:t>
            </a:r>
            <a:endParaRPr lang="tr-TR" sz="1033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598090" y="0"/>
            <a:ext cx="2593910" cy="1446550"/>
          </a:xfrm>
          <a:prstGeom prst="rect">
            <a:avLst/>
          </a:prstGeom>
          <a:noFill/>
        </p:spPr>
        <p:txBody>
          <a:bodyPr wrap="square" rtlCol="0">
            <a:spAutoFit/>
          </a:bodyPr>
          <a:lstStyle/>
          <a:p>
            <a:pPr algn="l"/>
            <a:r>
              <a:rPr lang="tr-TR" sz="2200" b="1" i="0" dirty="0">
                <a:solidFill>
                  <a:srgbClr val="725945"/>
                </a:solidFill>
                <a:effectLst/>
                <a:latin typeface="inherit"/>
              </a:rPr>
              <a:t>Bakara Suresi-2.sure </a:t>
            </a:r>
          </a:p>
          <a:p>
            <a:r>
              <a:rPr lang="tr-TR" sz="2200" b="1" dirty="0">
                <a:solidFill>
                  <a:srgbClr val="725945"/>
                </a:solidFill>
                <a:latin typeface="Helvetica Neue"/>
                <a:hlinkClick r:id="rId2"/>
              </a:rPr>
              <a:t>276.</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129675"/>
            <a:ext cx="12192000" cy="2797994"/>
          </a:xfrm>
        </p:spPr>
        <p:txBody>
          <a:bodyPr>
            <a:noAutofit/>
          </a:bodyPr>
          <a:lstStyle/>
          <a:p>
            <a:r>
              <a:rPr lang="ar-AE" sz="7200" b="0" i="0" dirty="0">
                <a:solidFill>
                  <a:srgbClr val="725945"/>
                </a:solidFill>
                <a:effectLst/>
                <a:latin typeface="Elif1"/>
              </a:rPr>
              <a:t>يَمْحَقُ اللّٰهُ الرِّبٰوا وَيُرْبِي الصَّدَقَاتِؕ وَاللّٰهُ لَا</a:t>
            </a:r>
            <a:r>
              <a:rPr lang="tr-TR" sz="7200" b="0" i="0" dirty="0">
                <a:solidFill>
                  <a:srgbClr val="725945"/>
                </a:solidFill>
                <a:effectLst/>
                <a:latin typeface="Elif1"/>
              </a:rPr>
              <a:t/>
            </a:r>
            <a:br>
              <a:rPr lang="tr-TR" sz="7200" b="0" i="0" dirty="0">
                <a:solidFill>
                  <a:srgbClr val="725945"/>
                </a:solidFill>
                <a:effectLst/>
                <a:latin typeface="Elif1"/>
              </a:rPr>
            </a:br>
            <a:r>
              <a:rPr lang="tr-TR" sz="7200" b="0" i="0" dirty="0">
                <a:solidFill>
                  <a:srgbClr val="725945"/>
                </a:solidFill>
                <a:effectLst/>
                <a:latin typeface="Elif1"/>
              </a:rPr>
              <a:t/>
            </a:r>
            <a:br>
              <a:rPr lang="tr-TR" sz="7200" b="0" i="0" dirty="0">
                <a:solidFill>
                  <a:srgbClr val="725945"/>
                </a:solidFill>
                <a:effectLst/>
                <a:latin typeface="Elif1"/>
              </a:rPr>
            </a:br>
            <a:r>
              <a:rPr lang="ar-AE" sz="7200" b="0" i="0" dirty="0">
                <a:solidFill>
                  <a:srgbClr val="725945"/>
                </a:solidFill>
                <a:effectLst/>
                <a:latin typeface="Elif1"/>
              </a:rPr>
              <a:t> يُحِبُّ كُلَّ كَفَّارٍ اَثٖيمٍ</a:t>
            </a:r>
            <a:r>
              <a:rPr lang="ar-AE" sz="7200" b="1" i="0" u="none" strike="noStrike" dirty="0">
                <a:solidFill>
                  <a:srgbClr val="725945"/>
                </a:solidFill>
                <a:effectLst/>
                <a:latin typeface="Elif1"/>
              </a:rPr>
              <a:t>﴿٢٧٦﴾</a:t>
            </a:r>
            <a:endParaRPr lang="tr-TR" sz="400000" dirty="0"/>
          </a:p>
        </p:txBody>
      </p:sp>
    </p:spTree>
    <p:extLst>
      <p:ext uri="{BB962C8B-B14F-4D97-AF65-F5344CB8AC3E}">
        <p14:creationId xmlns:p14="http://schemas.microsoft.com/office/powerpoint/2010/main" val="31670199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5220864"/>
            <a:ext cx="12192000" cy="1738736"/>
          </a:xfrm>
        </p:spPr>
        <p:txBody>
          <a:bodyPr>
            <a:normAutofit fontScale="92500" lnSpcReduction="10000"/>
          </a:bodyPr>
          <a:lstStyle/>
          <a:p>
            <a:r>
              <a:rPr lang="tr-TR" b="1" i="1" u="none" strike="noStrike" dirty="0">
                <a:solidFill>
                  <a:srgbClr val="725945"/>
                </a:solidFill>
                <a:effectLst/>
                <a:latin typeface="Helvetica Neue"/>
              </a:rPr>
              <a:t>﴾7﴿</a:t>
            </a:r>
            <a:r>
              <a:rPr lang="tr-TR" b="1" i="1" dirty="0">
                <a:solidFill>
                  <a:srgbClr val="4A4A4A"/>
                </a:solidFill>
                <a:effectLst/>
                <a:latin typeface="Helvetica Neue"/>
              </a:rPr>
              <a:t>Sana kitabı indiren O’dur. Onun (Kur’an) bir kısım </a:t>
            </a:r>
            <a:r>
              <a:rPr lang="tr-TR" b="1" i="1" dirty="0" err="1">
                <a:solidFill>
                  <a:srgbClr val="4A4A4A"/>
                </a:solidFill>
                <a:effectLst/>
                <a:latin typeface="Helvetica Neue"/>
              </a:rPr>
              <a:t>âyetleri</a:t>
            </a:r>
            <a:r>
              <a:rPr lang="tr-TR" b="1" i="1" dirty="0">
                <a:solidFill>
                  <a:srgbClr val="4A4A4A"/>
                </a:solidFill>
                <a:effectLst/>
                <a:latin typeface="Helvetica Neue"/>
              </a:rPr>
              <a:t> muhkemdir, ki bunlar kitabın esasıdır, diğerleri ise </a:t>
            </a:r>
            <a:r>
              <a:rPr lang="tr-TR" b="1" i="1" dirty="0" err="1">
                <a:solidFill>
                  <a:srgbClr val="4A4A4A"/>
                </a:solidFill>
                <a:effectLst/>
                <a:latin typeface="Helvetica Neue"/>
              </a:rPr>
              <a:t>müteşâbihtir</a:t>
            </a:r>
            <a:r>
              <a:rPr lang="tr-TR" b="1" i="1" dirty="0">
                <a:solidFill>
                  <a:srgbClr val="4A4A4A"/>
                </a:solidFill>
                <a:effectLst/>
                <a:latin typeface="Helvetica Neue"/>
              </a:rPr>
              <a:t>. Kalplerinde sapma meyli bulunanlar, fitne çıkarmak ve onu (kişisel arzularına göre) </a:t>
            </a:r>
            <a:r>
              <a:rPr lang="tr-TR" b="1" i="1" dirty="0" err="1">
                <a:solidFill>
                  <a:srgbClr val="4A4A4A"/>
                </a:solidFill>
                <a:effectLst/>
                <a:latin typeface="Helvetica Neue"/>
              </a:rPr>
              <a:t>te’vil</a:t>
            </a:r>
            <a:r>
              <a:rPr lang="tr-TR" b="1" i="1" dirty="0">
                <a:solidFill>
                  <a:srgbClr val="4A4A4A"/>
                </a:solidFill>
                <a:effectLst/>
                <a:latin typeface="Helvetica Neue"/>
              </a:rPr>
              <a:t> etmek için ondaki </a:t>
            </a:r>
            <a:r>
              <a:rPr lang="tr-TR" b="1" i="1" dirty="0" err="1">
                <a:solidFill>
                  <a:srgbClr val="4A4A4A"/>
                </a:solidFill>
                <a:effectLst/>
                <a:latin typeface="Helvetica Neue"/>
              </a:rPr>
              <a:t>müteşâbihlerin</a:t>
            </a:r>
            <a:r>
              <a:rPr lang="tr-TR" b="1" i="1" dirty="0">
                <a:solidFill>
                  <a:srgbClr val="4A4A4A"/>
                </a:solidFill>
                <a:effectLst/>
                <a:latin typeface="Helvetica Neue"/>
              </a:rPr>
              <a:t> peşine düşerler. Hâlbuki onun </a:t>
            </a:r>
            <a:r>
              <a:rPr lang="tr-TR" b="1" i="1" dirty="0" err="1">
                <a:solidFill>
                  <a:srgbClr val="4A4A4A"/>
                </a:solidFill>
                <a:effectLst/>
                <a:latin typeface="Helvetica Neue"/>
              </a:rPr>
              <a:t>te’vilini</a:t>
            </a:r>
            <a:r>
              <a:rPr lang="tr-TR" b="1" i="1" dirty="0">
                <a:solidFill>
                  <a:srgbClr val="4A4A4A"/>
                </a:solidFill>
                <a:effectLst/>
                <a:latin typeface="Helvetica Neue"/>
              </a:rPr>
              <a:t> ancak Allah bilir; bir de ilimde yüksek pâyeye erişenler. Derler ki: Ona inandık, hepsi rabbimiz katındandır. (Bu inceliği) yalnız aklıselim sahipleri düşünüp anlar.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15680" y="-30779"/>
            <a:ext cx="3576320" cy="1477328"/>
          </a:xfrm>
          <a:prstGeom prst="rect">
            <a:avLst/>
          </a:prstGeom>
          <a:noFill/>
        </p:spPr>
        <p:txBody>
          <a:bodyPr wrap="square" rtlCol="0">
            <a:spAutoFit/>
          </a:bodyPr>
          <a:lstStyle/>
          <a:p>
            <a:r>
              <a:rPr lang="tr-TR" sz="2400" b="1" i="0" dirty="0" err="1">
                <a:solidFill>
                  <a:srgbClr val="725945"/>
                </a:solidFill>
                <a:effectLst/>
                <a:latin typeface="Helvetica Neue"/>
              </a:rPr>
              <a:t>Âl</a:t>
            </a:r>
            <a:r>
              <a:rPr lang="tr-TR" sz="2400" b="1" i="0" dirty="0">
                <a:solidFill>
                  <a:srgbClr val="725945"/>
                </a:solidFill>
                <a:effectLst/>
                <a:latin typeface="Helvetica Neue"/>
              </a:rPr>
              <a:t>-i İmrân Suresi </a:t>
            </a:r>
            <a:r>
              <a:rPr lang="tr-TR" sz="2200" b="1" i="0" dirty="0">
                <a:solidFill>
                  <a:srgbClr val="725945"/>
                </a:solidFill>
                <a:effectLst/>
                <a:latin typeface="inherit"/>
              </a:rPr>
              <a:t>- 3.sure </a:t>
            </a:r>
          </a:p>
          <a:p>
            <a:r>
              <a:rPr lang="tr-TR" sz="2200" b="1" dirty="0">
                <a:solidFill>
                  <a:srgbClr val="725945"/>
                </a:solidFill>
                <a:latin typeface="Helvetica Neue"/>
                <a:hlinkClick r:id="rId2"/>
              </a:rPr>
              <a:t>7.</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422870"/>
            <a:ext cx="12192000" cy="2797994"/>
          </a:xfrm>
        </p:spPr>
        <p:txBody>
          <a:bodyPr>
            <a:noAutofit/>
          </a:bodyPr>
          <a:lstStyle/>
          <a:p>
            <a:r>
              <a:rPr lang="ar-AE" sz="4400" b="0" i="0" dirty="0">
                <a:solidFill>
                  <a:srgbClr val="725945"/>
                </a:solidFill>
                <a:effectLst/>
                <a:latin typeface="Elif1"/>
              </a:rPr>
              <a:t>هُوَ الَّذٖٓى اَنْزَلَ عَلَيْكَ الْكِتَابَ مِنْهُ اٰيَاتٌ مُحْكَمَاتٌ هُنَّ اُمُّ الْكِتَابِ وَاُخَرُ</a:t>
            </a:r>
            <a:r>
              <a:rPr lang="tr-TR" sz="4400" b="0" i="0" dirty="0">
                <a:solidFill>
                  <a:srgbClr val="725945"/>
                </a:solidFill>
                <a:effectLst/>
                <a:latin typeface="Elif1"/>
              </a:rPr>
              <a:t/>
            </a:r>
            <a:br>
              <a:rPr lang="tr-TR" sz="4400" b="0" i="0" dirty="0">
                <a:solidFill>
                  <a:srgbClr val="725945"/>
                </a:solidFill>
                <a:effectLst/>
                <a:latin typeface="Elif1"/>
              </a:rPr>
            </a:br>
            <a:r>
              <a:rPr lang="tr-TR" sz="4400" b="0" i="0" dirty="0">
                <a:solidFill>
                  <a:srgbClr val="725945"/>
                </a:solidFill>
                <a:effectLst/>
                <a:latin typeface="Elif1"/>
              </a:rPr>
              <a:t/>
            </a:r>
            <a:br>
              <a:rPr lang="tr-TR" sz="4400" b="0" i="0" dirty="0">
                <a:solidFill>
                  <a:srgbClr val="725945"/>
                </a:solidFill>
                <a:effectLst/>
                <a:latin typeface="Elif1"/>
              </a:rPr>
            </a:br>
            <a:r>
              <a:rPr lang="ar-AE" sz="4400" b="0" i="0" dirty="0">
                <a:solidFill>
                  <a:srgbClr val="725945"/>
                </a:solidFill>
                <a:effectLst/>
                <a:latin typeface="Elif1"/>
              </a:rPr>
              <a:t> مُتَشَابِهَاتٌۜ فَاَمَّا الَّذٖينَ فٖى قُلُوبِهِمْ زَيْغٌ فَيَتَّبِعُونَ مَا تَشَابَهَ مِنْهُ ابْتِغَٓاءَ الْفِتْنَةِ</a:t>
            </a:r>
            <a:r>
              <a:rPr lang="tr-TR" sz="4400" b="0" i="0" dirty="0">
                <a:solidFill>
                  <a:srgbClr val="725945"/>
                </a:solidFill>
                <a:effectLst/>
                <a:latin typeface="Elif1"/>
              </a:rPr>
              <a:t/>
            </a:r>
            <a:br>
              <a:rPr lang="tr-TR" sz="4400" b="0" i="0" dirty="0">
                <a:solidFill>
                  <a:srgbClr val="725945"/>
                </a:solidFill>
                <a:effectLst/>
                <a:latin typeface="Elif1"/>
              </a:rPr>
            </a:br>
            <a:r>
              <a:rPr lang="tr-TR" sz="4400" b="0" i="0" dirty="0">
                <a:solidFill>
                  <a:srgbClr val="725945"/>
                </a:solidFill>
                <a:effectLst/>
                <a:latin typeface="Elif1"/>
              </a:rPr>
              <a:t/>
            </a:r>
            <a:br>
              <a:rPr lang="tr-TR" sz="4400" b="0" i="0" dirty="0">
                <a:solidFill>
                  <a:srgbClr val="725945"/>
                </a:solidFill>
                <a:effectLst/>
                <a:latin typeface="Elif1"/>
              </a:rPr>
            </a:br>
            <a:r>
              <a:rPr lang="ar-AE" sz="4400" b="0" i="0" dirty="0">
                <a:solidFill>
                  <a:srgbClr val="725945"/>
                </a:solidFill>
                <a:effectLst/>
                <a:latin typeface="Elif1"/>
              </a:rPr>
              <a:t> وَابْتِغَٓاءَ تَاْوٖيلِهٖۚ وَمَا يَعْلَمُ تَاْوٖيلَهُٓ اِلَّا اللّٰهُۘ وَالرَّاسِخُونَ فِى الْعِلْمِ يَقُولُونَ اٰمَنَّا</a:t>
            </a:r>
            <a:r>
              <a:rPr lang="tr-TR" sz="4400" b="0" i="0" dirty="0">
                <a:solidFill>
                  <a:srgbClr val="725945"/>
                </a:solidFill>
                <a:effectLst/>
                <a:latin typeface="Elif1"/>
              </a:rPr>
              <a:t/>
            </a:r>
            <a:br>
              <a:rPr lang="tr-TR" sz="4400" b="0" i="0" dirty="0">
                <a:solidFill>
                  <a:srgbClr val="725945"/>
                </a:solidFill>
                <a:effectLst/>
                <a:latin typeface="Elif1"/>
              </a:rPr>
            </a:br>
            <a:r>
              <a:rPr lang="tr-TR" sz="4400" b="0" i="0" dirty="0">
                <a:solidFill>
                  <a:srgbClr val="725945"/>
                </a:solidFill>
                <a:effectLst/>
                <a:latin typeface="Elif1"/>
              </a:rPr>
              <a:t/>
            </a:r>
            <a:br>
              <a:rPr lang="tr-TR" sz="4400" b="0" i="0" dirty="0">
                <a:solidFill>
                  <a:srgbClr val="725945"/>
                </a:solidFill>
                <a:effectLst/>
                <a:latin typeface="Elif1"/>
              </a:rPr>
            </a:br>
            <a:r>
              <a:rPr lang="ar-AE" sz="4400" b="0" i="0" dirty="0">
                <a:solidFill>
                  <a:srgbClr val="725945"/>
                </a:solidFill>
                <a:effectLst/>
                <a:latin typeface="Elif1"/>
              </a:rPr>
              <a:t> بِهٖۙ كُلٌّ مِنْ عِنْدِ رَبِّنَاۚ وَمَا يَذَّكَّرُ اِلَّٓا اُو۬لُوا الْاَلْبَابِ</a:t>
            </a:r>
            <a:r>
              <a:rPr lang="ar-AE" sz="4400" b="1" i="0" u="none" strike="noStrike" dirty="0">
                <a:solidFill>
                  <a:srgbClr val="725945"/>
                </a:solidFill>
                <a:effectLst/>
                <a:latin typeface="Elif1"/>
              </a:rPr>
              <a:t>﴿٧﴾</a:t>
            </a:r>
            <a:endParaRPr lang="tr-TR" sz="400000" dirty="0"/>
          </a:p>
        </p:txBody>
      </p:sp>
    </p:spTree>
    <p:extLst>
      <p:ext uri="{BB962C8B-B14F-4D97-AF65-F5344CB8AC3E}">
        <p14:creationId xmlns:p14="http://schemas.microsoft.com/office/powerpoint/2010/main" val="20816431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10160" y="4601104"/>
            <a:ext cx="12192000" cy="2797994"/>
          </a:xfrm>
        </p:spPr>
        <p:txBody>
          <a:bodyPr>
            <a:normAutofit/>
          </a:bodyPr>
          <a:lstStyle/>
          <a:p>
            <a:r>
              <a:rPr lang="tr-TR" b="1" i="1" u="none" strike="noStrike" dirty="0">
                <a:solidFill>
                  <a:srgbClr val="725945"/>
                </a:solidFill>
                <a:effectLst/>
                <a:latin typeface="Helvetica Neue"/>
              </a:rPr>
              <a:t>﴾8﴿</a:t>
            </a:r>
            <a:r>
              <a:rPr lang="tr-TR" b="1" i="1" dirty="0">
                <a:solidFill>
                  <a:srgbClr val="4A4A4A"/>
                </a:solidFill>
                <a:effectLst/>
                <a:latin typeface="Helvetica Neue"/>
              </a:rPr>
              <a:t>Rabbimiz! Bizi doğru yola eriştirdikten sonra kalplerimizi saptırma, bize tarafından bir rahmet bağışla. Hiç kuşku yok, lütfu bol olan yalnız sensin.</a:t>
            </a:r>
            <a:endParaRPr lang="tr-TR" sz="1033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15680" y="-30779"/>
            <a:ext cx="3576320" cy="1477328"/>
          </a:xfrm>
          <a:prstGeom prst="rect">
            <a:avLst/>
          </a:prstGeom>
          <a:noFill/>
        </p:spPr>
        <p:txBody>
          <a:bodyPr wrap="square" rtlCol="0">
            <a:spAutoFit/>
          </a:bodyPr>
          <a:lstStyle/>
          <a:p>
            <a:r>
              <a:rPr lang="tr-TR" sz="2400" b="1" i="0" dirty="0" err="1">
                <a:solidFill>
                  <a:srgbClr val="725945"/>
                </a:solidFill>
                <a:effectLst/>
                <a:latin typeface="Helvetica Neue"/>
              </a:rPr>
              <a:t>Âl</a:t>
            </a:r>
            <a:r>
              <a:rPr lang="tr-TR" sz="2400" b="1" i="0" dirty="0">
                <a:solidFill>
                  <a:srgbClr val="725945"/>
                </a:solidFill>
                <a:effectLst/>
                <a:latin typeface="Helvetica Neue"/>
              </a:rPr>
              <a:t>-i İmrân Suresi </a:t>
            </a:r>
            <a:r>
              <a:rPr lang="tr-TR" sz="2200" b="1" i="0" dirty="0">
                <a:solidFill>
                  <a:srgbClr val="725945"/>
                </a:solidFill>
                <a:effectLst/>
                <a:latin typeface="inherit"/>
              </a:rPr>
              <a:t>- 3.sure </a:t>
            </a:r>
          </a:p>
          <a:p>
            <a:r>
              <a:rPr lang="tr-TR" sz="2200" b="1" dirty="0">
                <a:solidFill>
                  <a:srgbClr val="725945"/>
                </a:solidFill>
                <a:latin typeface="Helvetica Neue"/>
                <a:hlinkClick r:id="rId2"/>
              </a:rPr>
              <a:t>8.</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990310"/>
            <a:ext cx="12192000" cy="2797994"/>
          </a:xfrm>
        </p:spPr>
        <p:txBody>
          <a:bodyPr>
            <a:noAutofit/>
          </a:bodyPr>
          <a:lstStyle/>
          <a:p>
            <a:r>
              <a:rPr lang="ar-AE" b="0" i="0" dirty="0">
                <a:solidFill>
                  <a:srgbClr val="725945"/>
                </a:solidFill>
                <a:effectLst/>
                <a:latin typeface="Elif1"/>
              </a:rPr>
              <a:t>رَبَّنَا لَا تُزِغْ قُلُوبَنَا بَعْدَ اِذْ هَدَيْتَنَا وَهَبْ لَنَا مِنْ لَدُنْكَ</a:t>
            </a:r>
            <a:r>
              <a:rPr lang="tr-TR" b="0" i="0" dirty="0">
                <a:solidFill>
                  <a:srgbClr val="725945"/>
                </a:solidFill>
                <a:effectLst/>
                <a:latin typeface="Elif1"/>
              </a:rPr>
              <a:t/>
            </a:r>
            <a:br>
              <a:rPr lang="tr-TR" b="0" i="0" dirty="0">
                <a:solidFill>
                  <a:srgbClr val="725945"/>
                </a:solidFill>
                <a:effectLst/>
                <a:latin typeface="Elif1"/>
              </a:rPr>
            </a:br>
            <a:r>
              <a:rPr lang="tr-TR" b="0" i="0" dirty="0">
                <a:solidFill>
                  <a:srgbClr val="725945"/>
                </a:solidFill>
                <a:effectLst/>
                <a:latin typeface="Elif1"/>
              </a:rPr>
              <a:t/>
            </a:r>
            <a:br>
              <a:rPr lang="tr-TR" b="0" i="0" dirty="0">
                <a:solidFill>
                  <a:srgbClr val="725945"/>
                </a:solidFill>
                <a:effectLst/>
                <a:latin typeface="Elif1"/>
              </a:rPr>
            </a:br>
            <a:r>
              <a:rPr lang="ar-AE" b="0" i="0" dirty="0">
                <a:solidFill>
                  <a:srgbClr val="725945"/>
                </a:solidFill>
                <a:effectLst/>
                <a:latin typeface="Elif1"/>
              </a:rPr>
              <a:t> رَحْمَةًۚ اِنَّكَ اَنْتَ الْوَهَّابُ</a:t>
            </a:r>
            <a:r>
              <a:rPr lang="ar-AE" b="1" i="0" u="none" strike="noStrike" dirty="0">
                <a:solidFill>
                  <a:srgbClr val="725945"/>
                </a:solidFill>
                <a:effectLst/>
                <a:latin typeface="Elif1"/>
              </a:rPr>
              <a:t>﴿٨﴾</a:t>
            </a:r>
            <a:endParaRPr lang="tr-TR" sz="400000" dirty="0"/>
          </a:p>
        </p:txBody>
      </p:sp>
    </p:spTree>
    <p:extLst>
      <p:ext uri="{BB962C8B-B14F-4D97-AF65-F5344CB8AC3E}">
        <p14:creationId xmlns:p14="http://schemas.microsoft.com/office/powerpoint/2010/main" val="7631251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689926"/>
            <a:ext cx="12192000" cy="2797994"/>
          </a:xfrm>
        </p:spPr>
        <p:txBody>
          <a:bodyPr>
            <a:normAutofit/>
          </a:bodyPr>
          <a:lstStyle/>
          <a:p>
            <a:r>
              <a:rPr lang="tr-TR" sz="2800" b="1" i="1" u="none" strike="noStrike" dirty="0">
                <a:solidFill>
                  <a:srgbClr val="725945"/>
                </a:solidFill>
                <a:effectLst/>
                <a:latin typeface="Helvetica Neue"/>
              </a:rPr>
              <a:t>﴾9﴿</a:t>
            </a:r>
            <a:r>
              <a:rPr lang="tr-TR" sz="2800" b="1" i="1" dirty="0">
                <a:solidFill>
                  <a:srgbClr val="4A4A4A"/>
                </a:solidFill>
                <a:effectLst/>
                <a:latin typeface="Helvetica Neue"/>
              </a:rPr>
              <a:t>Rabbimiz! Muhakkak sen insanları geleceğinde asla şüphe olmayan bir günde toplayacaksın. Şüphesiz Allah sözünden dönmez.</a:t>
            </a:r>
            <a:endParaRPr lang="tr-TR" sz="956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15680" y="-30779"/>
            <a:ext cx="3576320" cy="1477328"/>
          </a:xfrm>
          <a:prstGeom prst="rect">
            <a:avLst/>
          </a:prstGeom>
          <a:noFill/>
        </p:spPr>
        <p:txBody>
          <a:bodyPr wrap="square" rtlCol="0">
            <a:spAutoFit/>
          </a:bodyPr>
          <a:lstStyle/>
          <a:p>
            <a:r>
              <a:rPr lang="tr-TR" sz="2400" b="1" i="0" dirty="0" err="1">
                <a:solidFill>
                  <a:srgbClr val="725945"/>
                </a:solidFill>
                <a:effectLst/>
                <a:latin typeface="Helvetica Neue"/>
              </a:rPr>
              <a:t>Âl</a:t>
            </a:r>
            <a:r>
              <a:rPr lang="tr-TR" sz="2400" b="1" i="0" dirty="0">
                <a:solidFill>
                  <a:srgbClr val="725945"/>
                </a:solidFill>
                <a:effectLst/>
                <a:latin typeface="Helvetica Neue"/>
              </a:rPr>
              <a:t>-i İmrân Suresi </a:t>
            </a:r>
            <a:r>
              <a:rPr lang="tr-TR" sz="2200" b="1" i="0" dirty="0">
                <a:solidFill>
                  <a:srgbClr val="725945"/>
                </a:solidFill>
                <a:effectLst/>
                <a:latin typeface="inherit"/>
              </a:rPr>
              <a:t>- 3.sure </a:t>
            </a:r>
          </a:p>
          <a:p>
            <a:r>
              <a:rPr lang="tr-TR" sz="2200" b="1" dirty="0">
                <a:solidFill>
                  <a:srgbClr val="725945"/>
                </a:solidFill>
                <a:latin typeface="Helvetica Neue"/>
                <a:hlinkClick r:id="rId2"/>
              </a:rPr>
              <a:t>9.</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990310"/>
            <a:ext cx="12192000" cy="2797994"/>
          </a:xfrm>
        </p:spPr>
        <p:txBody>
          <a:bodyPr>
            <a:noAutofit/>
          </a:bodyPr>
          <a:lstStyle/>
          <a:p>
            <a:r>
              <a:rPr lang="ar-AE" b="0" i="0" dirty="0">
                <a:solidFill>
                  <a:srgbClr val="725945"/>
                </a:solidFill>
                <a:effectLst/>
                <a:latin typeface="Elif1"/>
              </a:rPr>
              <a:t>رَبَّنَٓا اِنَّكَ جَامِعُ النَّاسِ لِيَوْمٍ لَا رَيْبَ فٖيهِؕ اِنَّ اللّٰهَ لَا</a:t>
            </a:r>
            <a:r>
              <a:rPr lang="tr-TR" b="0" i="0" dirty="0">
                <a:solidFill>
                  <a:srgbClr val="725945"/>
                </a:solidFill>
                <a:effectLst/>
                <a:latin typeface="Elif1"/>
              </a:rPr>
              <a:t/>
            </a:r>
            <a:br>
              <a:rPr lang="tr-TR" b="0" i="0" dirty="0">
                <a:solidFill>
                  <a:srgbClr val="725945"/>
                </a:solidFill>
                <a:effectLst/>
                <a:latin typeface="Elif1"/>
              </a:rPr>
            </a:br>
            <a:r>
              <a:rPr lang="tr-TR" b="0" i="0" dirty="0">
                <a:solidFill>
                  <a:srgbClr val="725945"/>
                </a:solidFill>
                <a:effectLst/>
                <a:latin typeface="Elif1"/>
              </a:rPr>
              <a:t/>
            </a:r>
            <a:br>
              <a:rPr lang="tr-TR" b="0" i="0" dirty="0">
                <a:solidFill>
                  <a:srgbClr val="725945"/>
                </a:solidFill>
                <a:effectLst/>
                <a:latin typeface="Elif1"/>
              </a:rPr>
            </a:br>
            <a:r>
              <a:rPr lang="ar-AE" b="0" i="0" dirty="0">
                <a:solidFill>
                  <a:srgbClr val="725945"/>
                </a:solidFill>
                <a:effectLst/>
                <a:latin typeface="Elif1"/>
              </a:rPr>
              <a:t> يُخْلِفُ الْمٖيعَادَࣖ</a:t>
            </a:r>
            <a:r>
              <a:rPr lang="ar-AE" b="1" i="0" u="none" strike="noStrike" dirty="0">
                <a:solidFill>
                  <a:srgbClr val="725945"/>
                </a:solidFill>
                <a:effectLst/>
                <a:latin typeface="Elif1"/>
              </a:rPr>
              <a:t>﴿٩﴾</a:t>
            </a:r>
            <a:endParaRPr lang="tr-TR" sz="400000" dirty="0"/>
          </a:p>
        </p:txBody>
      </p:sp>
    </p:spTree>
    <p:extLst>
      <p:ext uri="{BB962C8B-B14F-4D97-AF65-F5344CB8AC3E}">
        <p14:creationId xmlns:p14="http://schemas.microsoft.com/office/powerpoint/2010/main" val="24554795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5140960"/>
            <a:ext cx="12192000" cy="2319098"/>
          </a:xfrm>
        </p:spPr>
        <p:txBody>
          <a:bodyPr>
            <a:normAutofit/>
          </a:bodyPr>
          <a:lstStyle/>
          <a:p>
            <a:r>
              <a:rPr lang="tr-TR" sz="2000" b="1" i="1" u="none" strike="noStrike" dirty="0">
                <a:solidFill>
                  <a:srgbClr val="725945"/>
                </a:solidFill>
                <a:effectLst/>
                <a:latin typeface="Helvetica Neue"/>
              </a:rPr>
              <a:t>﴾15﴿</a:t>
            </a:r>
            <a:r>
              <a:rPr lang="tr-TR" sz="2000" b="1" i="1" dirty="0">
                <a:solidFill>
                  <a:srgbClr val="4A4A4A"/>
                </a:solidFill>
                <a:effectLst/>
                <a:latin typeface="Helvetica Neue"/>
              </a:rPr>
              <a:t>De ki: Size bunlardan daha iyisini bildireyim mi? </a:t>
            </a:r>
            <a:r>
              <a:rPr lang="tr-TR" sz="2000" b="1" i="1" dirty="0" err="1">
                <a:solidFill>
                  <a:srgbClr val="4A4A4A"/>
                </a:solidFill>
                <a:effectLst/>
                <a:latin typeface="Helvetica Neue"/>
              </a:rPr>
              <a:t>Takvâ</a:t>
            </a:r>
            <a:r>
              <a:rPr lang="tr-TR" sz="2000" b="1" i="1" dirty="0">
                <a:solidFill>
                  <a:srgbClr val="4A4A4A"/>
                </a:solidFill>
                <a:effectLst/>
                <a:latin typeface="Helvetica Neue"/>
              </a:rPr>
              <a:t> sahipleri için rableri katında, altlarından ırmaklar akan, ebediyen kalacakları cennetler, tertemiz eşler ve Allah’ın hoşnutluğu vardır. Allah kullarını eksiksiz görmektedir.</a:t>
            </a:r>
            <a:endParaRPr lang="tr-TR" sz="1377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15680" y="-30779"/>
            <a:ext cx="3576320" cy="1477328"/>
          </a:xfrm>
          <a:prstGeom prst="rect">
            <a:avLst/>
          </a:prstGeom>
          <a:noFill/>
        </p:spPr>
        <p:txBody>
          <a:bodyPr wrap="square" rtlCol="0">
            <a:spAutoFit/>
          </a:bodyPr>
          <a:lstStyle/>
          <a:p>
            <a:r>
              <a:rPr lang="tr-TR" sz="2400" b="1" i="0" dirty="0" err="1">
                <a:solidFill>
                  <a:srgbClr val="725945"/>
                </a:solidFill>
                <a:effectLst/>
                <a:latin typeface="Helvetica Neue"/>
              </a:rPr>
              <a:t>Âl</a:t>
            </a:r>
            <a:r>
              <a:rPr lang="tr-TR" sz="2400" b="1" i="0" dirty="0">
                <a:solidFill>
                  <a:srgbClr val="725945"/>
                </a:solidFill>
                <a:effectLst/>
                <a:latin typeface="Helvetica Neue"/>
              </a:rPr>
              <a:t>-i İmrân Suresi </a:t>
            </a:r>
            <a:r>
              <a:rPr lang="tr-TR" sz="2200" b="1" i="0" dirty="0">
                <a:solidFill>
                  <a:srgbClr val="725945"/>
                </a:solidFill>
                <a:effectLst/>
                <a:latin typeface="inherit"/>
              </a:rPr>
              <a:t>- 3.sure </a:t>
            </a:r>
          </a:p>
          <a:p>
            <a:r>
              <a:rPr lang="tr-TR" sz="2200" b="1" dirty="0">
                <a:solidFill>
                  <a:srgbClr val="725945"/>
                </a:solidFill>
                <a:latin typeface="Helvetica Neue"/>
                <a:hlinkClick r:id="rId2"/>
              </a:rPr>
              <a:t>15.</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46549"/>
            <a:ext cx="12192000" cy="2797994"/>
          </a:xfrm>
        </p:spPr>
        <p:txBody>
          <a:bodyPr>
            <a:noAutofit/>
          </a:bodyPr>
          <a:lstStyle/>
          <a:p>
            <a:r>
              <a:rPr lang="ar-AE" sz="4800" b="0" i="0" dirty="0">
                <a:solidFill>
                  <a:srgbClr val="725945"/>
                </a:solidFill>
                <a:effectLst/>
                <a:latin typeface="Elif1"/>
              </a:rPr>
              <a:t>قُلْ اَؤُ۬نَبِّئُكُمْ بِخَيْرٍ مِنْ ذٰلِكُمْؕ لِلَّذٖينَ اتَّقَوْا عِنْدَ رَبِّهِمْ جَنَّاتٌ تَجْرٖي مِنْ</a:t>
            </a:r>
            <a:r>
              <a:rPr lang="tr-TR" sz="4800" b="0" i="0" dirty="0">
                <a:solidFill>
                  <a:srgbClr val="725945"/>
                </a:solidFill>
                <a:effectLst/>
                <a:latin typeface="Elif1"/>
              </a:rPr>
              <a:t/>
            </a:r>
            <a:br>
              <a:rPr lang="tr-TR" sz="4800" b="0" i="0" dirty="0">
                <a:solidFill>
                  <a:srgbClr val="725945"/>
                </a:solidFill>
                <a:effectLst/>
                <a:latin typeface="Elif1"/>
              </a:rPr>
            </a:br>
            <a:r>
              <a:rPr lang="tr-TR" sz="4800" b="0" i="0" dirty="0">
                <a:solidFill>
                  <a:srgbClr val="725945"/>
                </a:solidFill>
                <a:effectLst/>
                <a:latin typeface="Elif1"/>
              </a:rPr>
              <a:t/>
            </a:r>
            <a:br>
              <a:rPr lang="tr-TR" sz="4800" b="0" i="0" dirty="0">
                <a:solidFill>
                  <a:srgbClr val="725945"/>
                </a:solidFill>
                <a:effectLst/>
                <a:latin typeface="Elif1"/>
              </a:rPr>
            </a:br>
            <a:r>
              <a:rPr lang="ar-AE" sz="4800" b="0" i="0" dirty="0">
                <a:solidFill>
                  <a:srgbClr val="725945"/>
                </a:solidFill>
                <a:effectLst/>
                <a:latin typeface="Elif1"/>
              </a:rPr>
              <a:t> تَحْتِهَا الْاَنْهَارُ خَالِدٖينَ فٖيهَا وَاَزْوَاجٌ مُطَهَّرَةٌ وَرِضْوَانٌ مِنَ اللّٰهِؕ</a:t>
            </a:r>
            <a:r>
              <a:rPr lang="tr-TR" sz="4800" b="0" i="0" dirty="0">
                <a:solidFill>
                  <a:srgbClr val="725945"/>
                </a:solidFill>
                <a:effectLst/>
                <a:latin typeface="Elif1"/>
              </a:rPr>
              <a:t/>
            </a:r>
            <a:br>
              <a:rPr lang="tr-TR" sz="4800" b="0" i="0" dirty="0">
                <a:solidFill>
                  <a:srgbClr val="725945"/>
                </a:solidFill>
                <a:effectLst/>
                <a:latin typeface="Elif1"/>
              </a:rPr>
            </a:br>
            <a:r>
              <a:rPr lang="tr-TR" sz="4800" b="0" i="0" dirty="0">
                <a:solidFill>
                  <a:srgbClr val="725945"/>
                </a:solidFill>
                <a:effectLst/>
                <a:latin typeface="Elif1"/>
              </a:rPr>
              <a:t/>
            </a:r>
            <a:br>
              <a:rPr lang="tr-TR" sz="4800" b="0" i="0" dirty="0">
                <a:solidFill>
                  <a:srgbClr val="725945"/>
                </a:solidFill>
                <a:effectLst/>
                <a:latin typeface="Elif1"/>
              </a:rPr>
            </a:br>
            <a:r>
              <a:rPr lang="ar-AE" sz="4800" b="0" i="0" dirty="0">
                <a:solidFill>
                  <a:srgbClr val="725945"/>
                </a:solidFill>
                <a:effectLst/>
                <a:latin typeface="Elif1"/>
              </a:rPr>
              <a:t> وَاللّٰهُ بَصٖيرٌ بِالْعِبَادِۚ</a:t>
            </a:r>
            <a:r>
              <a:rPr lang="ar-AE" sz="4800" b="1" i="0" u="none" strike="noStrike" dirty="0">
                <a:solidFill>
                  <a:srgbClr val="725945"/>
                </a:solidFill>
                <a:effectLst/>
                <a:latin typeface="Elif1"/>
              </a:rPr>
              <a:t>﴿١٥﴾</a:t>
            </a:r>
            <a:endParaRPr lang="tr-TR" sz="277800" dirty="0"/>
          </a:p>
        </p:txBody>
      </p:sp>
    </p:spTree>
    <p:extLst>
      <p:ext uri="{BB962C8B-B14F-4D97-AF65-F5344CB8AC3E}">
        <p14:creationId xmlns:p14="http://schemas.microsoft.com/office/powerpoint/2010/main" val="40298848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710246"/>
            <a:ext cx="12192000" cy="2797994"/>
          </a:xfrm>
        </p:spPr>
        <p:txBody>
          <a:bodyPr>
            <a:normAutofit/>
          </a:bodyPr>
          <a:lstStyle/>
          <a:p>
            <a:r>
              <a:rPr lang="tr-TR" sz="1800" b="1" i="1" u="none" strike="noStrike" dirty="0">
                <a:solidFill>
                  <a:srgbClr val="725945"/>
                </a:solidFill>
                <a:effectLst/>
                <a:latin typeface="Helvetica Neue"/>
              </a:rPr>
              <a:t>﴾16-17﴿</a:t>
            </a:r>
            <a:r>
              <a:rPr lang="tr-TR" sz="1800" b="1" i="1" dirty="0">
                <a:solidFill>
                  <a:srgbClr val="4A4A4A"/>
                </a:solidFill>
                <a:effectLst/>
                <a:latin typeface="Helvetica Neue"/>
              </a:rPr>
              <a:t>(Bu nimetler) “Ey rabbimiz! Biz gerçekten iman ettik, günahlarımızı bağışla, bizi ateş azabından koru” diyenler, sabredenler, doğruluktan şaşmayanlar, huzurda boyun bükenler, hayır yolunda harcama yapanlar ve seher vakitlerinde Allah’tan bağışlanma dileyenler (içindir).</a:t>
            </a:r>
            <a:endParaRPr lang="tr-TR" sz="12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15680" y="-30779"/>
            <a:ext cx="3576320" cy="1477328"/>
          </a:xfrm>
          <a:prstGeom prst="rect">
            <a:avLst/>
          </a:prstGeom>
          <a:noFill/>
        </p:spPr>
        <p:txBody>
          <a:bodyPr wrap="square" rtlCol="0">
            <a:spAutoFit/>
          </a:bodyPr>
          <a:lstStyle/>
          <a:p>
            <a:r>
              <a:rPr lang="tr-TR" sz="2400" b="1" i="0" dirty="0" err="1">
                <a:solidFill>
                  <a:srgbClr val="725945"/>
                </a:solidFill>
                <a:effectLst/>
                <a:latin typeface="Helvetica Neue"/>
              </a:rPr>
              <a:t>Âl</a:t>
            </a:r>
            <a:r>
              <a:rPr lang="tr-TR" sz="2400" b="1" i="0" dirty="0">
                <a:solidFill>
                  <a:srgbClr val="725945"/>
                </a:solidFill>
                <a:effectLst/>
                <a:latin typeface="Helvetica Neue"/>
              </a:rPr>
              <a:t>-i İmrân Suresi </a:t>
            </a:r>
            <a:r>
              <a:rPr lang="tr-TR" sz="2200" b="1" i="0" dirty="0">
                <a:solidFill>
                  <a:srgbClr val="725945"/>
                </a:solidFill>
                <a:effectLst/>
                <a:latin typeface="inherit"/>
              </a:rPr>
              <a:t>- 3.sure </a:t>
            </a:r>
          </a:p>
          <a:p>
            <a:r>
              <a:rPr lang="tr-TR" sz="2200" b="1" dirty="0">
                <a:solidFill>
                  <a:srgbClr val="725945"/>
                </a:solidFill>
                <a:latin typeface="Helvetica Neue"/>
                <a:hlinkClick r:id="rId2"/>
              </a:rPr>
              <a:t>16 – 17.</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990310"/>
            <a:ext cx="12192000" cy="2797994"/>
          </a:xfrm>
        </p:spPr>
        <p:txBody>
          <a:bodyPr>
            <a:noAutofit/>
          </a:bodyPr>
          <a:lstStyle/>
          <a:p>
            <a:pPr algn="r" rtl="1"/>
            <a:r>
              <a:rPr lang="ar-AE" sz="4400" b="0" i="0" dirty="0">
                <a:solidFill>
                  <a:srgbClr val="725945"/>
                </a:solidFill>
                <a:effectLst/>
                <a:latin typeface="Elif1"/>
              </a:rPr>
              <a:t>اَلَّذٖينَ يَقُولُونَ رَبَّنَٓا اِنَّـنَٓا اٰمَنَّا فَاغْفِرْ لَنَا ذُنُوبَنَا وَقِنَا عَذَابَ النَّارِۚ</a:t>
            </a:r>
            <a:r>
              <a:rPr lang="ar-AE" sz="4400" b="1" i="0" u="none" strike="noStrike" dirty="0">
                <a:solidFill>
                  <a:srgbClr val="725945"/>
                </a:solidFill>
                <a:effectLst/>
                <a:latin typeface="Elif1"/>
              </a:rPr>
              <a:t>﴿١٦﴾</a:t>
            </a:r>
            <a:r>
              <a:rPr lang="tr-TR" sz="4400" b="1" i="0" u="none" strike="noStrike" dirty="0">
                <a:solidFill>
                  <a:srgbClr val="725945"/>
                </a:solidFill>
                <a:effectLst/>
                <a:latin typeface="Elif1"/>
              </a:rPr>
              <a:t/>
            </a:r>
            <a:br>
              <a:rPr lang="tr-TR" sz="4400" b="1" i="0" u="none" strike="noStrike" dirty="0">
                <a:solidFill>
                  <a:srgbClr val="725945"/>
                </a:solidFill>
                <a:effectLst/>
                <a:latin typeface="Elif1"/>
              </a:rPr>
            </a:br>
            <a:r>
              <a:rPr lang="ar-AE" sz="4400" b="0" i="0" dirty="0">
                <a:solidFill>
                  <a:srgbClr val="725945"/>
                </a:solidFill>
                <a:effectLst/>
                <a:latin typeface="Elif1"/>
              </a:rPr>
              <a:t/>
            </a:r>
            <a:br>
              <a:rPr lang="ar-AE" sz="4400" b="0" i="0" dirty="0">
                <a:solidFill>
                  <a:srgbClr val="725945"/>
                </a:solidFill>
                <a:effectLst/>
                <a:latin typeface="Elif1"/>
              </a:rPr>
            </a:br>
            <a:r>
              <a:rPr lang="ar-AE" sz="4400" b="0" i="0" dirty="0">
                <a:solidFill>
                  <a:srgbClr val="725945"/>
                </a:solidFill>
                <a:effectLst/>
                <a:latin typeface="Elif1"/>
              </a:rPr>
              <a:t>اَلصَّابِرٖينَ وَالصَّادِقٖينَ وَالْقَانِتٖينَ وَالْمُنْفِقٖينَ وَالْمُسْتَغْفِرٖينَ بِالْاَسْحَارِ</a:t>
            </a:r>
            <a:r>
              <a:rPr lang="ar-AE" sz="4400" b="1" i="0" u="none" strike="noStrike" dirty="0">
                <a:solidFill>
                  <a:srgbClr val="725945"/>
                </a:solidFill>
                <a:effectLst/>
                <a:latin typeface="Elif1"/>
              </a:rPr>
              <a:t>﴿١٧﴾</a:t>
            </a:r>
            <a:r>
              <a:rPr lang="tr-TR" sz="4400" b="1" i="0" u="none" strike="noStrike" dirty="0">
                <a:solidFill>
                  <a:srgbClr val="725945"/>
                </a:solidFill>
                <a:effectLst/>
                <a:latin typeface="Elif1"/>
              </a:rPr>
              <a:t/>
            </a:r>
            <a:br>
              <a:rPr lang="tr-TR" sz="4400" b="1" i="0" u="none" strike="noStrike" dirty="0">
                <a:solidFill>
                  <a:srgbClr val="725945"/>
                </a:solidFill>
                <a:effectLst/>
                <a:latin typeface="Elif1"/>
              </a:rPr>
            </a:br>
            <a:endParaRPr lang="ar-AE" sz="4400" b="0" i="0" dirty="0">
              <a:solidFill>
                <a:srgbClr val="725945"/>
              </a:solidFill>
              <a:effectLst/>
              <a:latin typeface="Elif1"/>
            </a:endParaRPr>
          </a:p>
        </p:txBody>
      </p:sp>
    </p:spTree>
    <p:extLst>
      <p:ext uri="{BB962C8B-B14F-4D97-AF65-F5344CB8AC3E}">
        <p14:creationId xmlns:p14="http://schemas.microsoft.com/office/powerpoint/2010/main" val="40234969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5374243"/>
            <a:ext cx="12192000" cy="2048606"/>
          </a:xfrm>
        </p:spPr>
        <p:txBody>
          <a:bodyPr>
            <a:normAutofit/>
          </a:bodyPr>
          <a:lstStyle/>
          <a:p>
            <a:r>
              <a:rPr lang="tr-TR" sz="2000" b="1" i="1" u="none" strike="noStrike" dirty="0">
                <a:solidFill>
                  <a:srgbClr val="725945"/>
                </a:solidFill>
                <a:effectLst/>
                <a:latin typeface="Helvetica Neue"/>
              </a:rPr>
              <a:t>﴾36﴿</a:t>
            </a:r>
            <a:r>
              <a:rPr lang="tr-TR" sz="2000" b="1" i="1" dirty="0">
                <a:solidFill>
                  <a:srgbClr val="4A4A4A"/>
                </a:solidFill>
                <a:effectLst/>
                <a:latin typeface="Helvetica Neue"/>
              </a:rPr>
              <a:t>Onu doğurunca dedi ki: “Rabbim! Onu kız doğurdum. -Oysa Allah onun ne doğurduğunu daha iyi bilmektedir- erkek de kız gibi değildir. Ben onun adını Meryem koydum, işte ben onu ve soyunu kovulmuş şeytana karşı senin korumana bırakıyorum.”</a:t>
            </a:r>
            <a:endParaRPr lang="tr-TR" sz="207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15680" y="-30779"/>
            <a:ext cx="3576320" cy="1477328"/>
          </a:xfrm>
          <a:prstGeom prst="rect">
            <a:avLst/>
          </a:prstGeom>
          <a:noFill/>
        </p:spPr>
        <p:txBody>
          <a:bodyPr wrap="square" rtlCol="0">
            <a:spAutoFit/>
          </a:bodyPr>
          <a:lstStyle/>
          <a:p>
            <a:r>
              <a:rPr lang="tr-TR" sz="2400" b="1" i="0" dirty="0" err="1">
                <a:solidFill>
                  <a:srgbClr val="725945"/>
                </a:solidFill>
                <a:effectLst/>
                <a:latin typeface="Helvetica Neue"/>
              </a:rPr>
              <a:t>Âl</a:t>
            </a:r>
            <a:r>
              <a:rPr lang="tr-TR" sz="2400" b="1" i="0" dirty="0">
                <a:solidFill>
                  <a:srgbClr val="725945"/>
                </a:solidFill>
                <a:effectLst/>
                <a:latin typeface="Helvetica Neue"/>
              </a:rPr>
              <a:t>-i İmrân Suresi </a:t>
            </a:r>
            <a:r>
              <a:rPr lang="tr-TR" sz="2200" b="1" i="0" dirty="0">
                <a:solidFill>
                  <a:srgbClr val="725945"/>
                </a:solidFill>
                <a:effectLst/>
                <a:latin typeface="inherit"/>
              </a:rPr>
              <a:t>- 3.sure </a:t>
            </a:r>
          </a:p>
          <a:p>
            <a:r>
              <a:rPr lang="tr-TR" sz="2200" b="1" dirty="0">
                <a:solidFill>
                  <a:srgbClr val="725945"/>
                </a:solidFill>
                <a:latin typeface="Helvetica Neue"/>
                <a:hlinkClick r:id="rId2"/>
              </a:rPr>
              <a:t>36.</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162560" y="2011399"/>
            <a:ext cx="12192000" cy="2797994"/>
          </a:xfrm>
        </p:spPr>
        <p:txBody>
          <a:bodyPr>
            <a:noAutofit/>
          </a:bodyPr>
          <a:lstStyle/>
          <a:p>
            <a:pPr algn="r" rtl="1"/>
            <a:r>
              <a:rPr lang="ar-AE" sz="5400" b="0" i="0" dirty="0">
                <a:solidFill>
                  <a:srgbClr val="725945"/>
                </a:solidFill>
                <a:effectLst/>
                <a:latin typeface="Elif1"/>
              </a:rPr>
              <a:t>فَلَمَّا وَضَعَتْهَا قَالَتْ رَبِّ اِنّٖي وَضَعْتُهَٓا اُنْثٰىؕ وَاللّٰهُ اَعْلَمُ بِمَا</a:t>
            </a:r>
            <a:r>
              <a:rPr lang="tr-TR" sz="5400" b="0" i="0" dirty="0">
                <a:solidFill>
                  <a:srgbClr val="725945"/>
                </a:solidFill>
                <a:effectLst/>
                <a:latin typeface="Elif1"/>
              </a:rPr>
              <a:t/>
            </a:r>
            <a:br>
              <a:rPr lang="tr-TR" sz="5400" b="0" i="0" dirty="0">
                <a:solidFill>
                  <a:srgbClr val="725945"/>
                </a:solidFill>
                <a:effectLst/>
                <a:latin typeface="Elif1"/>
              </a:rPr>
            </a:br>
            <a:r>
              <a:rPr lang="tr-TR" sz="5400" b="0" i="0" dirty="0">
                <a:solidFill>
                  <a:srgbClr val="725945"/>
                </a:solidFill>
                <a:effectLst/>
                <a:latin typeface="Elif1"/>
              </a:rPr>
              <a:t/>
            </a:r>
            <a:br>
              <a:rPr lang="tr-TR" sz="5400" b="0" i="0" dirty="0">
                <a:solidFill>
                  <a:srgbClr val="725945"/>
                </a:solidFill>
                <a:effectLst/>
                <a:latin typeface="Elif1"/>
              </a:rPr>
            </a:br>
            <a:r>
              <a:rPr lang="ar-AE" sz="5400" b="0" i="0" dirty="0">
                <a:solidFill>
                  <a:srgbClr val="725945"/>
                </a:solidFill>
                <a:effectLst/>
                <a:latin typeface="Elif1"/>
              </a:rPr>
              <a:t> وَضَعَتْؕ وَلَيْسَ الذَّكَرُ كَالْاُنْثٰىۚ وَاِنّٖي سَمَّيْتُهَا مَرْيَمَ وَاِنّٖٓي</a:t>
            </a:r>
            <a:r>
              <a:rPr lang="tr-TR" sz="5400" b="0" i="0" dirty="0">
                <a:solidFill>
                  <a:srgbClr val="725945"/>
                </a:solidFill>
                <a:effectLst/>
                <a:latin typeface="Elif1"/>
              </a:rPr>
              <a:t/>
            </a:r>
            <a:br>
              <a:rPr lang="tr-TR" sz="5400" b="0" i="0" dirty="0">
                <a:solidFill>
                  <a:srgbClr val="725945"/>
                </a:solidFill>
                <a:effectLst/>
                <a:latin typeface="Elif1"/>
              </a:rPr>
            </a:br>
            <a:r>
              <a:rPr lang="tr-TR" sz="5400" b="0" i="0" dirty="0">
                <a:solidFill>
                  <a:srgbClr val="725945"/>
                </a:solidFill>
                <a:effectLst/>
                <a:latin typeface="Elif1"/>
              </a:rPr>
              <a:t/>
            </a:r>
            <a:br>
              <a:rPr lang="tr-TR" sz="5400" b="0" i="0" dirty="0">
                <a:solidFill>
                  <a:srgbClr val="725945"/>
                </a:solidFill>
                <a:effectLst/>
                <a:latin typeface="Elif1"/>
              </a:rPr>
            </a:br>
            <a:r>
              <a:rPr lang="ar-AE" sz="5400" b="0" i="0" dirty="0">
                <a:solidFill>
                  <a:srgbClr val="725945"/>
                </a:solidFill>
                <a:effectLst/>
                <a:latin typeface="Elif1"/>
              </a:rPr>
              <a:t> اُعٖيذُهَا بِكَ وَذُرِّيَّتَهَا مِنَ الشَّيْطَانِ الرَّجٖيمِ</a:t>
            </a:r>
            <a:r>
              <a:rPr lang="ar-AE" sz="5400" b="1" i="0" u="none" strike="noStrike" dirty="0">
                <a:solidFill>
                  <a:srgbClr val="725945"/>
                </a:solidFill>
                <a:effectLst/>
                <a:latin typeface="Elif1"/>
              </a:rPr>
              <a:t>﴿٣٦﴾</a:t>
            </a:r>
            <a:endParaRPr lang="ar-AE" sz="19900" b="0" i="0" dirty="0">
              <a:solidFill>
                <a:srgbClr val="725945"/>
              </a:solidFill>
              <a:effectLst/>
              <a:latin typeface="Elif1"/>
            </a:endParaRPr>
          </a:p>
        </p:txBody>
      </p:sp>
    </p:spTree>
    <p:extLst>
      <p:ext uri="{BB962C8B-B14F-4D97-AF65-F5344CB8AC3E}">
        <p14:creationId xmlns:p14="http://schemas.microsoft.com/office/powerpoint/2010/main" val="13215953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822006"/>
            <a:ext cx="12192000" cy="2564314"/>
          </a:xfrm>
        </p:spPr>
        <p:txBody>
          <a:bodyPr>
            <a:normAutofit/>
          </a:bodyPr>
          <a:lstStyle/>
          <a:p>
            <a:r>
              <a:rPr lang="tr-TR" sz="2000" b="1" i="1" u="none" strike="noStrike" dirty="0">
                <a:solidFill>
                  <a:srgbClr val="725945"/>
                </a:solidFill>
                <a:effectLst/>
                <a:latin typeface="Helvetica Neue"/>
              </a:rPr>
              <a:t>﴾37﴿</a:t>
            </a:r>
            <a:r>
              <a:rPr lang="tr-TR" sz="2000" b="1" i="1" dirty="0">
                <a:solidFill>
                  <a:srgbClr val="4A4A4A"/>
                </a:solidFill>
                <a:effectLst/>
                <a:latin typeface="Helvetica Neue"/>
              </a:rPr>
              <a:t>Bunun üzerine rabbi ona hüsnükabul gösterdi ve onu güzel bir şekilde yetiştirdi. </a:t>
            </a:r>
            <a:r>
              <a:rPr lang="tr-TR" sz="2000" b="1" i="1" dirty="0" err="1">
                <a:solidFill>
                  <a:srgbClr val="4A4A4A"/>
                </a:solidFill>
                <a:effectLst/>
                <a:latin typeface="Helvetica Neue"/>
              </a:rPr>
              <a:t>Zekeriyyâ’yı</a:t>
            </a:r>
            <a:r>
              <a:rPr lang="tr-TR" sz="2000" b="1" i="1" dirty="0">
                <a:solidFill>
                  <a:srgbClr val="4A4A4A"/>
                </a:solidFill>
                <a:effectLst/>
                <a:latin typeface="Helvetica Neue"/>
              </a:rPr>
              <a:t> da onun bakımı ile görevlendirdi. </a:t>
            </a:r>
            <a:r>
              <a:rPr lang="tr-TR" sz="2000" b="1" i="1" dirty="0" err="1">
                <a:solidFill>
                  <a:srgbClr val="4A4A4A"/>
                </a:solidFill>
                <a:effectLst/>
                <a:latin typeface="Helvetica Neue"/>
              </a:rPr>
              <a:t>Zekeriyyâ</a:t>
            </a:r>
            <a:r>
              <a:rPr lang="tr-TR" sz="2000" b="1" i="1" dirty="0">
                <a:solidFill>
                  <a:srgbClr val="4A4A4A"/>
                </a:solidFill>
                <a:effectLst/>
                <a:latin typeface="Helvetica Neue"/>
              </a:rPr>
              <a:t> onun bulunduğu yere, </a:t>
            </a:r>
            <a:r>
              <a:rPr lang="tr-TR" sz="2000" b="1" i="1" dirty="0" err="1">
                <a:solidFill>
                  <a:srgbClr val="4A4A4A"/>
                </a:solidFill>
                <a:effectLst/>
                <a:latin typeface="Helvetica Neue"/>
              </a:rPr>
              <a:t>mâbeddeki</a:t>
            </a:r>
            <a:r>
              <a:rPr lang="tr-TR" sz="2000" b="1" i="1" dirty="0">
                <a:solidFill>
                  <a:srgbClr val="4A4A4A"/>
                </a:solidFill>
                <a:effectLst/>
                <a:latin typeface="Helvetica Neue"/>
              </a:rPr>
              <a:t> odaya her girdiğinde yanında (yeni) bir rızık bulur ve “Ey Meryem! Bu sana nereden?” diye sorar, o da “Allah tarafından” cevabını verirdi. Kuşkusuz Allah dilediğine sayısız rızık verir.</a:t>
            </a:r>
            <a:endParaRPr lang="tr-TR" sz="2141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15680" y="-30779"/>
            <a:ext cx="3576320" cy="1477328"/>
          </a:xfrm>
          <a:prstGeom prst="rect">
            <a:avLst/>
          </a:prstGeom>
          <a:noFill/>
        </p:spPr>
        <p:txBody>
          <a:bodyPr wrap="square" rtlCol="0">
            <a:spAutoFit/>
          </a:bodyPr>
          <a:lstStyle/>
          <a:p>
            <a:r>
              <a:rPr lang="tr-TR" sz="2400" b="1" i="0" dirty="0" err="1">
                <a:solidFill>
                  <a:srgbClr val="725945"/>
                </a:solidFill>
                <a:effectLst/>
                <a:latin typeface="Helvetica Neue"/>
              </a:rPr>
              <a:t>Âl</a:t>
            </a:r>
            <a:r>
              <a:rPr lang="tr-TR" sz="2400" b="1" i="0" dirty="0">
                <a:solidFill>
                  <a:srgbClr val="725945"/>
                </a:solidFill>
                <a:effectLst/>
                <a:latin typeface="Helvetica Neue"/>
              </a:rPr>
              <a:t>-i İmrân Suresi </a:t>
            </a:r>
            <a:r>
              <a:rPr lang="tr-TR" sz="2200" b="1" i="0" dirty="0">
                <a:solidFill>
                  <a:srgbClr val="725945"/>
                </a:solidFill>
                <a:effectLst/>
                <a:latin typeface="inherit"/>
              </a:rPr>
              <a:t>- 3.sure </a:t>
            </a:r>
          </a:p>
          <a:p>
            <a:r>
              <a:rPr lang="tr-TR" sz="2200" b="1" dirty="0">
                <a:solidFill>
                  <a:srgbClr val="725945"/>
                </a:solidFill>
                <a:latin typeface="Helvetica Neue"/>
                <a:hlinkClick r:id="rId2"/>
              </a:rPr>
              <a:t>37.</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223990"/>
            <a:ext cx="12192000" cy="2797994"/>
          </a:xfrm>
        </p:spPr>
        <p:txBody>
          <a:bodyPr>
            <a:noAutofit/>
          </a:bodyPr>
          <a:lstStyle/>
          <a:p>
            <a:pPr algn="r" rtl="1"/>
            <a:r>
              <a:rPr lang="ar-AE" sz="4400" b="0" i="0" dirty="0">
                <a:solidFill>
                  <a:srgbClr val="725945"/>
                </a:solidFill>
                <a:effectLst/>
                <a:latin typeface="Elif1"/>
              </a:rPr>
              <a:t>فَتَقَبَّلَهَا رَبُّهَا بِقَبُولٍ حَسَنٍ وَاَنْبَتَهَا نَبَاتًا حَسَنًاۙ وَكَفَّلَهَا زَكَرِيَّاۜ كُلَّمَا دَخَلَ</a:t>
            </a:r>
            <a:r>
              <a:rPr lang="tr-TR" sz="4400" b="0" i="0" dirty="0">
                <a:solidFill>
                  <a:srgbClr val="725945"/>
                </a:solidFill>
                <a:effectLst/>
                <a:latin typeface="Elif1"/>
              </a:rPr>
              <a:t/>
            </a:r>
            <a:br>
              <a:rPr lang="tr-TR" sz="4400" b="0" i="0" dirty="0">
                <a:solidFill>
                  <a:srgbClr val="725945"/>
                </a:solidFill>
                <a:effectLst/>
                <a:latin typeface="Elif1"/>
              </a:rPr>
            </a:br>
            <a:r>
              <a:rPr lang="tr-TR" sz="4400" b="0" i="0" dirty="0">
                <a:solidFill>
                  <a:srgbClr val="725945"/>
                </a:solidFill>
                <a:effectLst/>
                <a:latin typeface="Elif1"/>
              </a:rPr>
              <a:t/>
            </a:r>
            <a:br>
              <a:rPr lang="tr-TR" sz="4400" b="0" i="0" dirty="0">
                <a:solidFill>
                  <a:srgbClr val="725945"/>
                </a:solidFill>
                <a:effectLst/>
                <a:latin typeface="Elif1"/>
              </a:rPr>
            </a:br>
            <a:r>
              <a:rPr lang="ar-AE" sz="4400" b="0" i="0" dirty="0">
                <a:solidFill>
                  <a:srgbClr val="725945"/>
                </a:solidFill>
                <a:effectLst/>
                <a:latin typeface="Elif1"/>
              </a:rPr>
              <a:t> عَلَيْهَا زَكَرِيَّا الْمِحْرَابَۙ وَجَدَ عِنْدَهَا رِزْقًاۚ قَالَ يَا مَرْيَمُ اَنّٰى لَكِ هٰذَاۜ قَالَتْ</a:t>
            </a:r>
            <a:r>
              <a:rPr lang="tr-TR" sz="4400" b="0" i="0" dirty="0">
                <a:solidFill>
                  <a:srgbClr val="725945"/>
                </a:solidFill>
                <a:effectLst/>
                <a:latin typeface="Elif1"/>
              </a:rPr>
              <a:t/>
            </a:r>
            <a:br>
              <a:rPr lang="tr-TR" sz="4400" b="0" i="0" dirty="0">
                <a:solidFill>
                  <a:srgbClr val="725945"/>
                </a:solidFill>
                <a:effectLst/>
                <a:latin typeface="Elif1"/>
              </a:rPr>
            </a:br>
            <a:r>
              <a:rPr lang="tr-TR" sz="4400" b="0" i="0" dirty="0">
                <a:solidFill>
                  <a:srgbClr val="725945"/>
                </a:solidFill>
                <a:effectLst/>
                <a:latin typeface="Elif1"/>
              </a:rPr>
              <a:t/>
            </a:r>
            <a:br>
              <a:rPr lang="tr-TR" sz="4400" b="0" i="0" dirty="0">
                <a:solidFill>
                  <a:srgbClr val="725945"/>
                </a:solidFill>
                <a:effectLst/>
                <a:latin typeface="Elif1"/>
              </a:rPr>
            </a:br>
            <a:r>
              <a:rPr lang="ar-AE" sz="4400" b="0" i="0" dirty="0">
                <a:solidFill>
                  <a:srgbClr val="725945"/>
                </a:solidFill>
                <a:effectLst/>
                <a:latin typeface="Elif1"/>
              </a:rPr>
              <a:t> هُوَ مِنْ عِنْدِ اللّٰهِۜ اِنَّ اللّٰهَ يَرْزُقُ مَنْ يَشَٓاءُ بِغَيْرِ حِسَابٍ</a:t>
            </a:r>
            <a:r>
              <a:rPr lang="ar-AE" sz="4400" b="1" i="0" u="none" strike="noStrike" dirty="0">
                <a:solidFill>
                  <a:srgbClr val="725945"/>
                </a:solidFill>
                <a:effectLst/>
                <a:latin typeface="Elif1"/>
              </a:rPr>
              <a:t>﴿٣٧﴾</a:t>
            </a:r>
            <a:endParaRPr lang="ar-AE" sz="13800" b="0" i="0" dirty="0">
              <a:solidFill>
                <a:srgbClr val="725945"/>
              </a:solidFill>
              <a:effectLst/>
              <a:latin typeface="Elif1"/>
            </a:endParaRPr>
          </a:p>
        </p:txBody>
      </p:sp>
    </p:spTree>
    <p:extLst>
      <p:ext uri="{BB962C8B-B14F-4D97-AF65-F5344CB8AC3E}">
        <p14:creationId xmlns:p14="http://schemas.microsoft.com/office/powerpoint/2010/main" val="27850391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30480" y="4809393"/>
            <a:ext cx="12192000" cy="2797994"/>
          </a:xfrm>
        </p:spPr>
        <p:txBody>
          <a:bodyPr>
            <a:normAutofit/>
          </a:bodyPr>
          <a:lstStyle/>
          <a:p>
            <a:r>
              <a:rPr lang="tr-TR" b="1" i="1" u="none" strike="noStrike" dirty="0">
                <a:solidFill>
                  <a:srgbClr val="725945"/>
                </a:solidFill>
                <a:effectLst/>
                <a:latin typeface="Helvetica Neue"/>
              </a:rPr>
              <a:t>﴾38﴿</a:t>
            </a:r>
            <a:r>
              <a:rPr lang="tr-TR" b="1" i="1" dirty="0">
                <a:solidFill>
                  <a:srgbClr val="4A4A4A"/>
                </a:solidFill>
                <a:effectLst/>
                <a:latin typeface="Helvetica Neue"/>
              </a:rPr>
              <a:t>Orada </a:t>
            </a:r>
            <a:r>
              <a:rPr lang="tr-TR" b="1" i="1" dirty="0" err="1">
                <a:solidFill>
                  <a:srgbClr val="4A4A4A"/>
                </a:solidFill>
                <a:effectLst/>
                <a:latin typeface="Helvetica Neue"/>
              </a:rPr>
              <a:t>Zekeriyyâ</a:t>
            </a:r>
            <a:r>
              <a:rPr lang="tr-TR" b="1" i="1" dirty="0">
                <a:solidFill>
                  <a:srgbClr val="4A4A4A"/>
                </a:solidFill>
                <a:effectLst/>
                <a:latin typeface="Helvetica Neue"/>
              </a:rPr>
              <a:t> rabbine dua edip dedi ki: “Rabbim! Bana tarafından temiz bir nesil ihsan eyle! Kuşkusuz sen duayı işitmektesin.”</a:t>
            </a:r>
            <a:endParaRPr lang="tr-TR" sz="1033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15680" y="-30779"/>
            <a:ext cx="3576320" cy="1477328"/>
          </a:xfrm>
          <a:prstGeom prst="rect">
            <a:avLst/>
          </a:prstGeom>
          <a:noFill/>
        </p:spPr>
        <p:txBody>
          <a:bodyPr wrap="square" rtlCol="0">
            <a:spAutoFit/>
          </a:bodyPr>
          <a:lstStyle/>
          <a:p>
            <a:r>
              <a:rPr lang="tr-TR" sz="2400" b="1" i="0" dirty="0" err="1">
                <a:solidFill>
                  <a:srgbClr val="725945"/>
                </a:solidFill>
                <a:effectLst/>
                <a:latin typeface="Helvetica Neue"/>
              </a:rPr>
              <a:t>Âl</a:t>
            </a:r>
            <a:r>
              <a:rPr lang="tr-TR" sz="2400" b="1" i="0" dirty="0">
                <a:solidFill>
                  <a:srgbClr val="725945"/>
                </a:solidFill>
                <a:effectLst/>
                <a:latin typeface="Helvetica Neue"/>
              </a:rPr>
              <a:t>-i İmrân Suresi </a:t>
            </a:r>
            <a:r>
              <a:rPr lang="tr-TR" sz="2200" b="1" i="0" dirty="0">
                <a:solidFill>
                  <a:srgbClr val="725945"/>
                </a:solidFill>
                <a:effectLst/>
                <a:latin typeface="inherit"/>
              </a:rPr>
              <a:t>- 3.sure </a:t>
            </a:r>
          </a:p>
          <a:p>
            <a:r>
              <a:rPr lang="tr-TR" sz="2200" b="1" dirty="0">
                <a:solidFill>
                  <a:srgbClr val="725945"/>
                </a:solidFill>
                <a:latin typeface="Helvetica Neue"/>
                <a:hlinkClick r:id="rId2"/>
              </a:rPr>
              <a:t>38.</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990310"/>
            <a:ext cx="12192000" cy="2797994"/>
          </a:xfrm>
        </p:spPr>
        <p:txBody>
          <a:bodyPr>
            <a:noAutofit/>
          </a:bodyPr>
          <a:lstStyle/>
          <a:p>
            <a:r>
              <a:rPr lang="ar-AE" b="0" i="0" dirty="0">
                <a:solidFill>
                  <a:srgbClr val="725945"/>
                </a:solidFill>
                <a:effectLst/>
                <a:latin typeface="Elif1"/>
              </a:rPr>
              <a:t>هُنَالِكَ دَعَا زَكَرِيَّا رَبَّهُۚ قَالَ رَبِّ هَبْ لٖي مِنْ لَدُنْكَ</a:t>
            </a:r>
            <a:r>
              <a:rPr lang="tr-TR" b="0" i="0" dirty="0">
                <a:solidFill>
                  <a:srgbClr val="725945"/>
                </a:solidFill>
                <a:effectLst/>
                <a:latin typeface="Elif1"/>
              </a:rPr>
              <a:t/>
            </a:r>
            <a:br>
              <a:rPr lang="tr-TR" b="0" i="0" dirty="0">
                <a:solidFill>
                  <a:srgbClr val="725945"/>
                </a:solidFill>
                <a:effectLst/>
                <a:latin typeface="Elif1"/>
              </a:rPr>
            </a:br>
            <a:r>
              <a:rPr lang="tr-TR" b="0" i="0" dirty="0">
                <a:solidFill>
                  <a:srgbClr val="725945"/>
                </a:solidFill>
                <a:effectLst/>
                <a:latin typeface="Elif1"/>
              </a:rPr>
              <a:t/>
            </a:r>
            <a:br>
              <a:rPr lang="tr-TR" b="0" i="0" dirty="0">
                <a:solidFill>
                  <a:srgbClr val="725945"/>
                </a:solidFill>
                <a:effectLst/>
                <a:latin typeface="Elif1"/>
              </a:rPr>
            </a:br>
            <a:r>
              <a:rPr lang="ar-AE" b="0" i="0" dirty="0">
                <a:solidFill>
                  <a:srgbClr val="725945"/>
                </a:solidFill>
                <a:effectLst/>
                <a:latin typeface="Elif1"/>
              </a:rPr>
              <a:t> ذُرِّيَّةً طَيِّبَةًۚ اِنَّكَ سَمٖيعُ الدُّعَٓاءِ</a:t>
            </a:r>
            <a:r>
              <a:rPr lang="ar-AE" b="1" i="0" u="none" strike="noStrike" dirty="0">
                <a:solidFill>
                  <a:srgbClr val="725945"/>
                </a:solidFill>
                <a:effectLst/>
                <a:latin typeface="Elif1"/>
              </a:rPr>
              <a:t>﴿٣٨﴾</a:t>
            </a:r>
            <a:endParaRPr lang="tr-TR" sz="400000" dirty="0"/>
          </a:p>
        </p:txBody>
      </p:sp>
    </p:spTree>
    <p:extLst>
      <p:ext uri="{BB962C8B-B14F-4D97-AF65-F5344CB8AC3E}">
        <p14:creationId xmlns:p14="http://schemas.microsoft.com/office/powerpoint/2010/main" val="15592593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30480" y="4809393"/>
            <a:ext cx="12192000" cy="2797994"/>
          </a:xfrm>
        </p:spPr>
        <p:txBody>
          <a:bodyPr>
            <a:normAutofit/>
          </a:bodyPr>
          <a:lstStyle/>
          <a:p>
            <a:r>
              <a:rPr lang="tr-TR" sz="2000" b="1" i="1" u="none" strike="noStrike" dirty="0">
                <a:solidFill>
                  <a:srgbClr val="725945"/>
                </a:solidFill>
                <a:effectLst/>
                <a:latin typeface="Helvetica Neue"/>
              </a:rPr>
              <a:t>﴾40﴿</a:t>
            </a:r>
            <a:r>
              <a:rPr lang="tr-TR" sz="2000" b="1" i="1" dirty="0">
                <a:solidFill>
                  <a:srgbClr val="4A4A4A"/>
                </a:solidFill>
                <a:effectLst/>
                <a:latin typeface="Helvetica Neue"/>
              </a:rPr>
              <a:t>Zekeriyyâ ise şöyle dedi: “Rabbim! Bana ihtiyarlık gelip çattığı, üstelik karım da kısır olduğu halde benim nasıl oğlum olabilir?” Buyurdu ki: “İşte böyle; Allah dilediğini yapar.”</a:t>
            </a:r>
            <a:endParaRPr lang="tr-TR" sz="1239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15680" y="-30779"/>
            <a:ext cx="3576320" cy="1477328"/>
          </a:xfrm>
          <a:prstGeom prst="rect">
            <a:avLst/>
          </a:prstGeom>
          <a:noFill/>
        </p:spPr>
        <p:txBody>
          <a:bodyPr wrap="square" rtlCol="0">
            <a:spAutoFit/>
          </a:bodyPr>
          <a:lstStyle/>
          <a:p>
            <a:r>
              <a:rPr lang="tr-TR" sz="2400" b="1" i="0" dirty="0" err="1">
                <a:solidFill>
                  <a:srgbClr val="725945"/>
                </a:solidFill>
                <a:effectLst/>
                <a:latin typeface="Helvetica Neue"/>
              </a:rPr>
              <a:t>Âl</a:t>
            </a:r>
            <a:r>
              <a:rPr lang="tr-TR" sz="2400" b="1" i="0" dirty="0">
                <a:solidFill>
                  <a:srgbClr val="725945"/>
                </a:solidFill>
                <a:effectLst/>
                <a:latin typeface="Helvetica Neue"/>
              </a:rPr>
              <a:t>-i İmrân Suresi </a:t>
            </a:r>
            <a:r>
              <a:rPr lang="tr-TR" sz="2200" b="1" i="0" dirty="0">
                <a:solidFill>
                  <a:srgbClr val="725945"/>
                </a:solidFill>
                <a:effectLst/>
                <a:latin typeface="inherit"/>
              </a:rPr>
              <a:t>- 3.sure </a:t>
            </a:r>
          </a:p>
          <a:p>
            <a:r>
              <a:rPr lang="tr-TR" sz="2200" b="1" dirty="0">
                <a:solidFill>
                  <a:srgbClr val="725945"/>
                </a:solidFill>
                <a:latin typeface="Helvetica Neue"/>
                <a:hlinkClick r:id="rId2"/>
              </a:rPr>
              <a:t>40.</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990310"/>
            <a:ext cx="12192000" cy="2797994"/>
          </a:xfrm>
        </p:spPr>
        <p:txBody>
          <a:bodyPr>
            <a:noAutofit/>
          </a:bodyPr>
          <a:lstStyle/>
          <a:p>
            <a:r>
              <a:rPr lang="ar-AE" b="0" i="0" dirty="0">
                <a:solidFill>
                  <a:srgbClr val="725945"/>
                </a:solidFill>
                <a:effectLst/>
                <a:latin typeface="Elif1"/>
              </a:rPr>
              <a:t>قَالَ رَبِّ اَنّٰى يَكُونُ لٖي غُلَامٌ وَقَدْ بَلَغَنِيَ الْكِبَرُ</a:t>
            </a:r>
            <a:r>
              <a:rPr lang="tr-TR" b="0" i="0" dirty="0">
                <a:solidFill>
                  <a:srgbClr val="725945"/>
                </a:solidFill>
                <a:effectLst/>
                <a:latin typeface="Elif1"/>
              </a:rPr>
              <a:t/>
            </a:r>
            <a:br>
              <a:rPr lang="tr-TR" b="0" i="0" dirty="0">
                <a:solidFill>
                  <a:srgbClr val="725945"/>
                </a:solidFill>
                <a:effectLst/>
                <a:latin typeface="Elif1"/>
              </a:rPr>
            </a:br>
            <a:r>
              <a:rPr lang="tr-TR" b="0" i="0" dirty="0">
                <a:solidFill>
                  <a:srgbClr val="725945"/>
                </a:solidFill>
                <a:effectLst/>
                <a:latin typeface="Elif1"/>
              </a:rPr>
              <a:t/>
            </a:r>
            <a:br>
              <a:rPr lang="tr-TR" b="0" i="0" dirty="0">
                <a:solidFill>
                  <a:srgbClr val="725945"/>
                </a:solidFill>
                <a:effectLst/>
                <a:latin typeface="Elif1"/>
              </a:rPr>
            </a:br>
            <a:r>
              <a:rPr lang="ar-AE" b="0" i="0" dirty="0">
                <a:solidFill>
                  <a:srgbClr val="725945"/>
                </a:solidFill>
                <a:effectLst/>
                <a:latin typeface="Elif1"/>
              </a:rPr>
              <a:t> وَامْرَاَتٖي عَاقِرٌؕ قَالَ كَذٰلِكَ اللّٰهُ يَفْعَلُ مَا يَشَٓاءُ</a:t>
            </a:r>
            <a:r>
              <a:rPr lang="ar-AE" b="1" i="0" u="none" strike="noStrike" dirty="0">
                <a:solidFill>
                  <a:srgbClr val="725945"/>
                </a:solidFill>
                <a:effectLst/>
                <a:latin typeface="Elif1"/>
              </a:rPr>
              <a:t>﴿٤٠﴾</a:t>
            </a:r>
            <a:endParaRPr lang="tr-TR" sz="400000" dirty="0"/>
          </a:p>
        </p:txBody>
      </p:sp>
    </p:spTree>
    <p:extLst>
      <p:ext uri="{BB962C8B-B14F-4D97-AF65-F5344CB8AC3E}">
        <p14:creationId xmlns:p14="http://schemas.microsoft.com/office/powerpoint/2010/main" val="8508471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20320" y="4641413"/>
            <a:ext cx="12192000" cy="2797994"/>
          </a:xfrm>
        </p:spPr>
        <p:txBody>
          <a:bodyPr>
            <a:normAutofit/>
          </a:bodyPr>
          <a:lstStyle/>
          <a:p>
            <a:r>
              <a:rPr lang="tr-TR" sz="2800" b="1" i="1" u="none" strike="noStrike" dirty="0">
                <a:solidFill>
                  <a:srgbClr val="725945"/>
                </a:solidFill>
                <a:effectLst/>
                <a:latin typeface="Helvetica Neue"/>
              </a:rPr>
              <a:t>﴾41﴿</a:t>
            </a:r>
            <a:r>
              <a:rPr lang="tr-TR" sz="2800" b="1" i="1" dirty="0">
                <a:solidFill>
                  <a:srgbClr val="4A4A4A"/>
                </a:solidFill>
                <a:effectLst/>
                <a:latin typeface="Helvetica Neue"/>
              </a:rPr>
              <a:t>“Rabbim, dedi, bana bir alâmet göster.” Şöyle buyurdu: “Senin için alâmet insanlara üç gün ancak işaretle konuşmandır. Rabbini çok an, sabah akşam tesbih et.”</a:t>
            </a:r>
            <a:endParaRPr lang="tr-TR" sz="178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15680" y="-30779"/>
            <a:ext cx="3576320" cy="1477328"/>
          </a:xfrm>
          <a:prstGeom prst="rect">
            <a:avLst/>
          </a:prstGeom>
          <a:noFill/>
        </p:spPr>
        <p:txBody>
          <a:bodyPr wrap="square" rtlCol="0">
            <a:spAutoFit/>
          </a:bodyPr>
          <a:lstStyle/>
          <a:p>
            <a:r>
              <a:rPr lang="tr-TR" sz="2400" b="1" i="0" dirty="0" err="1">
                <a:solidFill>
                  <a:srgbClr val="725945"/>
                </a:solidFill>
                <a:effectLst/>
                <a:latin typeface="Helvetica Neue"/>
              </a:rPr>
              <a:t>Âl</a:t>
            </a:r>
            <a:r>
              <a:rPr lang="tr-TR" sz="2400" b="1" i="0" dirty="0">
                <a:solidFill>
                  <a:srgbClr val="725945"/>
                </a:solidFill>
                <a:effectLst/>
                <a:latin typeface="Helvetica Neue"/>
              </a:rPr>
              <a:t>-i İmrân Suresi </a:t>
            </a:r>
            <a:r>
              <a:rPr lang="tr-TR" sz="2200" b="1" i="0" dirty="0">
                <a:solidFill>
                  <a:srgbClr val="725945"/>
                </a:solidFill>
                <a:effectLst/>
                <a:latin typeface="inherit"/>
              </a:rPr>
              <a:t>- 3.sure </a:t>
            </a:r>
          </a:p>
          <a:p>
            <a:r>
              <a:rPr lang="tr-TR" sz="2200" b="1" dirty="0">
                <a:solidFill>
                  <a:srgbClr val="725945"/>
                </a:solidFill>
                <a:latin typeface="Helvetica Neue"/>
                <a:hlinkClick r:id="rId2"/>
              </a:rPr>
              <a:t>41.</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817590"/>
            <a:ext cx="12192000" cy="2797994"/>
          </a:xfrm>
        </p:spPr>
        <p:txBody>
          <a:bodyPr>
            <a:noAutofit/>
          </a:bodyPr>
          <a:lstStyle/>
          <a:p>
            <a:r>
              <a:rPr lang="ar-AE" sz="5400" b="0" i="0" dirty="0">
                <a:solidFill>
                  <a:srgbClr val="725945"/>
                </a:solidFill>
                <a:effectLst/>
                <a:latin typeface="Elif1"/>
              </a:rPr>
              <a:t>قَالَ رَبِّ اجْعَلْ لٖٓى اٰيَةًۜ قَالَ اٰيَتُكَ اَلَّا تُكَلِّمَ النَّاسَ ثَلٰثَةَ اَيَّامٍ اِلَّا</a:t>
            </a:r>
            <a:r>
              <a:rPr lang="tr-TR" sz="5400" b="0" i="0" dirty="0">
                <a:solidFill>
                  <a:srgbClr val="725945"/>
                </a:solidFill>
                <a:effectLst/>
                <a:latin typeface="Elif1"/>
              </a:rPr>
              <a:t/>
            </a:r>
            <a:br>
              <a:rPr lang="tr-TR" sz="5400" b="0" i="0" dirty="0">
                <a:solidFill>
                  <a:srgbClr val="725945"/>
                </a:solidFill>
                <a:effectLst/>
                <a:latin typeface="Elif1"/>
              </a:rPr>
            </a:br>
            <a:r>
              <a:rPr lang="tr-TR" sz="5400" b="0" i="0" dirty="0">
                <a:solidFill>
                  <a:srgbClr val="725945"/>
                </a:solidFill>
                <a:effectLst/>
                <a:latin typeface="Elif1"/>
              </a:rPr>
              <a:t/>
            </a:r>
            <a:br>
              <a:rPr lang="tr-TR" sz="5400" b="0" i="0" dirty="0">
                <a:solidFill>
                  <a:srgbClr val="725945"/>
                </a:solidFill>
                <a:effectLst/>
                <a:latin typeface="Elif1"/>
              </a:rPr>
            </a:br>
            <a:r>
              <a:rPr lang="ar-AE" sz="5400" b="0" i="0" dirty="0">
                <a:solidFill>
                  <a:srgbClr val="725945"/>
                </a:solidFill>
                <a:effectLst/>
                <a:latin typeface="Elif1"/>
              </a:rPr>
              <a:t> رَمْزًاۜ وَاذْكُرْ رَبَّكَ كَثٖيرًا وَسَبِّـحْ بِالْعَشِىِّ وَالْاِبْكَارِ۟</a:t>
            </a:r>
            <a:r>
              <a:rPr lang="ar-AE" sz="5400" b="1" i="0" u="none" strike="noStrike" dirty="0">
                <a:solidFill>
                  <a:srgbClr val="725945"/>
                </a:solidFill>
                <a:effectLst/>
                <a:latin typeface="Elif1"/>
              </a:rPr>
              <a:t>﴿٤١﴾</a:t>
            </a:r>
            <a:endParaRPr lang="tr-TR" sz="333300" dirty="0"/>
          </a:p>
        </p:txBody>
      </p:sp>
    </p:spTree>
    <p:extLst>
      <p:ext uri="{BB962C8B-B14F-4D97-AF65-F5344CB8AC3E}">
        <p14:creationId xmlns:p14="http://schemas.microsoft.com/office/powerpoint/2010/main" val="23349253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168683"/>
            <a:ext cx="12192000" cy="2797994"/>
          </a:xfrm>
        </p:spPr>
        <p:txBody>
          <a:bodyPr>
            <a:normAutofit/>
          </a:bodyPr>
          <a:lstStyle/>
          <a:p>
            <a:r>
              <a:rPr lang="tr-TR" sz="2800" b="1" i="1" u="none" strike="noStrike" dirty="0">
                <a:solidFill>
                  <a:srgbClr val="725945"/>
                </a:solidFill>
                <a:effectLst/>
                <a:latin typeface="Helvetica Neue"/>
              </a:rPr>
              <a:t>﴾43﴿</a:t>
            </a:r>
            <a:r>
              <a:rPr lang="tr-TR" sz="2800" b="1" i="1" dirty="0">
                <a:solidFill>
                  <a:srgbClr val="4A4A4A"/>
                </a:solidFill>
                <a:effectLst/>
                <a:latin typeface="Helvetica Neue"/>
              </a:rPr>
              <a:t>Ey Meryem! Rabbine ibadet et; secdeye kapan, huzurunda eğilenlerle beraber sen de eğil.”</a:t>
            </a:r>
            <a:endParaRPr lang="tr-TR" sz="134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15680" y="-30779"/>
            <a:ext cx="3576320" cy="1477328"/>
          </a:xfrm>
          <a:prstGeom prst="rect">
            <a:avLst/>
          </a:prstGeom>
          <a:noFill/>
        </p:spPr>
        <p:txBody>
          <a:bodyPr wrap="square" rtlCol="0">
            <a:spAutoFit/>
          </a:bodyPr>
          <a:lstStyle/>
          <a:p>
            <a:r>
              <a:rPr lang="tr-TR" sz="2400" b="1" i="0" dirty="0" err="1">
                <a:solidFill>
                  <a:srgbClr val="725945"/>
                </a:solidFill>
                <a:effectLst/>
                <a:latin typeface="Helvetica Neue"/>
              </a:rPr>
              <a:t>Âl</a:t>
            </a:r>
            <a:r>
              <a:rPr lang="tr-TR" sz="2400" b="1" i="0" dirty="0">
                <a:solidFill>
                  <a:srgbClr val="725945"/>
                </a:solidFill>
                <a:effectLst/>
                <a:latin typeface="Helvetica Neue"/>
              </a:rPr>
              <a:t>-i İmrân Suresi </a:t>
            </a:r>
            <a:r>
              <a:rPr lang="tr-TR" sz="2200" b="1" i="0" dirty="0">
                <a:solidFill>
                  <a:srgbClr val="725945"/>
                </a:solidFill>
                <a:effectLst/>
                <a:latin typeface="inherit"/>
              </a:rPr>
              <a:t>- 3.sure </a:t>
            </a:r>
          </a:p>
          <a:p>
            <a:r>
              <a:rPr lang="tr-TR" sz="2200" b="1" dirty="0">
                <a:solidFill>
                  <a:srgbClr val="725945"/>
                </a:solidFill>
                <a:latin typeface="Helvetica Neue"/>
                <a:hlinkClick r:id="rId2"/>
              </a:rPr>
              <a:t>43.</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290320"/>
            <a:ext cx="12192000" cy="1635760"/>
          </a:xfrm>
        </p:spPr>
        <p:txBody>
          <a:bodyPr>
            <a:noAutofit/>
          </a:bodyPr>
          <a:lstStyle/>
          <a:p>
            <a:r>
              <a:rPr lang="ar-AE" sz="5400" b="0" i="0" dirty="0">
                <a:solidFill>
                  <a:srgbClr val="725945"/>
                </a:solidFill>
                <a:effectLst/>
                <a:latin typeface="Elif1"/>
              </a:rPr>
              <a:t>يَا مَرْيَمُ اقْنُتٖي لِرَبِّكِ وَاسْجُدٖي وَارْكَعٖي مَعَ الرَّاكِعٖينَ</a:t>
            </a:r>
            <a:r>
              <a:rPr lang="ar-AE" sz="5400" b="1" i="0" u="none" strike="noStrike" dirty="0">
                <a:solidFill>
                  <a:srgbClr val="725945"/>
                </a:solidFill>
                <a:effectLst/>
                <a:latin typeface="Elif1"/>
              </a:rPr>
              <a:t>﴿٤٣﴾</a:t>
            </a:r>
            <a:endParaRPr lang="tr-TR" sz="333300" dirty="0"/>
          </a:p>
        </p:txBody>
      </p:sp>
    </p:spTree>
    <p:extLst>
      <p:ext uri="{BB962C8B-B14F-4D97-AF65-F5344CB8AC3E}">
        <p14:creationId xmlns:p14="http://schemas.microsoft.com/office/powerpoint/2010/main" val="40603094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364806"/>
            <a:ext cx="12192000" cy="2797994"/>
          </a:xfrm>
        </p:spPr>
        <p:txBody>
          <a:bodyPr>
            <a:normAutofit/>
          </a:bodyPr>
          <a:lstStyle/>
          <a:p>
            <a:r>
              <a:rPr lang="tr-TR" sz="2000" b="1" i="1" u="none" strike="noStrike" dirty="0">
                <a:solidFill>
                  <a:srgbClr val="725945"/>
                </a:solidFill>
                <a:effectLst/>
                <a:latin typeface="Helvetica Neue"/>
              </a:rPr>
              <a:t>﴾44﴿</a:t>
            </a:r>
            <a:r>
              <a:rPr lang="tr-TR" sz="2000" b="1" i="1" dirty="0">
                <a:solidFill>
                  <a:srgbClr val="4A4A4A"/>
                </a:solidFill>
                <a:effectLst/>
                <a:latin typeface="Helvetica Neue"/>
              </a:rPr>
              <a:t>Bunlar sana vahiy yoluyla bildirmekte olduğumuz </a:t>
            </a:r>
            <a:r>
              <a:rPr lang="tr-TR" sz="2000" b="1" i="1" dirty="0" err="1">
                <a:solidFill>
                  <a:srgbClr val="4A4A4A"/>
                </a:solidFill>
                <a:effectLst/>
                <a:latin typeface="Helvetica Neue"/>
              </a:rPr>
              <a:t>gayb</a:t>
            </a:r>
            <a:r>
              <a:rPr lang="tr-TR" sz="2000" b="1" i="1" dirty="0">
                <a:solidFill>
                  <a:srgbClr val="4A4A4A"/>
                </a:solidFill>
                <a:effectLst/>
                <a:latin typeface="Helvetica Neue"/>
              </a:rPr>
              <a:t> haberlerindendir. İçlerinden hangisi Meryem’i himayesine alacak diye kura çekmek üzere kalemlerini atarlarken sen onların yanında değildin; onlar tartışırken de sen yanlarında değildin.</a:t>
            </a:r>
            <a:endParaRPr lang="tr-TR" sz="1487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15680" y="-30779"/>
            <a:ext cx="3576320" cy="1477328"/>
          </a:xfrm>
          <a:prstGeom prst="rect">
            <a:avLst/>
          </a:prstGeom>
          <a:noFill/>
        </p:spPr>
        <p:txBody>
          <a:bodyPr wrap="square" rtlCol="0">
            <a:spAutoFit/>
          </a:bodyPr>
          <a:lstStyle/>
          <a:p>
            <a:r>
              <a:rPr lang="tr-TR" sz="2400" b="1" i="0" dirty="0" err="1">
                <a:solidFill>
                  <a:srgbClr val="725945"/>
                </a:solidFill>
                <a:effectLst/>
                <a:latin typeface="Helvetica Neue"/>
              </a:rPr>
              <a:t>Âl</a:t>
            </a:r>
            <a:r>
              <a:rPr lang="tr-TR" sz="2400" b="1" i="0" dirty="0">
                <a:solidFill>
                  <a:srgbClr val="725945"/>
                </a:solidFill>
                <a:effectLst/>
                <a:latin typeface="Helvetica Neue"/>
              </a:rPr>
              <a:t>-i İmrân Suresi </a:t>
            </a:r>
            <a:r>
              <a:rPr lang="tr-TR" sz="2200" b="1" i="0" dirty="0">
                <a:solidFill>
                  <a:srgbClr val="725945"/>
                </a:solidFill>
                <a:effectLst/>
                <a:latin typeface="inherit"/>
              </a:rPr>
              <a:t>- 3.sure </a:t>
            </a:r>
          </a:p>
          <a:p>
            <a:r>
              <a:rPr lang="tr-TR" sz="2200" b="1" dirty="0">
                <a:solidFill>
                  <a:srgbClr val="725945"/>
                </a:solidFill>
                <a:latin typeface="Helvetica Neue"/>
                <a:hlinkClick r:id="rId2"/>
              </a:rPr>
              <a:t>44.</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631006"/>
            <a:ext cx="12192000" cy="2797994"/>
          </a:xfrm>
        </p:spPr>
        <p:txBody>
          <a:bodyPr>
            <a:noAutofit/>
          </a:bodyPr>
          <a:lstStyle/>
          <a:p>
            <a:r>
              <a:rPr lang="ar-AE" sz="4800" b="0" i="0" dirty="0">
                <a:solidFill>
                  <a:srgbClr val="725945"/>
                </a:solidFill>
                <a:effectLst/>
                <a:latin typeface="Elif1"/>
              </a:rPr>
              <a:t>ذٰلِكَ مِنْ اَنْـبَٓاءِ الْغَيْبِ نُوحٖيهِ اِلَيْكَؕ وَمَا كُنْتَ لَدَيْهِمْ اِذْ يُلْقُونَ اَقْلَامَهُمْ</a:t>
            </a:r>
            <a:r>
              <a:rPr lang="tr-TR" sz="4800" b="0" i="0" dirty="0">
                <a:solidFill>
                  <a:srgbClr val="725945"/>
                </a:solidFill>
                <a:effectLst/>
                <a:latin typeface="Elif1"/>
              </a:rPr>
              <a:t/>
            </a:r>
            <a:br>
              <a:rPr lang="tr-TR" sz="4800" b="0" i="0" dirty="0">
                <a:solidFill>
                  <a:srgbClr val="725945"/>
                </a:solidFill>
                <a:effectLst/>
                <a:latin typeface="Elif1"/>
              </a:rPr>
            </a:br>
            <a:r>
              <a:rPr lang="tr-TR" sz="4800" b="0" i="0" dirty="0">
                <a:solidFill>
                  <a:srgbClr val="725945"/>
                </a:solidFill>
                <a:effectLst/>
                <a:latin typeface="Elif1"/>
              </a:rPr>
              <a:t/>
            </a:r>
            <a:br>
              <a:rPr lang="tr-TR" sz="4800" b="0" i="0" dirty="0">
                <a:solidFill>
                  <a:srgbClr val="725945"/>
                </a:solidFill>
                <a:effectLst/>
                <a:latin typeface="Elif1"/>
              </a:rPr>
            </a:br>
            <a:r>
              <a:rPr lang="ar-AE" sz="4800" b="0" i="0" dirty="0">
                <a:solidFill>
                  <a:srgbClr val="725945"/>
                </a:solidFill>
                <a:effectLst/>
                <a:latin typeface="Elif1"/>
              </a:rPr>
              <a:t> اَيُّهُمْ يَكْفُلُ مَرْيَمَۖ وَمَا كُنْتَ لَدَيْهِمْ اِذْ يَخْتَصِمُونَ</a:t>
            </a:r>
            <a:r>
              <a:rPr lang="ar-AE" sz="4800" b="1" i="0" u="none" strike="noStrike" dirty="0">
                <a:solidFill>
                  <a:srgbClr val="725945"/>
                </a:solidFill>
                <a:effectLst/>
                <a:latin typeface="Elif1"/>
              </a:rPr>
              <a:t>﴿٤٤﴾</a:t>
            </a:r>
            <a:endParaRPr lang="tr-TR" sz="333300" dirty="0"/>
          </a:p>
        </p:txBody>
      </p:sp>
    </p:spTree>
    <p:extLst>
      <p:ext uri="{BB962C8B-B14F-4D97-AF65-F5344CB8AC3E}">
        <p14:creationId xmlns:p14="http://schemas.microsoft.com/office/powerpoint/2010/main" val="22295001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5067088"/>
            <a:ext cx="12192000" cy="1930400"/>
          </a:xfrm>
        </p:spPr>
        <p:txBody>
          <a:bodyPr>
            <a:normAutofit lnSpcReduction="10000"/>
          </a:bodyPr>
          <a:lstStyle/>
          <a:p>
            <a:r>
              <a:rPr lang="tr-TR" sz="2400" b="1" i="1" u="none" strike="noStrike" dirty="0">
                <a:solidFill>
                  <a:srgbClr val="725945"/>
                </a:solidFill>
                <a:effectLst/>
                <a:latin typeface="Helvetica Neue"/>
              </a:rPr>
              <a:t>﴾49﴿</a:t>
            </a:r>
            <a:r>
              <a:rPr lang="tr-TR" sz="2400" b="1" i="1" dirty="0">
                <a:solidFill>
                  <a:srgbClr val="4A4A4A"/>
                </a:solidFill>
                <a:effectLst/>
                <a:latin typeface="Helvetica Neue"/>
              </a:rPr>
              <a:t>Onu </a:t>
            </a:r>
            <a:r>
              <a:rPr lang="tr-TR" sz="2400" b="1" i="1" dirty="0" err="1">
                <a:solidFill>
                  <a:srgbClr val="4A4A4A"/>
                </a:solidFill>
                <a:effectLst/>
                <a:latin typeface="Helvetica Neue"/>
              </a:rPr>
              <a:t>İsrâiloğulları’na</a:t>
            </a:r>
            <a:r>
              <a:rPr lang="tr-TR" sz="2400" b="1" i="1" dirty="0">
                <a:solidFill>
                  <a:srgbClr val="4A4A4A"/>
                </a:solidFill>
                <a:effectLst/>
                <a:latin typeface="Helvetica Neue"/>
              </a:rPr>
              <a:t> elçi olarak gönderecek ve o şöyle diyecek: “Kuşkuya yer yok, işte size rabbinizden bir </a:t>
            </a:r>
            <a:r>
              <a:rPr lang="tr-TR" sz="2400" b="1" i="1" dirty="0" err="1">
                <a:solidFill>
                  <a:srgbClr val="4A4A4A"/>
                </a:solidFill>
                <a:effectLst/>
                <a:latin typeface="Helvetica Neue"/>
              </a:rPr>
              <a:t>mûcize</a:t>
            </a:r>
            <a:r>
              <a:rPr lang="tr-TR" sz="2400" b="1" i="1" dirty="0">
                <a:solidFill>
                  <a:srgbClr val="4A4A4A"/>
                </a:solidFill>
                <a:effectLst/>
                <a:latin typeface="Helvetica Neue"/>
              </a:rPr>
              <a:t> ile geldim; size çamurdan kuş biçiminde bir şey yapar ona üflerim, Allah’ın izni ile derhal kuş oluverir; yine Allah’ın izniyle körü ve cüzzamlıyı iyileştirir, ölüleri diriltirim; ayrıca evlerinizde ne yiyip ne biriktirdiğinizi size haber veririm. Eğer inanan kimseler iseniz elbette bunda sizin için bir ibret vardır.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15680" y="-30779"/>
            <a:ext cx="3576320" cy="1477328"/>
          </a:xfrm>
          <a:prstGeom prst="rect">
            <a:avLst/>
          </a:prstGeom>
          <a:noFill/>
        </p:spPr>
        <p:txBody>
          <a:bodyPr wrap="square" rtlCol="0">
            <a:spAutoFit/>
          </a:bodyPr>
          <a:lstStyle/>
          <a:p>
            <a:r>
              <a:rPr lang="tr-TR" sz="2400" b="1" i="0" dirty="0" err="1">
                <a:solidFill>
                  <a:srgbClr val="725945"/>
                </a:solidFill>
                <a:effectLst/>
                <a:latin typeface="Helvetica Neue"/>
              </a:rPr>
              <a:t>Âl</a:t>
            </a:r>
            <a:r>
              <a:rPr lang="tr-TR" sz="2400" b="1" i="0" dirty="0">
                <a:solidFill>
                  <a:srgbClr val="725945"/>
                </a:solidFill>
                <a:effectLst/>
                <a:latin typeface="Helvetica Neue"/>
              </a:rPr>
              <a:t>-i İmrân Suresi </a:t>
            </a:r>
            <a:r>
              <a:rPr lang="tr-TR" sz="2200" b="1" i="0" dirty="0">
                <a:solidFill>
                  <a:srgbClr val="725945"/>
                </a:solidFill>
                <a:effectLst/>
                <a:latin typeface="inherit"/>
              </a:rPr>
              <a:t>- 3.sure </a:t>
            </a:r>
          </a:p>
          <a:p>
            <a:r>
              <a:rPr lang="tr-TR" sz="2200" b="1" dirty="0">
                <a:solidFill>
                  <a:srgbClr val="725945"/>
                </a:solidFill>
                <a:latin typeface="Helvetica Neue"/>
                <a:hlinkClick r:id="rId2"/>
              </a:rPr>
              <a:t>49.</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209510"/>
            <a:ext cx="12192000" cy="2797994"/>
          </a:xfrm>
        </p:spPr>
        <p:txBody>
          <a:bodyPr>
            <a:noAutofit/>
          </a:bodyPr>
          <a:lstStyle/>
          <a:p>
            <a:pPr algn="r" rtl="1"/>
            <a:r>
              <a:rPr lang="ar-AE" sz="4400" b="0" i="0" dirty="0">
                <a:solidFill>
                  <a:srgbClr val="725945"/>
                </a:solidFill>
                <a:effectLst/>
                <a:latin typeface="Elif1"/>
              </a:rPr>
              <a:t>وَرَسُولًا اِلٰى بَنٖٓى اِسْرَٓاءٖيلَ اَنّٖى قَدْ جِئْتُكُمْ بِاٰيَةٍ مِنْ رَبِّكُمْۙ اَنّٖٓى اَخْلُقُ لَكُمْ</a:t>
            </a:r>
            <a:r>
              <a:rPr lang="tr-TR" sz="4400" b="0" i="0" dirty="0">
                <a:solidFill>
                  <a:srgbClr val="725945"/>
                </a:solidFill>
                <a:effectLst/>
                <a:latin typeface="Elif1"/>
              </a:rPr>
              <a:t/>
            </a:r>
            <a:br>
              <a:rPr lang="tr-TR" sz="4400" b="0" i="0" dirty="0">
                <a:solidFill>
                  <a:srgbClr val="725945"/>
                </a:solidFill>
                <a:effectLst/>
                <a:latin typeface="Elif1"/>
              </a:rPr>
            </a:br>
            <a:r>
              <a:rPr lang="tr-TR" sz="4400" b="0" i="0" dirty="0">
                <a:solidFill>
                  <a:srgbClr val="725945"/>
                </a:solidFill>
                <a:effectLst/>
                <a:latin typeface="Elif1"/>
              </a:rPr>
              <a:t/>
            </a:r>
            <a:br>
              <a:rPr lang="tr-TR" sz="4400" b="0" i="0" dirty="0">
                <a:solidFill>
                  <a:srgbClr val="725945"/>
                </a:solidFill>
                <a:effectLst/>
                <a:latin typeface="Elif1"/>
              </a:rPr>
            </a:br>
            <a:r>
              <a:rPr lang="ar-AE" sz="4400" b="0" i="0" dirty="0">
                <a:solidFill>
                  <a:srgbClr val="725945"/>
                </a:solidFill>
                <a:effectLst/>
                <a:latin typeface="Elif1"/>
              </a:rPr>
              <a:t> مِنَ الطّٖينِ كَهَيْـَٔةِ الطَّيْرِ فَاَنْفُخُ فٖيهِ فَيَكُونُ طَيْرًا بِاِذْنِ اللّٰهِۚ وَاُبْرِئُ الْاَكْمَهَ</a:t>
            </a:r>
            <a:r>
              <a:rPr lang="tr-TR" sz="4400" b="0" i="0" dirty="0">
                <a:solidFill>
                  <a:srgbClr val="725945"/>
                </a:solidFill>
                <a:effectLst/>
                <a:latin typeface="Elif1"/>
              </a:rPr>
              <a:t/>
            </a:r>
            <a:br>
              <a:rPr lang="tr-TR" sz="4400" b="0" i="0" dirty="0">
                <a:solidFill>
                  <a:srgbClr val="725945"/>
                </a:solidFill>
                <a:effectLst/>
                <a:latin typeface="Elif1"/>
              </a:rPr>
            </a:br>
            <a:r>
              <a:rPr lang="tr-TR" sz="4400" b="0" i="0" dirty="0">
                <a:solidFill>
                  <a:srgbClr val="725945"/>
                </a:solidFill>
                <a:effectLst/>
                <a:latin typeface="Elif1"/>
              </a:rPr>
              <a:t/>
            </a:r>
            <a:br>
              <a:rPr lang="tr-TR" sz="4400" b="0" i="0" dirty="0">
                <a:solidFill>
                  <a:srgbClr val="725945"/>
                </a:solidFill>
                <a:effectLst/>
                <a:latin typeface="Elif1"/>
              </a:rPr>
            </a:br>
            <a:r>
              <a:rPr lang="ar-AE" sz="4400" b="0" i="0" dirty="0">
                <a:solidFill>
                  <a:srgbClr val="725945"/>
                </a:solidFill>
                <a:effectLst/>
                <a:latin typeface="Elif1"/>
              </a:rPr>
              <a:t> وَالْاَبْرَصَ وَاُحْيِ الْمَوْتٰى بِاِذْنِ اللّٰهِۚ وَاُنَبِّئُكُمْ بِمَا تَاْكُلُونَ وَمَا تَدَّخِرُونَۙ فٖى</a:t>
            </a:r>
            <a:r>
              <a:rPr lang="tr-TR" sz="4400" b="0" i="0" dirty="0">
                <a:solidFill>
                  <a:srgbClr val="725945"/>
                </a:solidFill>
                <a:effectLst/>
                <a:latin typeface="Elif1"/>
              </a:rPr>
              <a:t/>
            </a:r>
            <a:br>
              <a:rPr lang="tr-TR" sz="4400" b="0" i="0" dirty="0">
                <a:solidFill>
                  <a:srgbClr val="725945"/>
                </a:solidFill>
                <a:effectLst/>
                <a:latin typeface="Elif1"/>
              </a:rPr>
            </a:br>
            <a:r>
              <a:rPr lang="tr-TR" sz="4400" b="0" i="0" dirty="0">
                <a:solidFill>
                  <a:srgbClr val="725945"/>
                </a:solidFill>
                <a:effectLst/>
                <a:latin typeface="Elif1"/>
              </a:rPr>
              <a:t/>
            </a:r>
            <a:br>
              <a:rPr lang="tr-TR" sz="4400" b="0" i="0" dirty="0">
                <a:solidFill>
                  <a:srgbClr val="725945"/>
                </a:solidFill>
                <a:effectLst/>
                <a:latin typeface="Elif1"/>
              </a:rPr>
            </a:br>
            <a:r>
              <a:rPr lang="ar-AE" sz="4400" b="0" i="0" dirty="0">
                <a:solidFill>
                  <a:srgbClr val="725945"/>
                </a:solidFill>
                <a:effectLst/>
                <a:latin typeface="Elif1"/>
              </a:rPr>
              <a:t> بُيُوتِكُمْۜ اِنَّ فٖى ذٰلِكَ لَاٰيَةً لَكُمْ اِنْ كُنْتُمْ مُؤْمِنٖينَۚ</a:t>
            </a:r>
            <a:r>
              <a:rPr lang="ar-AE" sz="4400" b="1" i="0" u="none" strike="noStrike" dirty="0">
                <a:solidFill>
                  <a:srgbClr val="725945"/>
                </a:solidFill>
                <a:effectLst/>
                <a:latin typeface="Elif1"/>
              </a:rPr>
              <a:t>﴿٤٩﴾</a:t>
            </a:r>
            <a:endParaRPr lang="ar-AE" sz="85700" b="0" i="0" dirty="0">
              <a:solidFill>
                <a:srgbClr val="725945"/>
              </a:solidFill>
              <a:effectLst/>
              <a:latin typeface="Elif1"/>
            </a:endParaRPr>
          </a:p>
        </p:txBody>
      </p:sp>
    </p:spTree>
    <p:extLst>
      <p:ext uri="{BB962C8B-B14F-4D97-AF65-F5344CB8AC3E}">
        <p14:creationId xmlns:p14="http://schemas.microsoft.com/office/powerpoint/2010/main" val="11246107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060006"/>
            <a:ext cx="12192000" cy="2797994"/>
          </a:xfrm>
        </p:spPr>
        <p:txBody>
          <a:bodyPr>
            <a:normAutofit/>
          </a:bodyPr>
          <a:lstStyle/>
          <a:p>
            <a:r>
              <a:rPr lang="tr-TR" sz="2000" b="1" i="1" u="none" strike="noStrike" dirty="0">
                <a:solidFill>
                  <a:srgbClr val="725945"/>
                </a:solidFill>
                <a:effectLst/>
                <a:latin typeface="Helvetica Neue"/>
              </a:rPr>
              <a:t>﴾50﴿</a:t>
            </a:r>
            <a:r>
              <a:rPr lang="tr-TR" sz="2000" b="1" i="1" dirty="0">
                <a:solidFill>
                  <a:srgbClr val="4A4A4A"/>
                </a:solidFill>
                <a:effectLst/>
                <a:latin typeface="Helvetica Neue"/>
              </a:rPr>
              <a:t>Benden önce gelen Tevrat’ı doğrulayıcı olarak ve size haram kılınmış olanların bir kısmının sizin için helâl olduğunu bildireyim diye gönderildim ve size Rabbinizden bir </a:t>
            </a:r>
            <a:r>
              <a:rPr lang="tr-TR" sz="2000" b="1" i="1" dirty="0" err="1">
                <a:solidFill>
                  <a:srgbClr val="4A4A4A"/>
                </a:solidFill>
                <a:effectLst/>
                <a:latin typeface="Helvetica Neue"/>
              </a:rPr>
              <a:t>mûcize</a:t>
            </a:r>
            <a:r>
              <a:rPr lang="tr-TR" sz="2000" b="1" i="1" dirty="0">
                <a:solidFill>
                  <a:srgbClr val="4A4A4A"/>
                </a:solidFill>
                <a:effectLst/>
                <a:latin typeface="Helvetica Neue"/>
              </a:rPr>
              <a:t> getirdim. Artık Allah’a karşı gelmekten sakının ve bana itaat edin.</a:t>
            </a:r>
            <a:endParaRPr lang="tr-TR" sz="1487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15680" y="-30779"/>
            <a:ext cx="3576320" cy="1477328"/>
          </a:xfrm>
          <a:prstGeom prst="rect">
            <a:avLst/>
          </a:prstGeom>
          <a:noFill/>
        </p:spPr>
        <p:txBody>
          <a:bodyPr wrap="square" rtlCol="0">
            <a:spAutoFit/>
          </a:bodyPr>
          <a:lstStyle/>
          <a:p>
            <a:r>
              <a:rPr lang="tr-TR" sz="2400" b="1" i="0" dirty="0" err="1">
                <a:solidFill>
                  <a:srgbClr val="725945"/>
                </a:solidFill>
                <a:effectLst/>
                <a:latin typeface="Helvetica Neue"/>
              </a:rPr>
              <a:t>Âl</a:t>
            </a:r>
            <a:r>
              <a:rPr lang="tr-TR" sz="2400" b="1" i="0" dirty="0">
                <a:solidFill>
                  <a:srgbClr val="725945"/>
                </a:solidFill>
                <a:effectLst/>
                <a:latin typeface="Helvetica Neue"/>
              </a:rPr>
              <a:t>-i İmrân Suresi </a:t>
            </a:r>
            <a:r>
              <a:rPr lang="tr-TR" sz="2200" b="1" i="0" dirty="0">
                <a:solidFill>
                  <a:srgbClr val="725945"/>
                </a:solidFill>
                <a:effectLst/>
                <a:latin typeface="inherit"/>
              </a:rPr>
              <a:t>- 3.sure </a:t>
            </a:r>
          </a:p>
          <a:p>
            <a:r>
              <a:rPr lang="tr-TR" sz="2200" b="1" dirty="0">
                <a:solidFill>
                  <a:srgbClr val="725945"/>
                </a:solidFill>
                <a:latin typeface="Helvetica Neue"/>
                <a:hlinkClick r:id="rId2"/>
              </a:rPr>
              <a:t>50.</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631006"/>
            <a:ext cx="12192000" cy="2797994"/>
          </a:xfrm>
        </p:spPr>
        <p:txBody>
          <a:bodyPr>
            <a:noAutofit/>
          </a:bodyPr>
          <a:lstStyle/>
          <a:p>
            <a:r>
              <a:rPr lang="ar-AE" sz="4800" b="0" i="0" dirty="0">
                <a:solidFill>
                  <a:srgbClr val="725945"/>
                </a:solidFill>
                <a:effectLst/>
                <a:latin typeface="Elif1"/>
              </a:rPr>
              <a:t>وَمُصَدِّقًا لِمَا بَيْنَ يَدَىَّ مِنَ التَّوْرٰيةِ وَلِاُحِلَّ لَكُمْ بَعْضَ الَّذٖى حُرِّمَ</a:t>
            </a:r>
            <a:r>
              <a:rPr lang="tr-TR" sz="4800" b="0" i="0" dirty="0">
                <a:solidFill>
                  <a:srgbClr val="725945"/>
                </a:solidFill>
                <a:effectLst/>
                <a:latin typeface="Elif1"/>
              </a:rPr>
              <a:t/>
            </a:r>
            <a:br>
              <a:rPr lang="tr-TR" sz="4800" b="0" i="0" dirty="0">
                <a:solidFill>
                  <a:srgbClr val="725945"/>
                </a:solidFill>
                <a:effectLst/>
                <a:latin typeface="Elif1"/>
              </a:rPr>
            </a:br>
            <a:r>
              <a:rPr lang="tr-TR" sz="4800" b="0" i="0" dirty="0">
                <a:solidFill>
                  <a:srgbClr val="725945"/>
                </a:solidFill>
                <a:effectLst/>
                <a:latin typeface="Elif1"/>
              </a:rPr>
              <a:t/>
            </a:r>
            <a:br>
              <a:rPr lang="tr-TR" sz="4800" b="0" i="0" dirty="0">
                <a:solidFill>
                  <a:srgbClr val="725945"/>
                </a:solidFill>
                <a:effectLst/>
                <a:latin typeface="Elif1"/>
              </a:rPr>
            </a:br>
            <a:r>
              <a:rPr lang="ar-AE" sz="4800" b="0" i="0" dirty="0">
                <a:solidFill>
                  <a:srgbClr val="725945"/>
                </a:solidFill>
                <a:effectLst/>
                <a:latin typeface="Elif1"/>
              </a:rPr>
              <a:t> عَلَيْكُمْ وَجِئْتُكُمْ بِاٰيَةٍ مِنْ رَبِّكُمْ فَاتَّقُوا اللّٰهَ وَاَطٖيعُونِ</a:t>
            </a:r>
            <a:r>
              <a:rPr lang="ar-AE" sz="4800" b="1" i="0" u="none" strike="noStrike" dirty="0">
                <a:solidFill>
                  <a:srgbClr val="725945"/>
                </a:solidFill>
                <a:effectLst/>
                <a:latin typeface="Elif1"/>
              </a:rPr>
              <a:t>﴿٥٠﴾</a:t>
            </a:r>
            <a:endParaRPr lang="tr-TR" sz="333300" dirty="0"/>
          </a:p>
        </p:txBody>
      </p:sp>
    </p:spTree>
    <p:extLst>
      <p:ext uri="{BB962C8B-B14F-4D97-AF65-F5344CB8AC3E}">
        <p14:creationId xmlns:p14="http://schemas.microsoft.com/office/powerpoint/2010/main" val="9740569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060006"/>
            <a:ext cx="12192000" cy="2797994"/>
          </a:xfrm>
        </p:spPr>
        <p:txBody>
          <a:bodyPr>
            <a:normAutofit/>
          </a:bodyPr>
          <a:lstStyle/>
          <a:p>
            <a:r>
              <a:rPr lang="tr-TR" sz="3200" b="1" i="1" u="none" strike="noStrike" dirty="0">
                <a:solidFill>
                  <a:srgbClr val="725945"/>
                </a:solidFill>
                <a:effectLst/>
                <a:latin typeface="Helvetica Neue"/>
              </a:rPr>
              <a:t>﴾51﴿</a:t>
            </a:r>
            <a:r>
              <a:rPr lang="tr-TR" sz="3200" b="1" i="1" dirty="0">
                <a:solidFill>
                  <a:srgbClr val="4A4A4A"/>
                </a:solidFill>
                <a:effectLst/>
                <a:latin typeface="Helvetica Neue"/>
              </a:rPr>
              <a:t>Kuşkusuz Allah benim de rabbimdir, sizin de rabbinizdir. Öyleyse O’na kulluk edin, işte doğru olan yol budur.”</a:t>
            </a:r>
            <a:endParaRPr lang="tr-TR" sz="1147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15680" y="-30779"/>
            <a:ext cx="3576320" cy="1477328"/>
          </a:xfrm>
          <a:prstGeom prst="rect">
            <a:avLst/>
          </a:prstGeom>
          <a:noFill/>
        </p:spPr>
        <p:txBody>
          <a:bodyPr wrap="square" rtlCol="0">
            <a:spAutoFit/>
          </a:bodyPr>
          <a:lstStyle/>
          <a:p>
            <a:r>
              <a:rPr lang="tr-TR" sz="2400" b="1" i="0" dirty="0" err="1">
                <a:solidFill>
                  <a:srgbClr val="725945"/>
                </a:solidFill>
                <a:effectLst/>
                <a:latin typeface="Helvetica Neue"/>
              </a:rPr>
              <a:t>Âl</a:t>
            </a:r>
            <a:r>
              <a:rPr lang="tr-TR" sz="2400" b="1" i="0" dirty="0">
                <a:solidFill>
                  <a:srgbClr val="725945"/>
                </a:solidFill>
                <a:effectLst/>
                <a:latin typeface="Helvetica Neue"/>
              </a:rPr>
              <a:t>-i İmrân Suresi </a:t>
            </a:r>
            <a:r>
              <a:rPr lang="tr-TR" sz="2200" b="1" i="0" dirty="0">
                <a:solidFill>
                  <a:srgbClr val="725945"/>
                </a:solidFill>
                <a:effectLst/>
                <a:latin typeface="inherit"/>
              </a:rPr>
              <a:t>- 3.sure </a:t>
            </a:r>
          </a:p>
          <a:p>
            <a:r>
              <a:rPr lang="tr-TR" sz="2200" b="1" dirty="0">
                <a:solidFill>
                  <a:srgbClr val="725945"/>
                </a:solidFill>
                <a:latin typeface="Helvetica Neue"/>
                <a:hlinkClick r:id="rId2"/>
              </a:rPr>
              <a:t>51.</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631006"/>
            <a:ext cx="12192000" cy="2166988"/>
          </a:xfrm>
        </p:spPr>
        <p:txBody>
          <a:bodyPr>
            <a:noAutofit/>
          </a:bodyPr>
          <a:lstStyle/>
          <a:p>
            <a:r>
              <a:rPr lang="ar-AE" b="0" i="0" dirty="0">
                <a:solidFill>
                  <a:srgbClr val="725945"/>
                </a:solidFill>
                <a:effectLst/>
                <a:latin typeface="Elif1"/>
              </a:rPr>
              <a:t>اِنَّ اللّٰهَ رَبّٖي وَرَبُّكُمْ فَاعْبُدُوهُؕ هٰذَا صِرَاطٌ مُسْتَقٖيمٌ</a:t>
            </a:r>
            <a:r>
              <a:rPr lang="ar-AE" b="1" i="0" u="none" strike="noStrike" dirty="0">
                <a:solidFill>
                  <a:srgbClr val="725945"/>
                </a:solidFill>
                <a:effectLst/>
                <a:latin typeface="Elif1"/>
              </a:rPr>
              <a:t>﴿٥١﴾</a:t>
            </a:r>
            <a:endParaRPr lang="tr-TR" sz="333300" dirty="0"/>
          </a:p>
        </p:txBody>
      </p:sp>
    </p:spTree>
    <p:extLst>
      <p:ext uri="{BB962C8B-B14F-4D97-AF65-F5344CB8AC3E}">
        <p14:creationId xmlns:p14="http://schemas.microsoft.com/office/powerpoint/2010/main" val="29666403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060006"/>
            <a:ext cx="12192000" cy="2797994"/>
          </a:xfrm>
        </p:spPr>
        <p:txBody>
          <a:bodyPr>
            <a:normAutofit/>
          </a:bodyPr>
          <a:lstStyle/>
          <a:p>
            <a:r>
              <a:rPr lang="tr-TR" sz="2800" b="1" i="1" u="none" strike="noStrike" dirty="0">
                <a:solidFill>
                  <a:srgbClr val="725945"/>
                </a:solidFill>
                <a:effectLst/>
                <a:latin typeface="Helvetica Neue"/>
              </a:rPr>
              <a:t>﴾53﴿</a:t>
            </a:r>
            <a:r>
              <a:rPr lang="tr-TR" sz="2800" b="1" i="1" dirty="0">
                <a:solidFill>
                  <a:srgbClr val="4A4A4A"/>
                </a:solidFill>
                <a:effectLst/>
                <a:latin typeface="Helvetica Neue"/>
              </a:rPr>
              <a:t>“Rabbimiz! İndirdiğine inandık ve peygambere tâbi olduk; artık bizi şahitlerle beraber yaz.”</a:t>
            </a:r>
            <a:endParaRPr lang="tr-TR" sz="1487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15680" y="-30779"/>
            <a:ext cx="3576320" cy="1477328"/>
          </a:xfrm>
          <a:prstGeom prst="rect">
            <a:avLst/>
          </a:prstGeom>
          <a:noFill/>
        </p:spPr>
        <p:txBody>
          <a:bodyPr wrap="square" rtlCol="0">
            <a:spAutoFit/>
          </a:bodyPr>
          <a:lstStyle/>
          <a:p>
            <a:r>
              <a:rPr lang="tr-TR" sz="2400" b="1" i="0" dirty="0" err="1">
                <a:solidFill>
                  <a:srgbClr val="725945"/>
                </a:solidFill>
                <a:effectLst/>
                <a:latin typeface="Helvetica Neue"/>
              </a:rPr>
              <a:t>Âl</a:t>
            </a:r>
            <a:r>
              <a:rPr lang="tr-TR" sz="2400" b="1" i="0" dirty="0">
                <a:solidFill>
                  <a:srgbClr val="725945"/>
                </a:solidFill>
                <a:effectLst/>
                <a:latin typeface="Helvetica Neue"/>
              </a:rPr>
              <a:t>-i İmrân Suresi </a:t>
            </a:r>
            <a:r>
              <a:rPr lang="tr-TR" sz="2200" b="1" i="0" dirty="0">
                <a:solidFill>
                  <a:srgbClr val="725945"/>
                </a:solidFill>
                <a:effectLst/>
                <a:latin typeface="inherit"/>
              </a:rPr>
              <a:t>- 3.sure </a:t>
            </a:r>
          </a:p>
          <a:p>
            <a:r>
              <a:rPr lang="tr-TR" sz="2200" b="1" dirty="0">
                <a:solidFill>
                  <a:srgbClr val="725945"/>
                </a:solidFill>
                <a:latin typeface="Helvetica Neue"/>
                <a:hlinkClick r:id="rId2"/>
              </a:rPr>
              <a:t>53.</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631006"/>
            <a:ext cx="12192000" cy="2166988"/>
          </a:xfrm>
        </p:spPr>
        <p:txBody>
          <a:bodyPr>
            <a:noAutofit/>
          </a:bodyPr>
          <a:lstStyle/>
          <a:p>
            <a:r>
              <a:rPr lang="ar-AE" b="0" i="0" dirty="0">
                <a:solidFill>
                  <a:srgbClr val="725945"/>
                </a:solidFill>
                <a:effectLst/>
                <a:latin typeface="Elif1"/>
              </a:rPr>
              <a:t>رَبَّنَٓا اٰمَنَّا بِمَٓا اَنْزَلْتَ وَاتَّبَعْنَا الرَّسُولَ فَاكْتُبْنَا مَعَ الشَّاهِدٖينَ</a:t>
            </a:r>
            <a:r>
              <a:rPr lang="ar-AE" b="1" i="0" u="none" strike="noStrike" dirty="0">
                <a:solidFill>
                  <a:srgbClr val="725945"/>
                </a:solidFill>
                <a:effectLst/>
                <a:latin typeface="Elif1"/>
              </a:rPr>
              <a:t>﴿٥٣﴾</a:t>
            </a:r>
            <a:endParaRPr lang="tr-TR" sz="333300" dirty="0"/>
          </a:p>
        </p:txBody>
      </p:sp>
    </p:spTree>
    <p:extLst>
      <p:ext uri="{BB962C8B-B14F-4D97-AF65-F5344CB8AC3E}">
        <p14:creationId xmlns:p14="http://schemas.microsoft.com/office/powerpoint/2010/main" val="42489936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83526"/>
            <a:ext cx="12192000" cy="2797994"/>
          </a:xfrm>
        </p:spPr>
        <p:txBody>
          <a:bodyPr>
            <a:normAutofit/>
          </a:bodyPr>
          <a:lstStyle/>
          <a:p>
            <a:r>
              <a:rPr lang="tr-TR" sz="3600" b="1" i="1" u="none" strike="noStrike" dirty="0">
                <a:solidFill>
                  <a:srgbClr val="725945"/>
                </a:solidFill>
                <a:effectLst/>
                <a:latin typeface="Helvetica Neue"/>
              </a:rPr>
              <a:t>﴾54﴿</a:t>
            </a:r>
            <a:r>
              <a:rPr lang="tr-TR" sz="3600" b="1" i="1" dirty="0">
                <a:solidFill>
                  <a:srgbClr val="4A4A4A"/>
                </a:solidFill>
                <a:effectLst/>
                <a:latin typeface="Helvetica Neue"/>
              </a:rPr>
              <a:t>(Yahudiler) tuzak kurdular, Allah da onların tuzaklarını bozdu. Evet, Allah en iyi tuzak bozucudur.</a:t>
            </a:r>
            <a:endParaRPr lang="tr-TR" sz="1377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15680" y="-30779"/>
            <a:ext cx="3576320" cy="1477328"/>
          </a:xfrm>
          <a:prstGeom prst="rect">
            <a:avLst/>
          </a:prstGeom>
          <a:noFill/>
        </p:spPr>
        <p:txBody>
          <a:bodyPr wrap="square" rtlCol="0">
            <a:spAutoFit/>
          </a:bodyPr>
          <a:lstStyle/>
          <a:p>
            <a:r>
              <a:rPr lang="tr-TR" sz="2400" b="1" i="0" dirty="0" err="1">
                <a:solidFill>
                  <a:srgbClr val="725945"/>
                </a:solidFill>
                <a:effectLst/>
                <a:latin typeface="Helvetica Neue"/>
              </a:rPr>
              <a:t>Âl</a:t>
            </a:r>
            <a:r>
              <a:rPr lang="tr-TR" sz="2400" b="1" i="0" dirty="0">
                <a:solidFill>
                  <a:srgbClr val="725945"/>
                </a:solidFill>
                <a:effectLst/>
                <a:latin typeface="Helvetica Neue"/>
              </a:rPr>
              <a:t>-i İmrân Suresi </a:t>
            </a:r>
            <a:r>
              <a:rPr lang="tr-TR" sz="2200" b="1" i="0" dirty="0">
                <a:solidFill>
                  <a:srgbClr val="725945"/>
                </a:solidFill>
                <a:effectLst/>
                <a:latin typeface="inherit"/>
              </a:rPr>
              <a:t>- 3.sure </a:t>
            </a:r>
          </a:p>
          <a:p>
            <a:r>
              <a:rPr lang="tr-TR" sz="2200" b="1" dirty="0">
                <a:solidFill>
                  <a:srgbClr val="725945"/>
                </a:solidFill>
                <a:latin typeface="Helvetica Neue"/>
                <a:hlinkClick r:id="rId2"/>
              </a:rPr>
              <a:t>54.</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631006"/>
            <a:ext cx="12192000" cy="2166988"/>
          </a:xfrm>
        </p:spPr>
        <p:txBody>
          <a:bodyPr>
            <a:noAutofit/>
          </a:bodyPr>
          <a:lstStyle/>
          <a:p>
            <a:r>
              <a:rPr lang="ar-AE" b="0" i="0" dirty="0">
                <a:solidFill>
                  <a:srgbClr val="725945"/>
                </a:solidFill>
                <a:effectLst/>
                <a:latin typeface="Elif1"/>
              </a:rPr>
              <a:t>وَمَكَرُوا وَمَكَرَ اللّٰهُؕ وَاللّٰهُ خَيْرُ الْمَاكِرٖينَࣖ</a:t>
            </a:r>
            <a:r>
              <a:rPr lang="ar-AE" b="1" i="0" u="none" strike="noStrike" dirty="0">
                <a:solidFill>
                  <a:srgbClr val="725945"/>
                </a:solidFill>
                <a:effectLst/>
                <a:latin typeface="Elif1"/>
              </a:rPr>
              <a:t>﴿٥٤﴾</a:t>
            </a:r>
            <a:endParaRPr lang="tr-TR" sz="333300" dirty="0"/>
          </a:p>
        </p:txBody>
      </p:sp>
    </p:spTree>
    <p:extLst>
      <p:ext uri="{BB962C8B-B14F-4D97-AF65-F5344CB8AC3E}">
        <p14:creationId xmlns:p14="http://schemas.microsoft.com/office/powerpoint/2010/main" val="344106025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060006"/>
            <a:ext cx="12192000" cy="2797994"/>
          </a:xfrm>
        </p:spPr>
        <p:txBody>
          <a:bodyPr>
            <a:normAutofit/>
          </a:bodyPr>
          <a:lstStyle/>
          <a:p>
            <a:r>
              <a:rPr lang="tr-TR" sz="4000" b="1" i="1" u="none" strike="noStrike" dirty="0">
                <a:solidFill>
                  <a:srgbClr val="725945"/>
                </a:solidFill>
                <a:effectLst/>
                <a:latin typeface="Helvetica Neue"/>
              </a:rPr>
              <a:t>﴾60﴿</a:t>
            </a:r>
            <a:r>
              <a:rPr lang="tr-TR" sz="4000" b="1" i="1" dirty="0">
                <a:solidFill>
                  <a:srgbClr val="4A4A4A"/>
                </a:solidFill>
                <a:effectLst/>
                <a:latin typeface="Helvetica Neue"/>
              </a:rPr>
              <a:t>Gerçek, rabbinden gelendir. Öyle ise kuşkulananlardan olma.</a:t>
            </a:r>
            <a:endParaRPr lang="tr-TR" sz="1929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15680" y="-30779"/>
            <a:ext cx="3576320" cy="1477328"/>
          </a:xfrm>
          <a:prstGeom prst="rect">
            <a:avLst/>
          </a:prstGeom>
          <a:noFill/>
        </p:spPr>
        <p:txBody>
          <a:bodyPr wrap="square" rtlCol="0">
            <a:spAutoFit/>
          </a:bodyPr>
          <a:lstStyle/>
          <a:p>
            <a:r>
              <a:rPr lang="tr-TR" sz="2400" b="1" i="0" dirty="0" err="1">
                <a:solidFill>
                  <a:srgbClr val="725945"/>
                </a:solidFill>
                <a:effectLst/>
                <a:latin typeface="Helvetica Neue"/>
              </a:rPr>
              <a:t>Âl</a:t>
            </a:r>
            <a:r>
              <a:rPr lang="tr-TR" sz="2400" b="1" i="0" dirty="0">
                <a:solidFill>
                  <a:srgbClr val="725945"/>
                </a:solidFill>
                <a:effectLst/>
                <a:latin typeface="Helvetica Neue"/>
              </a:rPr>
              <a:t>-i İmrân Suresi </a:t>
            </a:r>
            <a:r>
              <a:rPr lang="tr-TR" sz="2200" b="1" i="0" dirty="0">
                <a:solidFill>
                  <a:srgbClr val="725945"/>
                </a:solidFill>
                <a:effectLst/>
                <a:latin typeface="inherit"/>
              </a:rPr>
              <a:t>- 3.sure </a:t>
            </a:r>
          </a:p>
          <a:p>
            <a:r>
              <a:rPr lang="tr-TR" sz="2200" b="1" dirty="0">
                <a:solidFill>
                  <a:srgbClr val="725945"/>
                </a:solidFill>
                <a:latin typeface="Helvetica Neue"/>
                <a:hlinkClick r:id="rId2"/>
              </a:rPr>
              <a:t>60.</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631006"/>
            <a:ext cx="12192000" cy="2166988"/>
          </a:xfrm>
        </p:spPr>
        <p:txBody>
          <a:bodyPr>
            <a:noAutofit/>
          </a:bodyPr>
          <a:lstStyle/>
          <a:p>
            <a:r>
              <a:rPr lang="ar-AE" b="0" i="0" dirty="0">
                <a:solidFill>
                  <a:srgbClr val="725945"/>
                </a:solidFill>
                <a:effectLst/>
                <a:latin typeface="Elif1"/>
              </a:rPr>
              <a:t>اَلْحَقُّ مِنْ رَبِّكَ فَلَا تَكُنْ مِنَ الْمُمْتَرٖينَ</a:t>
            </a:r>
            <a:r>
              <a:rPr lang="ar-AE" b="1" i="0" u="none" strike="noStrike" dirty="0">
                <a:solidFill>
                  <a:srgbClr val="725945"/>
                </a:solidFill>
                <a:effectLst/>
                <a:latin typeface="Elif1"/>
              </a:rPr>
              <a:t>﴿٦٠﴾</a:t>
            </a:r>
            <a:endParaRPr lang="tr-TR" sz="333300" dirty="0"/>
          </a:p>
        </p:txBody>
      </p:sp>
    </p:spTree>
    <p:extLst>
      <p:ext uri="{BB962C8B-B14F-4D97-AF65-F5344CB8AC3E}">
        <p14:creationId xmlns:p14="http://schemas.microsoft.com/office/powerpoint/2010/main" val="21933492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5082337"/>
            <a:ext cx="12192000" cy="2082800"/>
          </a:xfrm>
        </p:spPr>
        <p:txBody>
          <a:bodyPr>
            <a:normAutofit/>
          </a:bodyPr>
          <a:lstStyle/>
          <a:p>
            <a:r>
              <a:rPr lang="tr-TR" sz="2000" b="1" i="1" u="none" strike="noStrike" dirty="0">
                <a:solidFill>
                  <a:srgbClr val="725945"/>
                </a:solidFill>
                <a:effectLst/>
                <a:latin typeface="Helvetica Neue"/>
              </a:rPr>
              <a:t>﴾73﴿</a:t>
            </a:r>
            <a:r>
              <a:rPr lang="tr-TR" sz="2000" b="1" i="1" dirty="0">
                <a:solidFill>
                  <a:srgbClr val="4A4A4A"/>
                </a:solidFill>
                <a:effectLst/>
                <a:latin typeface="Helvetica Neue"/>
              </a:rPr>
              <a:t>Ve kendi dininize uyanlardan başka hiç kimseye inanmayın.” De ki: “Doğru olan yol ancak Allah’ın gösterdiği yoldur. Birine, size verilenin benzeri veriliyor diye mi veya rabbinizin huzurunda aleyhinize deliller getirecekler diye mi (böyle davranıyorsunuz)?” De ki: “Kuşkusuz lütuf Allah’ın elindedir, onu dilediğine verir.” Allah (</a:t>
            </a:r>
            <a:r>
              <a:rPr lang="tr-TR" sz="2000" b="1" i="1" dirty="0" err="1">
                <a:solidFill>
                  <a:srgbClr val="4A4A4A"/>
                </a:solidFill>
                <a:effectLst/>
                <a:latin typeface="Helvetica Neue"/>
              </a:rPr>
              <a:t>zâtında</a:t>
            </a:r>
            <a:r>
              <a:rPr lang="tr-TR" sz="2000" b="1" i="1" dirty="0">
                <a:solidFill>
                  <a:srgbClr val="4A4A4A"/>
                </a:solidFill>
                <a:effectLst/>
                <a:latin typeface="Helvetica Neue"/>
              </a:rPr>
              <a:t> ve sıfatlarında) sınırsızdır ve her şeyi bilmektedir.</a:t>
            </a:r>
            <a:endParaRPr lang="tr-TR" sz="1981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15680" y="-30779"/>
            <a:ext cx="3576320" cy="1477328"/>
          </a:xfrm>
          <a:prstGeom prst="rect">
            <a:avLst/>
          </a:prstGeom>
          <a:noFill/>
        </p:spPr>
        <p:txBody>
          <a:bodyPr wrap="square" rtlCol="0">
            <a:spAutoFit/>
          </a:bodyPr>
          <a:lstStyle/>
          <a:p>
            <a:r>
              <a:rPr lang="tr-TR" sz="2400" b="1" i="0" dirty="0" err="1">
                <a:solidFill>
                  <a:srgbClr val="725945"/>
                </a:solidFill>
                <a:effectLst/>
                <a:latin typeface="Helvetica Neue"/>
              </a:rPr>
              <a:t>Âl</a:t>
            </a:r>
            <a:r>
              <a:rPr lang="tr-TR" sz="2400" b="1" i="0" dirty="0">
                <a:solidFill>
                  <a:srgbClr val="725945"/>
                </a:solidFill>
                <a:effectLst/>
                <a:latin typeface="Helvetica Neue"/>
              </a:rPr>
              <a:t>-i İmrân Suresi </a:t>
            </a:r>
            <a:r>
              <a:rPr lang="tr-TR" sz="2200" b="1" i="0" dirty="0">
                <a:solidFill>
                  <a:srgbClr val="725945"/>
                </a:solidFill>
                <a:effectLst/>
                <a:latin typeface="inherit"/>
              </a:rPr>
              <a:t>- 3.sure </a:t>
            </a:r>
          </a:p>
          <a:p>
            <a:r>
              <a:rPr lang="tr-TR" sz="2200" b="1" dirty="0">
                <a:solidFill>
                  <a:srgbClr val="725945"/>
                </a:solidFill>
                <a:latin typeface="Helvetica Neue"/>
                <a:hlinkClick r:id="rId2"/>
              </a:rPr>
              <a:t>73.</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65446"/>
            <a:ext cx="12192000" cy="2797994"/>
          </a:xfrm>
        </p:spPr>
        <p:txBody>
          <a:bodyPr>
            <a:noAutofit/>
          </a:bodyPr>
          <a:lstStyle/>
          <a:p>
            <a:r>
              <a:rPr lang="ar-AE" sz="5400" b="0" i="0" dirty="0">
                <a:solidFill>
                  <a:srgbClr val="725945"/>
                </a:solidFill>
                <a:effectLst/>
                <a:latin typeface="Elif1"/>
              </a:rPr>
              <a:t>وَلَا تُؤْمِنُٓوا اِلَّا لِمَنْ تَبِـعَ دٖينَكُمْؕ قُلْ اِنَّ الْهُدٰى هُدَى اللّٰهِۙ اَنْ</a:t>
            </a:r>
            <a:r>
              <a:rPr lang="tr-TR" sz="5400" b="0" i="0" dirty="0">
                <a:solidFill>
                  <a:srgbClr val="725945"/>
                </a:solidFill>
                <a:effectLst/>
                <a:latin typeface="Elif1"/>
              </a:rPr>
              <a:t/>
            </a:r>
            <a:br>
              <a:rPr lang="tr-TR" sz="5400" b="0" i="0" dirty="0">
                <a:solidFill>
                  <a:srgbClr val="725945"/>
                </a:solidFill>
                <a:effectLst/>
                <a:latin typeface="Elif1"/>
              </a:rPr>
            </a:br>
            <a:r>
              <a:rPr lang="tr-TR" sz="5400" b="0" i="0" dirty="0">
                <a:solidFill>
                  <a:srgbClr val="725945"/>
                </a:solidFill>
                <a:effectLst/>
                <a:latin typeface="Elif1"/>
              </a:rPr>
              <a:t/>
            </a:r>
            <a:br>
              <a:rPr lang="tr-TR" sz="5400" b="0" i="0" dirty="0">
                <a:solidFill>
                  <a:srgbClr val="725945"/>
                </a:solidFill>
                <a:effectLst/>
                <a:latin typeface="Elif1"/>
              </a:rPr>
            </a:br>
            <a:r>
              <a:rPr lang="ar-AE" sz="5400" b="0" i="0" dirty="0">
                <a:solidFill>
                  <a:srgbClr val="725945"/>
                </a:solidFill>
                <a:effectLst/>
                <a:latin typeface="Elif1"/>
              </a:rPr>
              <a:t> يُؤْتٰٓى اَحَدٌ مِثْلَ مَٓا اُو۫تٖيتُمْ اَوْ يُحَٓاجُّوكُمْ عِنْدَ رَبِّكُمْؕ قُلْ اِنَّ</a:t>
            </a:r>
            <a:r>
              <a:rPr lang="tr-TR" sz="5400" b="0" i="0" dirty="0">
                <a:solidFill>
                  <a:srgbClr val="725945"/>
                </a:solidFill>
                <a:effectLst/>
                <a:latin typeface="Elif1"/>
              </a:rPr>
              <a:t/>
            </a:r>
            <a:br>
              <a:rPr lang="tr-TR" sz="5400" b="0" i="0" dirty="0">
                <a:solidFill>
                  <a:srgbClr val="725945"/>
                </a:solidFill>
                <a:effectLst/>
                <a:latin typeface="Elif1"/>
              </a:rPr>
            </a:br>
            <a:r>
              <a:rPr lang="tr-TR" sz="5400" b="0" i="0" dirty="0">
                <a:solidFill>
                  <a:srgbClr val="725945"/>
                </a:solidFill>
                <a:effectLst/>
                <a:latin typeface="Elif1"/>
              </a:rPr>
              <a:t/>
            </a:r>
            <a:br>
              <a:rPr lang="tr-TR" sz="5400" b="0" i="0" dirty="0">
                <a:solidFill>
                  <a:srgbClr val="725945"/>
                </a:solidFill>
                <a:effectLst/>
                <a:latin typeface="Elif1"/>
              </a:rPr>
            </a:br>
            <a:r>
              <a:rPr lang="ar-AE" sz="5400" b="0" i="0" dirty="0">
                <a:solidFill>
                  <a:srgbClr val="725945"/>
                </a:solidFill>
                <a:effectLst/>
                <a:latin typeface="Elif1"/>
              </a:rPr>
              <a:t> الْفَضْلَ بِيَدِ اللّٰهِۚ يُؤْتٖيهِ مَنْ يَشَٓاءُؕ وَاللّٰهُ وَاسِعٌ عَلٖيمٌۚ</a:t>
            </a:r>
            <a:r>
              <a:rPr lang="ar-AE" sz="5400" b="1" i="0" u="none" strike="noStrike" dirty="0">
                <a:solidFill>
                  <a:srgbClr val="725945"/>
                </a:solidFill>
                <a:effectLst/>
                <a:latin typeface="Elif1"/>
              </a:rPr>
              <a:t>﴿٧٣﴾</a:t>
            </a:r>
            <a:endParaRPr lang="tr-TR" sz="400000" dirty="0"/>
          </a:p>
        </p:txBody>
      </p:sp>
    </p:spTree>
    <p:extLst>
      <p:ext uri="{BB962C8B-B14F-4D97-AF65-F5344CB8AC3E}">
        <p14:creationId xmlns:p14="http://schemas.microsoft.com/office/powerpoint/2010/main" val="33732382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5082337"/>
            <a:ext cx="12192000" cy="2082800"/>
          </a:xfrm>
        </p:spPr>
        <p:txBody>
          <a:bodyPr>
            <a:normAutofit/>
          </a:bodyPr>
          <a:lstStyle/>
          <a:p>
            <a:r>
              <a:rPr lang="tr-TR" sz="2000" b="1" i="1" u="none" strike="noStrike" dirty="0">
                <a:solidFill>
                  <a:srgbClr val="725945"/>
                </a:solidFill>
                <a:effectLst/>
                <a:latin typeface="Helvetica Neue"/>
              </a:rPr>
              <a:t>﴾84﴿</a:t>
            </a:r>
            <a:r>
              <a:rPr lang="tr-TR" sz="2000" b="1" i="1" dirty="0">
                <a:solidFill>
                  <a:srgbClr val="4A4A4A"/>
                </a:solidFill>
                <a:effectLst/>
                <a:latin typeface="Helvetica Neue"/>
              </a:rPr>
              <a:t>De ki: “Biz Allah’a ve bize indirilene; </a:t>
            </a:r>
            <a:r>
              <a:rPr lang="tr-TR" sz="2000" b="1" i="1" dirty="0" err="1">
                <a:solidFill>
                  <a:srgbClr val="4A4A4A"/>
                </a:solidFill>
                <a:effectLst/>
                <a:latin typeface="Helvetica Neue"/>
              </a:rPr>
              <a:t>kezâ</a:t>
            </a:r>
            <a:r>
              <a:rPr lang="tr-TR" sz="2000" b="1" i="1" dirty="0">
                <a:solidFill>
                  <a:srgbClr val="4A4A4A"/>
                </a:solidFill>
                <a:effectLst/>
                <a:latin typeface="Helvetica Neue"/>
              </a:rPr>
              <a:t> İbrâhim, </a:t>
            </a:r>
            <a:r>
              <a:rPr lang="tr-TR" sz="2000" b="1" i="1" dirty="0" err="1">
                <a:solidFill>
                  <a:srgbClr val="4A4A4A"/>
                </a:solidFill>
                <a:effectLst/>
                <a:latin typeface="Helvetica Neue"/>
              </a:rPr>
              <a:t>İsmâil</a:t>
            </a:r>
            <a:r>
              <a:rPr lang="tr-TR" sz="2000" b="1" i="1" dirty="0">
                <a:solidFill>
                  <a:srgbClr val="4A4A4A"/>
                </a:solidFill>
                <a:effectLst/>
                <a:latin typeface="Helvetica Neue"/>
              </a:rPr>
              <a:t>, İshak, </a:t>
            </a:r>
            <a:r>
              <a:rPr lang="tr-TR" sz="2000" b="1" i="1" dirty="0" err="1">
                <a:solidFill>
                  <a:srgbClr val="4A4A4A"/>
                </a:solidFill>
                <a:effectLst/>
                <a:latin typeface="Helvetica Neue"/>
              </a:rPr>
              <a:t>Ya‘kūb</a:t>
            </a:r>
            <a:r>
              <a:rPr lang="tr-TR" sz="2000" b="1" i="1" dirty="0">
                <a:solidFill>
                  <a:srgbClr val="4A4A4A"/>
                </a:solidFill>
                <a:effectLst/>
                <a:latin typeface="Helvetica Neue"/>
              </a:rPr>
              <a:t> ve torunlarına indirilenlere; yine Mûsâ, </a:t>
            </a:r>
            <a:r>
              <a:rPr lang="tr-TR" sz="2000" b="1" i="1" dirty="0" err="1">
                <a:solidFill>
                  <a:srgbClr val="4A4A4A"/>
                </a:solidFill>
                <a:effectLst/>
                <a:latin typeface="Helvetica Neue"/>
              </a:rPr>
              <a:t>Îsâ</a:t>
            </a:r>
            <a:r>
              <a:rPr lang="tr-TR" sz="2000" b="1" i="1" dirty="0">
                <a:solidFill>
                  <a:srgbClr val="4A4A4A"/>
                </a:solidFill>
                <a:effectLst/>
                <a:latin typeface="Helvetica Neue"/>
              </a:rPr>
              <a:t> ve bütün peygamberlere rableri tarafından verilenlere iman ettik. Onlar arasında ayırım yapmayız ve biz O’na teslim olmuşuzdur.”</a:t>
            </a:r>
            <a:endParaRPr lang="tr-TR" sz="178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15680" y="-30779"/>
            <a:ext cx="3576320" cy="1477328"/>
          </a:xfrm>
          <a:prstGeom prst="rect">
            <a:avLst/>
          </a:prstGeom>
          <a:noFill/>
        </p:spPr>
        <p:txBody>
          <a:bodyPr wrap="square" rtlCol="0">
            <a:spAutoFit/>
          </a:bodyPr>
          <a:lstStyle/>
          <a:p>
            <a:r>
              <a:rPr lang="tr-TR" sz="2400" b="1" i="0" dirty="0" err="1">
                <a:solidFill>
                  <a:srgbClr val="725945"/>
                </a:solidFill>
                <a:effectLst/>
                <a:latin typeface="Helvetica Neue"/>
              </a:rPr>
              <a:t>Âl</a:t>
            </a:r>
            <a:r>
              <a:rPr lang="tr-TR" sz="2400" b="1" i="0" dirty="0">
                <a:solidFill>
                  <a:srgbClr val="725945"/>
                </a:solidFill>
                <a:effectLst/>
                <a:latin typeface="Helvetica Neue"/>
              </a:rPr>
              <a:t>-i İmrân Suresi </a:t>
            </a:r>
            <a:r>
              <a:rPr lang="tr-TR" sz="2200" b="1" i="0" dirty="0">
                <a:solidFill>
                  <a:srgbClr val="725945"/>
                </a:solidFill>
                <a:effectLst/>
                <a:latin typeface="inherit"/>
              </a:rPr>
              <a:t>- 3.sure </a:t>
            </a:r>
          </a:p>
          <a:p>
            <a:r>
              <a:rPr lang="tr-TR" sz="2200" b="1" dirty="0">
                <a:solidFill>
                  <a:srgbClr val="725945"/>
                </a:solidFill>
                <a:latin typeface="Helvetica Neue"/>
                <a:hlinkClick r:id="rId2"/>
              </a:rPr>
              <a:t>84.</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65446"/>
            <a:ext cx="12192000" cy="2797994"/>
          </a:xfrm>
        </p:spPr>
        <p:txBody>
          <a:bodyPr>
            <a:noAutofit/>
          </a:bodyPr>
          <a:lstStyle/>
          <a:p>
            <a:r>
              <a:rPr lang="ar-AE" sz="4800" b="0" i="0" dirty="0">
                <a:solidFill>
                  <a:srgbClr val="725945"/>
                </a:solidFill>
                <a:effectLst/>
                <a:latin typeface="Elif1"/>
              </a:rPr>
              <a:t>قُلْ اٰمَنَّا بِاللّٰهِ وَمَٓا اُنْزِلَ عَلَيْنَا وَمَٓا اُنْزِلَ عَلٰٓى اِبْرٰهٖيمَ وَاِسْمٰعٖيلَ</a:t>
            </a:r>
            <a:r>
              <a:rPr lang="tr-TR" sz="4800" b="0" i="0" dirty="0">
                <a:solidFill>
                  <a:srgbClr val="725945"/>
                </a:solidFill>
                <a:effectLst/>
                <a:latin typeface="Elif1"/>
              </a:rPr>
              <a:t/>
            </a:r>
            <a:br>
              <a:rPr lang="tr-TR" sz="4800" b="0" i="0" dirty="0">
                <a:solidFill>
                  <a:srgbClr val="725945"/>
                </a:solidFill>
                <a:effectLst/>
                <a:latin typeface="Elif1"/>
              </a:rPr>
            </a:br>
            <a:r>
              <a:rPr lang="tr-TR" sz="4800" b="0" i="0" dirty="0">
                <a:solidFill>
                  <a:srgbClr val="725945"/>
                </a:solidFill>
                <a:effectLst/>
                <a:latin typeface="Elif1"/>
              </a:rPr>
              <a:t/>
            </a:r>
            <a:br>
              <a:rPr lang="tr-TR" sz="4800" b="0" i="0" dirty="0">
                <a:solidFill>
                  <a:srgbClr val="725945"/>
                </a:solidFill>
                <a:effectLst/>
                <a:latin typeface="Elif1"/>
              </a:rPr>
            </a:br>
            <a:r>
              <a:rPr lang="ar-AE" sz="4800" b="0" i="0" dirty="0">
                <a:solidFill>
                  <a:srgbClr val="725945"/>
                </a:solidFill>
                <a:effectLst/>
                <a:latin typeface="Elif1"/>
              </a:rPr>
              <a:t> وَاِسْحٰقَ وَيَعْقُوبَ وَالْاَسْبَاطِ وَمَٓا اُو۫تِيَ مُوسٰى وَعٖيسٰى وَالنَّبِيُّونَ</a:t>
            </a:r>
            <a:r>
              <a:rPr lang="tr-TR" sz="4800" b="0" i="0" dirty="0">
                <a:solidFill>
                  <a:srgbClr val="725945"/>
                </a:solidFill>
                <a:effectLst/>
                <a:latin typeface="Elif1"/>
              </a:rPr>
              <a:t/>
            </a:r>
            <a:br>
              <a:rPr lang="tr-TR" sz="4800" b="0" i="0" dirty="0">
                <a:solidFill>
                  <a:srgbClr val="725945"/>
                </a:solidFill>
                <a:effectLst/>
                <a:latin typeface="Elif1"/>
              </a:rPr>
            </a:br>
            <a:r>
              <a:rPr lang="tr-TR" sz="4800" b="0" i="0" dirty="0">
                <a:solidFill>
                  <a:srgbClr val="725945"/>
                </a:solidFill>
                <a:effectLst/>
                <a:latin typeface="Elif1"/>
              </a:rPr>
              <a:t/>
            </a:r>
            <a:br>
              <a:rPr lang="tr-TR" sz="4800" b="0" i="0" dirty="0">
                <a:solidFill>
                  <a:srgbClr val="725945"/>
                </a:solidFill>
                <a:effectLst/>
                <a:latin typeface="Elif1"/>
              </a:rPr>
            </a:br>
            <a:r>
              <a:rPr lang="ar-AE" sz="4800" b="0" i="0" dirty="0">
                <a:solidFill>
                  <a:srgbClr val="725945"/>
                </a:solidFill>
                <a:effectLst/>
                <a:latin typeface="Elif1"/>
              </a:rPr>
              <a:t> مِنْ رَبِّهِمْۖ لَا نُفَرِّقُ بَيْنَ اَحَدٍ مِنْهُمْؗ وَنَحْنُ لَهُ مُسْلِمُونَ</a:t>
            </a:r>
            <a:r>
              <a:rPr lang="ar-AE" sz="4800" b="1" i="0" u="none" strike="noStrike" dirty="0">
                <a:solidFill>
                  <a:srgbClr val="725945"/>
                </a:solidFill>
                <a:effectLst/>
                <a:latin typeface="Elif1"/>
              </a:rPr>
              <a:t>﴿٨٤﴾</a:t>
            </a:r>
            <a:endParaRPr lang="tr-TR" sz="333300" dirty="0"/>
          </a:p>
        </p:txBody>
      </p:sp>
    </p:spTree>
    <p:extLst>
      <p:ext uri="{BB962C8B-B14F-4D97-AF65-F5344CB8AC3E}">
        <p14:creationId xmlns:p14="http://schemas.microsoft.com/office/powerpoint/2010/main" val="8417666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10160" y="4933766"/>
            <a:ext cx="12192000" cy="2564314"/>
          </a:xfrm>
        </p:spPr>
        <p:txBody>
          <a:bodyPr>
            <a:normAutofit/>
          </a:bodyPr>
          <a:lstStyle/>
          <a:p>
            <a:r>
              <a:rPr lang="tr-TR" sz="2800" b="1" i="1" u="none" strike="noStrike" dirty="0">
                <a:solidFill>
                  <a:srgbClr val="725945"/>
                </a:solidFill>
                <a:effectLst/>
                <a:latin typeface="Helvetica Neue"/>
              </a:rPr>
              <a:t>﴾124﴿</a:t>
            </a:r>
            <a:r>
              <a:rPr lang="tr-TR" sz="2800" b="1" i="1" dirty="0">
                <a:solidFill>
                  <a:srgbClr val="4A4A4A"/>
                </a:solidFill>
                <a:effectLst/>
                <a:latin typeface="Helvetica Neue"/>
              </a:rPr>
              <a:t>O zaman inananlara şöyle diyordun: “Rabbinizin, indirilen üç bin melekle size yardım etmesi sizin için yeterli değil mi?”</a:t>
            </a:r>
            <a:endParaRPr lang="tr-TR" sz="956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15680" y="-30779"/>
            <a:ext cx="3576320" cy="1477328"/>
          </a:xfrm>
          <a:prstGeom prst="rect">
            <a:avLst/>
          </a:prstGeom>
          <a:noFill/>
        </p:spPr>
        <p:txBody>
          <a:bodyPr wrap="square" rtlCol="0">
            <a:spAutoFit/>
          </a:bodyPr>
          <a:lstStyle/>
          <a:p>
            <a:r>
              <a:rPr lang="tr-TR" sz="2400" b="1" i="0" dirty="0" err="1">
                <a:solidFill>
                  <a:srgbClr val="725945"/>
                </a:solidFill>
                <a:effectLst/>
                <a:latin typeface="Helvetica Neue"/>
              </a:rPr>
              <a:t>Âl</a:t>
            </a:r>
            <a:r>
              <a:rPr lang="tr-TR" sz="2400" b="1" i="0" dirty="0">
                <a:solidFill>
                  <a:srgbClr val="725945"/>
                </a:solidFill>
                <a:effectLst/>
                <a:latin typeface="Helvetica Neue"/>
              </a:rPr>
              <a:t>-i İmrân Suresi </a:t>
            </a:r>
            <a:r>
              <a:rPr lang="tr-TR" sz="2200" b="1" i="0" dirty="0">
                <a:solidFill>
                  <a:srgbClr val="725945"/>
                </a:solidFill>
                <a:effectLst/>
                <a:latin typeface="inherit"/>
              </a:rPr>
              <a:t>- 3.sure </a:t>
            </a:r>
          </a:p>
          <a:p>
            <a:r>
              <a:rPr lang="tr-TR" sz="2200" b="1" dirty="0">
                <a:solidFill>
                  <a:srgbClr val="725945"/>
                </a:solidFill>
                <a:latin typeface="Helvetica Neue"/>
                <a:hlinkClick r:id="rId2"/>
              </a:rPr>
              <a:t>124.</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892217"/>
            <a:ext cx="12192000" cy="2797994"/>
          </a:xfrm>
        </p:spPr>
        <p:txBody>
          <a:bodyPr>
            <a:noAutofit/>
          </a:bodyPr>
          <a:lstStyle/>
          <a:p>
            <a:r>
              <a:rPr lang="ar-AE" b="0" i="0" dirty="0">
                <a:solidFill>
                  <a:srgbClr val="725945"/>
                </a:solidFill>
                <a:effectLst/>
                <a:latin typeface="Elif1"/>
              </a:rPr>
              <a:t>اِذْ تَقُولُ لِلْمُؤْمِنٖينَ اَلَنْ يَكْفِيَكُمْ اَنْ يُمِدَّ كُمْ رَبُّكُمْ بِثَلٰثَةِ</a:t>
            </a:r>
            <a:r>
              <a:rPr lang="tr-TR" b="0" i="0" dirty="0">
                <a:solidFill>
                  <a:srgbClr val="725945"/>
                </a:solidFill>
                <a:effectLst/>
                <a:latin typeface="Elif1"/>
              </a:rPr>
              <a:t/>
            </a:r>
            <a:br>
              <a:rPr lang="tr-TR" b="0" i="0" dirty="0">
                <a:solidFill>
                  <a:srgbClr val="725945"/>
                </a:solidFill>
                <a:effectLst/>
                <a:latin typeface="Elif1"/>
              </a:rPr>
            </a:br>
            <a:r>
              <a:rPr lang="tr-TR" b="0" i="0" dirty="0">
                <a:solidFill>
                  <a:srgbClr val="725945"/>
                </a:solidFill>
                <a:effectLst/>
                <a:latin typeface="Elif1"/>
              </a:rPr>
              <a:t/>
            </a:r>
            <a:br>
              <a:rPr lang="tr-TR" b="0" i="0" dirty="0">
                <a:solidFill>
                  <a:srgbClr val="725945"/>
                </a:solidFill>
                <a:effectLst/>
                <a:latin typeface="Elif1"/>
              </a:rPr>
            </a:br>
            <a:r>
              <a:rPr lang="ar-AE" b="0" i="0" dirty="0">
                <a:solidFill>
                  <a:srgbClr val="725945"/>
                </a:solidFill>
                <a:effectLst/>
                <a:latin typeface="Elif1"/>
              </a:rPr>
              <a:t> اٰلَافٍ مِنَ الْمَلٰٓئِكَةِ مُنْزَلٖينَؕ</a:t>
            </a:r>
            <a:r>
              <a:rPr lang="ar-AE" b="1" i="0" u="none" strike="noStrike" dirty="0">
                <a:solidFill>
                  <a:srgbClr val="725945"/>
                </a:solidFill>
                <a:effectLst/>
                <a:latin typeface="Elif1"/>
              </a:rPr>
              <a:t>﴿١٢٤﴾</a:t>
            </a:r>
            <a:endParaRPr lang="tr-TR" sz="333300" dirty="0"/>
          </a:p>
        </p:txBody>
      </p:sp>
    </p:spTree>
    <p:extLst>
      <p:ext uri="{BB962C8B-B14F-4D97-AF65-F5344CB8AC3E}">
        <p14:creationId xmlns:p14="http://schemas.microsoft.com/office/powerpoint/2010/main" val="36059617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60960" y="4882966"/>
            <a:ext cx="12192000" cy="2564314"/>
          </a:xfrm>
        </p:spPr>
        <p:txBody>
          <a:bodyPr>
            <a:normAutofit/>
          </a:bodyPr>
          <a:lstStyle/>
          <a:p>
            <a:r>
              <a:rPr lang="tr-TR" b="1" i="1" u="none" strike="noStrike" dirty="0">
                <a:solidFill>
                  <a:srgbClr val="725945"/>
                </a:solidFill>
                <a:effectLst/>
                <a:latin typeface="Helvetica Neue"/>
              </a:rPr>
              <a:t>﴾125﴿</a:t>
            </a:r>
            <a:r>
              <a:rPr lang="tr-TR" b="1" i="1" dirty="0">
                <a:solidFill>
                  <a:srgbClr val="4A4A4A"/>
                </a:solidFill>
                <a:effectLst/>
                <a:latin typeface="Helvetica Neue"/>
              </a:rPr>
              <a:t>Evet, eğer siz sabır gösterip itaatsizlikten sakınırsanız, onlar şu anda süratle üzerinize gelseler bile rabbiniz size nişanlı beş bin melekle yardım edecektir.</a:t>
            </a:r>
            <a:endParaRPr lang="tr-TR" sz="1239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15680" y="-30779"/>
            <a:ext cx="3576320" cy="1477328"/>
          </a:xfrm>
          <a:prstGeom prst="rect">
            <a:avLst/>
          </a:prstGeom>
          <a:noFill/>
        </p:spPr>
        <p:txBody>
          <a:bodyPr wrap="square" rtlCol="0">
            <a:spAutoFit/>
          </a:bodyPr>
          <a:lstStyle/>
          <a:p>
            <a:r>
              <a:rPr lang="tr-TR" sz="2400" b="1" i="0" dirty="0" err="1">
                <a:solidFill>
                  <a:srgbClr val="725945"/>
                </a:solidFill>
                <a:effectLst/>
                <a:latin typeface="Helvetica Neue"/>
              </a:rPr>
              <a:t>Âl</a:t>
            </a:r>
            <a:r>
              <a:rPr lang="tr-TR" sz="2400" b="1" i="0" dirty="0">
                <a:solidFill>
                  <a:srgbClr val="725945"/>
                </a:solidFill>
                <a:effectLst/>
                <a:latin typeface="Helvetica Neue"/>
              </a:rPr>
              <a:t>-i İmrân Suresi </a:t>
            </a:r>
            <a:r>
              <a:rPr lang="tr-TR" sz="2200" b="1" i="0" dirty="0">
                <a:solidFill>
                  <a:srgbClr val="725945"/>
                </a:solidFill>
                <a:effectLst/>
                <a:latin typeface="inherit"/>
              </a:rPr>
              <a:t>- 3.sure </a:t>
            </a:r>
          </a:p>
          <a:p>
            <a:r>
              <a:rPr lang="tr-TR" sz="2200" b="1" dirty="0">
                <a:solidFill>
                  <a:srgbClr val="725945"/>
                </a:solidFill>
                <a:latin typeface="Helvetica Neue"/>
                <a:hlinkClick r:id="rId2"/>
              </a:rPr>
              <a:t>125.</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892217"/>
            <a:ext cx="12192000" cy="2797994"/>
          </a:xfrm>
        </p:spPr>
        <p:txBody>
          <a:bodyPr>
            <a:noAutofit/>
          </a:bodyPr>
          <a:lstStyle/>
          <a:p>
            <a:r>
              <a:rPr lang="ar-AE" sz="5400" b="0" i="0" dirty="0">
                <a:solidFill>
                  <a:srgbClr val="725945"/>
                </a:solidFill>
                <a:effectLst/>
                <a:latin typeface="Elif1"/>
              </a:rPr>
              <a:t>بَلٰٓىۙ اِنْ تَصْبِرُوا وَتَتَّقُوا وَيَاْتُوكُمْ مِنْ فَوْرِهِمْ هٰذَا يُمْدِدْكُمْ</a:t>
            </a:r>
            <a:r>
              <a:rPr lang="tr-TR" sz="5400" b="0" i="0" dirty="0">
                <a:solidFill>
                  <a:srgbClr val="725945"/>
                </a:solidFill>
                <a:effectLst/>
                <a:latin typeface="Elif1"/>
              </a:rPr>
              <a:t/>
            </a:r>
            <a:br>
              <a:rPr lang="tr-TR" sz="5400" b="0" i="0" dirty="0">
                <a:solidFill>
                  <a:srgbClr val="725945"/>
                </a:solidFill>
                <a:effectLst/>
                <a:latin typeface="Elif1"/>
              </a:rPr>
            </a:br>
            <a:r>
              <a:rPr lang="tr-TR" sz="5400" b="0" i="0" dirty="0">
                <a:solidFill>
                  <a:srgbClr val="725945"/>
                </a:solidFill>
                <a:effectLst/>
                <a:latin typeface="Elif1"/>
              </a:rPr>
              <a:t/>
            </a:r>
            <a:br>
              <a:rPr lang="tr-TR" sz="5400" b="0" i="0" dirty="0">
                <a:solidFill>
                  <a:srgbClr val="725945"/>
                </a:solidFill>
                <a:effectLst/>
                <a:latin typeface="Elif1"/>
              </a:rPr>
            </a:br>
            <a:r>
              <a:rPr lang="ar-AE" sz="5400" b="0" i="0" dirty="0">
                <a:solidFill>
                  <a:srgbClr val="725945"/>
                </a:solidFill>
                <a:effectLst/>
                <a:latin typeface="Elif1"/>
              </a:rPr>
              <a:t> رَبُّكُمْ بِخَمْسَةِ اٰلَافٍ مِنَ الْمَلٰٓئِكَةِ مُسَوِّمٖينَ</a:t>
            </a:r>
            <a:r>
              <a:rPr lang="ar-AE" sz="5400" b="1" i="0" u="none" strike="noStrike" dirty="0">
                <a:solidFill>
                  <a:srgbClr val="725945"/>
                </a:solidFill>
                <a:effectLst/>
                <a:latin typeface="Elif1"/>
              </a:rPr>
              <a:t>﴿١٢٥﴾</a:t>
            </a:r>
            <a:endParaRPr lang="tr-TR" sz="277800" dirty="0"/>
          </a:p>
        </p:txBody>
      </p:sp>
    </p:spTree>
    <p:extLst>
      <p:ext uri="{BB962C8B-B14F-4D97-AF65-F5344CB8AC3E}">
        <p14:creationId xmlns:p14="http://schemas.microsoft.com/office/powerpoint/2010/main" val="8942451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613207"/>
            <a:ext cx="12192000" cy="2564314"/>
          </a:xfrm>
        </p:spPr>
        <p:txBody>
          <a:bodyPr>
            <a:normAutofit/>
          </a:bodyPr>
          <a:lstStyle/>
          <a:p>
            <a:r>
              <a:rPr lang="tr-TR" b="1" i="1" u="none" strike="noStrike" dirty="0">
                <a:solidFill>
                  <a:srgbClr val="725945"/>
                </a:solidFill>
                <a:effectLst/>
                <a:latin typeface="Helvetica Neue"/>
              </a:rPr>
              <a:t>﴾133﴿</a:t>
            </a:r>
            <a:r>
              <a:rPr lang="tr-TR" b="1" i="1" dirty="0">
                <a:solidFill>
                  <a:srgbClr val="4A4A4A"/>
                </a:solidFill>
                <a:effectLst/>
                <a:latin typeface="Helvetica Neue"/>
              </a:rPr>
              <a:t>Rabbinizin mağfiretine mazhar </a:t>
            </a:r>
            <a:r>
              <a:rPr lang="tr-TR" sz="1800" b="1" i="1" dirty="0">
                <a:solidFill>
                  <a:srgbClr val="4A4A4A"/>
                </a:solidFill>
                <a:effectLst/>
                <a:latin typeface="Helvetica Neue"/>
              </a:rPr>
              <a:t>olmak</a:t>
            </a:r>
            <a:r>
              <a:rPr lang="tr-TR" b="1" i="1" dirty="0">
                <a:solidFill>
                  <a:srgbClr val="4A4A4A"/>
                </a:solidFill>
                <a:effectLst/>
                <a:latin typeface="Helvetica Neue"/>
              </a:rPr>
              <a:t> ve </a:t>
            </a:r>
            <a:r>
              <a:rPr lang="tr-TR" b="1" i="1" dirty="0" err="1">
                <a:solidFill>
                  <a:srgbClr val="4A4A4A"/>
                </a:solidFill>
                <a:effectLst/>
                <a:latin typeface="Helvetica Neue"/>
              </a:rPr>
              <a:t>takvâ</a:t>
            </a:r>
            <a:r>
              <a:rPr lang="tr-TR" b="1" i="1" dirty="0">
                <a:solidFill>
                  <a:srgbClr val="4A4A4A"/>
                </a:solidFill>
                <a:effectLst/>
                <a:latin typeface="Helvetica Neue"/>
              </a:rPr>
              <a:t> sahipleri için hazırlanmış olup gökler ve yer kadar geniş olan cennete girmek için yarışın!</a:t>
            </a:r>
            <a:endParaRPr lang="tr-TR" sz="1033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15680" y="-30779"/>
            <a:ext cx="3576320" cy="1477328"/>
          </a:xfrm>
          <a:prstGeom prst="rect">
            <a:avLst/>
          </a:prstGeom>
          <a:noFill/>
        </p:spPr>
        <p:txBody>
          <a:bodyPr wrap="square" rtlCol="0">
            <a:spAutoFit/>
          </a:bodyPr>
          <a:lstStyle/>
          <a:p>
            <a:r>
              <a:rPr lang="tr-TR" sz="2400" b="1" i="0" dirty="0" err="1">
                <a:solidFill>
                  <a:srgbClr val="725945"/>
                </a:solidFill>
                <a:effectLst/>
                <a:latin typeface="Helvetica Neue"/>
              </a:rPr>
              <a:t>Âl</a:t>
            </a:r>
            <a:r>
              <a:rPr lang="tr-TR" sz="2400" b="1" i="0" dirty="0">
                <a:solidFill>
                  <a:srgbClr val="725945"/>
                </a:solidFill>
                <a:effectLst/>
                <a:latin typeface="Helvetica Neue"/>
              </a:rPr>
              <a:t>-i İmrân Suresi </a:t>
            </a:r>
            <a:r>
              <a:rPr lang="tr-TR" sz="2200" b="1" i="0" dirty="0">
                <a:solidFill>
                  <a:srgbClr val="725945"/>
                </a:solidFill>
                <a:effectLst/>
                <a:latin typeface="inherit"/>
              </a:rPr>
              <a:t>- 3.sure </a:t>
            </a:r>
          </a:p>
          <a:p>
            <a:r>
              <a:rPr lang="tr-TR" sz="2200" b="1" dirty="0">
                <a:solidFill>
                  <a:srgbClr val="725945"/>
                </a:solidFill>
                <a:latin typeface="Helvetica Neue"/>
                <a:hlinkClick r:id="rId2"/>
              </a:rPr>
              <a:t>133.</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892217"/>
            <a:ext cx="12192000" cy="2797994"/>
          </a:xfrm>
        </p:spPr>
        <p:txBody>
          <a:bodyPr>
            <a:noAutofit/>
          </a:bodyPr>
          <a:lstStyle/>
          <a:p>
            <a:r>
              <a:rPr lang="ar-AE" sz="6600" b="0" i="0" dirty="0">
                <a:solidFill>
                  <a:srgbClr val="725945"/>
                </a:solidFill>
                <a:effectLst/>
                <a:latin typeface="Elif1"/>
              </a:rPr>
              <a:t>وَسَارِعُٓوا اِلٰى مَغْفِرَةٍ مِنْ رَبِّكُمْ وَجَنَّةٍ عَرْضُهَا</a:t>
            </a:r>
            <a:r>
              <a:rPr lang="tr-TR" sz="6600" b="0" i="0" dirty="0">
                <a:solidFill>
                  <a:srgbClr val="725945"/>
                </a:solidFill>
                <a:effectLst/>
                <a:latin typeface="Elif1"/>
              </a:rPr>
              <a:t/>
            </a:r>
            <a:br>
              <a:rPr lang="tr-TR" sz="6600" b="0" i="0" dirty="0">
                <a:solidFill>
                  <a:srgbClr val="725945"/>
                </a:solidFill>
                <a:effectLst/>
                <a:latin typeface="Elif1"/>
              </a:rPr>
            </a:br>
            <a:r>
              <a:rPr lang="tr-TR" sz="6600" b="0" i="0" dirty="0">
                <a:solidFill>
                  <a:srgbClr val="725945"/>
                </a:solidFill>
                <a:effectLst/>
                <a:latin typeface="Elif1"/>
              </a:rPr>
              <a:t/>
            </a:r>
            <a:br>
              <a:rPr lang="tr-TR" sz="6600" b="0" i="0" dirty="0">
                <a:solidFill>
                  <a:srgbClr val="725945"/>
                </a:solidFill>
                <a:effectLst/>
                <a:latin typeface="Elif1"/>
              </a:rPr>
            </a:br>
            <a:r>
              <a:rPr lang="ar-AE" sz="6600" b="0" i="0" dirty="0">
                <a:solidFill>
                  <a:srgbClr val="725945"/>
                </a:solidFill>
                <a:effectLst/>
                <a:latin typeface="Elif1"/>
              </a:rPr>
              <a:t> السَّمٰوَاتُ وَالْاَرْضُۙ اُعِدَّتْ لِلْمُتَّقٖينَۙ</a:t>
            </a:r>
            <a:r>
              <a:rPr lang="ar-AE" sz="6600" b="1" i="0" u="none" strike="noStrike" dirty="0">
                <a:solidFill>
                  <a:srgbClr val="725945"/>
                </a:solidFill>
                <a:effectLst/>
                <a:latin typeface="Elif1"/>
              </a:rPr>
              <a:t>﴿١٣٣﴾</a:t>
            </a:r>
            <a:endParaRPr lang="tr-TR" sz="333300" dirty="0"/>
          </a:p>
        </p:txBody>
      </p:sp>
    </p:spTree>
    <p:extLst>
      <p:ext uri="{BB962C8B-B14F-4D97-AF65-F5344CB8AC3E}">
        <p14:creationId xmlns:p14="http://schemas.microsoft.com/office/powerpoint/2010/main" val="249361348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867958"/>
            <a:ext cx="12192000" cy="2564314"/>
          </a:xfrm>
        </p:spPr>
        <p:txBody>
          <a:bodyPr>
            <a:normAutofit/>
          </a:bodyPr>
          <a:lstStyle/>
          <a:p>
            <a:r>
              <a:rPr lang="tr-TR" sz="2000" b="1" i="1" u="none" strike="noStrike" dirty="0">
                <a:solidFill>
                  <a:srgbClr val="725945"/>
                </a:solidFill>
                <a:effectLst/>
                <a:latin typeface="Helvetica Neue"/>
              </a:rPr>
              <a:t>﴾136﴿</a:t>
            </a:r>
            <a:r>
              <a:rPr lang="tr-TR" sz="2000" b="1" i="1" dirty="0">
                <a:solidFill>
                  <a:srgbClr val="4A4A4A"/>
                </a:solidFill>
                <a:effectLst/>
                <a:latin typeface="Helvetica Neue"/>
              </a:rPr>
              <a:t>İşte onların yaptıklarının karşılığı rableri tarafından bir bağışlanma ve altlarından ırmaklar akan cennetlerdir. Onlar orada temelli kalacaklardır. Böyle amel edenlerin mükâfatı ne güzeldir!</a:t>
            </a:r>
            <a:endParaRPr lang="tr-TR" sz="1239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15680" y="-30779"/>
            <a:ext cx="3576320" cy="1477328"/>
          </a:xfrm>
          <a:prstGeom prst="rect">
            <a:avLst/>
          </a:prstGeom>
          <a:noFill/>
        </p:spPr>
        <p:txBody>
          <a:bodyPr wrap="square" rtlCol="0">
            <a:spAutoFit/>
          </a:bodyPr>
          <a:lstStyle/>
          <a:p>
            <a:r>
              <a:rPr lang="tr-TR" sz="2400" b="1" i="0" dirty="0" err="1">
                <a:solidFill>
                  <a:srgbClr val="725945"/>
                </a:solidFill>
                <a:effectLst/>
                <a:latin typeface="Helvetica Neue"/>
              </a:rPr>
              <a:t>Âl</a:t>
            </a:r>
            <a:r>
              <a:rPr lang="tr-TR" sz="2400" b="1" i="0" dirty="0">
                <a:solidFill>
                  <a:srgbClr val="725945"/>
                </a:solidFill>
                <a:effectLst/>
                <a:latin typeface="Helvetica Neue"/>
              </a:rPr>
              <a:t>-i İmrân Suresi </a:t>
            </a:r>
            <a:r>
              <a:rPr lang="tr-TR" sz="2200" b="1" i="0" dirty="0">
                <a:solidFill>
                  <a:srgbClr val="725945"/>
                </a:solidFill>
                <a:effectLst/>
                <a:latin typeface="inherit"/>
              </a:rPr>
              <a:t>- 3.sure </a:t>
            </a:r>
          </a:p>
          <a:p>
            <a:r>
              <a:rPr lang="tr-TR" sz="2200" b="1" dirty="0">
                <a:solidFill>
                  <a:srgbClr val="725945"/>
                </a:solidFill>
                <a:latin typeface="Helvetica Neue"/>
                <a:hlinkClick r:id="rId2"/>
              </a:rPr>
              <a:t>136.</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707885"/>
            <a:ext cx="12192000" cy="2797994"/>
          </a:xfrm>
        </p:spPr>
        <p:txBody>
          <a:bodyPr>
            <a:noAutofit/>
          </a:bodyPr>
          <a:lstStyle/>
          <a:p>
            <a:r>
              <a:rPr lang="ar-AE" sz="5400" b="0" i="0" dirty="0">
                <a:solidFill>
                  <a:srgbClr val="725945"/>
                </a:solidFill>
                <a:effectLst/>
                <a:latin typeface="Elif1"/>
              </a:rPr>
              <a:t>اُو۬لٰٓئِكَ جَزَٓاؤُ۬هُمْ مَغْفِرَةٌ مِنْ رَبِّهِمْ وَجَنَّاتٌ تَجْرٖي مِنْ تَحْتِهَا</a:t>
            </a:r>
            <a:r>
              <a:rPr lang="tr-TR" sz="5400" b="0" i="0" dirty="0">
                <a:solidFill>
                  <a:srgbClr val="725945"/>
                </a:solidFill>
                <a:effectLst/>
                <a:latin typeface="Elif1"/>
              </a:rPr>
              <a:t/>
            </a:r>
            <a:br>
              <a:rPr lang="tr-TR" sz="5400" b="0" i="0" dirty="0">
                <a:solidFill>
                  <a:srgbClr val="725945"/>
                </a:solidFill>
                <a:effectLst/>
                <a:latin typeface="Elif1"/>
              </a:rPr>
            </a:br>
            <a:r>
              <a:rPr lang="tr-TR" sz="5400" b="0" i="0" dirty="0">
                <a:solidFill>
                  <a:srgbClr val="725945"/>
                </a:solidFill>
                <a:effectLst/>
                <a:latin typeface="Elif1"/>
              </a:rPr>
              <a:t/>
            </a:r>
            <a:br>
              <a:rPr lang="tr-TR" sz="5400" b="0" i="0" dirty="0">
                <a:solidFill>
                  <a:srgbClr val="725945"/>
                </a:solidFill>
                <a:effectLst/>
                <a:latin typeface="Elif1"/>
              </a:rPr>
            </a:br>
            <a:r>
              <a:rPr lang="ar-AE" sz="5400" b="0" i="0" dirty="0">
                <a:solidFill>
                  <a:srgbClr val="725945"/>
                </a:solidFill>
                <a:effectLst/>
                <a:latin typeface="Elif1"/>
              </a:rPr>
              <a:t> الْاَنْهَارُ خَالِدٖينَ فٖيهَاؕ وَنِعْمَ اَجْرُ الْعَامِلٖينَؕ</a:t>
            </a:r>
            <a:r>
              <a:rPr lang="ar-AE" sz="5400" b="1" i="0" u="none" strike="noStrike" dirty="0">
                <a:solidFill>
                  <a:srgbClr val="725945"/>
                </a:solidFill>
                <a:effectLst/>
                <a:latin typeface="Elif1"/>
              </a:rPr>
              <a:t>﴿١٣٦﴾</a:t>
            </a:r>
            <a:endParaRPr lang="tr-TR" sz="333300" dirty="0"/>
          </a:p>
        </p:txBody>
      </p:sp>
    </p:spTree>
    <p:extLst>
      <p:ext uri="{BB962C8B-B14F-4D97-AF65-F5344CB8AC3E}">
        <p14:creationId xmlns:p14="http://schemas.microsoft.com/office/powerpoint/2010/main" val="355480269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700086"/>
            <a:ext cx="12192000" cy="2564314"/>
          </a:xfrm>
        </p:spPr>
        <p:txBody>
          <a:bodyPr>
            <a:normAutofit/>
          </a:bodyPr>
          <a:lstStyle/>
          <a:p>
            <a:r>
              <a:rPr lang="tr-TR" sz="2000" b="1" i="1" u="none" strike="noStrike" dirty="0">
                <a:solidFill>
                  <a:srgbClr val="725945"/>
                </a:solidFill>
                <a:effectLst/>
                <a:latin typeface="Helvetica Neue"/>
              </a:rPr>
              <a:t>﴾147﴿</a:t>
            </a:r>
            <a:r>
              <a:rPr lang="tr-TR" sz="2000" b="1" i="1" dirty="0">
                <a:solidFill>
                  <a:srgbClr val="4A4A4A"/>
                </a:solidFill>
                <a:effectLst/>
                <a:latin typeface="Helvetica Neue"/>
              </a:rPr>
              <a:t>Onların sözü şunu demekten ibaretti: “Rabbimiz! Günahlarımızdan ve işimizdeki aşırılıklardan ötürü bizi bağışla, sebatımızı arttır, kâfir topluluğa karşı bize yardım et!”</a:t>
            </a:r>
            <a:endParaRPr lang="tr-TR" sz="1239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15680" y="-30779"/>
            <a:ext cx="3576320" cy="1477328"/>
          </a:xfrm>
          <a:prstGeom prst="rect">
            <a:avLst/>
          </a:prstGeom>
          <a:noFill/>
        </p:spPr>
        <p:txBody>
          <a:bodyPr wrap="square" rtlCol="0">
            <a:spAutoFit/>
          </a:bodyPr>
          <a:lstStyle/>
          <a:p>
            <a:r>
              <a:rPr lang="tr-TR" sz="2400" b="1" i="0" dirty="0" err="1">
                <a:solidFill>
                  <a:srgbClr val="725945"/>
                </a:solidFill>
                <a:effectLst/>
                <a:latin typeface="Helvetica Neue"/>
              </a:rPr>
              <a:t>Âl</a:t>
            </a:r>
            <a:r>
              <a:rPr lang="tr-TR" sz="2400" b="1" i="0" dirty="0">
                <a:solidFill>
                  <a:srgbClr val="725945"/>
                </a:solidFill>
                <a:effectLst/>
                <a:latin typeface="Helvetica Neue"/>
              </a:rPr>
              <a:t>-i İmrân Suresi </a:t>
            </a:r>
            <a:r>
              <a:rPr lang="tr-TR" sz="2200" b="1" i="0" dirty="0">
                <a:solidFill>
                  <a:srgbClr val="725945"/>
                </a:solidFill>
                <a:effectLst/>
                <a:latin typeface="inherit"/>
              </a:rPr>
              <a:t>- 3.sure </a:t>
            </a:r>
          </a:p>
          <a:p>
            <a:r>
              <a:rPr lang="tr-TR" sz="2200" b="1" dirty="0">
                <a:solidFill>
                  <a:srgbClr val="725945"/>
                </a:solidFill>
                <a:latin typeface="Helvetica Neue"/>
                <a:hlinkClick r:id="rId2"/>
              </a:rPr>
              <a:t>147.</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707885"/>
            <a:ext cx="12192000" cy="2797994"/>
          </a:xfrm>
        </p:spPr>
        <p:txBody>
          <a:bodyPr>
            <a:noAutofit/>
          </a:bodyPr>
          <a:lstStyle/>
          <a:p>
            <a:r>
              <a:rPr lang="ar-AE" sz="4800" b="0" i="0" dirty="0">
                <a:solidFill>
                  <a:srgbClr val="725945"/>
                </a:solidFill>
                <a:effectLst/>
                <a:latin typeface="Elif1"/>
              </a:rPr>
              <a:t>وَمَا كَانَ قَوْلَهُمْ اِلَّٓا اَنْ قَالُوا رَبَّنَا اغْفِرْ لَنَا ذُنُوبَنَا وَاِسْرَافَنَا فٖٓي</a:t>
            </a:r>
            <a:r>
              <a:rPr lang="tr-TR" sz="4800" b="0" i="0" dirty="0">
                <a:solidFill>
                  <a:srgbClr val="725945"/>
                </a:solidFill>
                <a:effectLst/>
                <a:latin typeface="Elif1"/>
              </a:rPr>
              <a:t/>
            </a:r>
            <a:br>
              <a:rPr lang="tr-TR" sz="4800" b="0" i="0" dirty="0">
                <a:solidFill>
                  <a:srgbClr val="725945"/>
                </a:solidFill>
                <a:effectLst/>
                <a:latin typeface="Elif1"/>
              </a:rPr>
            </a:br>
            <a:r>
              <a:rPr lang="tr-TR" sz="4800" b="0" i="0" dirty="0">
                <a:solidFill>
                  <a:srgbClr val="725945"/>
                </a:solidFill>
                <a:effectLst/>
                <a:latin typeface="Elif1"/>
              </a:rPr>
              <a:t/>
            </a:r>
            <a:br>
              <a:rPr lang="tr-TR" sz="4800" b="0" i="0" dirty="0">
                <a:solidFill>
                  <a:srgbClr val="725945"/>
                </a:solidFill>
                <a:effectLst/>
                <a:latin typeface="Elif1"/>
              </a:rPr>
            </a:br>
            <a:r>
              <a:rPr lang="ar-AE" sz="4800" b="0" i="0" dirty="0">
                <a:solidFill>
                  <a:srgbClr val="725945"/>
                </a:solidFill>
                <a:effectLst/>
                <a:latin typeface="Elif1"/>
              </a:rPr>
              <a:t> اَمْرِنَا وَثَبِّتْ اَقْدَامَنَا وَانْصُرْنَا عَلَى الْقَوْمِ الْكَافِرٖينَ</a:t>
            </a:r>
            <a:r>
              <a:rPr lang="ar-AE" sz="4800" b="1" i="0" u="none" strike="noStrike" dirty="0">
                <a:solidFill>
                  <a:srgbClr val="725945"/>
                </a:solidFill>
                <a:effectLst/>
                <a:latin typeface="Elif1"/>
              </a:rPr>
              <a:t>﴿١٤٧﴾</a:t>
            </a:r>
            <a:endParaRPr lang="tr-TR" sz="333300" dirty="0"/>
          </a:p>
        </p:txBody>
      </p:sp>
    </p:spTree>
    <p:extLst>
      <p:ext uri="{BB962C8B-B14F-4D97-AF65-F5344CB8AC3E}">
        <p14:creationId xmlns:p14="http://schemas.microsoft.com/office/powerpoint/2010/main" val="304433633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5445760"/>
            <a:ext cx="12192000" cy="1605280"/>
          </a:xfrm>
        </p:spPr>
        <p:txBody>
          <a:bodyPr>
            <a:normAutofit fontScale="62500" lnSpcReduction="20000"/>
          </a:bodyPr>
          <a:lstStyle/>
          <a:p>
            <a:r>
              <a:rPr lang="tr-TR" sz="4000" b="1" i="1" u="none" strike="noStrike" dirty="0">
                <a:solidFill>
                  <a:srgbClr val="725945"/>
                </a:solidFill>
                <a:effectLst/>
                <a:latin typeface="Helvetica Neue"/>
              </a:rPr>
              <a:t>﴾169-170﴿</a:t>
            </a:r>
            <a:r>
              <a:rPr lang="tr-TR" sz="4000" b="1" i="1" dirty="0">
                <a:solidFill>
                  <a:srgbClr val="4A4A4A"/>
                </a:solidFill>
                <a:effectLst/>
                <a:latin typeface="Helvetica Neue"/>
              </a:rPr>
              <a:t>Allah yolunda öldürülenleri sakın ölüler sanma! Bilâkis onlar diridirler; Allah’ın, lütuf ve kereminden kendilerine verdikleriyle sevinçli bir halde rableri yanında rızıklara mazhar olmaktadırlar. Arkalarından gelecek ve henüz kendilerine katılmamış olan </a:t>
            </a:r>
            <a:r>
              <a:rPr lang="tr-TR" sz="4000" b="1" i="1" dirty="0" err="1">
                <a:solidFill>
                  <a:srgbClr val="4A4A4A"/>
                </a:solidFill>
                <a:effectLst/>
                <a:latin typeface="Helvetica Neue"/>
              </a:rPr>
              <a:t>şehid</a:t>
            </a:r>
            <a:r>
              <a:rPr lang="tr-TR" sz="4000" b="1" i="1" dirty="0">
                <a:solidFill>
                  <a:srgbClr val="4A4A4A"/>
                </a:solidFill>
                <a:effectLst/>
                <a:latin typeface="Helvetica Neue"/>
              </a:rPr>
              <a:t> kardeşlerine de hiçbir keder ve korku bulunmadığı müjdesinin sevincini duymaktadırlar.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15680" y="-30779"/>
            <a:ext cx="3576320" cy="1477328"/>
          </a:xfrm>
          <a:prstGeom prst="rect">
            <a:avLst/>
          </a:prstGeom>
          <a:noFill/>
        </p:spPr>
        <p:txBody>
          <a:bodyPr wrap="square" rtlCol="0">
            <a:spAutoFit/>
          </a:bodyPr>
          <a:lstStyle/>
          <a:p>
            <a:r>
              <a:rPr lang="tr-TR" sz="2400" b="1" i="0" dirty="0" err="1">
                <a:solidFill>
                  <a:srgbClr val="725945"/>
                </a:solidFill>
                <a:effectLst/>
                <a:latin typeface="Helvetica Neue"/>
              </a:rPr>
              <a:t>Âl</a:t>
            </a:r>
            <a:r>
              <a:rPr lang="tr-TR" sz="2400" b="1" i="0" dirty="0">
                <a:solidFill>
                  <a:srgbClr val="725945"/>
                </a:solidFill>
                <a:effectLst/>
                <a:latin typeface="Helvetica Neue"/>
              </a:rPr>
              <a:t>-i İmrân Suresi </a:t>
            </a:r>
            <a:r>
              <a:rPr lang="tr-TR" sz="2200" b="1" i="0" dirty="0">
                <a:solidFill>
                  <a:srgbClr val="725945"/>
                </a:solidFill>
                <a:effectLst/>
                <a:latin typeface="inherit"/>
              </a:rPr>
              <a:t>- 3.sure </a:t>
            </a:r>
          </a:p>
          <a:p>
            <a:r>
              <a:rPr lang="tr-TR" sz="2200" b="1" dirty="0">
                <a:solidFill>
                  <a:srgbClr val="725945"/>
                </a:solidFill>
                <a:latin typeface="Helvetica Neue"/>
                <a:hlinkClick r:id="rId2"/>
              </a:rPr>
              <a:t>169-170.</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647766"/>
            <a:ext cx="12192000" cy="2797994"/>
          </a:xfrm>
        </p:spPr>
        <p:txBody>
          <a:bodyPr>
            <a:noAutofit/>
          </a:bodyPr>
          <a:lstStyle/>
          <a:p>
            <a:pPr algn="r" rtl="1"/>
            <a:r>
              <a:rPr lang="ar-AE" sz="4800" b="0" i="0" dirty="0">
                <a:solidFill>
                  <a:srgbClr val="725945"/>
                </a:solidFill>
                <a:effectLst/>
                <a:latin typeface="Elif1"/>
              </a:rPr>
              <a:t>وَلَا تَحْسَبَنَّ الَّذٖينَ قُتِلُوا فٖى سَبٖيلِ اللّٰهِ اَمْوَاتًاۜ بَلْ اَحْيَٓاءٌ عِنْدَ رَبِّهِمْ</a:t>
            </a:r>
            <a:r>
              <a:rPr lang="tr-TR" sz="4800" b="0" i="0" dirty="0">
                <a:solidFill>
                  <a:srgbClr val="725945"/>
                </a:solidFill>
                <a:effectLst/>
                <a:latin typeface="Elif1"/>
              </a:rPr>
              <a:t/>
            </a:r>
            <a:br>
              <a:rPr lang="tr-TR" sz="4800" b="0" i="0" dirty="0">
                <a:solidFill>
                  <a:srgbClr val="725945"/>
                </a:solidFill>
                <a:effectLst/>
                <a:latin typeface="Elif1"/>
              </a:rPr>
            </a:br>
            <a:r>
              <a:rPr lang="tr-TR" sz="4800" b="0" i="0" dirty="0">
                <a:solidFill>
                  <a:srgbClr val="725945"/>
                </a:solidFill>
                <a:effectLst/>
                <a:latin typeface="Elif1"/>
              </a:rPr>
              <a:t/>
            </a:r>
            <a:br>
              <a:rPr lang="tr-TR" sz="4800" b="0" i="0" dirty="0">
                <a:solidFill>
                  <a:srgbClr val="725945"/>
                </a:solidFill>
                <a:effectLst/>
                <a:latin typeface="Elif1"/>
              </a:rPr>
            </a:br>
            <a:r>
              <a:rPr lang="ar-AE" sz="4800" b="0" i="0" dirty="0">
                <a:solidFill>
                  <a:srgbClr val="725945"/>
                </a:solidFill>
                <a:effectLst/>
                <a:latin typeface="Elif1"/>
              </a:rPr>
              <a:t> يُرْزَقُونَۙ</a:t>
            </a:r>
            <a:r>
              <a:rPr lang="ar-AE" sz="4800" b="1" i="0" u="none" strike="noStrike" dirty="0">
                <a:solidFill>
                  <a:srgbClr val="725945"/>
                </a:solidFill>
                <a:effectLst/>
                <a:latin typeface="Elif1"/>
              </a:rPr>
              <a:t>﴿١٦٩﴾</a:t>
            </a:r>
            <a:r>
              <a:rPr lang="tr-TR" sz="4800" b="1" i="0" u="none" strike="noStrike" dirty="0">
                <a:solidFill>
                  <a:srgbClr val="725945"/>
                </a:solidFill>
                <a:effectLst/>
                <a:latin typeface="Elif1"/>
              </a:rPr>
              <a:t/>
            </a:r>
            <a:br>
              <a:rPr lang="tr-TR" sz="4800" b="1" i="0" u="none" strike="noStrike" dirty="0">
                <a:solidFill>
                  <a:srgbClr val="725945"/>
                </a:solidFill>
                <a:effectLst/>
                <a:latin typeface="Elif1"/>
              </a:rPr>
            </a:br>
            <a:r>
              <a:rPr lang="ar-AE" sz="4800" b="0" i="0" dirty="0">
                <a:solidFill>
                  <a:srgbClr val="725945"/>
                </a:solidFill>
                <a:effectLst/>
                <a:latin typeface="Elif1"/>
              </a:rPr>
              <a:t/>
            </a:r>
            <a:br>
              <a:rPr lang="ar-AE" sz="4800" b="0" i="0" dirty="0">
                <a:solidFill>
                  <a:srgbClr val="725945"/>
                </a:solidFill>
                <a:effectLst/>
                <a:latin typeface="Elif1"/>
              </a:rPr>
            </a:br>
            <a:r>
              <a:rPr lang="ar-AE" sz="4800" b="0" i="0" dirty="0">
                <a:solidFill>
                  <a:srgbClr val="725945"/>
                </a:solidFill>
                <a:effectLst/>
                <a:latin typeface="Elif1"/>
              </a:rPr>
              <a:t>فَرِحٖينَ بِمَٓا اٰتٰيهُمُ اللّٰهُ مِنْ فَضْلِهٖۙ وَيَسْتَبْشِرُونَ بِالَّذٖينَ لَمْ يَلْحَقُوا بِهِمْ</a:t>
            </a:r>
            <a:r>
              <a:rPr lang="tr-TR" sz="4800" b="0" i="0" dirty="0">
                <a:solidFill>
                  <a:srgbClr val="725945"/>
                </a:solidFill>
                <a:effectLst/>
                <a:latin typeface="Elif1"/>
              </a:rPr>
              <a:t/>
            </a:r>
            <a:br>
              <a:rPr lang="tr-TR" sz="4800" b="0" i="0" dirty="0">
                <a:solidFill>
                  <a:srgbClr val="725945"/>
                </a:solidFill>
                <a:effectLst/>
                <a:latin typeface="Elif1"/>
              </a:rPr>
            </a:br>
            <a:r>
              <a:rPr lang="tr-TR" sz="4800" b="0" i="0" dirty="0">
                <a:solidFill>
                  <a:srgbClr val="725945"/>
                </a:solidFill>
                <a:effectLst/>
                <a:latin typeface="Elif1"/>
              </a:rPr>
              <a:t/>
            </a:r>
            <a:br>
              <a:rPr lang="tr-TR" sz="4800" b="0" i="0" dirty="0">
                <a:solidFill>
                  <a:srgbClr val="725945"/>
                </a:solidFill>
                <a:effectLst/>
                <a:latin typeface="Elif1"/>
              </a:rPr>
            </a:br>
            <a:r>
              <a:rPr lang="ar-AE" sz="4800" b="0" i="0" dirty="0">
                <a:solidFill>
                  <a:srgbClr val="725945"/>
                </a:solidFill>
                <a:effectLst/>
                <a:latin typeface="Elif1"/>
              </a:rPr>
              <a:t> مِنْ خَلْفِهِمْۙ اَلَّا خَوْفٌ عَلَيْهِمْ وَلَا هُمْ يَحْزَنُونَۘ</a:t>
            </a:r>
            <a:r>
              <a:rPr lang="ar-AE" sz="4800" b="1" i="0" u="none" strike="noStrike" dirty="0">
                <a:solidFill>
                  <a:srgbClr val="725945"/>
                </a:solidFill>
                <a:effectLst/>
                <a:latin typeface="Elif1"/>
              </a:rPr>
              <a:t>﴿١٧٠﴾</a:t>
            </a:r>
            <a:endParaRPr lang="ar-AE" sz="4800" b="0" i="0" dirty="0">
              <a:solidFill>
                <a:srgbClr val="725945"/>
              </a:solidFill>
              <a:effectLst/>
              <a:latin typeface="Elif1"/>
            </a:endParaRPr>
          </a:p>
        </p:txBody>
      </p:sp>
    </p:spTree>
    <p:extLst>
      <p:ext uri="{BB962C8B-B14F-4D97-AF65-F5344CB8AC3E}">
        <p14:creationId xmlns:p14="http://schemas.microsoft.com/office/powerpoint/2010/main" val="234571399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866640"/>
            <a:ext cx="12192000" cy="2082800"/>
          </a:xfrm>
        </p:spPr>
        <p:txBody>
          <a:bodyPr>
            <a:normAutofit fontScale="92500"/>
          </a:bodyPr>
          <a:lstStyle/>
          <a:p>
            <a:r>
              <a:rPr lang="tr-TR" sz="2400" b="1" i="1" u="none" strike="noStrike" dirty="0">
                <a:solidFill>
                  <a:srgbClr val="725945"/>
                </a:solidFill>
                <a:effectLst/>
                <a:latin typeface="Helvetica Neue"/>
              </a:rPr>
              <a:t>﴾195﴿</a:t>
            </a:r>
            <a:r>
              <a:rPr lang="tr-TR" sz="2400" b="1" i="1" dirty="0">
                <a:solidFill>
                  <a:srgbClr val="4A4A4A"/>
                </a:solidFill>
                <a:effectLst/>
                <a:latin typeface="Helvetica Neue"/>
              </a:rPr>
              <a:t>Rableri onların dualarına şöyle karşılık verir: “Şüphesiz ben, erkek olsun kadın olsun -ki birbirinizden meydana gelmişsinizdir- sizden bir şey yapanın emeğini asla boşa çıkarmam. Hicret edenlerin, yurtlarından çıkarılanların, benim yolumda eziyete uğratılanların, savaşanların ve öldürülenlerin, işte onların günahlarını elbette sileceğim. </a:t>
            </a:r>
            <a:r>
              <a:rPr lang="tr-TR" sz="2400" b="1" i="1" dirty="0" err="1">
                <a:solidFill>
                  <a:srgbClr val="4A4A4A"/>
                </a:solidFill>
                <a:effectLst/>
                <a:latin typeface="Helvetica Neue"/>
              </a:rPr>
              <a:t>Andolsun</a:t>
            </a:r>
            <a:r>
              <a:rPr lang="tr-TR" sz="2400" b="1" i="1" dirty="0">
                <a:solidFill>
                  <a:srgbClr val="4A4A4A"/>
                </a:solidFill>
                <a:effectLst/>
                <a:latin typeface="Helvetica Neue"/>
              </a:rPr>
              <a:t> ki, Allah katından bir mükâfat olarak onları altından ırmaklar akan cennetlere koyacağım. Şüphe yok ki nimetin güzeli Allah’ın katındadır!”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15680" y="-30779"/>
            <a:ext cx="3576320" cy="1477328"/>
          </a:xfrm>
          <a:prstGeom prst="rect">
            <a:avLst/>
          </a:prstGeom>
          <a:noFill/>
        </p:spPr>
        <p:txBody>
          <a:bodyPr wrap="square" rtlCol="0">
            <a:spAutoFit/>
          </a:bodyPr>
          <a:lstStyle/>
          <a:p>
            <a:r>
              <a:rPr lang="tr-TR" sz="2400" b="1" i="0" dirty="0" err="1">
                <a:solidFill>
                  <a:srgbClr val="725945"/>
                </a:solidFill>
                <a:effectLst/>
                <a:latin typeface="Helvetica Neue"/>
              </a:rPr>
              <a:t>Âl</a:t>
            </a:r>
            <a:r>
              <a:rPr lang="tr-TR" sz="2400" b="1" i="0" dirty="0">
                <a:solidFill>
                  <a:srgbClr val="725945"/>
                </a:solidFill>
                <a:effectLst/>
                <a:latin typeface="Helvetica Neue"/>
              </a:rPr>
              <a:t>-i İmrân Suresi </a:t>
            </a:r>
            <a:r>
              <a:rPr lang="tr-TR" sz="2200" b="1" i="0" dirty="0">
                <a:solidFill>
                  <a:srgbClr val="725945"/>
                </a:solidFill>
                <a:effectLst/>
                <a:latin typeface="inherit"/>
              </a:rPr>
              <a:t>- 3.sure </a:t>
            </a:r>
          </a:p>
          <a:p>
            <a:r>
              <a:rPr lang="tr-TR" sz="2200" b="1" dirty="0">
                <a:solidFill>
                  <a:srgbClr val="725945"/>
                </a:solidFill>
                <a:latin typeface="Helvetica Neue"/>
                <a:hlinkClick r:id="rId2"/>
              </a:rPr>
              <a:t>195.</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977206"/>
            <a:ext cx="12192000" cy="2797994"/>
          </a:xfrm>
        </p:spPr>
        <p:txBody>
          <a:bodyPr>
            <a:noAutofit/>
          </a:bodyPr>
          <a:lstStyle/>
          <a:p>
            <a:r>
              <a:rPr lang="ar-AE" sz="4000" b="0" i="0" dirty="0">
                <a:solidFill>
                  <a:srgbClr val="725945"/>
                </a:solidFill>
                <a:effectLst/>
                <a:latin typeface="Elif1"/>
              </a:rPr>
              <a:t>فَاسْتَجَابَ لَهُمْ رَبُّهُمْ اَنّٖى لَٓا اُضٖيعُ عَمَلَ عَامِلٍ مِنْكُمْ مِنْ ذَكَرٍ اَوْ اُنْثٰىۚ بَعْضُكُمْ مِنْ</a:t>
            </a:r>
            <a:r>
              <a:rPr lang="tr-TR" sz="4000" b="0" i="0" dirty="0">
                <a:solidFill>
                  <a:srgbClr val="725945"/>
                </a:solidFill>
                <a:effectLst/>
                <a:latin typeface="Elif1"/>
              </a:rPr>
              <a:t/>
            </a:r>
            <a:br>
              <a:rPr lang="tr-TR" sz="4000" b="0" i="0" dirty="0">
                <a:solidFill>
                  <a:srgbClr val="725945"/>
                </a:solidFill>
                <a:effectLst/>
                <a:latin typeface="Elif1"/>
              </a:rPr>
            </a:br>
            <a:r>
              <a:rPr lang="tr-TR" sz="4000" b="0" i="0" dirty="0">
                <a:solidFill>
                  <a:srgbClr val="725945"/>
                </a:solidFill>
                <a:effectLst/>
                <a:latin typeface="Elif1"/>
              </a:rPr>
              <a:t/>
            </a:r>
            <a:br>
              <a:rPr lang="tr-TR" sz="4000" b="0" i="0" dirty="0">
                <a:solidFill>
                  <a:srgbClr val="725945"/>
                </a:solidFill>
                <a:effectLst/>
                <a:latin typeface="Elif1"/>
              </a:rPr>
            </a:br>
            <a:r>
              <a:rPr lang="ar-AE" sz="4000" b="0" i="0" dirty="0">
                <a:solidFill>
                  <a:srgbClr val="725945"/>
                </a:solidFill>
                <a:effectLst/>
                <a:latin typeface="Elif1"/>
              </a:rPr>
              <a:t> بَعْضٍۚ فَالَّذٖينَ هَاجَرُوا وَاُخْرِجُوا مِنْ دِيَارِهِمْ وَاُو۫ذُوا فٖى سَبٖيلٖى وَقَاتَلُوا وَقُتِلُوا</a:t>
            </a:r>
            <a:r>
              <a:rPr lang="tr-TR" sz="4000" b="0" i="0" dirty="0">
                <a:solidFill>
                  <a:srgbClr val="725945"/>
                </a:solidFill>
                <a:effectLst/>
                <a:latin typeface="Elif1"/>
              </a:rPr>
              <a:t/>
            </a:r>
            <a:br>
              <a:rPr lang="tr-TR" sz="4000" b="0" i="0" dirty="0">
                <a:solidFill>
                  <a:srgbClr val="725945"/>
                </a:solidFill>
                <a:effectLst/>
                <a:latin typeface="Elif1"/>
              </a:rPr>
            </a:br>
            <a:r>
              <a:rPr lang="tr-TR" sz="4000" b="0" i="0" dirty="0">
                <a:solidFill>
                  <a:srgbClr val="725945"/>
                </a:solidFill>
                <a:effectLst/>
                <a:latin typeface="Elif1"/>
              </a:rPr>
              <a:t/>
            </a:r>
            <a:br>
              <a:rPr lang="tr-TR" sz="4000" b="0" i="0" dirty="0">
                <a:solidFill>
                  <a:srgbClr val="725945"/>
                </a:solidFill>
                <a:effectLst/>
                <a:latin typeface="Elif1"/>
              </a:rPr>
            </a:br>
            <a:r>
              <a:rPr lang="ar-AE" sz="4000" b="0" i="0" dirty="0">
                <a:solidFill>
                  <a:srgbClr val="725945"/>
                </a:solidFill>
                <a:effectLst/>
                <a:latin typeface="Elif1"/>
              </a:rPr>
              <a:t> لَاُكَفِّرَنَّ عَنْهُمْ سَيِّـَٔاتِهِمْ وَلَاُدْخِلَنَّهُمْ جَنَّاتٍ تَجْرٖى مِنْ تَحْتِهَا الْاَنْهَارُۚ ثَوَابًا مِنْ عِنْدِ</a:t>
            </a:r>
            <a:r>
              <a:rPr lang="tr-TR" sz="4000" b="0" i="0" dirty="0">
                <a:solidFill>
                  <a:srgbClr val="725945"/>
                </a:solidFill>
                <a:effectLst/>
                <a:latin typeface="Elif1"/>
              </a:rPr>
              <a:t/>
            </a:r>
            <a:br>
              <a:rPr lang="tr-TR" sz="4000" b="0" i="0" dirty="0">
                <a:solidFill>
                  <a:srgbClr val="725945"/>
                </a:solidFill>
                <a:effectLst/>
                <a:latin typeface="Elif1"/>
              </a:rPr>
            </a:br>
            <a:r>
              <a:rPr lang="tr-TR" sz="4000" b="0" i="0" dirty="0">
                <a:solidFill>
                  <a:srgbClr val="725945"/>
                </a:solidFill>
                <a:effectLst/>
                <a:latin typeface="Elif1"/>
              </a:rPr>
              <a:t/>
            </a:r>
            <a:br>
              <a:rPr lang="tr-TR" sz="4000" b="0" i="0" dirty="0">
                <a:solidFill>
                  <a:srgbClr val="725945"/>
                </a:solidFill>
                <a:effectLst/>
                <a:latin typeface="Elif1"/>
              </a:rPr>
            </a:br>
            <a:r>
              <a:rPr lang="ar-AE" sz="4000" b="0" i="0" dirty="0">
                <a:solidFill>
                  <a:srgbClr val="725945"/>
                </a:solidFill>
                <a:effectLst/>
                <a:latin typeface="Elif1"/>
              </a:rPr>
              <a:t> اللّٰهِۜ وَاللّٰهُ عِنْدَهُ حُسْنُ الثَّوَابِ</a:t>
            </a:r>
            <a:r>
              <a:rPr lang="ar-AE" sz="4000" b="1" i="0" u="none" strike="noStrike" dirty="0">
                <a:solidFill>
                  <a:srgbClr val="725945"/>
                </a:solidFill>
                <a:effectLst/>
                <a:latin typeface="Elif1"/>
              </a:rPr>
              <a:t>﴿١٩٥﴾</a:t>
            </a:r>
            <a:endParaRPr lang="tr-TR" sz="400000" dirty="0"/>
          </a:p>
        </p:txBody>
      </p:sp>
    </p:spTree>
    <p:extLst>
      <p:ext uri="{BB962C8B-B14F-4D97-AF65-F5344CB8AC3E}">
        <p14:creationId xmlns:p14="http://schemas.microsoft.com/office/powerpoint/2010/main" val="420124334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060006"/>
            <a:ext cx="12192000" cy="2797994"/>
          </a:xfrm>
        </p:spPr>
        <p:txBody>
          <a:bodyPr>
            <a:normAutofit/>
          </a:bodyPr>
          <a:lstStyle/>
          <a:p>
            <a:r>
              <a:rPr lang="tr-TR" sz="3600" b="1" i="1" u="none" strike="noStrike" dirty="0">
                <a:solidFill>
                  <a:srgbClr val="725945"/>
                </a:solidFill>
                <a:effectLst/>
                <a:latin typeface="Helvetica Neue"/>
              </a:rPr>
              <a:t>﴾197﴿</a:t>
            </a:r>
            <a:r>
              <a:rPr lang="tr-TR" sz="3600" b="1" i="1" dirty="0">
                <a:solidFill>
                  <a:srgbClr val="4A4A4A"/>
                </a:solidFill>
                <a:effectLst/>
                <a:latin typeface="Helvetica Neue"/>
              </a:rPr>
              <a:t>Kısa süren bir faydalanma... Sonra sığınakları cehennem. Ne kötü bir mesken!</a:t>
            </a:r>
            <a:endParaRPr lang="tr-TR" sz="2315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15680" y="-30779"/>
            <a:ext cx="3576320" cy="1477328"/>
          </a:xfrm>
          <a:prstGeom prst="rect">
            <a:avLst/>
          </a:prstGeom>
          <a:noFill/>
        </p:spPr>
        <p:txBody>
          <a:bodyPr wrap="square" rtlCol="0">
            <a:spAutoFit/>
          </a:bodyPr>
          <a:lstStyle/>
          <a:p>
            <a:r>
              <a:rPr lang="tr-TR" sz="2400" b="1" i="0" dirty="0" err="1">
                <a:solidFill>
                  <a:srgbClr val="725945"/>
                </a:solidFill>
                <a:effectLst/>
                <a:latin typeface="Helvetica Neue"/>
              </a:rPr>
              <a:t>Âl</a:t>
            </a:r>
            <a:r>
              <a:rPr lang="tr-TR" sz="2400" b="1" i="0" dirty="0">
                <a:solidFill>
                  <a:srgbClr val="725945"/>
                </a:solidFill>
                <a:effectLst/>
                <a:latin typeface="Helvetica Neue"/>
              </a:rPr>
              <a:t>-i İmrân Suresi </a:t>
            </a:r>
            <a:r>
              <a:rPr lang="tr-TR" sz="2200" b="1" i="0" dirty="0">
                <a:solidFill>
                  <a:srgbClr val="725945"/>
                </a:solidFill>
                <a:effectLst/>
                <a:latin typeface="inherit"/>
              </a:rPr>
              <a:t>- 3.sure </a:t>
            </a:r>
          </a:p>
          <a:p>
            <a:r>
              <a:rPr lang="tr-TR" sz="2200" b="1" dirty="0">
                <a:solidFill>
                  <a:srgbClr val="725945"/>
                </a:solidFill>
                <a:latin typeface="Helvetica Neue"/>
                <a:hlinkClick r:id="rId2"/>
              </a:rPr>
              <a:t>197.</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631006"/>
            <a:ext cx="12192000" cy="2166988"/>
          </a:xfrm>
        </p:spPr>
        <p:txBody>
          <a:bodyPr>
            <a:noAutofit/>
          </a:bodyPr>
          <a:lstStyle/>
          <a:p>
            <a:r>
              <a:rPr lang="ar-AE" b="0" i="0" dirty="0">
                <a:solidFill>
                  <a:srgbClr val="725945"/>
                </a:solidFill>
                <a:effectLst/>
                <a:latin typeface="Elif1"/>
              </a:rPr>
              <a:t>مَتَاعٌ قَلٖيلٌ ثُمَّ مَاْوٰيهُمْ جَهَنَّمُۜ وَبِئْسَ الْمِهَادُ</a:t>
            </a:r>
            <a:r>
              <a:rPr lang="ar-AE" b="1" i="0" u="none" strike="noStrike" dirty="0">
                <a:solidFill>
                  <a:srgbClr val="725945"/>
                </a:solidFill>
                <a:effectLst/>
                <a:latin typeface="Elif1"/>
              </a:rPr>
              <a:t>﴿١٩٧﴾</a:t>
            </a:r>
            <a:endParaRPr lang="tr-TR" sz="333300" dirty="0"/>
          </a:p>
        </p:txBody>
      </p:sp>
    </p:spTree>
    <p:extLst>
      <p:ext uri="{BB962C8B-B14F-4D97-AF65-F5344CB8AC3E}">
        <p14:creationId xmlns:p14="http://schemas.microsoft.com/office/powerpoint/2010/main" val="69737004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5069840"/>
            <a:ext cx="12192000" cy="2082800"/>
          </a:xfrm>
        </p:spPr>
        <p:txBody>
          <a:bodyPr>
            <a:normAutofit/>
          </a:bodyPr>
          <a:lstStyle/>
          <a:p>
            <a:r>
              <a:rPr lang="tr-TR" sz="2000" b="1" i="1" u="none" strike="noStrike" dirty="0">
                <a:solidFill>
                  <a:srgbClr val="725945"/>
                </a:solidFill>
                <a:effectLst/>
                <a:latin typeface="Helvetica Neue"/>
              </a:rPr>
              <a:t>﴾199﴿</a:t>
            </a:r>
            <a:r>
              <a:rPr lang="tr-TR" sz="2000" b="1" i="1" dirty="0">
                <a:solidFill>
                  <a:srgbClr val="4A4A4A"/>
                </a:solidFill>
                <a:effectLst/>
                <a:latin typeface="Helvetica Neue"/>
              </a:rPr>
              <a:t>Ehl-i </a:t>
            </a:r>
            <a:r>
              <a:rPr lang="tr-TR" sz="2000" b="1" i="1" dirty="0" err="1">
                <a:solidFill>
                  <a:srgbClr val="4A4A4A"/>
                </a:solidFill>
                <a:effectLst/>
                <a:latin typeface="Helvetica Neue"/>
              </a:rPr>
              <a:t>kitap’tan</a:t>
            </a:r>
            <a:r>
              <a:rPr lang="tr-TR" sz="2000" b="1" i="1" dirty="0">
                <a:solidFill>
                  <a:srgbClr val="4A4A4A"/>
                </a:solidFill>
                <a:effectLst/>
                <a:latin typeface="Helvetica Neue"/>
              </a:rPr>
              <a:t> öyleleri vardır ki hem Allah’a hem size indirilene hem de kendilerine indirilmiş olana inanırlar, Allah’a karşı saygı duyup Allah’ın </a:t>
            </a:r>
            <a:r>
              <a:rPr lang="tr-TR" sz="2000" b="1" i="1" dirty="0" err="1">
                <a:solidFill>
                  <a:srgbClr val="4A4A4A"/>
                </a:solidFill>
                <a:effectLst/>
                <a:latin typeface="Helvetica Neue"/>
              </a:rPr>
              <a:t>âyetlerini</a:t>
            </a:r>
            <a:r>
              <a:rPr lang="tr-TR" sz="2000" b="1" i="1" dirty="0">
                <a:solidFill>
                  <a:srgbClr val="4A4A4A"/>
                </a:solidFill>
                <a:effectLst/>
                <a:latin typeface="Helvetica Neue"/>
              </a:rPr>
              <a:t> az bir pahaya değişmezler. İşte onların rableri katında mükâfatları vardır. Şüphesiz Allah hesap görmekte çok çabuktur.</a:t>
            </a:r>
            <a:endParaRPr lang="tr-TR" sz="1651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15680" y="-30779"/>
            <a:ext cx="3576320" cy="1477328"/>
          </a:xfrm>
          <a:prstGeom prst="rect">
            <a:avLst/>
          </a:prstGeom>
          <a:noFill/>
        </p:spPr>
        <p:txBody>
          <a:bodyPr wrap="square" rtlCol="0">
            <a:spAutoFit/>
          </a:bodyPr>
          <a:lstStyle/>
          <a:p>
            <a:r>
              <a:rPr lang="tr-TR" sz="2400" b="1" i="0" dirty="0" err="1">
                <a:solidFill>
                  <a:srgbClr val="725945"/>
                </a:solidFill>
                <a:effectLst/>
                <a:latin typeface="Helvetica Neue"/>
              </a:rPr>
              <a:t>Âl</a:t>
            </a:r>
            <a:r>
              <a:rPr lang="tr-TR" sz="2400" b="1" i="0" dirty="0">
                <a:solidFill>
                  <a:srgbClr val="725945"/>
                </a:solidFill>
                <a:effectLst/>
                <a:latin typeface="Helvetica Neue"/>
              </a:rPr>
              <a:t>-i İmrân Suresi </a:t>
            </a:r>
            <a:r>
              <a:rPr lang="tr-TR" sz="2200" b="1" i="0" dirty="0">
                <a:solidFill>
                  <a:srgbClr val="725945"/>
                </a:solidFill>
                <a:effectLst/>
                <a:latin typeface="inherit"/>
              </a:rPr>
              <a:t>- 3.sure </a:t>
            </a:r>
          </a:p>
          <a:p>
            <a:r>
              <a:rPr lang="tr-TR" sz="2200" b="1" dirty="0">
                <a:solidFill>
                  <a:srgbClr val="725945"/>
                </a:solidFill>
                <a:latin typeface="Helvetica Neue"/>
                <a:hlinkClick r:id="rId2"/>
              </a:rPr>
              <a:t>199.</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82566"/>
            <a:ext cx="12192000" cy="2797994"/>
          </a:xfrm>
        </p:spPr>
        <p:txBody>
          <a:bodyPr>
            <a:noAutofit/>
          </a:bodyPr>
          <a:lstStyle/>
          <a:p>
            <a:r>
              <a:rPr lang="ar-AE" sz="4800" b="0" i="0" dirty="0">
                <a:solidFill>
                  <a:srgbClr val="725945"/>
                </a:solidFill>
                <a:effectLst/>
                <a:latin typeface="Elif1"/>
              </a:rPr>
              <a:t>وَاِنَّ مِنْ اَهْلِ الْكِتَابِ لَمَنْ يُؤْمِنُ بِاللّٰهِ وَمَٓا اُنْزِلَ اِلَيْكُمْ وَمَٓا اُنْزِلَ</a:t>
            </a:r>
            <a:r>
              <a:rPr lang="tr-TR" sz="4800" b="0" i="0" dirty="0">
                <a:solidFill>
                  <a:srgbClr val="725945"/>
                </a:solidFill>
                <a:effectLst/>
                <a:latin typeface="Elif1"/>
              </a:rPr>
              <a:t/>
            </a:r>
            <a:br>
              <a:rPr lang="tr-TR" sz="4800" b="0" i="0" dirty="0">
                <a:solidFill>
                  <a:srgbClr val="725945"/>
                </a:solidFill>
                <a:effectLst/>
                <a:latin typeface="Elif1"/>
              </a:rPr>
            </a:br>
            <a:r>
              <a:rPr lang="tr-TR" sz="4800" b="0" i="0" dirty="0">
                <a:solidFill>
                  <a:srgbClr val="725945"/>
                </a:solidFill>
                <a:effectLst/>
                <a:latin typeface="Elif1"/>
              </a:rPr>
              <a:t/>
            </a:r>
            <a:br>
              <a:rPr lang="tr-TR" sz="4800" b="0" i="0" dirty="0">
                <a:solidFill>
                  <a:srgbClr val="725945"/>
                </a:solidFill>
                <a:effectLst/>
                <a:latin typeface="Elif1"/>
              </a:rPr>
            </a:br>
            <a:r>
              <a:rPr lang="ar-AE" sz="4800" b="0" i="0" dirty="0">
                <a:solidFill>
                  <a:srgbClr val="725945"/>
                </a:solidFill>
                <a:effectLst/>
                <a:latin typeface="Elif1"/>
              </a:rPr>
              <a:t> اِلَيْهِمْ خَاشِعٖينَ لِلّٰهِۙ لَا يَشْتَرُونَ بِاٰيَاتِ اللّٰهِ ثَمَنًا قَلٖيلًاۜ اُو۬لٰٓئِكَ لَهُمْ</a:t>
            </a:r>
            <a:r>
              <a:rPr lang="tr-TR" sz="4800" b="0" i="0" dirty="0">
                <a:solidFill>
                  <a:srgbClr val="725945"/>
                </a:solidFill>
                <a:effectLst/>
                <a:latin typeface="Elif1"/>
              </a:rPr>
              <a:t/>
            </a:r>
            <a:br>
              <a:rPr lang="tr-TR" sz="4800" b="0" i="0" dirty="0">
                <a:solidFill>
                  <a:srgbClr val="725945"/>
                </a:solidFill>
                <a:effectLst/>
                <a:latin typeface="Elif1"/>
              </a:rPr>
            </a:br>
            <a:r>
              <a:rPr lang="tr-TR" sz="4800" b="0" i="0" dirty="0">
                <a:solidFill>
                  <a:srgbClr val="725945"/>
                </a:solidFill>
                <a:effectLst/>
                <a:latin typeface="Elif1"/>
              </a:rPr>
              <a:t/>
            </a:r>
            <a:br>
              <a:rPr lang="tr-TR" sz="4800" b="0" i="0" dirty="0">
                <a:solidFill>
                  <a:srgbClr val="725945"/>
                </a:solidFill>
                <a:effectLst/>
                <a:latin typeface="Elif1"/>
              </a:rPr>
            </a:br>
            <a:r>
              <a:rPr lang="ar-AE" sz="4800" b="0" i="0" dirty="0">
                <a:solidFill>
                  <a:srgbClr val="725945"/>
                </a:solidFill>
                <a:effectLst/>
                <a:latin typeface="Elif1"/>
              </a:rPr>
              <a:t> اَجْرُهُمْ عِنْدَ رَبِّهِمْۜ اِنَّ اللّٰهَ سَرٖيعُ الْحِسَابِ</a:t>
            </a:r>
            <a:r>
              <a:rPr lang="ar-AE" sz="4800" b="1" i="0" u="none" strike="noStrike" dirty="0">
                <a:solidFill>
                  <a:srgbClr val="725945"/>
                </a:solidFill>
                <a:effectLst/>
                <a:latin typeface="Elif1"/>
              </a:rPr>
              <a:t>﴿١٩٩﴾</a:t>
            </a:r>
            <a:endParaRPr lang="tr-TR" sz="400000" dirty="0"/>
          </a:p>
        </p:txBody>
      </p:sp>
    </p:spTree>
    <p:extLst>
      <p:ext uri="{BB962C8B-B14F-4D97-AF65-F5344CB8AC3E}">
        <p14:creationId xmlns:p14="http://schemas.microsoft.com/office/powerpoint/2010/main" val="177327943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60960" y="4691012"/>
            <a:ext cx="12192000" cy="2797994"/>
          </a:xfrm>
        </p:spPr>
        <p:txBody>
          <a:bodyPr>
            <a:normAutofit/>
          </a:bodyPr>
          <a:lstStyle/>
          <a:p>
            <a:r>
              <a:rPr lang="tr-TR" b="1" i="1" u="none" strike="noStrike" dirty="0">
                <a:solidFill>
                  <a:srgbClr val="725945"/>
                </a:solidFill>
                <a:effectLst/>
                <a:latin typeface="Helvetica Neue"/>
              </a:rPr>
              <a:t>﴾65﴿</a:t>
            </a:r>
            <a:r>
              <a:rPr lang="tr-TR" b="1" i="1" dirty="0">
                <a:solidFill>
                  <a:srgbClr val="4A4A4A"/>
                </a:solidFill>
                <a:effectLst/>
                <a:latin typeface="Helvetica Neue"/>
              </a:rPr>
              <a:t>Hayır, rabbine </a:t>
            </a:r>
            <a:r>
              <a:rPr lang="tr-TR" b="1" i="1" dirty="0" err="1">
                <a:solidFill>
                  <a:srgbClr val="4A4A4A"/>
                </a:solidFill>
                <a:effectLst/>
                <a:latin typeface="Helvetica Neue"/>
              </a:rPr>
              <a:t>andolsun</a:t>
            </a:r>
            <a:r>
              <a:rPr lang="tr-TR" b="1" i="1" dirty="0">
                <a:solidFill>
                  <a:srgbClr val="4A4A4A"/>
                </a:solidFill>
                <a:effectLst/>
                <a:latin typeface="Helvetica Neue"/>
              </a:rPr>
              <a:t> ki, aralarında çıkan anlaşmazlık hususunda seni hakem kılıp sonra da verdiğin hükümden içlerinde hiçbir sıkıntı duymaksızın onu kabullenmedikçe ve boyun eğip teslim olmadıkça iman etmiş olmazlar.</a:t>
            </a:r>
            <a:endParaRPr lang="tr-TR" sz="1487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33840" y="0"/>
            <a:ext cx="3058160" cy="1477328"/>
          </a:xfrm>
          <a:prstGeom prst="rect">
            <a:avLst/>
          </a:prstGeom>
          <a:noFill/>
        </p:spPr>
        <p:txBody>
          <a:bodyPr wrap="square" rtlCol="0">
            <a:spAutoFit/>
          </a:bodyPr>
          <a:lstStyle/>
          <a:p>
            <a:r>
              <a:rPr lang="tr-TR" sz="2400" b="1" i="0" dirty="0">
                <a:solidFill>
                  <a:srgbClr val="725945"/>
                </a:solidFill>
                <a:effectLst/>
                <a:latin typeface="Helvetica Neue"/>
              </a:rPr>
              <a:t>Nisâ Suresi </a:t>
            </a:r>
            <a:r>
              <a:rPr lang="tr-TR" sz="2200" b="1" i="0" dirty="0">
                <a:solidFill>
                  <a:srgbClr val="725945"/>
                </a:solidFill>
                <a:effectLst/>
                <a:latin typeface="inherit"/>
              </a:rPr>
              <a:t>- 4.Sure </a:t>
            </a:r>
          </a:p>
          <a:p>
            <a:r>
              <a:rPr lang="tr-TR" sz="2200" b="1" dirty="0">
                <a:solidFill>
                  <a:srgbClr val="725945"/>
                </a:solidFill>
                <a:latin typeface="Helvetica Neue"/>
                <a:hlinkClick r:id="rId2"/>
              </a:rPr>
              <a:t>65.</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262012"/>
            <a:ext cx="12192000" cy="2166988"/>
          </a:xfrm>
        </p:spPr>
        <p:txBody>
          <a:bodyPr>
            <a:noAutofit/>
          </a:bodyPr>
          <a:lstStyle/>
          <a:p>
            <a:r>
              <a:rPr lang="ar-AE" sz="5400" b="0" i="0" dirty="0">
                <a:solidFill>
                  <a:srgbClr val="725945"/>
                </a:solidFill>
                <a:effectLst/>
                <a:latin typeface="Elif1"/>
              </a:rPr>
              <a:t>فَلَا وَرَبِّكَ لَا يُؤْمِنُونَ حَتّٰى يُحَكِّمُوكَ فٖيمَا شَجَرَ بَيْنَهُمْۙ ثُمَّ لَا</a:t>
            </a:r>
            <a:r>
              <a:rPr lang="tr-TR" sz="5400" b="0" i="0" dirty="0">
                <a:solidFill>
                  <a:srgbClr val="725945"/>
                </a:solidFill>
                <a:effectLst/>
                <a:latin typeface="Elif1"/>
              </a:rPr>
              <a:t/>
            </a:r>
            <a:br>
              <a:rPr lang="tr-TR" sz="5400" b="0" i="0" dirty="0">
                <a:solidFill>
                  <a:srgbClr val="725945"/>
                </a:solidFill>
                <a:effectLst/>
                <a:latin typeface="Elif1"/>
              </a:rPr>
            </a:br>
            <a:r>
              <a:rPr lang="tr-TR" sz="5400" b="0" i="0" dirty="0">
                <a:solidFill>
                  <a:srgbClr val="725945"/>
                </a:solidFill>
                <a:effectLst/>
                <a:latin typeface="Elif1"/>
              </a:rPr>
              <a:t/>
            </a:r>
            <a:br>
              <a:rPr lang="tr-TR" sz="5400" b="0" i="0" dirty="0">
                <a:solidFill>
                  <a:srgbClr val="725945"/>
                </a:solidFill>
                <a:effectLst/>
                <a:latin typeface="Elif1"/>
              </a:rPr>
            </a:br>
            <a:r>
              <a:rPr lang="ar-AE" sz="5400" b="0" i="0" dirty="0">
                <a:solidFill>
                  <a:srgbClr val="725945"/>
                </a:solidFill>
                <a:effectLst/>
                <a:latin typeface="Elif1"/>
              </a:rPr>
              <a:t> يَجِدُوا فٖٓى اَنْفُسِهِمْ حَرَجًا مِمَّا قَضَيْتَ وَيُسَلِّمُوا تَسْلٖيمًا</a:t>
            </a:r>
            <a:r>
              <a:rPr lang="ar-AE" sz="5400" b="1" i="0" u="none" strike="noStrike" dirty="0">
                <a:solidFill>
                  <a:srgbClr val="725945"/>
                </a:solidFill>
                <a:effectLst/>
                <a:latin typeface="Elif1"/>
              </a:rPr>
              <a:t>﴿٦٥﴾</a:t>
            </a:r>
            <a:endParaRPr lang="tr-TR" sz="277800" dirty="0"/>
          </a:p>
        </p:txBody>
      </p:sp>
    </p:spTree>
    <p:extLst>
      <p:ext uri="{BB962C8B-B14F-4D97-AF65-F5344CB8AC3E}">
        <p14:creationId xmlns:p14="http://schemas.microsoft.com/office/powerpoint/2010/main" val="309329950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490720"/>
            <a:ext cx="12192000" cy="2367280"/>
          </a:xfrm>
        </p:spPr>
        <p:txBody>
          <a:bodyPr>
            <a:normAutofit lnSpcReduction="10000"/>
          </a:bodyPr>
          <a:lstStyle/>
          <a:p>
            <a:r>
              <a:rPr lang="tr-TR" sz="3600" b="1" i="1" u="none" strike="noStrike" dirty="0">
                <a:solidFill>
                  <a:srgbClr val="725945"/>
                </a:solidFill>
                <a:effectLst/>
                <a:latin typeface="Helvetica Neue"/>
              </a:rPr>
              <a:t>﴾75﴿</a:t>
            </a:r>
            <a:r>
              <a:rPr lang="tr-TR" sz="3600" b="1" i="1" dirty="0">
                <a:solidFill>
                  <a:srgbClr val="4A4A4A"/>
                </a:solidFill>
                <a:effectLst/>
                <a:latin typeface="Helvetica Neue"/>
              </a:rPr>
              <a:t>Size ne oldu da Allah yolunda ve “Rabbimiz, bizi halkı zalim olan bu şehirden çıkar, bize tarafından bir sahip gönder, bize katından bir yardımcı yolla!” diyen çaresiz erkekler, kadınlar ve çocuklar uğrunda savaşmıyorsunuz?</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33840" y="0"/>
            <a:ext cx="3058160" cy="1477328"/>
          </a:xfrm>
          <a:prstGeom prst="rect">
            <a:avLst/>
          </a:prstGeom>
          <a:noFill/>
        </p:spPr>
        <p:txBody>
          <a:bodyPr wrap="square" rtlCol="0">
            <a:spAutoFit/>
          </a:bodyPr>
          <a:lstStyle/>
          <a:p>
            <a:r>
              <a:rPr lang="tr-TR" sz="2400" b="1" i="0" dirty="0">
                <a:solidFill>
                  <a:srgbClr val="725945"/>
                </a:solidFill>
                <a:effectLst/>
                <a:latin typeface="Helvetica Neue"/>
              </a:rPr>
              <a:t>Nisâ Suresi </a:t>
            </a:r>
            <a:r>
              <a:rPr lang="tr-TR" sz="2200" b="1" i="0" dirty="0">
                <a:solidFill>
                  <a:srgbClr val="725945"/>
                </a:solidFill>
                <a:effectLst/>
                <a:latin typeface="inherit"/>
              </a:rPr>
              <a:t>- 4.Sure </a:t>
            </a:r>
          </a:p>
          <a:p>
            <a:r>
              <a:rPr lang="tr-TR" sz="2200" b="1" dirty="0">
                <a:solidFill>
                  <a:srgbClr val="725945"/>
                </a:solidFill>
                <a:latin typeface="Helvetica Neue"/>
                <a:hlinkClick r:id="rId2"/>
              </a:rPr>
              <a:t>75.</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61452"/>
            <a:ext cx="12192000" cy="2166988"/>
          </a:xfrm>
        </p:spPr>
        <p:txBody>
          <a:bodyPr>
            <a:noAutofit/>
          </a:bodyPr>
          <a:lstStyle/>
          <a:p>
            <a:r>
              <a:rPr lang="ar-AE" sz="4400" b="0" i="0" dirty="0">
                <a:solidFill>
                  <a:srgbClr val="725945"/>
                </a:solidFill>
                <a:effectLst/>
                <a:latin typeface="Elif1"/>
              </a:rPr>
              <a:t>وَمَا لَكُمْ لَا تُقَاتِلُونَ فٖى سَبٖيلِ اللّٰهِ وَالْمُسْتَضْعَفٖينَ مِنَ الرِّجَالِ وَالنِّسَٓاءِ</a:t>
            </a:r>
            <a:r>
              <a:rPr lang="tr-TR" sz="4400" b="0" i="0" dirty="0">
                <a:solidFill>
                  <a:srgbClr val="725945"/>
                </a:solidFill>
                <a:effectLst/>
                <a:latin typeface="Elif1"/>
              </a:rPr>
              <a:t/>
            </a:r>
            <a:br>
              <a:rPr lang="tr-TR" sz="4400" b="0" i="0" dirty="0">
                <a:solidFill>
                  <a:srgbClr val="725945"/>
                </a:solidFill>
                <a:effectLst/>
                <a:latin typeface="Elif1"/>
              </a:rPr>
            </a:br>
            <a:r>
              <a:rPr lang="tr-TR" sz="4400" b="0" i="0" dirty="0">
                <a:solidFill>
                  <a:srgbClr val="725945"/>
                </a:solidFill>
                <a:effectLst/>
                <a:latin typeface="Elif1"/>
              </a:rPr>
              <a:t/>
            </a:r>
            <a:br>
              <a:rPr lang="tr-TR" sz="4400" b="0" i="0" dirty="0">
                <a:solidFill>
                  <a:srgbClr val="725945"/>
                </a:solidFill>
                <a:effectLst/>
                <a:latin typeface="Elif1"/>
              </a:rPr>
            </a:br>
            <a:r>
              <a:rPr lang="ar-AE" sz="4400" b="0" i="0" dirty="0">
                <a:solidFill>
                  <a:srgbClr val="725945"/>
                </a:solidFill>
                <a:effectLst/>
                <a:latin typeface="Elif1"/>
              </a:rPr>
              <a:t> وَالْوِلْدَانِ الَّذٖينَ يَقُولُونَ رَبَّنَٓا اَخْرِجْنَا مِنْ هٰذِهِ الْقَرْيَةِ الظَّالِمِ اَهْلُهَاۚ وَاجْعَلْ</a:t>
            </a:r>
            <a:r>
              <a:rPr lang="tr-TR" sz="4400" b="0" i="0" dirty="0">
                <a:solidFill>
                  <a:srgbClr val="725945"/>
                </a:solidFill>
                <a:effectLst/>
                <a:latin typeface="Elif1"/>
              </a:rPr>
              <a:t/>
            </a:r>
            <a:br>
              <a:rPr lang="tr-TR" sz="4400" b="0" i="0" dirty="0">
                <a:solidFill>
                  <a:srgbClr val="725945"/>
                </a:solidFill>
                <a:effectLst/>
                <a:latin typeface="Elif1"/>
              </a:rPr>
            </a:br>
            <a:r>
              <a:rPr lang="tr-TR" sz="4400" b="0" i="0" dirty="0">
                <a:solidFill>
                  <a:srgbClr val="725945"/>
                </a:solidFill>
                <a:effectLst/>
                <a:latin typeface="Elif1"/>
              </a:rPr>
              <a:t/>
            </a:r>
            <a:br>
              <a:rPr lang="tr-TR" sz="4400" b="0" i="0" dirty="0">
                <a:solidFill>
                  <a:srgbClr val="725945"/>
                </a:solidFill>
                <a:effectLst/>
                <a:latin typeface="Elif1"/>
              </a:rPr>
            </a:br>
            <a:r>
              <a:rPr lang="ar-AE" sz="4400" b="0" i="0" dirty="0">
                <a:solidFill>
                  <a:srgbClr val="725945"/>
                </a:solidFill>
                <a:effectLst/>
                <a:latin typeface="Elif1"/>
              </a:rPr>
              <a:t> لَنَا مِنْ لَدُنْكَ وَلِيًّاۚ وَاجْعَلْ لَنَا مِنْ لَدُنْكَ نَصٖيرًاۜ</a:t>
            </a:r>
            <a:r>
              <a:rPr lang="ar-AE" sz="4400" b="1" i="0" u="none" strike="noStrike" dirty="0">
                <a:solidFill>
                  <a:srgbClr val="725945"/>
                </a:solidFill>
                <a:effectLst/>
                <a:latin typeface="Elif1"/>
              </a:rPr>
              <a:t>﴿٧٥﴾</a:t>
            </a:r>
            <a:endParaRPr lang="tr-TR" sz="333300" dirty="0"/>
          </a:p>
        </p:txBody>
      </p:sp>
    </p:spTree>
    <p:extLst>
      <p:ext uri="{BB962C8B-B14F-4D97-AF65-F5344CB8AC3E}">
        <p14:creationId xmlns:p14="http://schemas.microsoft.com/office/powerpoint/2010/main" val="83417437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5176520"/>
            <a:ext cx="12192000" cy="1681480"/>
          </a:xfrm>
        </p:spPr>
        <p:txBody>
          <a:bodyPr>
            <a:normAutofit fontScale="92500" lnSpcReduction="20000"/>
          </a:bodyPr>
          <a:lstStyle/>
          <a:p>
            <a:r>
              <a:rPr lang="tr-TR" b="1" i="1" u="none" strike="noStrike" dirty="0">
                <a:solidFill>
                  <a:srgbClr val="725945"/>
                </a:solidFill>
                <a:effectLst/>
                <a:latin typeface="Helvetica Neue"/>
              </a:rPr>
              <a:t>﴾77﴿</a:t>
            </a:r>
            <a:r>
              <a:rPr lang="tr-TR" b="1" i="1" dirty="0">
                <a:solidFill>
                  <a:srgbClr val="4A4A4A"/>
                </a:solidFill>
                <a:effectLst/>
                <a:latin typeface="Helvetica Neue"/>
              </a:rPr>
              <a:t>Kendilerine, “Elinizi savaştan çekin, namazı kılın ve zekâtı verin” denilen kimseleri görmedin mi? Sonra onlara savaş farz kılınınca bir de gördün ki, içlerinden bir grup Allah’tan korkar gibi, hatta daha fazla bir korkuyla insanlardan korkuyorlar da, “Rabbimiz! Savaşı bize niçin yazdın, bizi yakın bir süreye kadar geri bıraksan olmaz mıydı?” diyorlar. Onlara de ki: “Dünya menfaati önemsizdir, Allah’tan korkanlar için </a:t>
            </a:r>
            <a:r>
              <a:rPr lang="tr-TR" b="1" i="1" dirty="0" err="1">
                <a:solidFill>
                  <a:srgbClr val="4A4A4A"/>
                </a:solidFill>
                <a:effectLst/>
                <a:latin typeface="Helvetica Neue"/>
              </a:rPr>
              <a:t>âhiret</a:t>
            </a:r>
            <a:r>
              <a:rPr lang="tr-TR" b="1" i="1" dirty="0">
                <a:solidFill>
                  <a:srgbClr val="4A4A4A"/>
                </a:solidFill>
                <a:effectLst/>
                <a:latin typeface="Helvetica Neue"/>
              </a:rPr>
              <a:t> daha hayırlıdır ve size zerre kadar haksızlık edilmez.”</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33840" y="0"/>
            <a:ext cx="3058160" cy="1477328"/>
          </a:xfrm>
          <a:prstGeom prst="rect">
            <a:avLst/>
          </a:prstGeom>
          <a:noFill/>
        </p:spPr>
        <p:txBody>
          <a:bodyPr wrap="square" rtlCol="0">
            <a:spAutoFit/>
          </a:bodyPr>
          <a:lstStyle/>
          <a:p>
            <a:r>
              <a:rPr lang="tr-TR" sz="2400" b="1" i="0" dirty="0">
                <a:solidFill>
                  <a:srgbClr val="725945"/>
                </a:solidFill>
                <a:effectLst/>
                <a:latin typeface="Helvetica Neue"/>
              </a:rPr>
              <a:t>Nisâ Suresi </a:t>
            </a:r>
            <a:r>
              <a:rPr lang="tr-TR" sz="2200" b="1" i="0" dirty="0">
                <a:solidFill>
                  <a:srgbClr val="725945"/>
                </a:solidFill>
                <a:effectLst/>
                <a:latin typeface="inherit"/>
              </a:rPr>
              <a:t>- 4.Sure </a:t>
            </a:r>
          </a:p>
          <a:p>
            <a:r>
              <a:rPr lang="tr-TR" sz="2200" b="1" dirty="0">
                <a:solidFill>
                  <a:srgbClr val="725945"/>
                </a:solidFill>
                <a:latin typeface="Helvetica Neue"/>
                <a:hlinkClick r:id="rId2"/>
              </a:rPr>
              <a:t>77.</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3009532"/>
            <a:ext cx="12192000" cy="2166988"/>
          </a:xfrm>
        </p:spPr>
        <p:txBody>
          <a:bodyPr>
            <a:noAutofit/>
          </a:bodyPr>
          <a:lstStyle/>
          <a:p>
            <a:r>
              <a:rPr lang="ar-AE" sz="4400" b="0" i="0" dirty="0">
                <a:solidFill>
                  <a:srgbClr val="725945"/>
                </a:solidFill>
                <a:effectLst/>
                <a:latin typeface="Elif1"/>
              </a:rPr>
              <a:t>اَلَمْ تَرَ اِلَى الَّذٖينَ قٖيلَ لَهُمْ كُفُّٓوا اَيْدِيَكُمْ وَاَقٖيمُوا الصَّلٰوةَ وَاٰتُوا الزَّكٰوةَۚ فَلَمَّا</a:t>
            </a:r>
            <a:r>
              <a:rPr lang="tr-TR" sz="4400" b="0" i="0" dirty="0">
                <a:solidFill>
                  <a:srgbClr val="725945"/>
                </a:solidFill>
                <a:effectLst/>
                <a:latin typeface="Elif1"/>
              </a:rPr>
              <a:t/>
            </a:r>
            <a:br>
              <a:rPr lang="tr-TR" sz="4400" b="0" i="0" dirty="0">
                <a:solidFill>
                  <a:srgbClr val="725945"/>
                </a:solidFill>
                <a:effectLst/>
                <a:latin typeface="Elif1"/>
              </a:rPr>
            </a:br>
            <a:r>
              <a:rPr lang="tr-TR" sz="4400" b="0" i="0" dirty="0">
                <a:solidFill>
                  <a:srgbClr val="725945"/>
                </a:solidFill>
                <a:effectLst/>
                <a:latin typeface="Elif1"/>
              </a:rPr>
              <a:t/>
            </a:r>
            <a:br>
              <a:rPr lang="tr-TR" sz="4400" b="0" i="0" dirty="0">
                <a:solidFill>
                  <a:srgbClr val="725945"/>
                </a:solidFill>
                <a:effectLst/>
                <a:latin typeface="Elif1"/>
              </a:rPr>
            </a:br>
            <a:r>
              <a:rPr lang="ar-AE" sz="4400" b="0" i="0" dirty="0">
                <a:solidFill>
                  <a:srgbClr val="725945"/>
                </a:solidFill>
                <a:effectLst/>
                <a:latin typeface="Elif1"/>
              </a:rPr>
              <a:t> كُتِبَ عَلَيْهِمُ الْقِتَالُ اِذَا فَرٖيقٌ مِنْهُمْ يَخْشَوْنَ النَّاسَ كَخَشْيَةِ اللّٰهِ اَوْ اَشَدَّ</a:t>
            </a:r>
            <a:r>
              <a:rPr lang="tr-TR" sz="4400" b="0" i="0" dirty="0">
                <a:solidFill>
                  <a:srgbClr val="725945"/>
                </a:solidFill>
                <a:effectLst/>
                <a:latin typeface="Elif1"/>
              </a:rPr>
              <a:t/>
            </a:r>
            <a:br>
              <a:rPr lang="tr-TR" sz="4400" b="0" i="0" dirty="0">
                <a:solidFill>
                  <a:srgbClr val="725945"/>
                </a:solidFill>
                <a:effectLst/>
                <a:latin typeface="Elif1"/>
              </a:rPr>
            </a:br>
            <a:r>
              <a:rPr lang="tr-TR" sz="4400" b="0" i="0" dirty="0">
                <a:solidFill>
                  <a:srgbClr val="725945"/>
                </a:solidFill>
                <a:effectLst/>
                <a:latin typeface="Elif1"/>
              </a:rPr>
              <a:t/>
            </a:r>
            <a:br>
              <a:rPr lang="tr-TR" sz="4400" b="0" i="0" dirty="0">
                <a:solidFill>
                  <a:srgbClr val="725945"/>
                </a:solidFill>
                <a:effectLst/>
                <a:latin typeface="Elif1"/>
              </a:rPr>
            </a:br>
            <a:r>
              <a:rPr lang="ar-AE" sz="4400" b="0" i="0" dirty="0">
                <a:solidFill>
                  <a:srgbClr val="725945"/>
                </a:solidFill>
                <a:effectLst/>
                <a:latin typeface="Elif1"/>
              </a:rPr>
              <a:t> خَشْيَةًۚ وَقَالُوا رَبَّنَا لِمَ كَتَبْتَ عَلَيْنَا الْقِتَالَۚ لَوْلَٓا اَخَّرْتَنَٓا اِلٰٓى اَجَلٍ قَرٖيبٍۜ قُلْ</a:t>
            </a:r>
            <a:r>
              <a:rPr lang="tr-TR" sz="4400" b="0" i="0" dirty="0">
                <a:solidFill>
                  <a:srgbClr val="725945"/>
                </a:solidFill>
                <a:effectLst/>
                <a:latin typeface="Elif1"/>
              </a:rPr>
              <a:t/>
            </a:r>
            <a:br>
              <a:rPr lang="tr-TR" sz="4400" b="0" i="0" dirty="0">
                <a:solidFill>
                  <a:srgbClr val="725945"/>
                </a:solidFill>
                <a:effectLst/>
                <a:latin typeface="Elif1"/>
              </a:rPr>
            </a:br>
            <a:r>
              <a:rPr lang="tr-TR" sz="4400" b="0" i="0" dirty="0">
                <a:solidFill>
                  <a:srgbClr val="725945"/>
                </a:solidFill>
                <a:effectLst/>
                <a:latin typeface="Elif1"/>
              </a:rPr>
              <a:t/>
            </a:r>
            <a:br>
              <a:rPr lang="tr-TR" sz="4400" b="0" i="0" dirty="0">
                <a:solidFill>
                  <a:srgbClr val="725945"/>
                </a:solidFill>
                <a:effectLst/>
                <a:latin typeface="Elif1"/>
              </a:rPr>
            </a:br>
            <a:r>
              <a:rPr lang="ar-AE" sz="4400" b="0" i="0" dirty="0">
                <a:solidFill>
                  <a:srgbClr val="725945"/>
                </a:solidFill>
                <a:effectLst/>
                <a:latin typeface="Elif1"/>
              </a:rPr>
              <a:t> مَتَاعُ الدُّنْيَا قَلٖيلٌۚ وَالْاٰخِرَةُ خَيْرٌ لِمَنِ اتَّقٰى وَلَا تُظْلَمُونَ فَتٖيلًا</a:t>
            </a:r>
            <a:r>
              <a:rPr lang="ar-AE" sz="4400" b="1" i="0" u="none" strike="noStrike" dirty="0">
                <a:solidFill>
                  <a:srgbClr val="725945"/>
                </a:solidFill>
                <a:effectLst/>
                <a:latin typeface="Elif1"/>
              </a:rPr>
              <a:t>﴿٧٧﴾</a:t>
            </a:r>
            <a:endParaRPr lang="tr-TR" sz="400000" dirty="0"/>
          </a:p>
        </p:txBody>
      </p:sp>
    </p:spTree>
    <p:extLst>
      <p:ext uri="{BB962C8B-B14F-4D97-AF65-F5344CB8AC3E}">
        <p14:creationId xmlns:p14="http://schemas.microsoft.com/office/powerpoint/2010/main" val="368911831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5232400"/>
            <a:ext cx="12192000" cy="2367280"/>
          </a:xfrm>
        </p:spPr>
        <p:txBody>
          <a:bodyPr>
            <a:normAutofit/>
          </a:bodyPr>
          <a:lstStyle/>
          <a:p>
            <a:r>
              <a:rPr lang="tr-TR" sz="2800" b="1" i="1" u="none" strike="noStrike" dirty="0">
                <a:solidFill>
                  <a:srgbClr val="725945"/>
                </a:solidFill>
                <a:effectLst/>
                <a:latin typeface="Helvetica Neue"/>
              </a:rPr>
              <a:t>﴾170﴿</a:t>
            </a:r>
            <a:r>
              <a:rPr lang="tr-TR" sz="2800" b="1" i="1" dirty="0">
                <a:solidFill>
                  <a:srgbClr val="4A4A4A"/>
                </a:solidFill>
                <a:effectLst/>
                <a:latin typeface="Helvetica Neue"/>
              </a:rPr>
              <a:t>Ey insanlar! Peygamber rabbinizden size gerçeği getirdi. Şu halde kendi iyiliğinize olarak iman edin. Eğer inkâr ederseniz bilin ki göklerde ve yerde ne varsa hepsi Allah’ındır. Allah sınırsız ilim ve hikmet sahibidir.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33840" y="0"/>
            <a:ext cx="3058160" cy="1477328"/>
          </a:xfrm>
          <a:prstGeom prst="rect">
            <a:avLst/>
          </a:prstGeom>
          <a:noFill/>
        </p:spPr>
        <p:txBody>
          <a:bodyPr wrap="square" rtlCol="0">
            <a:spAutoFit/>
          </a:bodyPr>
          <a:lstStyle/>
          <a:p>
            <a:r>
              <a:rPr lang="tr-TR" sz="2400" b="1" i="0" dirty="0">
                <a:solidFill>
                  <a:srgbClr val="725945"/>
                </a:solidFill>
                <a:effectLst/>
                <a:latin typeface="Helvetica Neue"/>
              </a:rPr>
              <a:t>Nisâ Suresi </a:t>
            </a:r>
            <a:r>
              <a:rPr lang="tr-TR" sz="2200" b="1" i="0" dirty="0">
                <a:solidFill>
                  <a:srgbClr val="725945"/>
                </a:solidFill>
                <a:effectLst/>
                <a:latin typeface="inherit"/>
              </a:rPr>
              <a:t>- 4.Sure </a:t>
            </a:r>
          </a:p>
          <a:p>
            <a:r>
              <a:rPr lang="tr-TR" sz="2200" b="1" dirty="0">
                <a:solidFill>
                  <a:srgbClr val="725945"/>
                </a:solidFill>
                <a:latin typeface="Helvetica Neue"/>
                <a:hlinkClick r:id="rId2"/>
              </a:rPr>
              <a:t>170.</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735212"/>
            <a:ext cx="12192000" cy="2166988"/>
          </a:xfrm>
        </p:spPr>
        <p:txBody>
          <a:bodyPr>
            <a:noAutofit/>
          </a:bodyPr>
          <a:lstStyle/>
          <a:p>
            <a:r>
              <a:rPr lang="ar-AE" sz="5400" b="0" i="0" dirty="0">
                <a:solidFill>
                  <a:srgbClr val="725945"/>
                </a:solidFill>
                <a:effectLst/>
                <a:latin typeface="Elif1"/>
              </a:rPr>
              <a:t>يَٓا اَيُّهَا النَّاسُ قَدْ جَٓاءَكُمُ الرَّسُولُ بِالْحَقِّ مِنْ رَبِّكُمْ فَاٰمِنُوا</a:t>
            </a:r>
            <a:r>
              <a:rPr lang="tr-TR" sz="5400" b="0" i="0" dirty="0">
                <a:solidFill>
                  <a:srgbClr val="725945"/>
                </a:solidFill>
                <a:effectLst/>
                <a:latin typeface="Elif1"/>
              </a:rPr>
              <a:t/>
            </a:r>
            <a:br>
              <a:rPr lang="tr-TR" sz="5400" b="0" i="0" dirty="0">
                <a:solidFill>
                  <a:srgbClr val="725945"/>
                </a:solidFill>
                <a:effectLst/>
                <a:latin typeface="Elif1"/>
              </a:rPr>
            </a:br>
            <a:r>
              <a:rPr lang="tr-TR" sz="5400" b="0" i="0" dirty="0">
                <a:solidFill>
                  <a:srgbClr val="725945"/>
                </a:solidFill>
                <a:effectLst/>
                <a:latin typeface="Elif1"/>
              </a:rPr>
              <a:t/>
            </a:r>
            <a:br>
              <a:rPr lang="tr-TR" sz="5400" b="0" i="0" dirty="0">
                <a:solidFill>
                  <a:srgbClr val="725945"/>
                </a:solidFill>
                <a:effectLst/>
                <a:latin typeface="Elif1"/>
              </a:rPr>
            </a:br>
            <a:r>
              <a:rPr lang="ar-AE" sz="5400" b="0" i="0" dirty="0">
                <a:solidFill>
                  <a:srgbClr val="725945"/>
                </a:solidFill>
                <a:effectLst/>
                <a:latin typeface="Elif1"/>
              </a:rPr>
              <a:t> خَيْرًا لَكُمْۜ وَاِنْ تَكْفُرُوا فَاِنَّ لِلّٰهِ مَا فِى السَّمٰوَاتِ وَالْاَرْضِۜ</a:t>
            </a:r>
            <a:r>
              <a:rPr lang="tr-TR" sz="5400" b="0" i="0" dirty="0">
                <a:solidFill>
                  <a:srgbClr val="725945"/>
                </a:solidFill>
                <a:effectLst/>
                <a:latin typeface="Elif1"/>
              </a:rPr>
              <a:t/>
            </a:r>
            <a:br>
              <a:rPr lang="tr-TR" sz="5400" b="0" i="0" dirty="0">
                <a:solidFill>
                  <a:srgbClr val="725945"/>
                </a:solidFill>
                <a:effectLst/>
                <a:latin typeface="Elif1"/>
              </a:rPr>
            </a:br>
            <a:r>
              <a:rPr lang="tr-TR" sz="5400" b="0" i="0" dirty="0">
                <a:solidFill>
                  <a:srgbClr val="725945"/>
                </a:solidFill>
                <a:effectLst/>
                <a:latin typeface="Elif1"/>
              </a:rPr>
              <a:t/>
            </a:r>
            <a:br>
              <a:rPr lang="tr-TR" sz="5400" b="0" i="0" dirty="0">
                <a:solidFill>
                  <a:srgbClr val="725945"/>
                </a:solidFill>
                <a:effectLst/>
                <a:latin typeface="Elif1"/>
              </a:rPr>
            </a:br>
            <a:r>
              <a:rPr lang="ar-AE" sz="5400" b="0" i="0" dirty="0">
                <a:solidFill>
                  <a:srgbClr val="725945"/>
                </a:solidFill>
                <a:effectLst/>
                <a:latin typeface="Elif1"/>
              </a:rPr>
              <a:t> وَكَانَ اللّٰهُ عَلٖيمًا حَكٖيمًا</a:t>
            </a:r>
            <a:r>
              <a:rPr lang="ar-AE" sz="5400" b="1" i="0" u="none" strike="noStrike" dirty="0">
                <a:solidFill>
                  <a:srgbClr val="725945"/>
                </a:solidFill>
                <a:effectLst/>
                <a:latin typeface="Elif1"/>
              </a:rPr>
              <a:t>﴿١٧٠﴾</a:t>
            </a:r>
            <a:endParaRPr lang="tr-TR" sz="333300" dirty="0"/>
          </a:p>
        </p:txBody>
      </p:sp>
    </p:spTree>
    <p:extLst>
      <p:ext uri="{BB962C8B-B14F-4D97-AF65-F5344CB8AC3E}">
        <p14:creationId xmlns:p14="http://schemas.microsoft.com/office/powerpoint/2010/main" val="221039301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60960" y="4934852"/>
            <a:ext cx="12192000" cy="2797994"/>
          </a:xfrm>
        </p:spPr>
        <p:txBody>
          <a:bodyPr>
            <a:normAutofit/>
          </a:bodyPr>
          <a:lstStyle/>
          <a:p>
            <a:r>
              <a:rPr lang="tr-TR" sz="3200" b="1" i="1" u="none" strike="noStrike" dirty="0">
                <a:solidFill>
                  <a:srgbClr val="725945"/>
                </a:solidFill>
                <a:effectLst/>
                <a:latin typeface="Helvetica Neue"/>
              </a:rPr>
              <a:t>﴾174﴿</a:t>
            </a:r>
            <a:r>
              <a:rPr lang="tr-TR" sz="3200" b="1" i="1" dirty="0">
                <a:solidFill>
                  <a:srgbClr val="4A4A4A"/>
                </a:solidFill>
                <a:effectLst/>
                <a:latin typeface="Helvetica Neue"/>
              </a:rPr>
              <a:t>Ey insanlar! Şüphesiz size rabbinizden kesin bir delil geldi ve size apaçık bir nur indirdik.</a:t>
            </a:r>
            <a:endParaRPr lang="tr-TR" sz="134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33840" y="0"/>
            <a:ext cx="3058160" cy="1477328"/>
          </a:xfrm>
          <a:prstGeom prst="rect">
            <a:avLst/>
          </a:prstGeom>
          <a:noFill/>
        </p:spPr>
        <p:txBody>
          <a:bodyPr wrap="square" rtlCol="0">
            <a:spAutoFit/>
          </a:bodyPr>
          <a:lstStyle/>
          <a:p>
            <a:r>
              <a:rPr lang="tr-TR" sz="2400" b="1" i="0" dirty="0">
                <a:solidFill>
                  <a:srgbClr val="725945"/>
                </a:solidFill>
                <a:effectLst/>
                <a:latin typeface="Helvetica Neue"/>
              </a:rPr>
              <a:t>Nisâ Suresi </a:t>
            </a:r>
            <a:r>
              <a:rPr lang="tr-TR" sz="2200" b="1" i="0" dirty="0">
                <a:solidFill>
                  <a:srgbClr val="725945"/>
                </a:solidFill>
                <a:effectLst/>
                <a:latin typeface="inherit"/>
              </a:rPr>
              <a:t>- 4.Sure </a:t>
            </a:r>
          </a:p>
          <a:p>
            <a:r>
              <a:rPr lang="tr-TR" sz="2200" b="1" dirty="0">
                <a:solidFill>
                  <a:srgbClr val="725945"/>
                </a:solidFill>
                <a:latin typeface="Helvetica Neue"/>
                <a:hlinkClick r:id="rId2"/>
              </a:rPr>
              <a:t>174.</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383932"/>
            <a:ext cx="12192000" cy="2166988"/>
          </a:xfrm>
        </p:spPr>
        <p:txBody>
          <a:bodyPr>
            <a:noAutofit/>
          </a:bodyPr>
          <a:lstStyle/>
          <a:p>
            <a:r>
              <a:rPr lang="ar-AE" b="0" i="0" dirty="0">
                <a:solidFill>
                  <a:srgbClr val="725945"/>
                </a:solidFill>
                <a:effectLst/>
                <a:latin typeface="Elif1"/>
              </a:rPr>
              <a:t>يَٓا اَيُّهَا النَّاسُ قَدْ جَٓاءَكُمْ بُرْهَانٌ مِنْ رَبِّكُمْ وَاَنْزَلْنَٓا</a:t>
            </a:r>
            <a:r>
              <a:rPr lang="tr-TR" b="0" i="0" dirty="0">
                <a:solidFill>
                  <a:srgbClr val="725945"/>
                </a:solidFill>
                <a:effectLst/>
                <a:latin typeface="Elif1"/>
              </a:rPr>
              <a:t/>
            </a:r>
            <a:br>
              <a:rPr lang="tr-TR" b="0" i="0" dirty="0">
                <a:solidFill>
                  <a:srgbClr val="725945"/>
                </a:solidFill>
                <a:effectLst/>
                <a:latin typeface="Elif1"/>
              </a:rPr>
            </a:br>
            <a:r>
              <a:rPr lang="tr-TR" b="0" i="0" dirty="0">
                <a:solidFill>
                  <a:srgbClr val="725945"/>
                </a:solidFill>
                <a:effectLst/>
                <a:latin typeface="Elif1"/>
              </a:rPr>
              <a:t/>
            </a:r>
            <a:br>
              <a:rPr lang="tr-TR" b="0" i="0" dirty="0">
                <a:solidFill>
                  <a:srgbClr val="725945"/>
                </a:solidFill>
                <a:effectLst/>
                <a:latin typeface="Elif1"/>
              </a:rPr>
            </a:br>
            <a:r>
              <a:rPr lang="ar-AE" b="0" i="0" dirty="0">
                <a:solidFill>
                  <a:srgbClr val="725945"/>
                </a:solidFill>
                <a:effectLst/>
                <a:latin typeface="Elif1"/>
              </a:rPr>
              <a:t> اِلَيْكُمْ نُورًا مُبٖينًا</a:t>
            </a:r>
            <a:r>
              <a:rPr lang="ar-AE" b="1" i="0" u="none" strike="noStrike" dirty="0">
                <a:solidFill>
                  <a:srgbClr val="725945"/>
                </a:solidFill>
                <a:effectLst/>
                <a:latin typeface="Elif1"/>
              </a:rPr>
              <a:t>﴿١٧٤﴾</a:t>
            </a:r>
            <a:endParaRPr lang="tr-TR" sz="333300" dirty="0"/>
          </a:p>
        </p:txBody>
      </p:sp>
    </p:spTree>
    <p:extLst>
      <p:ext uri="{BB962C8B-B14F-4D97-AF65-F5344CB8AC3E}">
        <p14:creationId xmlns:p14="http://schemas.microsoft.com/office/powerpoint/2010/main" val="45271522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12494"/>
            <a:ext cx="12192000" cy="2345506"/>
          </a:xfrm>
        </p:spPr>
        <p:txBody>
          <a:bodyPr>
            <a:normAutofit/>
          </a:bodyPr>
          <a:lstStyle/>
          <a:p>
            <a:r>
              <a:rPr lang="tr-TR" b="1" i="1" u="none" strike="noStrike" dirty="0">
                <a:solidFill>
                  <a:srgbClr val="725945"/>
                </a:solidFill>
                <a:effectLst/>
                <a:latin typeface="Helvetica Neue"/>
              </a:rPr>
              <a:t>﴾2﴿</a:t>
            </a:r>
            <a:r>
              <a:rPr lang="tr-TR" b="1" i="1" dirty="0">
                <a:solidFill>
                  <a:srgbClr val="4A4A4A"/>
                </a:solidFill>
                <a:effectLst/>
                <a:latin typeface="Helvetica Neue"/>
              </a:rPr>
              <a:t>Ey iman edenler! Allah’ın işaretlerine, haram aya, boyunları bağsız ve bağlı kurbanlıklara, rablerinin lütuf ve rızasını dileyerek </a:t>
            </a:r>
            <a:r>
              <a:rPr lang="tr-TR" b="1" i="1" dirty="0" err="1">
                <a:solidFill>
                  <a:srgbClr val="4A4A4A"/>
                </a:solidFill>
                <a:effectLst/>
                <a:latin typeface="Helvetica Neue"/>
              </a:rPr>
              <a:t>Beytülharâm’a</a:t>
            </a:r>
            <a:r>
              <a:rPr lang="tr-TR" b="1" i="1" dirty="0">
                <a:solidFill>
                  <a:srgbClr val="4A4A4A"/>
                </a:solidFill>
                <a:effectLst/>
                <a:latin typeface="Helvetica Neue"/>
              </a:rPr>
              <a:t> yönelmiş kimselere sakın saygısızlık etmeyin. İhramdan çıkınca avlanabilirsiniz. </a:t>
            </a:r>
            <a:r>
              <a:rPr lang="tr-TR" b="1" i="1" dirty="0" err="1">
                <a:solidFill>
                  <a:srgbClr val="4A4A4A"/>
                </a:solidFill>
                <a:effectLst/>
                <a:latin typeface="Helvetica Neue"/>
              </a:rPr>
              <a:t>Mescid</a:t>
            </a:r>
            <a:r>
              <a:rPr lang="tr-TR" b="1" i="1" dirty="0">
                <a:solidFill>
                  <a:srgbClr val="4A4A4A"/>
                </a:solidFill>
                <a:effectLst/>
                <a:latin typeface="Helvetica Neue"/>
              </a:rPr>
              <a:t>-i </a:t>
            </a:r>
            <a:r>
              <a:rPr lang="tr-TR" b="1" i="1" dirty="0" err="1">
                <a:solidFill>
                  <a:srgbClr val="4A4A4A"/>
                </a:solidFill>
                <a:effectLst/>
                <a:latin typeface="Helvetica Neue"/>
              </a:rPr>
              <a:t>Harâm’a</a:t>
            </a:r>
            <a:r>
              <a:rPr lang="tr-TR" b="1" i="1" dirty="0">
                <a:solidFill>
                  <a:srgbClr val="4A4A4A"/>
                </a:solidFill>
                <a:effectLst/>
                <a:latin typeface="Helvetica Neue"/>
              </a:rPr>
              <a:t> girmenizi engellediler diye bir topluma karşı duyduğunuz kin, sakın aşırı gitmenize sebep olmasın. İyilik ve </a:t>
            </a:r>
            <a:r>
              <a:rPr lang="tr-TR" b="1" i="1" dirty="0" err="1">
                <a:solidFill>
                  <a:srgbClr val="4A4A4A"/>
                </a:solidFill>
                <a:effectLst/>
                <a:latin typeface="Helvetica Neue"/>
              </a:rPr>
              <a:t>takvâ</a:t>
            </a:r>
            <a:r>
              <a:rPr lang="tr-TR" b="1" i="1" dirty="0">
                <a:solidFill>
                  <a:srgbClr val="4A4A4A"/>
                </a:solidFill>
                <a:effectLst/>
                <a:latin typeface="Helvetica Neue"/>
              </a:rPr>
              <a:t> hususunda yardımlaşın, günah ve haksızlık yolunda yardımlaşmayın. Allah’tan korkun, çünkü Allah’ın cezası çetindir.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33840" y="0"/>
            <a:ext cx="3058160" cy="1477328"/>
          </a:xfrm>
          <a:prstGeom prst="rect">
            <a:avLst/>
          </a:prstGeom>
          <a:noFill/>
        </p:spPr>
        <p:txBody>
          <a:bodyPr wrap="square" rtlCol="0">
            <a:spAutoFit/>
          </a:bodyPr>
          <a:lstStyle/>
          <a:p>
            <a:r>
              <a:rPr lang="tr-TR" sz="2400" b="1" i="0" dirty="0">
                <a:solidFill>
                  <a:srgbClr val="725945"/>
                </a:solidFill>
                <a:effectLst/>
                <a:latin typeface="Helvetica Neue"/>
              </a:rPr>
              <a:t>Mâide Suresi </a:t>
            </a:r>
            <a:r>
              <a:rPr lang="tr-TR" sz="2200" b="1" i="0" dirty="0">
                <a:solidFill>
                  <a:srgbClr val="725945"/>
                </a:solidFill>
                <a:effectLst/>
                <a:latin typeface="inherit"/>
              </a:rPr>
              <a:t>- 5.Sure </a:t>
            </a:r>
          </a:p>
          <a:p>
            <a:r>
              <a:rPr lang="tr-TR" sz="2200" b="1" dirty="0">
                <a:solidFill>
                  <a:srgbClr val="725945"/>
                </a:solidFill>
                <a:latin typeface="Helvetica Neue"/>
                <a:hlinkClick r:id="rId2"/>
              </a:rPr>
              <a:t>2.</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345506"/>
            <a:ext cx="12192000" cy="2166988"/>
          </a:xfrm>
        </p:spPr>
        <p:txBody>
          <a:bodyPr>
            <a:noAutofit/>
          </a:bodyPr>
          <a:lstStyle/>
          <a:p>
            <a:r>
              <a:rPr lang="ar-AE" sz="3600" b="0" i="0" dirty="0">
                <a:solidFill>
                  <a:srgbClr val="725945"/>
                </a:solidFill>
                <a:effectLst/>
                <a:latin typeface="Elif1"/>
              </a:rPr>
              <a:t>يَٓا اَيُّهَا الَّذٖينَ اٰمَنُوا لَا تُحِلُّوا شَعَٓائِرَ اللّٰهِ وَلَا الشَّهْرَ الْحَرَامَ وَلَا الْهَدْىَ وَلَا الْقَلَٓائِدَ وَلَٓا آٰمّٖينَ</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الْبَيْتَ الْحَرَامَ يَبْتَغُونَ فَضْلًا مِنْ رَبِّهِمْ وَرِضْوَانًاۜ وَاِذَا حَلَلْتُمْ فَاصْطَادُواۜ وَلَا يَجْرِمَنَّكُمْ</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شَنَاٰنُ قَوْمٍ اَنْ صَدُّوكُمْ عَنِ الْمَسْجِدِ الْحَرَامِ اَنْ تَعْتَدُواۘ وَتَعَاوَنُوا عَلَى الْبِرِّ وَالتَّقْوٰىۖ وَلَا</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تَعَاوَنُوا عَلَى الْاِثْمِ وَالْعُدْوَانِۖ وَاتَّقُوا اللّٰهَۜ اِنَّ اللّٰهَ شَدٖيدُ الْعِقَابِ</a:t>
            </a:r>
            <a:r>
              <a:rPr lang="ar-AE" sz="3600" b="1" i="0" u="none" strike="noStrike" dirty="0">
                <a:solidFill>
                  <a:srgbClr val="725945"/>
                </a:solidFill>
                <a:effectLst/>
                <a:latin typeface="Elif1"/>
              </a:rPr>
              <a:t>﴿٢﴾</a:t>
            </a:r>
            <a:endParaRPr lang="tr-TR" sz="400000" dirty="0"/>
          </a:p>
        </p:txBody>
      </p:sp>
    </p:spTree>
    <p:extLst>
      <p:ext uri="{BB962C8B-B14F-4D97-AF65-F5344CB8AC3E}">
        <p14:creationId xmlns:p14="http://schemas.microsoft.com/office/powerpoint/2010/main" val="205459927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929054"/>
            <a:ext cx="12192000" cy="2345506"/>
          </a:xfrm>
        </p:spPr>
        <p:txBody>
          <a:bodyPr>
            <a:normAutofit/>
          </a:bodyPr>
          <a:lstStyle/>
          <a:p>
            <a:r>
              <a:rPr lang="tr-TR" b="1" i="1" u="none" strike="noStrike" dirty="0">
                <a:solidFill>
                  <a:srgbClr val="725945"/>
                </a:solidFill>
                <a:effectLst/>
                <a:latin typeface="Helvetica Neue"/>
              </a:rPr>
              <a:t>﴾24﴿</a:t>
            </a:r>
            <a:r>
              <a:rPr lang="tr-TR" b="1" i="1" dirty="0">
                <a:solidFill>
                  <a:srgbClr val="4A4A4A"/>
                </a:solidFill>
                <a:effectLst/>
                <a:latin typeface="Helvetica Neue"/>
              </a:rPr>
              <a:t>İsrâiloğulları, “Ey Mûsâ! Onlar orada bulundukları sürece biz oraya asla girmeyeceğiz. Sen ve rabbin gidin savaşın; biz burada oturacağız!” dediler.</a:t>
            </a:r>
            <a:endParaRPr lang="tr-TR" sz="1487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33840" y="0"/>
            <a:ext cx="3058160" cy="1477328"/>
          </a:xfrm>
          <a:prstGeom prst="rect">
            <a:avLst/>
          </a:prstGeom>
          <a:noFill/>
        </p:spPr>
        <p:txBody>
          <a:bodyPr wrap="square" rtlCol="0">
            <a:spAutoFit/>
          </a:bodyPr>
          <a:lstStyle/>
          <a:p>
            <a:r>
              <a:rPr lang="tr-TR" sz="2400" b="1" i="0" dirty="0">
                <a:solidFill>
                  <a:srgbClr val="725945"/>
                </a:solidFill>
                <a:effectLst/>
                <a:latin typeface="Helvetica Neue"/>
              </a:rPr>
              <a:t>Mâide Suresi </a:t>
            </a:r>
            <a:r>
              <a:rPr lang="tr-TR" sz="2200" b="1" i="0" dirty="0">
                <a:solidFill>
                  <a:srgbClr val="725945"/>
                </a:solidFill>
                <a:effectLst/>
                <a:latin typeface="inherit"/>
              </a:rPr>
              <a:t>- 5.Sure </a:t>
            </a:r>
          </a:p>
          <a:p>
            <a:r>
              <a:rPr lang="tr-TR" sz="2200" b="1" dirty="0">
                <a:solidFill>
                  <a:srgbClr val="725945"/>
                </a:solidFill>
                <a:latin typeface="Helvetica Neue"/>
                <a:hlinkClick r:id="rId2"/>
              </a:rPr>
              <a:t>24.</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91440" y="1477328"/>
            <a:ext cx="12192000" cy="2166988"/>
          </a:xfrm>
        </p:spPr>
        <p:txBody>
          <a:bodyPr>
            <a:noAutofit/>
          </a:bodyPr>
          <a:lstStyle/>
          <a:p>
            <a:r>
              <a:rPr lang="ar-AE" b="0" i="0" dirty="0">
                <a:solidFill>
                  <a:srgbClr val="725945"/>
                </a:solidFill>
                <a:effectLst/>
                <a:latin typeface="Elif1"/>
              </a:rPr>
              <a:t>قَالُوا يَا مُوسٰٓى اِنَّا لَنْ نَدْخُلَهَٓا اَبَدًا مَا دَامُوا فٖيهَا</a:t>
            </a:r>
            <a:r>
              <a:rPr lang="tr-TR" b="0" i="0" dirty="0">
                <a:solidFill>
                  <a:srgbClr val="725945"/>
                </a:solidFill>
                <a:effectLst/>
                <a:latin typeface="Elif1"/>
              </a:rPr>
              <a:t/>
            </a:r>
            <a:br>
              <a:rPr lang="tr-TR" b="0" i="0" dirty="0">
                <a:solidFill>
                  <a:srgbClr val="725945"/>
                </a:solidFill>
                <a:effectLst/>
                <a:latin typeface="Elif1"/>
              </a:rPr>
            </a:br>
            <a:r>
              <a:rPr lang="tr-TR" b="0" i="0" dirty="0">
                <a:solidFill>
                  <a:srgbClr val="725945"/>
                </a:solidFill>
                <a:effectLst/>
                <a:latin typeface="Elif1"/>
              </a:rPr>
              <a:t/>
            </a:r>
            <a:br>
              <a:rPr lang="tr-TR" b="0" i="0" dirty="0">
                <a:solidFill>
                  <a:srgbClr val="725945"/>
                </a:solidFill>
                <a:effectLst/>
                <a:latin typeface="Elif1"/>
              </a:rPr>
            </a:br>
            <a:r>
              <a:rPr lang="ar-AE" b="0" i="0" dirty="0">
                <a:solidFill>
                  <a:srgbClr val="725945"/>
                </a:solidFill>
                <a:effectLst/>
                <a:latin typeface="Elif1"/>
              </a:rPr>
              <a:t> فَاذْهَبْ اَنْتَ وَرَبُّكَ فَقَاتِلَٓا اِنَّا هٰهُنَا قَاعِدُونَ</a:t>
            </a:r>
            <a:r>
              <a:rPr lang="ar-AE" b="1" i="0" u="none" strike="noStrike" dirty="0">
                <a:solidFill>
                  <a:srgbClr val="725945"/>
                </a:solidFill>
                <a:effectLst/>
                <a:latin typeface="Elif1"/>
              </a:rPr>
              <a:t>﴿٢٤﴾</a:t>
            </a:r>
            <a:endParaRPr lang="tr-TR" sz="333300" dirty="0"/>
          </a:p>
        </p:txBody>
      </p:sp>
    </p:spTree>
    <p:extLst>
      <p:ext uri="{BB962C8B-B14F-4D97-AF65-F5344CB8AC3E}">
        <p14:creationId xmlns:p14="http://schemas.microsoft.com/office/powerpoint/2010/main" val="123089566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847774"/>
            <a:ext cx="12192000" cy="2345506"/>
          </a:xfrm>
        </p:spPr>
        <p:txBody>
          <a:bodyPr>
            <a:normAutofit/>
          </a:bodyPr>
          <a:lstStyle/>
          <a:p>
            <a:r>
              <a:rPr lang="tr-TR" b="1" i="1" u="none" strike="noStrike" dirty="0">
                <a:solidFill>
                  <a:srgbClr val="725945"/>
                </a:solidFill>
                <a:effectLst/>
                <a:latin typeface="Helvetica Neue"/>
              </a:rPr>
              <a:t>﴾25﴿</a:t>
            </a:r>
            <a:r>
              <a:rPr lang="tr-TR" b="1" i="1" dirty="0">
                <a:solidFill>
                  <a:srgbClr val="4A4A4A"/>
                </a:solidFill>
                <a:effectLst/>
                <a:latin typeface="Helvetica Neue"/>
              </a:rPr>
              <a:t>Mûsâ, “Rabbim! Ben kendimden ve kardeşimden başkasına söz geçiremiyorum. Artık bizimle bu yoldan çıkmış kavim arasında sen hükmet” dedi.</a:t>
            </a:r>
            <a:endParaRPr lang="tr-TR" sz="1929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33840" y="0"/>
            <a:ext cx="3058160" cy="1477328"/>
          </a:xfrm>
          <a:prstGeom prst="rect">
            <a:avLst/>
          </a:prstGeom>
          <a:noFill/>
        </p:spPr>
        <p:txBody>
          <a:bodyPr wrap="square" rtlCol="0">
            <a:spAutoFit/>
          </a:bodyPr>
          <a:lstStyle/>
          <a:p>
            <a:r>
              <a:rPr lang="tr-TR" sz="2400" b="1" i="0" dirty="0">
                <a:solidFill>
                  <a:srgbClr val="725945"/>
                </a:solidFill>
                <a:effectLst/>
                <a:latin typeface="Helvetica Neue"/>
              </a:rPr>
              <a:t>Mâide Suresi </a:t>
            </a:r>
            <a:r>
              <a:rPr lang="tr-TR" sz="2200" b="1" i="0" dirty="0">
                <a:solidFill>
                  <a:srgbClr val="725945"/>
                </a:solidFill>
                <a:effectLst/>
                <a:latin typeface="inherit"/>
              </a:rPr>
              <a:t>- 5.Sure </a:t>
            </a:r>
          </a:p>
          <a:p>
            <a:r>
              <a:rPr lang="tr-TR" sz="2200" b="1" dirty="0">
                <a:solidFill>
                  <a:srgbClr val="725945"/>
                </a:solidFill>
                <a:latin typeface="Helvetica Neue"/>
                <a:hlinkClick r:id="rId2"/>
              </a:rPr>
              <a:t>25.</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91440" y="1477328"/>
            <a:ext cx="12192000" cy="2166988"/>
          </a:xfrm>
        </p:spPr>
        <p:txBody>
          <a:bodyPr>
            <a:noAutofit/>
          </a:bodyPr>
          <a:lstStyle/>
          <a:p>
            <a:r>
              <a:rPr lang="ar-AE" b="0" i="0" dirty="0">
                <a:solidFill>
                  <a:srgbClr val="725945"/>
                </a:solidFill>
                <a:effectLst/>
                <a:latin typeface="Elif1"/>
              </a:rPr>
              <a:t>قَالَ رَبِّ اِنّٖي لَٓا اَمْلِكُ اِلَّا نَفْسٖي وَاَخٖي فَافْرُقْ بَيْنَنَا</a:t>
            </a:r>
            <a:r>
              <a:rPr lang="tr-TR" b="0" i="0" dirty="0">
                <a:solidFill>
                  <a:srgbClr val="725945"/>
                </a:solidFill>
                <a:effectLst/>
                <a:latin typeface="Elif1"/>
              </a:rPr>
              <a:t/>
            </a:r>
            <a:br>
              <a:rPr lang="tr-TR" b="0" i="0" dirty="0">
                <a:solidFill>
                  <a:srgbClr val="725945"/>
                </a:solidFill>
                <a:effectLst/>
                <a:latin typeface="Elif1"/>
              </a:rPr>
            </a:br>
            <a:r>
              <a:rPr lang="tr-TR" b="0" i="0" dirty="0">
                <a:solidFill>
                  <a:srgbClr val="725945"/>
                </a:solidFill>
                <a:effectLst/>
                <a:latin typeface="Elif1"/>
              </a:rPr>
              <a:t/>
            </a:r>
            <a:br>
              <a:rPr lang="tr-TR" b="0" i="0" dirty="0">
                <a:solidFill>
                  <a:srgbClr val="725945"/>
                </a:solidFill>
                <a:effectLst/>
                <a:latin typeface="Elif1"/>
              </a:rPr>
            </a:br>
            <a:r>
              <a:rPr lang="ar-AE" b="0" i="0" dirty="0">
                <a:solidFill>
                  <a:srgbClr val="725945"/>
                </a:solidFill>
                <a:effectLst/>
                <a:latin typeface="Elif1"/>
              </a:rPr>
              <a:t> وَبَيْنَ الْقَوْمِ الْفَاسِقٖينَ</a:t>
            </a:r>
            <a:r>
              <a:rPr lang="ar-AE" b="1" i="0" u="none" strike="noStrike" dirty="0">
                <a:solidFill>
                  <a:srgbClr val="725945"/>
                </a:solidFill>
                <a:effectLst/>
                <a:latin typeface="Elif1"/>
              </a:rPr>
              <a:t>﴿٢٥﴾</a:t>
            </a:r>
            <a:endParaRPr lang="tr-TR" sz="333300" dirty="0"/>
          </a:p>
        </p:txBody>
      </p:sp>
    </p:spTree>
    <p:extLst>
      <p:ext uri="{BB962C8B-B14F-4D97-AF65-F5344CB8AC3E}">
        <p14:creationId xmlns:p14="http://schemas.microsoft.com/office/powerpoint/2010/main" val="215032559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10160" y="5000174"/>
            <a:ext cx="12192000" cy="2345506"/>
          </a:xfrm>
        </p:spPr>
        <p:txBody>
          <a:bodyPr>
            <a:normAutofit/>
          </a:bodyPr>
          <a:lstStyle/>
          <a:p>
            <a:r>
              <a:rPr lang="tr-TR" sz="1800" b="1" i="1" u="none" strike="noStrike" dirty="0">
                <a:solidFill>
                  <a:srgbClr val="725945"/>
                </a:solidFill>
                <a:effectLst/>
                <a:latin typeface="Helvetica Neue"/>
              </a:rPr>
              <a:t>﴾64﴿</a:t>
            </a:r>
            <a:r>
              <a:rPr lang="tr-TR" sz="1800" b="1" i="1" dirty="0">
                <a:solidFill>
                  <a:srgbClr val="4A4A4A"/>
                </a:solidFill>
                <a:effectLst/>
                <a:latin typeface="Helvetica Neue"/>
              </a:rPr>
              <a:t>Yahudiler “Allah’ın eli bağlanmış!” dediler. Asıl kendi elleri bağlanmıştır ve söyledikleri yüzünden lânetlenmişlerdir. Aksine O’nun iki eli de açıktır, dilediği gibi </a:t>
            </a:r>
            <a:r>
              <a:rPr lang="tr-TR" sz="1400" b="1" i="1" dirty="0">
                <a:solidFill>
                  <a:srgbClr val="4A4A4A"/>
                </a:solidFill>
                <a:effectLst/>
                <a:latin typeface="Helvetica Neue"/>
              </a:rPr>
              <a:t>verir</a:t>
            </a:r>
            <a:r>
              <a:rPr lang="tr-TR" sz="1800" b="1" i="1" dirty="0">
                <a:solidFill>
                  <a:srgbClr val="4A4A4A"/>
                </a:solidFill>
                <a:effectLst/>
                <a:latin typeface="Helvetica Neue"/>
              </a:rPr>
              <a:t>. Rabbinden sana indirilen, onlardan birçoğunun azgınlığını ve inkârcılığını kuşkusuz arttıracaktır. Onların arasına kıyamete kadar sürecek düşmanlığı ve kini saldık. Ne zaman savaş ateşini tutuşturmuşlarsa Allah onu söndürmüştür. Onlar yeryüzünde bozgunculuk için çaba harcarlar; Allah ise bozguncuları sevmez.</a:t>
            </a:r>
            <a:endParaRPr lang="tr-TR" sz="277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33840" y="0"/>
            <a:ext cx="3058160" cy="1477328"/>
          </a:xfrm>
          <a:prstGeom prst="rect">
            <a:avLst/>
          </a:prstGeom>
          <a:noFill/>
        </p:spPr>
        <p:txBody>
          <a:bodyPr wrap="square" rtlCol="0">
            <a:spAutoFit/>
          </a:bodyPr>
          <a:lstStyle/>
          <a:p>
            <a:r>
              <a:rPr lang="tr-TR" sz="2400" b="1" i="0" dirty="0">
                <a:solidFill>
                  <a:srgbClr val="725945"/>
                </a:solidFill>
                <a:effectLst/>
                <a:latin typeface="Helvetica Neue"/>
              </a:rPr>
              <a:t>Mâide Suresi </a:t>
            </a:r>
            <a:r>
              <a:rPr lang="tr-TR" sz="2200" b="1" i="0" dirty="0">
                <a:solidFill>
                  <a:srgbClr val="725945"/>
                </a:solidFill>
                <a:effectLst/>
                <a:latin typeface="inherit"/>
              </a:rPr>
              <a:t>- 5.Sure </a:t>
            </a:r>
          </a:p>
          <a:p>
            <a:r>
              <a:rPr lang="tr-TR" sz="2200" b="1" dirty="0">
                <a:solidFill>
                  <a:srgbClr val="725945"/>
                </a:solidFill>
                <a:latin typeface="Helvetica Neue"/>
                <a:hlinkClick r:id="rId2"/>
              </a:rPr>
              <a:t>64.</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345506"/>
            <a:ext cx="12192000" cy="2166988"/>
          </a:xfrm>
        </p:spPr>
        <p:txBody>
          <a:bodyPr>
            <a:noAutofit/>
          </a:bodyPr>
          <a:lstStyle/>
          <a:p>
            <a:r>
              <a:rPr lang="ar-AE" sz="3600" b="0" i="0" dirty="0">
                <a:solidFill>
                  <a:srgbClr val="725945"/>
                </a:solidFill>
                <a:effectLst/>
                <a:latin typeface="Elif1"/>
              </a:rPr>
              <a:t>وَقَالَتِ الْيَهُودُ يَدُ اللّٰهِ مَغْلُولَةٌۜ غُلَّتْ اَيْدٖيهِمْ وَلُعِنُوا بِمَا قَالُواۘ بَلْ يَدَاهُ مَبْسُوطَتَانِۙ يُنْفِقُ كَيْفَ</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يَشَٓاءُۜ وَلَيَزٖيدَنَّ كَثٖيرًا مِنْهُمْ مَٓا اُنْزِلَ اِلَيْكَ مِنْ رَبِّكَ طُغْيَانًا وَكُفْرًاۜ وَاَلْقَيْنَا بَيْنَهُمُ الْعَدَاوَةَ</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وَالْبَغْضَٓاءَ اِلٰى يَوْمِ الْقِيٰمَةِۜ كُلَّمَٓا اَوْقَدُوا نَارًا لِلْحَرْبِ اَطْفَاَهَا اللّٰهُۙ وَيَسْعَوْنَ فِى الْاَرْضِ</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فَسَادًاۜ وَاللّٰهُ لَا يُحِبُّ الْمُفْسِدٖينَ</a:t>
            </a:r>
            <a:r>
              <a:rPr lang="ar-AE" sz="3600" b="1" i="0" u="none" strike="noStrike" dirty="0">
                <a:solidFill>
                  <a:srgbClr val="725945"/>
                </a:solidFill>
                <a:effectLst/>
                <a:latin typeface="Elif1"/>
              </a:rPr>
              <a:t>﴿٦٤﴾</a:t>
            </a:r>
            <a:endParaRPr lang="tr-TR" sz="400000" dirty="0"/>
          </a:p>
        </p:txBody>
      </p:sp>
    </p:spTree>
    <p:extLst>
      <p:ext uri="{BB962C8B-B14F-4D97-AF65-F5344CB8AC3E}">
        <p14:creationId xmlns:p14="http://schemas.microsoft.com/office/powerpoint/2010/main" val="191962312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5099818"/>
            <a:ext cx="12192000" cy="2166988"/>
          </a:xfrm>
        </p:spPr>
        <p:txBody>
          <a:bodyPr>
            <a:normAutofit/>
          </a:bodyPr>
          <a:lstStyle/>
          <a:p>
            <a:r>
              <a:rPr lang="tr-TR" sz="2000" b="1" i="1" u="none" strike="noStrike" dirty="0">
                <a:solidFill>
                  <a:srgbClr val="725945"/>
                </a:solidFill>
                <a:effectLst/>
                <a:latin typeface="Helvetica Neue"/>
              </a:rPr>
              <a:t>﴾66﴿</a:t>
            </a:r>
            <a:r>
              <a:rPr lang="tr-TR" sz="2000" b="1" i="1" dirty="0">
                <a:solidFill>
                  <a:srgbClr val="4A4A4A"/>
                </a:solidFill>
                <a:effectLst/>
                <a:latin typeface="Helvetica Neue"/>
              </a:rPr>
              <a:t>Şayet onlar Tevrat’ı, İncil’i ve rableri tarafından onlara indirileni doğru dürüst uygulamış olsalardı göğün ve yerin türlü türlü nimetlerinden yararlanırlardı. İçlerinde aşırılığa kaçmayan bir zümre var; onlardan bir çoğunun yaptıkları işler ise pek kötüdür.</a:t>
            </a:r>
            <a:endParaRPr lang="tr-TR" sz="178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33840" y="0"/>
            <a:ext cx="3058160" cy="1477328"/>
          </a:xfrm>
          <a:prstGeom prst="rect">
            <a:avLst/>
          </a:prstGeom>
          <a:noFill/>
        </p:spPr>
        <p:txBody>
          <a:bodyPr wrap="square" rtlCol="0">
            <a:spAutoFit/>
          </a:bodyPr>
          <a:lstStyle/>
          <a:p>
            <a:r>
              <a:rPr lang="tr-TR" sz="2400" b="1" i="0" dirty="0">
                <a:solidFill>
                  <a:srgbClr val="725945"/>
                </a:solidFill>
                <a:effectLst/>
                <a:latin typeface="Helvetica Neue"/>
              </a:rPr>
              <a:t>Mâide Suresi </a:t>
            </a:r>
            <a:r>
              <a:rPr lang="tr-TR" sz="2200" b="1" i="0" dirty="0">
                <a:solidFill>
                  <a:srgbClr val="725945"/>
                </a:solidFill>
                <a:effectLst/>
                <a:latin typeface="inherit"/>
              </a:rPr>
              <a:t>- 5.Sure </a:t>
            </a:r>
          </a:p>
          <a:p>
            <a:r>
              <a:rPr lang="tr-TR" sz="2200" b="1" dirty="0">
                <a:solidFill>
                  <a:srgbClr val="725945"/>
                </a:solidFill>
                <a:latin typeface="Helvetica Neue"/>
                <a:hlinkClick r:id="rId2"/>
              </a:rPr>
              <a:t>66.</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528386"/>
            <a:ext cx="12192000" cy="2166988"/>
          </a:xfrm>
        </p:spPr>
        <p:txBody>
          <a:bodyPr>
            <a:noAutofit/>
          </a:bodyPr>
          <a:lstStyle/>
          <a:p>
            <a:r>
              <a:rPr lang="ar-AE" sz="5400" b="0" i="0" dirty="0">
                <a:solidFill>
                  <a:srgbClr val="725945"/>
                </a:solidFill>
                <a:effectLst/>
                <a:latin typeface="Elif1"/>
              </a:rPr>
              <a:t>وَلَوْ اَنَّهُمْ اَقَامُوا التَّوْرٰيةَ وَالْاِنْجٖيلَ وَمَٓا اُنْزِلَ اِلَيْهِمْ مِنْ رَبِّهِمْ</a:t>
            </a:r>
            <a:r>
              <a:rPr lang="tr-TR" sz="5400" b="0" i="0" dirty="0">
                <a:solidFill>
                  <a:srgbClr val="725945"/>
                </a:solidFill>
                <a:effectLst/>
                <a:latin typeface="Elif1"/>
              </a:rPr>
              <a:t/>
            </a:r>
            <a:br>
              <a:rPr lang="tr-TR" sz="5400" b="0" i="0" dirty="0">
                <a:solidFill>
                  <a:srgbClr val="725945"/>
                </a:solidFill>
                <a:effectLst/>
                <a:latin typeface="Elif1"/>
              </a:rPr>
            </a:br>
            <a:r>
              <a:rPr lang="tr-TR" sz="5400" b="0" i="0" dirty="0">
                <a:solidFill>
                  <a:srgbClr val="725945"/>
                </a:solidFill>
                <a:effectLst/>
                <a:latin typeface="Elif1"/>
              </a:rPr>
              <a:t/>
            </a:r>
            <a:br>
              <a:rPr lang="tr-TR" sz="5400" b="0" i="0" dirty="0">
                <a:solidFill>
                  <a:srgbClr val="725945"/>
                </a:solidFill>
                <a:effectLst/>
                <a:latin typeface="Elif1"/>
              </a:rPr>
            </a:br>
            <a:r>
              <a:rPr lang="ar-AE" sz="5400" b="0" i="0" dirty="0">
                <a:solidFill>
                  <a:srgbClr val="725945"/>
                </a:solidFill>
                <a:effectLst/>
                <a:latin typeface="Elif1"/>
              </a:rPr>
              <a:t> لَاَكَلُوا مِنْ فَوْقِهِمْ وَمِنْ تَحْتِ اَرْجُلِهِمْؕ مِنْهُمْ اُمَّةٌ مُقْتَصِدَةٌؕ</a:t>
            </a:r>
            <a:r>
              <a:rPr lang="tr-TR" sz="5400" b="0" i="0" dirty="0">
                <a:solidFill>
                  <a:srgbClr val="725945"/>
                </a:solidFill>
                <a:effectLst/>
                <a:latin typeface="Elif1"/>
              </a:rPr>
              <a:t/>
            </a:r>
            <a:br>
              <a:rPr lang="tr-TR" sz="5400" b="0" i="0" dirty="0">
                <a:solidFill>
                  <a:srgbClr val="725945"/>
                </a:solidFill>
                <a:effectLst/>
                <a:latin typeface="Elif1"/>
              </a:rPr>
            </a:br>
            <a:r>
              <a:rPr lang="tr-TR" sz="5400" b="0" i="0" dirty="0">
                <a:solidFill>
                  <a:srgbClr val="725945"/>
                </a:solidFill>
                <a:effectLst/>
                <a:latin typeface="Elif1"/>
              </a:rPr>
              <a:t/>
            </a:r>
            <a:br>
              <a:rPr lang="tr-TR" sz="5400" b="0" i="0" dirty="0">
                <a:solidFill>
                  <a:srgbClr val="725945"/>
                </a:solidFill>
                <a:effectLst/>
                <a:latin typeface="Elif1"/>
              </a:rPr>
            </a:br>
            <a:r>
              <a:rPr lang="ar-AE" sz="5400" b="0" i="0" dirty="0">
                <a:solidFill>
                  <a:srgbClr val="725945"/>
                </a:solidFill>
                <a:effectLst/>
                <a:latin typeface="Elif1"/>
              </a:rPr>
              <a:t> وَكَثٖيرٌ مِنْهُمْ سَٓاءَ مَا يَعْمَلُونَࣖ</a:t>
            </a:r>
            <a:r>
              <a:rPr lang="ar-AE" sz="5400" b="1" i="0" u="none" strike="noStrike" dirty="0">
                <a:solidFill>
                  <a:srgbClr val="725945"/>
                </a:solidFill>
                <a:effectLst/>
                <a:latin typeface="Elif1"/>
              </a:rPr>
              <a:t>﴿٦٦﴾</a:t>
            </a:r>
            <a:endParaRPr lang="tr-TR" sz="277800" dirty="0"/>
          </a:p>
        </p:txBody>
      </p:sp>
    </p:spTree>
    <p:extLst>
      <p:ext uri="{BB962C8B-B14F-4D97-AF65-F5344CB8AC3E}">
        <p14:creationId xmlns:p14="http://schemas.microsoft.com/office/powerpoint/2010/main" val="56346338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607309"/>
            <a:ext cx="12192000" cy="2713222"/>
          </a:xfrm>
        </p:spPr>
        <p:txBody>
          <a:bodyPr>
            <a:normAutofit/>
          </a:bodyPr>
          <a:lstStyle/>
          <a:p>
            <a:r>
              <a:rPr lang="tr-TR" b="1" i="1" u="none" strike="noStrike" dirty="0">
                <a:solidFill>
                  <a:srgbClr val="725945"/>
                </a:solidFill>
                <a:effectLst/>
                <a:latin typeface="Helvetica Neue"/>
              </a:rPr>
              <a:t>﴾67﴿</a:t>
            </a:r>
            <a:r>
              <a:rPr lang="tr-TR" b="1" i="1" dirty="0">
                <a:solidFill>
                  <a:srgbClr val="4A4A4A"/>
                </a:solidFill>
                <a:effectLst/>
                <a:latin typeface="Helvetica Neue"/>
              </a:rPr>
              <a:t>Ey peygamber! Rabbinden sana indirileni tebliğ et! Eğer bunu yapmazsan O’nun mesajını iletmemiş olursun. Allah seni insanlardan koruyacaktır. Şüphe yok ki Allah kâfirler topluluğunu hidayete erdirmez.</a:t>
            </a:r>
            <a:endParaRPr lang="tr-TR" sz="193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33840" y="0"/>
            <a:ext cx="3058160" cy="1477328"/>
          </a:xfrm>
          <a:prstGeom prst="rect">
            <a:avLst/>
          </a:prstGeom>
          <a:noFill/>
        </p:spPr>
        <p:txBody>
          <a:bodyPr wrap="square" rtlCol="0">
            <a:spAutoFit/>
          </a:bodyPr>
          <a:lstStyle/>
          <a:p>
            <a:r>
              <a:rPr lang="tr-TR" sz="2400" b="1" i="0" dirty="0">
                <a:solidFill>
                  <a:srgbClr val="725945"/>
                </a:solidFill>
                <a:effectLst/>
                <a:latin typeface="Helvetica Neue"/>
              </a:rPr>
              <a:t>Mâide Suresi </a:t>
            </a:r>
            <a:r>
              <a:rPr lang="tr-TR" sz="2200" b="1" i="0" dirty="0">
                <a:solidFill>
                  <a:srgbClr val="725945"/>
                </a:solidFill>
                <a:effectLst/>
                <a:latin typeface="inherit"/>
              </a:rPr>
              <a:t>- 5.Sure </a:t>
            </a:r>
          </a:p>
          <a:p>
            <a:r>
              <a:rPr lang="tr-TR" sz="2200" b="1" dirty="0">
                <a:solidFill>
                  <a:srgbClr val="725945"/>
                </a:solidFill>
                <a:latin typeface="Helvetica Neue"/>
                <a:hlinkClick r:id="rId2"/>
              </a:rPr>
              <a:t>67.</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894080"/>
            <a:ext cx="12192000" cy="2534920"/>
          </a:xfrm>
        </p:spPr>
        <p:txBody>
          <a:bodyPr>
            <a:noAutofit/>
          </a:bodyPr>
          <a:lstStyle/>
          <a:p>
            <a:r>
              <a:rPr lang="ar-AE" sz="4400" b="0" i="0" dirty="0">
                <a:solidFill>
                  <a:srgbClr val="725945"/>
                </a:solidFill>
                <a:effectLst/>
                <a:latin typeface="Elif1"/>
              </a:rPr>
              <a:t>يَٓا اَيُّهَا الرَّسُولُ بَلِّـغْ مَٓا اُنْزِلَ اِلَيْكَ مِنْ رَبِّكَؕ وَاِنْ لَمْ تَفْعَلْ فَمَا بَلَّغْتَ</a:t>
            </a:r>
            <a:r>
              <a:rPr lang="tr-TR" sz="4400" b="0" i="0" dirty="0">
                <a:solidFill>
                  <a:srgbClr val="725945"/>
                </a:solidFill>
                <a:effectLst/>
                <a:latin typeface="Elif1"/>
              </a:rPr>
              <a:t/>
            </a:r>
            <a:br>
              <a:rPr lang="tr-TR" sz="4400" b="0" i="0" dirty="0">
                <a:solidFill>
                  <a:srgbClr val="725945"/>
                </a:solidFill>
                <a:effectLst/>
                <a:latin typeface="Elif1"/>
              </a:rPr>
            </a:br>
            <a:r>
              <a:rPr lang="tr-TR" sz="4400" b="0" i="0" dirty="0">
                <a:solidFill>
                  <a:srgbClr val="725945"/>
                </a:solidFill>
                <a:effectLst/>
                <a:latin typeface="Elif1"/>
              </a:rPr>
              <a:t/>
            </a:r>
            <a:br>
              <a:rPr lang="tr-TR" sz="4400" b="0" i="0" dirty="0">
                <a:solidFill>
                  <a:srgbClr val="725945"/>
                </a:solidFill>
                <a:effectLst/>
                <a:latin typeface="Elif1"/>
              </a:rPr>
            </a:br>
            <a:r>
              <a:rPr lang="ar-AE" sz="4400" b="0" i="0" dirty="0">
                <a:solidFill>
                  <a:srgbClr val="725945"/>
                </a:solidFill>
                <a:effectLst/>
                <a:latin typeface="Elif1"/>
              </a:rPr>
              <a:t> رِسَالَتَهُؕ وَاللّٰهُ يَعْصِمُكَ مِنَ النَّاسِؕ اِنَّ اللّٰهَ لَا يَهْدِي الْقَوْمَ الْكَافِرٖينَ</a:t>
            </a:r>
            <a:r>
              <a:rPr lang="ar-AE" sz="4400" b="1" i="0" u="none" strike="noStrike" dirty="0">
                <a:solidFill>
                  <a:srgbClr val="725945"/>
                </a:solidFill>
                <a:effectLst/>
                <a:latin typeface="Elif1"/>
              </a:rPr>
              <a:t>﴿٦٧﴾</a:t>
            </a:r>
            <a:endParaRPr lang="tr-TR" sz="400000" dirty="0"/>
          </a:p>
        </p:txBody>
      </p:sp>
    </p:spTree>
    <p:extLst>
      <p:ext uri="{BB962C8B-B14F-4D97-AF65-F5344CB8AC3E}">
        <p14:creationId xmlns:p14="http://schemas.microsoft.com/office/powerpoint/2010/main" val="35889295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929504"/>
            <a:ext cx="12192000" cy="2316982"/>
          </a:xfrm>
        </p:spPr>
        <p:txBody>
          <a:bodyPr>
            <a:normAutofit/>
          </a:bodyPr>
          <a:lstStyle/>
          <a:p>
            <a:r>
              <a:rPr lang="tr-TR" sz="1800" b="1" i="1" u="none" strike="noStrike" dirty="0">
                <a:solidFill>
                  <a:srgbClr val="725945"/>
                </a:solidFill>
                <a:effectLst/>
                <a:latin typeface="Helvetica Neue"/>
              </a:rPr>
              <a:t>﴾68﴿</a:t>
            </a:r>
            <a:r>
              <a:rPr lang="tr-TR" sz="1800" b="1" i="1" dirty="0">
                <a:solidFill>
                  <a:srgbClr val="4A4A4A"/>
                </a:solidFill>
                <a:effectLst/>
                <a:latin typeface="Helvetica Neue"/>
              </a:rPr>
              <a:t>De ki: “Ey </a:t>
            </a:r>
            <a:r>
              <a:rPr lang="tr-TR" sz="1800" b="1" i="1" dirty="0" err="1">
                <a:solidFill>
                  <a:srgbClr val="4A4A4A"/>
                </a:solidFill>
                <a:effectLst/>
                <a:latin typeface="Helvetica Neue"/>
              </a:rPr>
              <a:t>Ehl</a:t>
            </a:r>
            <a:r>
              <a:rPr lang="tr-TR" sz="1800" b="1" i="1" dirty="0">
                <a:solidFill>
                  <a:srgbClr val="4A4A4A"/>
                </a:solidFill>
                <a:effectLst/>
                <a:latin typeface="Helvetica Neue"/>
              </a:rPr>
              <a:t>-i kitap! Siz Tevrat’ı, İncil’i ve rabbinizden size indirileni (Kur’an’ı) doğru dürüst uygulamadıkça tuttuğunuz yol yol değildir.” Rabbinden sana indirilen, onlardan birçoğunun azgınlığını ve inkârcılığını kuşkusuz arttıracaktır. Kâfirler topluluğu yüzünden üzülme.</a:t>
            </a:r>
            <a:endParaRPr lang="tr-TR" sz="148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33840" y="0"/>
            <a:ext cx="3058160" cy="1477328"/>
          </a:xfrm>
          <a:prstGeom prst="rect">
            <a:avLst/>
          </a:prstGeom>
          <a:noFill/>
        </p:spPr>
        <p:txBody>
          <a:bodyPr wrap="square" rtlCol="0">
            <a:spAutoFit/>
          </a:bodyPr>
          <a:lstStyle/>
          <a:p>
            <a:r>
              <a:rPr lang="tr-TR" sz="2400" b="1" i="0" dirty="0">
                <a:solidFill>
                  <a:srgbClr val="725945"/>
                </a:solidFill>
                <a:effectLst/>
                <a:latin typeface="Helvetica Neue"/>
              </a:rPr>
              <a:t>Mâide Suresi </a:t>
            </a:r>
            <a:r>
              <a:rPr lang="tr-TR" sz="2200" b="1" i="0" dirty="0">
                <a:solidFill>
                  <a:srgbClr val="725945"/>
                </a:solidFill>
                <a:effectLst/>
                <a:latin typeface="inherit"/>
              </a:rPr>
              <a:t>- 5.Sure </a:t>
            </a:r>
          </a:p>
          <a:p>
            <a:r>
              <a:rPr lang="tr-TR" sz="2200" b="1" dirty="0">
                <a:solidFill>
                  <a:srgbClr val="725945"/>
                </a:solidFill>
                <a:latin typeface="Helvetica Neue"/>
                <a:hlinkClick r:id="rId2"/>
              </a:rPr>
              <a:t>68.</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71120" y="1232376"/>
            <a:ext cx="12192000" cy="2464752"/>
          </a:xfrm>
        </p:spPr>
        <p:txBody>
          <a:bodyPr>
            <a:noAutofit/>
          </a:bodyPr>
          <a:lstStyle/>
          <a:p>
            <a:r>
              <a:rPr lang="ar-AE" sz="3600" b="0" i="0" dirty="0">
                <a:solidFill>
                  <a:srgbClr val="725945"/>
                </a:solidFill>
                <a:effectLst/>
                <a:latin typeface="Elif1"/>
              </a:rPr>
              <a:t>قُلْ يَٓا اَهْلَ الْكِتَابِ لَسْتُمْ عَلٰى شَىْءٍ حَتّٰى تُقٖيمُوا التَّوْرٰيةَ وَالْاِنْجٖيلَ وَمَٓا اُنْزِلَ اِلَيْكُمْ مِنْ</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رَبِّكُمْۜ وَلَيَزٖيدَنَّ كَثٖيرًا مِنْهُمْ مَٓا اُنْزِلَ اِلَيْكَ مِنْ رَبِّكَ طُغْيَانًا وَكُفْرًاۚ فَلَا تَاْسَ عَلَى الْقَوْمِ</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الْكَافِرٖينَ</a:t>
            </a:r>
            <a:r>
              <a:rPr lang="ar-AE" sz="3600" b="1" i="0" u="none" strike="noStrike" dirty="0">
                <a:solidFill>
                  <a:srgbClr val="725945"/>
                </a:solidFill>
                <a:effectLst/>
                <a:latin typeface="Elif1"/>
              </a:rPr>
              <a:t>﴿٦٨﴾</a:t>
            </a:r>
            <a:endParaRPr lang="tr-TR" sz="333300" dirty="0"/>
          </a:p>
        </p:txBody>
      </p:sp>
    </p:spTree>
    <p:extLst>
      <p:ext uri="{BB962C8B-B14F-4D97-AF65-F5344CB8AC3E}">
        <p14:creationId xmlns:p14="http://schemas.microsoft.com/office/powerpoint/2010/main" val="173043554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20320" y="4927600"/>
            <a:ext cx="12192000" cy="2418080"/>
          </a:xfrm>
        </p:spPr>
        <p:txBody>
          <a:bodyPr>
            <a:normAutofit/>
          </a:bodyPr>
          <a:lstStyle/>
          <a:p>
            <a:r>
              <a:rPr lang="tr-TR" sz="2000" b="1" i="1" u="none" strike="noStrike" dirty="0">
                <a:solidFill>
                  <a:srgbClr val="725945"/>
                </a:solidFill>
                <a:effectLst/>
                <a:latin typeface="Helvetica Neue"/>
              </a:rPr>
              <a:t>﴾72﴿</a:t>
            </a:r>
            <a:r>
              <a:rPr lang="tr-TR" sz="2000" b="1" i="1" dirty="0">
                <a:solidFill>
                  <a:srgbClr val="4A4A4A"/>
                </a:solidFill>
                <a:effectLst/>
                <a:latin typeface="Helvetica Neue"/>
              </a:rPr>
              <a:t>“Allah, Meryem oğlu </a:t>
            </a:r>
            <a:r>
              <a:rPr lang="tr-TR" sz="2000" b="1" i="1" dirty="0" err="1">
                <a:solidFill>
                  <a:srgbClr val="4A4A4A"/>
                </a:solidFill>
                <a:effectLst/>
                <a:latin typeface="Helvetica Neue"/>
              </a:rPr>
              <a:t>Mesîh’in</a:t>
            </a:r>
            <a:r>
              <a:rPr lang="tr-TR" sz="2000" b="1" i="1" dirty="0">
                <a:solidFill>
                  <a:srgbClr val="4A4A4A"/>
                </a:solidFill>
                <a:effectLst/>
                <a:latin typeface="Helvetica Neue"/>
              </a:rPr>
              <a:t> kendisidir” diyenler, hiç şüphesiz hakikati inkâr etmişlerdir. Oysa </a:t>
            </a:r>
            <a:r>
              <a:rPr lang="tr-TR" sz="2000" b="1" i="1" dirty="0" err="1">
                <a:solidFill>
                  <a:srgbClr val="4A4A4A"/>
                </a:solidFill>
                <a:effectLst/>
                <a:latin typeface="Helvetica Neue"/>
              </a:rPr>
              <a:t>Mesîh</a:t>
            </a:r>
            <a:r>
              <a:rPr lang="tr-TR" sz="2000" b="1" i="1" dirty="0">
                <a:solidFill>
                  <a:srgbClr val="4A4A4A"/>
                </a:solidFill>
                <a:effectLst/>
                <a:latin typeface="Helvetica Neue"/>
              </a:rPr>
              <a:t>, “Ey </a:t>
            </a:r>
            <a:r>
              <a:rPr lang="tr-TR" sz="2000" b="1" i="1" dirty="0" err="1">
                <a:solidFill>
                  <a:srgbClr val="4A4A4A"/>
                </a:solidFill>
                <a:effectLst/>
                <a:latin typeface="Helvetica Neue"/>
              </a:rPr>
              <a:t>İsrâiloğulları</a:t>
            </a:r>
            <a:r>
              <a:rPr lang="tr-TR" sz="2000" b="1" i="1" dirty="0">
                <a:solidFill>
                  <a:srgbClr val="4A4A4A"/>
                </a:solidFill>
                <a:effectLst/>
                <a:latin typeface="Helvetica Neue"/>
              </a:rPr>
              <a:t>! Benim de rabbim sizin de rabbiniz olan Allah’a kulluk edin” demişti. Bilinmeli ki her kim Allah’a ortak koşarsa Allah ona cennet yüzü göstermeyecek ve onun varacağı yer cehennem olacaktır. </a:t>
            </a:r>
            <a:r>
              <a:rPr lang="tr-TR" sz="2000" b="1" i="1" dirty="0" err="1">
                <a:solidFill>
                  <a:srgbClr val="4A4A4A"/>
                </a:solidFill>
                <a:effectLst/>
                <a:latin typeface="Helvetica Neue"/>
              </a:rPr>
              <a:t>Zâlimlerin</a:t>
            </a:r>
            <a:r>
              <a:rPr lang="tr-TR" sz="2000" b="1" i="1" dirty="0">
                <a:solidFill>
                  <a:srgbClr val="4A4A4A"/>
                </a:solidFill>
                <a:effectLst/>
                <a:latin typeface="Helvetica Neue"/>
              </a:rPr>
              <a:t> yardımcıları da olmayacaktır.</a:t>
            </a:r>
            <a:endParaRPr lang="tr-TR" sz="2141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33840" y="0"/>
            <a:ext cx="3058160" cy="1477328"/>
          </a:xfrm>
          <a:prstGeom prst="rect">
            <a:avLst/>
          </a:prstGeom>
          <a:noFill/>
        </p:spPr>
        <p:txBody>
          <a:bodyPr wrap="square" rtlCol="0">
            <a:spAutoFit/>
          </a:bodyPr>
          <a:lstStyle/>
          <a:p>
            <a:r>
              <a:rPr lang="tr-TR" sz="2400" b="1" i="0" dirty="0">
                <a:solidFill>
                  <a:srgbClr val="725945"/>
                </a:solidFill>
                <a:effectLst/>
                <a:latin typeface="Helvetica Neue"/>
              </a:rPr>
              <a:t>Mâide Suresi </a:t>
            </a:r>
            <a:r>
              <a:rPr lang="tr-TR" sz="2200" b="1" i="0" dirty="0">
                <a:solidFill>
                  <a:srgbClr val="725945"/>
                </a:solidFill>
                <a:effectLst/>
                <a:latin typeface="inherit"/>
              </a:rPr>
              <a:t>- 5.Sure </a:t>
            </a:r>
          </a:p>
          <a:p>
            <a:r>
              <a:rPr lang="tr-TR" sz="2200" b="1" dirty="0">
                <a:solidFill>
                  <a:srgbClr val="725945"/>
                </a:solidFill>
                <a:latin typeface="Helvetica Neue"/>
                <a:hlinkClick r:id="rId2"/>
              </a:rPr>
              <a:t>72.</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793240"/>
            <a:ext cx="12192000" cy="2534920"/>
          </a:xfrm>
        </p:spPr>
        <p:txBody>
          <a:bodyPr>
            <a:noAutofit/>
          </a:bodyPr>
          <a:lstStyle/>
          <a:p>
            <a:r>
              <a:rPr lang="ar-AE" sz="4800" b="0" i="0" dirty="0">
                <a:solidFill>
                  <a:srgbClr val="725945"/>
                </a:solidFill>
                <a:effectLst/>
                <a:latin typeface="Elif1"/>
              </a:rPr>
              <a:t>لَقَدْ كَفَرَ الَّذٖينَ قَالُٓوا اِنَّ اللّٰهَ هُوَ الْمَسٖيحُ ابْنُ مَرْيَمَۜ وَقَالَ الْمَسٖيحُ يَا</a:t>
            </a:r>
            <a:r>
              <a:rPr lang="tr-TR" sz="4800" b="0" i="0" dirty="0">
                <a:solidFill>
                  <a:srgbClr val="725945"/>
                </a:solidFill>
                <a:effectLst/>
                <a:latin typeface="Elif1"/>
              </a:rPr>
              <a:t/>
            </a:r>
            <a:br>
              <a:rPr lang="tr-TR" sz="4800" b="0" i="0" dirty="0">
                <a:solidFill>
                  <a:srgbClr val="725945"/>
                </a:solidFill>
                <a:effectLst/>
                <a:latin typeface="Elif1"/>
              </a:rPr>
            </a:br>
            <a:r>
              <a:rPr lang="tr-TR" sz="4800" b="0" i="0" dirty="0">
                <a:solidFill>
                  <a:srgbClr val="725945"/>
                </a:solidFill>
                <a:effectLst/>
                <a:latin typeface="Elif1"/>
              </a:rPr>
              <a:t/>
            </a:r>
            <a:br>
              <a:rPr lang="tr-TR" sz="4800" b="0" i="0" dirty="0">
                <a:solidFill>
                  <a:srgbClr val="725945"/>
                </a:solidFill>
                <a:effectLst/>
                <a:latin typeface="Elif1"/>
              </a:rPr>
            </a:br>
            <a:r>
              <a:rPr lang="ar-AE" sz="4800" b="0" i="0" dirty="0">
                <a:solidFill>
                  <a:srgbClr val="725945"/>
                </a:solidFill>
                <a:effectLst/>
                <a:latin typeface="Elif1"/>
              </a:rPr>
              <a:t> بَنٖٓى اِسْرَٓاءٖيلَ اعْبُدُوا اللّٰهَ رَبّٖى وَرَبَّكُمْۜ اِنَّهُ مَنْ يُشْرِكْ بِاللّٰهِ فَقَدْ حَرَّمَ</a:t>
            </a:r>
            <a:r>
              <a:rPr lang="tr-TR" sz="4800" b="0" i="0" dirty="0">
                <a:solidFill>
                  <a:srgbClr val="725945"/>
                </a:solidFill>
                <a:effectLst/>
                <a:latin typeface="Elif1"/>
              </a:rPr>
              <a:t/>
            </a:r>
            <a:br>
              <a:rPr lang="tr-TR" sz="4800" b="0" i="0" dirty="0">
                <a:solidFill>
                  <a:srgbClr val="725945"/>
                </a:solidFill>
                <a:effectLst/>
                <a:latin typeface="Elif1"/>
              </a:rPr>
            </a:br>
            <a:r>
              <a:rPr lang="tr-TR" sz="4800" b="0" i="0" dirty="0">
                <a:solidFill>
                  <a:srgbClr val="725945"/>
                </a:solidFill>
                <a:effectLst/>
                <a:latin typeface="Elif1"/>
              </a:rPr>
              <a:t/>
            </a:r>
            <a:br>
              <a:rPr lang="tr-TR" sz="4800" b="0" i="0" dirty="0">
                <a:solidFill>
                  <a:srgbClr val="725945"/>
                </a:solidFill>
                <a:effectLst/>
                <a:latin typeface="Elif1"/>
              </a:rPr>
            </a:br>
            <a:r>
              <a:rPr lang="ar-AE" sz="4800" b="0" i="0" dirty="0">
                <a:solidFill>
                  <a:srgbClr val="725945"/>
                </a:solidFill>
                <a:effectLst/>
                <a:latin typeface="Elif1"/>
              </a:rPr>
              <a:t> اللّٰهُ عَلَيْهِ الْجَنَّةَ وَمَاْوٰيهُ النَّارُۜ وَمَا لِلظَّالِمٖينَ مِنْ اَنْصَارٍ</a:t>
            </a:r>
            <a:r>
              <a:rPr lang="ar-AE" sz="4800" b="1" i="0" u="none" strike="noStrike" dirty="0">
                <a:solidFill>
                  <a:srgbClr val="725945"/>
                </a:solidFill>
                <a:effectLst/>
                <a:latin typeface="Elif1"/>
              </a:rPr>
              <a:t>﴿٧٢﴾</a:t>
            </a:r>
            <a:endParaRPr lang="tr-TR" sz="333300" dirty="0"/>
          </a:p>
        </p:txBody>
      </p:sp>
    </p:spTree>
    <p:extLst>
      <p:ext uri="{BB962C8B-B14F-4D97-AF65-F5344CB8AC3E}">
        <p14:creationId xmlns:p14="http://schemas.microsoft.com/office/powerpoint/2010/main" val="173239399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89304"/>
            <a:ext cx="12192000" cy="3203416"/>
          </a:xfrm>
        </p:spPr>
        <p:txBody>
          <a:bodyPr>
            <a:normAutofit/>
          </a:bodyPr>
          <a:lstStyle/>
          <a:p>
            <a:r>
              <a:rPr lang="tr-TR" b="1" i="1" u="none" strike="noStrike" dirty="0">
                <a:solidFill>
                  <a:srgbClr val="725945"/>
                </a:solidFill>
                <a:effectLst/>
                <a:latin typeface="Helvetica Neue"/>
              </a:rPr>
              <a:t>﴾83﴿</a:t>
            </a:r>
            <a:r>
              <a:rPr lang="tr-TR" b="1" i="1" dirty="0">
                <a:solidFill>
                  <a:srgbClr val="4A4A4A"/>
                </a:solidFill>
                <a:effectLst/>
                <a:latin typeface="Helvetica Neue"/>
              </a:rPr>
              <a:t>Peygamber’e indirileni dinledikleri zaman hakikate dair bilgileri bulunduğundan dolayı gözlerinden yaşlar boşandığını görürsün. Derler ki: “Rabbimiz! İman ettik, bizi hakka şahitlik edenlerle beraber yaz.</a:t>
            </a:r>
            <a:endParaRPr lang="tr-TR" sz="1487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33840" y="0"/>
            <a:ext cx="3058160" cy="1477328"/>
          </a:xfrm>
          <a:prstGeom prst="rect">
            <a:avLst/>
          </a:prstGeom>
          <a:noFill/>
        </p:spPr>
        <p:txBody>
          <a:bodyPr wrap="square" rtlCol="0">
            <a:spAutoFit/>
          </a:bodyPr>
          <a:lstStyle/>
          <a:p>
            <a:r>
              <a:rPr lang="tr-TR" sz="2400" b="1" i="0" dirty="0">
                <a:solidFill>
                  <a:srgbClr val="725945"/>
                </a:solidFill>
                <a:effectLst/>
                <a:latin typeface="Helvetica Neue"/>
              </a:rPr>
              <a:t>Mâide Suresi </a:t>
            </a:r>
            <a:r>
              <a:rPr lang="tr-TR" sz="2200" b="1" i="0" dirty="0">
                <a:solidFill>
                  <a:srgbClr val="725945"/>
                </a:solidFill>
                <a:effectLst/>
                <a:latin typeface="inherit"/>
              </a:rPr>
              <a:t>- 5.Sure </a:t>
            </a:r>
          </a:p>
          <a:p>
            <a:r>
              <a:rPr lang="tr-TR" sz="2200" b="1" dirty="0">
                <a:solidFill>
                  <a:srgbClr val="725945"/>
                </a:solidFill>
                <a:latin typeface="Helvetica Neue"/>
                <a:hlinkClick r:id="rId2"/>
              </a:rPr>
              <a:t>83.</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738664"/>
            <a:ext cx="12192000" cy="2464752"/>
          </a:xfrm>
        </p:spPr>
        <p:txBody>
          <a:bodyPr>
            <a:noAutofit/>
          </a:bodyPr>
          <a:lstStyle/>
          <a:p>
            <a:r>
              <a:rPr lang="ar-AE" sz="4800" b="0" i="0" dirty="0">
                <a:solidFill>
                  <a:srgbClr val="725945"/>
                </a:solidFill>
                <a:effectLst/>
                <a:latin typeface="Elif1"/>
              </a:rPr>
              <a:t>وَاِذَا سَمِعُوا مَٓا اُنْزِلَ اِلَى الرَّسُولِ تَرٰٓى اَعْيُنَهُمْ تَفٖيضُ مِنَ الدَّمْعِ</a:t>
            </a:r>
            <a:r>
              <a:rPr lang="tr-TR" sz="4800" b="0" i="0" dirty="0">
                <a:solidFill>
                  <a:srgbClr val="725945"/>
                </a:solidFill>
                <a:effectLst/>
                <a:latin typeface="Elif1"/>
              </a:rPr>
              <a:t/>
            </a:r>
            <a:br>
              <a:rPr lang="tr-TR" sz="4800" b="0" i="0" dirty="0">
                <a:solidFill>
                  <a:srgbClr val="725945"/>
                </a:solidFill>
                <a:effectLst/>
                <a:latin typeface="Elif1"/>
              </a:rPr>
            </a:br>
            <a:r>
              <a:rPr lang="tr-TR" sz="4800" b="0" i="0" dirty="0">
                <a:solidFill>
                  <a:srgbClr val="725945"/>
                </a:solidFill>
                <a:effectLst/>
                <a:latin typeface="Elif1"/>
              </a:rPr>
              <a:t/>
            </a:r>
            <a:br>
              <a:rPr lang="tr-TR" sz="4800" b="0" i="0" dirty="0">
                <a:solidFill>
                  <a:srgbClr val="725945"/>
                </a:solidFill>
                <a:effectLst/>
                <a:latin typeface="Elif1"/>
              </a:rPr>
            </a:br>
            <a:r>
              <a:rPr lang="ar-AE" sz="4800" b="0" i="0" dirty="0">
                <a:solidFill>
                  <a:srgbClr val="725945"/>
                </a:solidFill>
                <a:effectLst/>
                <a:latin typeface="Elif1"/>
              </a:rPr>
              <a:t> مِمَّا عَرَفُوا مِنَ الْحَقِّۚ يَقُولُونَ رَبَّنَٓا اٰمَنَّا فَاكْتُبْنَا مَعَ الشَّاهِدٖينَ</a:t>
            </a:r>
            <a:r>
              <a:rPr lang="ar-AE" sz="4800" b="1" i="0" u="none" strike="noStrike" dirty="0">
                <a:solidFill>
                  <a:srgbClr val="725945"/>
                </a:solidFill>
                <a:effectLst/>
                <a:latin typeface="Elif1"/>
              </a:rPr>
              <a:t>﴿٨٣﴾</a:t>
            </a:r>
            <a:endParaRPr lang="tr-TR" sz="333300" dirty="0"/>
          </a:p>
        </p:txBody>
      </p:sp>
    </p:spTree>
    <p:extLst>
      <p:ext uri="{BB962C8B-B14F-4D97-AF65-F5344CB8AC3E}">
        <p14:creationId xmlns:p14="http://schemas.microsoft.com/office/powerpoint/2010/main" val="276115069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964112"/>
            <a:ext cx="12192000" cy="2464752"/>
          </a:xfrm>
        </p:spPr>
        <p:txBody>
          <a:bodyPr>
            <a:normAutofit/>
          </a:bodyPr>
          <a:lstStyle/>
          <a:p>
            <a:pPr lvl="1"/>
            <a:r>
              <a:rPr lang="tr-TR" b="1" i="1" u="none" strike="noStrike" dirty="0">
                <a:solidFill>
                  <a:srgbClr val="725945"/>
                </a:solidFill>
                <a:effectLst/>
                <a:latin typeface="Helvetica Neue"/>
              </a:rPr>
              <a:t>﴾114﴿</a:t>
            </a:r>
            <a:r>
              <a:rPr lang="tr-TR" b="1" i="1" dirty="0">
                <a:solidFill>
                  <a:srgbClr val="4A4A4A"/>
                </a:solidFill>
                <a:effectLst/>
                <a:latin typeface="Helvetica Neue"/>
              </a:rPr>
              <a:t>Meryem oğlu </a:t>
            </a:r>
            <a:r>
              <a:rPr lang="tr-TR" b="1" i="1" dirty="0" err="1">
                <a:solidFill>
                  <a:srgbClr val="4A4A4A"/>
                </a:solidFill>
                <a:effectLst/>
                <a:latin typeface="Helvetica Neue"/>
              </a:rPr>
              <a:t>Îsâ</a:t>
            </a:r>
            <a:r>
              <a:rPr lang="tr-TR" b="1" i="1" dirty="0">
                <a:solidFill>
                  <a:srgbClr val="4A4A4A"/>
                </a:solidFill>
                <a:effectLst/>
                <a:latin typeface="Helvetica Neue"/>
              </a:rPr>
              <a:t> şöyle yalvardı: “</a:t>
            </a:r>
            <a:r>
              <a:rPr lang="tr-TR" b="1" i="1" dirty="0" err="1">
                <a:solidFill>
                  <a:srgbClr val="4A4A4A"/>
                </a:solidFill>
                <a:effectLst/>
                <a:latin typeface="Helvetica Neue"/>
              </a:rPr>
              <a:t>Allahım</a:t>
            </a:r>
            <a:r>
              <a:rPr lang="tr-TR" b="1" i="1" dirty="0">
                <a:solidFill>
                  <a:srgbClr val="4A4A4A"/>
                </a:solidFill>
                <a:effectLst/>
                <a:latin typeface="Helvetica Neue"/>
              </a:rPr>
              <a:t>! Ey rabbimiz! Bize gökten öyle bir sofra indir ki, ilk gelenimizden son gelenimize kadar bizler için bir şölen ve senden bir işaret olsun. Bizi rızıklandır, sen rızık verenlerin en hayırlısısın.</a:t>
            </a:r>
            <a:endParaRPr lang="tr-TR" sz="1486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33840" y="0"/>
            <a:ext cx="3058160" cy="1477328"/>
          </a:xfrm>
          <a:prstGeom prst="rect">
            <a:avLst/>
          </a:prstGeom>
          <a:noFill/>
        </p:spPr>
        <p:txBody>
          <a:bodyPr wrap="square" rtlCol="0">
            <a:spAutoFit/>
          </a:bodyPr>
          <a:lstStyle/>
          <a:p>
            <a:r>
              <a:rPr lang="tr-TR" sz="2400" b="1" i="0" dirty="0">
                <a:solidFill>
                  <a:srgbClr val="725945"/>
                </a:solidFill>
                <a:effectLst/>
                <a:latin typeface="Helvetica Neue"/>
              </a:rPr>
              <a:t>Mâide Suresi </a:t>
            </a:r>
            <a:r>
              <a:rPr lang="tr-TR" sz="2200" b="1" i="0" dirty="0">
                <a:solidFill>
                  <a:srgbClr val="725945"/>
                </a:solidFill>
                <a:effectLst/>
                <a:latin typeface="inherit"/>
              </a:rPr>
              <a:t>- 5.Sure </a:t>
            </a:r>
          </a:p>
          <a:p>
            <a:r>
              <a:rPr lang="tr-TR" sz="2200" b="1" dirty="0">
                <a:solidFill>
                  <a:srgbClr val="725945"/>
                </a:solidFill>
                <a:latin typeface="Helvetica Neue"/>
                <a:hlinkClick r:id="rId2"/>
              </a:rPr>
              <a:t>114.</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988344"/>
            <a:ext cx="12192000" cy="2464752"/>
          </a:xfrm>
        </p:spPr>
        <p:txBody>
          <a:bodyPr>
            <a:noAutofit/>
          </a:bodyPr>
          <a:lstStyle/>
          <a:p>
            <a:r>
              <a:rPr lang="ar-AE" sz="5400" b="0" i="0" dirty="0">
                <a:solidFill>
                  <a:srgbClr val="725945"/>
                </a:solidFill>
                <a:effectLst/>
                <a:latin typeface="Elif1"/>
              </a:rPr>
              <a:t>قَالَ عٖيسَى ابْنُ مَرْيَمَ اللّٰهُمَّ رَبَّنَٓا اَنْزِلْ عَلَيْنَا مَٓائِدَةً مِنَ</a:t>
            </a:r>
            <a:r>
              <a:rPr lang="tr-TR" sz="5400" b="0" i="0" dirty="0">
                <a:solidFill>
                  <a:srgbClr val="725945"/>
                </a:solidFill>
                <a:effectLst/>
                <a:latin typeface="Elif1"/>
              </a:rPr>
              <a:t/>
            </a:r>
            <a:br>
              <a:rPr lang="tr-TR" sz="5400" b="0" i="0" dirty="0">
                <a:solidFill>
                  <a:srgbClr val="725945"/>
                </a:solidFill>
                <a:effectLst/>
                <a:latin typeface="Elif1"/>
              </a:rPr>
            </a:br>
            <a:r>
              <a:rPr lang="tr-TR" sz="5400" b="0" i="0" dirty="0">
                <a:solidFill>
                  <a:srgbClr val="725945"/>
                </a:solidFill>
                <a:effectLst/>
                <a:latin typeface="Elif1"/>
              </a:rPr>
              <a:t/>
            </a:r>
            <a:br>
              <a:rPr lang="tr-TR" sz="5400" b="0" i="0" dirty="0">
                <a:solidFill>
                  <a:srgbClr val="725945"/>
                </a:solidFill>
                <a:effectLst/>
                <a:latin typeface="Elif1"/>
              </a:rPr>
            </a:br>
            <a:r>
              <a:rPr lang="ar-AE" sz="5400" b="0" i="0" dirty="0">
                <a:solidFill>
                  <a:srgbClr val="725945"/>
                </a:solidFill>
                <a:effectLst/>
                <a:latin typeface="Elif1"/>
              </a:rPr>
              <a:t> السَّمَٓاءِ تَكُونُ لَنَا عٖيدًا لِاَوَّلِنَا وَاٰخِرِنَا وَاٰيَةً مِنْكَۚ وَارْزُقْنَا</a:t>
            </a:r>
            <a:r>
              <a:rPr lang="tr-TR" sz="5400" b="0" i="0" dirty="0">
                <a:solidFill>
                  <a:srgbClr val="725945"/>
                </a:solidFill>
                <a:effectLst/>
                <a:latin typeface="Elif1"/>
              </a:rPr>
              <a:t/>
            </a:r>
            <a:br>
              <a:rPr lang="tr-TR" sz="5400" b="0" i="0" dirty="0">
                <a:solidFill>
                  <a:srgbClr val="725945"/>
                </a:solidFill>
                <a:effectLst/>
                <a:latin typeface="Elif1"/>
              </a:rPr>
            </a:br>
            <a:r>
              <a:rPr lang="tr-TR" sz="5400" b="0" i="0" dirty="0">
                <a:solidFill>
                  <a:srgbClr val="725945"/>
                </a:solidFill>
                <a:effectLst/>
                <a:latin typeface="Elif1"/>
              </a:rPr>
              <a:t/>
            </a:r>
            <a:br>
              <a:rPr lang="tr-TR" sz="5400" b="0" i="0" dirty="0">
                <a:solidFill>
                  <a:srgbClr val="725945"/>
                </a:solidFill>
                <a:effectLst/>
                <a:latin typeface="Elif1"/>
              </a:rPr>
            </a:br>
            <a:r>
              <a:rPr lang="ar-AE" sz="5400" b="0" i="0" dirty="0">
                <a:solidFill>
                  <a:srgbClr val="725945"/>
                </a:solidFill>
                <a:effectLst/>
                <a:latin typeface="Elif1"/>
              </a:rPr>
              <a:t> وَاَنْتَ خَيْرُ الرَّازِقٖينَ</a:t>
            </a:r>
            <a:r>
              <a:rPr lang="ar-AE" sz="5400" b="1" i="0" u="none" strike="noStrike" dirty="0">
                <a:solidFill>
                  <a:srgbClr val="725945"/>
                </a:solidFill>
                <a:effectLst/>
                <a:latin typeface="Elif1"/>
              </a:rPr>
              <a:t>﴿١١٤﴾</a:t>
            </a:r>
            <a:endParaRPr lang="tr-TR" sz="400000" dirty="0"/>
          </a:p>
        </p:txBody>
      </p:sp>
    </p:spTree>
    <p:extLst>
      <p:ext uri="{BB962C8B-B14F-4D97-AF65-F5344CB8AC3E}">
        <p14:creationId xmlns:p14="http://schemas.microsoft.com/office/powerpoint/2010/main" val="140102057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17628"/>
            <a:ext cx="12192000" cy="3203416"/>
          </a:xfrm>
        </p:spPr>
        <p:txBody>
          <a:bodyPr>
            <a:normAutofit/>
          </a:bodyPr>
          <a:lstStyle/>
          <a:p>
            <a:r>
              <a:rPr lang="tr-TR" sz="2000" b="1" i="1" u="none" strike="noStrike" dirty="0">
                <a:solidFill>
                  <a:srgbClr val="725945"/>
                </a:solidFill>
                <a:effectLst/>
                <a:latin typeface="Helvetica Neue"/>
              </a:rPr>
              <a:t>﴾112﴿</a:t>
            </a:r>
            <a:r>
              <a:rPr lang="tr-TR" sz="2000" b="1" i="1" dirty="0">
                <a:solidFill>
                  <a:srgbClr val="4A4A4A"/>
                </a:solidFill>
                <a:effectLst/>
                <a:latin typeface="Helvetica Neue"/>
              </a:rPr>
              <a:t>Havâriler “Ey Meryem oğlu </a:t>
            </a:r>
            <a:r>
              <a:rPr lang="tr-TR" sz="2000" b="1" i="1" dirty="0" err="1">
                <a:solidFill>
                  <a:srgbClr val="4A4A4A"/>
                </a:solidFill>
                <a:effectLst/>
                <a:latin typeface="Helvetica Neue"/>
              </a:rPr>
              <a:t>Îsâ</a:t>
            </a:r>
            <a:r>
              <a:rPr lang="tr-TR" sz="2000" b="1" i="1" dirty="0">
                <a:solidFill>
                  <a:srgbClr val="4A4A4A"/>
                </a:solidFill>
                <a:effectLst/>
                <a:latin typeface="Helvetica Neue"/>
              </a:rPr>
              <a:t>! Rabbin bize gökten bir sofra indirebilir mi?” diye sormuşlardı. O şöyle cevap verdi: “Eğer iman etmiş kimseler iseniz Allah’a saygılı olun.”</a:t>
            </a:r>
            <a:endParaRPr lang="tr-TR" sz="861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33840" y="0"/>
            <a:ext cx="3058160" cy="1477328"/>
          </a:xfrm>
          <a:prstGeom prst="rect">
            <a:avLst/>
          </a:prstGeom>
          <a:noFill/>
        </p:spPr>
        <p:txBody>
          <a:bodyPr wrap="square" rtlCol="0">
            <a:spAutoFit/>
          </a:bodyPr>
          <a:lstStyle/>
          <a:p>
            <a:r>
              <a:rPr lang="tr-TR" sz="2400" b="1" i="0" dirty="0">
                <a:solidFill>
                  <a:srgbClr val="725945"/>
                </a:solidFill>
                <a:effectLst/>
                <a:latin typeface="Helvetica Neue"/>
              </a:rPr>
              <a:t>Mâide Suresi </a:t>
            </a:r>
            <a:r>
              <a:rPr lang="tr-TR" sz="2200" b="1" i="0" dirty="0">
                <a:solidFill>
                  <a:srgbClr val="725945"/>
                </a:solidFill>
                <a:effectLst/>
                <a:latin typeface="inherit"/>
              </a:rPr>
              <a:t>- 5.Sure </a:t>
            </a:r>
          </a:p>
          <a:p>
            <a:r>
              <a:rPr lang="tr-TR" sz="2200" b="1" dirty="0">
                <a:solidFill>
                  <a:srgbClr val="725945"/>
                </a:solidFill>
                <a:latin typeface="Helvetica Neue"/>
                <a:hlinkClick r:id="rId2"/>
              </a:rPr>
              <a:t>112.</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738664"/>
            <a:ext cx="12192000" cy="2464752"/>
          </a:xfrm>
        </p:spPr>
        <p:txBody>
          <a:bodyPr>
            <a:noAutofit/>
          </a:bodyPr>
          <a:lstStyle/>
          <a:p>
            <a:r>
              <a:rPr lang="ar-AE" sz="4800" b="0" i="0" dirty="0">
                <a:solidFill>
                  <a:srgbClr val="725945"/>
                </a:solidFill>
                <a:effectLst/>
                <a:latin typeface="Elif1"/>
              </a:rPr>
              <a:t>اِذْ قَالَ الْحَوَارِيُّونَ يَا عٖيسَى ابْنَ مَرْيَمَ هَلْ يَسْتَطٖيعُ رَبُّكَ اَنْ يُنَزِّلَ</a:t>
            </a:r>
            <a:r>
              <a:rPr lang="tr-TR" sz="4800" b="0" i="0" dirty="0">
                <a:solidFill>
                  <a:srgbClr val="725945"/>
                </a:solidFill>
                <a:effectLst/>
                <a:latin typeface="Elif1"/>
              </a:rPr>
              <a:t/>
            </a:r>
            <a:br>
              <a:rPr lang="tr-TR" sz="4800" b="0" i="0" dirty="0">
                <a:solidFill>
                  <a:srgbClr val="725945"/>
                </a:solidFill>
                <a:effectLst/>
                <a:latin typeface="Elif1"/>
              </a:rPr>
            </a:br>
            <a:r>
              <a:rPr lang="tr-TR" sz="4800" b="0" i="0" dirty="0">
                <a:solidFill>
                  <a:srgbClr val="725945"/>
                </a:solidFill>
                <a:effectLst/>
                <a:latin typeface="Elif1"/>
              </a:rPr>
              <a:t/>
            </a:r>
            <a:br>
              <a:rPr lang="tr-TR" sz="4800" b="0" i="0" dirty="0">
                <a:solidFill>
                  <a:srgbClr val="725945"/>
                </a:solidFill>
                <a:effectLst/>
                <a:latin typeface="Elif1"/>
              </a:rPr>
            </a:br>
            <a:r>
              <a:rPr lang="ar-AE" sz="4800" b="0" i="0" dirty="0">
                <a:solidFill>
                  <a:srgbClr val="725945"/>
                </a:solidFill>
                <a:effectLst/>
                <a:latin typeface="Elif1"/>
              </a:rPr>
              <a:t> عَلَيْنَا مَٓائِدَةً مِنَ السَّمَٓاءِؕ قَالَ اتَّقُوا اللّٰهَ اِنْ كُنْتُمْ مُؤْمِنٖينَ</a:t>
            </a:r>
            <a:r>
              <a:rPr lang="ar-AE" sz="4800" b="1" i="0" u="none" strike="noStrike" dirty="0">
                <a:solidFill>
                  <a:srgbClr val="725945"/>
                </a:solidFill>
                <a:effectLst/>
                <a:latin typeface="Elif1"/>
              </a:rPr>
              <a:t>﴿١١٢﴾</a:t>
            </a:r>
            <a:endParaRPr lang="tr-TR" sz="333300" dirty="0"/>
          </a:p>
        </p:txBody>
      </p:sp>
    </p:spTree>
    <p:extLst>
      <p:ext uri="{BB962C8B-B14F-4D97-AF65-F5344CB8AC3E}">
        <p14:creationId xmlns:p14="http://schemas.microsoft.com/office/powerpoint/2010/main" val="373083053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773296"/>
            <a:ext cx="12192000" cy="2875280"/>
          </a:xfrm>
        </p:spPr>
        <p:txBody>
          <a:bodyPr>
            <a:normAutofit/>
          </a:bodyPr>
          <a:lstStyle/>
          <a:p>
            <a:r>
              <a:rPr lang="tr-TR" sz="2800" b="1" i="1" u="none" strike="noStrike" dirty="0">
                <a:solidFill>
                  <a:srgbClr val="725945"/>
                </a:solidFill>
                <a:effectLst/>
                <a:latin typeface="Helvetica Neue"/>
              </a:rPr>
              <a:t>﴾1﴿</a:t>
            </a:r>
            <a:r>
              <a:rPr lang="tr-TR" sz="2800" b="1" i="1" dirty="0">
                <a:solidFill>
                  <a:srgbClr val="4A4A4A"/>
                </a:solidFill>
                <a:effectLst/>
                <a:latin typeface="Helvetica Neue"/>
              </a:rPr>
              <a:t>Hamd, gökleri ve yeri yaratan, karanlıkları ve ışığı var eden Allah’a mahsustur. Ama yine de kâfir olanlar (putları) rablerine eş tutuyorlar.</a:t>
            </a:r>
            <a:endParaRPr lang="tr-TR" sz="134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En'âm</a:t>
            </a:r>
            <a:r>
              <a:rPr lang="tr-TR" sz="2400" b="1" i="0" dirty="0">
                <a:solidFill>
                  <a:srgbClr val="725945"/>
                </a:solidFill>
                <a:effectLst/>
                <a:latin typeface="Helvetica Neue"/>
              </a:rPr>
              <a:t> Suresi </a:t>
            </a:r>
            <a:r>
              <a:rPr lang="tr-TR" sz="2200" b="1" i="0" dirty="0">
                <a:solidFill>
                  <a:srgbClr val="725945"/>
                </a:solidFill>
                <a:effectLst/>
                <a:latin typeface="inherit"/>
              </a:rPr>
              <a:t>- 6.Sure </a:t>
            </a:r>
          </a:p>
          <a:p>
            <a:r>
              <a:rPr lang="tr-TR" sz="2200" b="1" dirty="0">
                <a:solidFill>
                  <a:srgbClr val="725945"/>
                </a:solidFill>
                <a:latin typeface="Helvetica Neue"/>
                <a:hlinkClick r:id="rId2"/>
              </a:rPr>
              <a:t>1.</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006952"/>
            <a:ext cx="12192000" cy="2464752"/>
          </a:xfrm>
        </p:spPr>
        <p:txBody>
          <a:bodyPr>
            <a:noAutofit/>
          </a:bodyPr>
          <a:lstStyle/>
          <a:p>
            <a:r>
              <a:rPr lang="ar-AE" b="0" i="0" dirty="0">
                <a:solidFill>
                  <a:srgbClr val="725945"/>
                </a:solidFill>
                <a:effectLst/>
                <a:latin typeface="Elif1"/>
              </a:rPr>
              <a:t>اَلْحَمْدُ لِلّٰهِ الَّذٖى خَلَقَ السَّمٰوَاتِ وَالْاَرْضَ وَجَعَلَ</a:t>
            </a:r>
            <a:r>
              <a:rPr lang="tr-TR" b="0" i="0" dirty="0">
                <a:solidFill>
                  <a:srgbClr val="725945"/>
                </a:solidFill>
                <a:effectLst/>
                <a:latin typeface="Elif1"/>
              </a:rPr>
              <a:t/>
            </a:r>
            <a:br>
              <a:rPr lang="tr-TR" b="0" i="0" dirty="0">
                <a:solidFill>
                  <a:srgbClr val="725945"/>
                </a:solidFill>
                <a:effectLst/>
                <a:latin typeface="Elif1"/>
              </a:rPr>
            </a:br>
            <a:r>
              <a:rPr lang="tr-TR" b="0" i="0" dirty="0">
                <a:solidFill>
                  <a:srgbClr val="725945"/>
                </a:solidFill>
                <a:effectLst/>
                <a:latin typeface="Elif1"/>
              </a:rPr>
              <a:t/>
            </a:r>
            <a:br>
              <a:rPr lang="tr-TR" b="0" i="0" dirty="0">
                <a:solidFill>
                  <a:srgbClr val="725945"/>
                </a:solidFill>
                <a:effectLst/>
                <a:latin typeface="Elif1"/>
              </a:rPr>
            </a:br>
            <a:r>
              <a:rPr lang="ar-AE" b="0" i="0" dirty="0">
                <a:solidFill>
                  <a:srgbClr val="725945"/>
                </a:solidFill>
                <a:effectLst/>
                <a:latin typeface="Elif1"/>
              </a:rPr>
              <a:t> الظُّلُمَاتِ وَالنُّورَۜ ثُمَّ الَّذٖينَ كَفَرُوا بِرَبِّهِمْ يَعْدِلُونَ</a:t>
            </a:r>
            <a:r>
              <a:rPr lang="ar-AE" b="1" i="0" u="none" strike="noStrike" dirty="0">
                <a:solidFill>
                  <a:srgbClr val="725945"/>
                </a:solidFill>
                <a:effectLst/>
                <a:latin typeface="Elif1"/>
              </a:rPr>
              <a:t>﴿١﴾</a:t>
            </a:r>
            <a:endParaRPr lang="tr-TR" sz="333300" dirty="0"/>
          </a:p>
        </p:txBody>
      </p:sp>
    </p:spTree>
    <p:extLst>
      <p:ext uri="{BB962C8B-B14F-4D97-AF65-F5344CB8AC3E}">
        <p14:creationId xmlns:p14="http://schemas.microsoft.com/office/powerpoint/2010/main" val="292616009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413408"/>
            <a:ext cx="12192000" cy="2875280"/>
          </a:xfrm>
        </p:spPr>
        <p:txBody>
          <a:bodyPr>
            <a:normAutofit/>
          </a:bodyPr>
          <a:lstStyle/>
          <a:p>
            <a:r>
              <a:rPr lang="tr-TR" sz="3600" b="1" i="1" u="none" strike="noStrike" dirty="0">
                <a:solidFill>
                  <a:srgbClr val="725945"/>
                </a:solidFill>
                <a:effectLst/>
                <a:latin typeface="Helvetica Neue"/>
              </a:rPr>
              <a:t>﴾4﴿</a:t>
            </a:r>
            <a:r>
              <a:rPr lang="tr-TR" sz="3600" b="1" i="1" dirty="0">
                <a:solidFill>
                  <a:srgbClr val="4A4A4A"/>
                </a:solidFill>
                <a:effectLst/>
                <a:latin typeface="Helvetica Neue"/>
              </a:rPr>
              <a:t>Rablerinin </a:t>
            </a:r>
            <a:r>
              <a:rPr lang="tr-TR" sz="3600" b="1" i="1" dirty="0" err="1">
                <a:solidFill>
                  <a:srgbClr val="4A4A4A"/>
                </a:solidFill>
                <a:effectLst/>
                <a:latin typeface="Helvetica Neue"/>
              </a:rPr>
              <a:t>âyetlerinden</a:t>
            </a:r>
            <a:r>
              <a:rPr lang="tr-TR" sz="3600" b="1" i="1" dirty="0">
                <a:solidFill>
                  <a:srgbClr val="4A4A4A"/>
                </a:solidFill>
                <a:effectLst/>
                <a:latin typeface="Helvetica Neue"/>
              </a:rPr>
              <a:t> onlara bir </a:t>
            </a:r>
            <a:r>
              <a:rPr lang="tr-TR" sz="3600" b="1" i="1" dirty="0" err="1">
                <a:solidFill>
                  <a:srgbClr val="4A4A4A"/>
                </a:solidFill>
                <a:effectLst/>
                <a:latin typeface="Helvetica Neue"/>
              </a:rPr>
              <a:t>âyet</a:t>
            </a:r>
            <a:r>
              <a:rPr lang="tr-TR" sz="3600" b="1" i="1" dirty="0">
                <a:solidFill>
                  <a:srgbClr val="4A4A4A"/>
                </a:solidFill>
                <a:effectLst/>
                <a:latin typeface="Helvetica Neue"/>
              </a:rPr>
              <a:t> gelmeye görsün, ondan ille de yüz çevirirler.</a:t>
            </a:r>
            <a:endParaRPr lang="tr-TR" sz="1929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En'âm</a:t>
            </a:r>
            <a:r>
              <a:rPr lang="tr-TR" sz="2400" b="1" i="0" dirty="0">
                <a:solidFill>
                  <a:srgbClr val="725945"/>
                </a:solidFill>
                <a:effectLst/>
                <a:latin typeface="Helvetica Neue"/>
              </a:rPr>
              <a:t> Suresi </a:t>
            </a:r>
            <a:r>
              <a:rPr lang="tr-TR" sz="2200" b="1" i="0" dirty="0">
                <a:solidFill>
                  <a:srgbClr val="725945"/>
                </a:solidFill>
                <a:effectLst/>
                <a:latin typeface="inherit"/>
              </a:rPr>
              <a:t>- 6.Sure </a:t>
            </a:r>
          </a:p>
          <a:p>
            <a:r>
              <a:rPr lang="tr-TR" sz="2200" b="1" dirty="0">
                <a:solidFill>
                  <a:srgbClr val="725945"/>
                </a:solidFill>
                <a:latin typeface="Helvetica Neue"/>
                <a:hlinkClick r:id="rId2"/>
              </a:rPr>
              <a:t>4.</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006952"/>
            <a:ext cx="12192000" cy="2464752"/>
          </a:xfrm>
        </p:spPr>
        <p:txBody>
          <a:bodyPr>
            <a:noAutofit/>
          </a:bodyPr>
          <a:lstStyle/>
          <a:p>
            <a:r>
              <a:rPr lang="ar-AE" b="0" i="0" dirty="0">
                <a:solidFill>
                  <a:srgbClr val="725945"/>
                </a:solidFill>
                <a:effectLst/>
                <a:latin typeface="Elif1"/>
              </a:rPr>
              <a:t>وَمَا تَاْتٖيهِمْ مِنْ اٰيَةٍ مِنْ اٰيَاتِ رَبِّهِمْ اِلَّا كَانُوا عَنْهَا</a:t>
            </a:r>
            <a:r>
              <a:rPr lang="tr-TR" b="0" i="0" dirty="0">
                <a:solidFill>
                  <a:srgbClr val="725945"/>
                </a:solidFill>
                <a:effectLst/>
                <a:latin typeface="Elif1"/>
              </a:rPr>
              <a:t/>
            </a:r>
            <a:br>
              <a:rPr lang="tr-TR" b="0" i="0" dirty="0">
                <a:solidFill>
                  <a:srgbClr val="725945"/>
                </a:solidFill>
                <a:effectLst/>
                <a:latin typeface="Elif1"/>
              </a:rPr>
            </a:br>
            <a:r>
              <a:rPr lang="tr-TR" b="0" i="0" dirty="0">
                <a:solidFill>
                  <a:srgbClr val="725945"/>
                </a:solidFill>
                <a:effectLst/>
                <a:latin typeface="Elif1"/>
              </a:rPr>
              <a:t/>
            </a:r>
            <a:br>
              <a:rPr lang="tr-TR" b="0" i="0" dirty="0">
                <a:solidFill>
                  <a:srgbClr val="725945"/>
                </a:solidFill>
                <a:effectLst/>
                <a:latin typeface="Elif1"/>
              </a:rPr>
            </a:br>
            <a:r>
              <a:rPr lang="ar-AE" b="0" i="0" dirty="0">
                <a:solidFill>
                  <a:srgbClr val="725945"/>
                </a:solidFill>
                <a:effectLst/>
                <a:latin typeface="Elif1"/>
              </a:rPr>
              <a:t> مُعْرِضٖينَ</a:t>
            </a:r>
            <a:r>
              <a:rPr lang="ar-AE" b="1" i="0" u="none" strike="noStrike" dirty="0">
                <a:solidFill>
                  <a:srgbClr val="725945"/>
                </a:solidFill>
                <a:effectLst/>
                <a:latin typeface="Elif1"/>
              </a:rPr>
              <a:t>﴿٤﴾</a:t>
            </a:r>
            <a:endParaRPr lang="tr-TR" sz="333300" dirty="0"/>
          </a:p>
        </p:txBody>
      </p:sp>
    </p:spTree>
    <p:extLst>
      <p:ext uri="{BB962C8B-B14F-4D97-AF65-F5344CB8AC3E}">
        <p14:creationId xmlns:p14="http://schemas.microsoft.com/office/powerpoint/2010/main" val="279506663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10160" y="4267201"/>
            <a:ext cx="12192000" cy="2875280"/>
          </a:xfrm>
        </p:spPr>
        <p:txBody>
          <a:bodyPr>
            <a:normAutofit/>
          </a:bodyPr>
          <a:lstStyle/>
          <a:p>
            <a:r>
              <a:rPr lang="tr-TR" sz="3200" b="1" i="1" u="none" strike="noStrike" dirty="0">
                <a:solidFill>
                  <a:srgbClr val="725945"/>
                </a:solidFill>
                <a:effectLst/>
                <a:latin typeface="Helvetica Neue"/>
              </a:rPr>
              <a:t>﴾15﴿</a:t>
            </a:r>
            <a:r>
              <a:rPr lang="tr-TR" sz="3200" b="1" i="1" dirty="0">
                <a:solidFill>
                  <a:srgbClr val="4A4A4A"/>
                </a:solidFill>
                <a:effectLst/>
                <a:latin typeface="Helvetica Neue"/>
              </a:rPr>
              <a:t>De ki: “Ben rabbime isyan edersem gerçekten büyük günün (</a:t>
            </a:r>
            <a:r>
              <a:rPr lang="tr-TR" sz="3200" b="1" i="1" dirty="0" err="1">
                <a:solidFill>
                  <a:srgbClr val="4A4A4A"/>
                </a:solidFill>
                <a:effectLst/>
                <a:latin typeface="Helvetica Neue"/>
              </a:rPr>
              <a:t>âhiret</a:t>
            </a:r>
            <a:r>
              <a:rPr lang="tr-TR" sz="3200" b="1" i="1" dirty="0">
                <a:solidFill>
                  <a:srgbClr val="4A4A4A"/>
                </a:solidFill>
                <a:effectLst/>
                <a:latin typeface="Helvetica Neue"/>
              </a:rPr>
              <a:t>) azabına uğrayacağımdan korkarım.”</a:t>
            </a:r>
            <a:endParaRPr lang="tr-TR" sz="160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En'âm</a:t>
            </a:r>
            <a:r>
              <a:rPr lang="tr-TR" sz="2400" b="1" i="0" dirty="0">
                <a:solidFill>
                  <a:srgbClr val="725945"/>
                </a:solidFill>
                <a:effectLst/>
                <a:latin typeface="Helvetica Neue"/>
              </a:rPr>
              <a:t> Suresi </a:t>
            </a:r>
            <a:r>
              <a:rPr lang="tr-TR" sz="2200" b="1" i="0" dirty="0">
                <a:solidFill>
                  <a:srgbClr val="725945"/>
                </a:solidFill>
                <a:effectLst/>
                <a:latin typeface="inherit"/>
              </a:rPr>
              <a:t>- 6.Sure </a:t>
            </a:r>
          </a:p>
          <a:p>
            <a:r>
              <a:rPr lang="tr-TR" sz="2200" b="1" dirty="0">
                <a:solidFill>
                  <a:srgbClr val="725945"/>
                </a:solidFill>
                <a:latin typeface="Helvetica Neue"/>
                <a:hlinkClick r:id="rId2"/>
              </a:rPr>
              <a:t>15.</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006952"/>
            <a:ext cx="12192000" cy="1583848"/>
          </a:xfrm>
        </p:spPr>
        <p:txBody>
          <a:bodyPr>
            <a:noAutofit/>
          </a:bodyPr>
          <a:lstStyle/>
          <a:p>
            <a:r>
              <a:rPr lang="ar-AE" sz="5400" b="0" i="0" dirty="0">
                <a:solidFill>
                  <a:srgbClr val="725945"/>
                </a:solidFill>
                <a:effectLst/>
                <a:latin typeface="Elif1"/>
              </a:rPr>
              <a:t>قُلْ اِنّٖٓي اَخَافُ اِنْ عَصَيْتُ رَبّٖي عَذَابَ يَوْمٍ عَظٖيمٍ</a:t>
            </a:r>
            <a:r>
              <a:rPr lang="ar-AE" sz="5400" b="1" i="0" u="none" strike="noStrike" dirty="0">
                <a:solidFill>
                  <a:srgbClr val="725945"/>
                </a:solidFill>
                <a:effectLst/>
                <a:latin typeface="Elif1"/>
              </a:rPr>
              <a:t>﴿١٥﴾</a:t>
            </a:r>
            <a:endParaRPr lang="tr-TR" sz="277800" dirty="0"/>
          </a:p>
        </p:txBody>
      </p:sp>
    </p:spTree>
    <p:extLst>
      <p:ext uri="{BB962C8B-B14F-4D97-AF65-F5344CB8AC3E}">
        <p14:creationId xmlns:p14="http://schemas.microsoft.com/office/powerpoint/2010/main" val="327332595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064000"/>
            <a:ext cx="12192000" cy="2875280"/>
          </a:xfrm>
        </p:spPr>
        <p:txBody>
          <a:bodyPr>
            <a:normAutofit/>
          </a:bodyPr>
          <a:lstStyle/>
          <a:p>
            <a:r>
              <a:rPr lang="tr-TR" sz="3200" b="1" i="1" u="none" strike="noStrike" dirty="0">
                <a:solidFill>
                  <a:srgbClr val="725945"/>
                </a:solidFill>
                <a:effectLst/>
                <a:latin typeface="Helvetica Neue"/>
              </a:rPr>
              <a:t>﴾23﴿</a:t>
            </a:r>
            <a:r>
              <a:rPr lang="tr-TR" sz="3200" b="1" i="1" dirty="0">
                <a:solidFill>
                  <a:srgbClr val="4A4A4A"/>
                </a:solidFill>
                <a:effectLst/>
                <a:latin typeface="Helvetica Neue"/>
              </a:rPr>
              <a:t>Sonra onların mazeretleri “Rabbimiz Allah’a </a:t>
            </a:r>
            <a:r>
              <a:rPr lang="tr-TR" sz="3200" b="1" i="1" dirty="0" err="1">
                <a:solidFill>
                  <a:srgbClr val="4A4A4A"/>
                </a:solidFill>
                <a:effectLst/>
                <a:latin typeface="Helvetica Neue"/>
              </a:rPr>
              <a:t>andolsun</a:t>
            </a:r>
            <a:r>
              <a:rPr lang="tr-TR" sz="3200" b="1" i="1" dirty="0">
                <a:solidFill>
                  <a:srgbClr val="4A4A4A"/>
                </a:solidFill>
                <a:effectLst/>
                <a:latin typeface="Helvetica Neue"/>
              </a:rPr>
              <a:t> ki biz ortak koşanlar olmadık” demekten başka bir şey olmadı.</a:t>
            </a:r>
            <a:endParaRPr lang="tr-TR" sz="2315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En'âm</a:t>
            </a:r>
            <a:r>
              <a:rPr lang="tr-TR" sz="2400" b="1" i="0" dirty="0">
                <a:solidFill>
                  <a:srgbClr val="725945"/>
                </a:solidFill>
                <a:effectLst/>
                <a:latin typeface="Helvetica Neue"/>
              </a:rPr>
              <a:t> Suresi </a:t>
            </a:r>
            <a:r>
              <a:rPr lang="tr-TR" sz="2200" b="1" i="0" dirty="0">
                <a:solidFill>
                  <a:srgbClr val="725945"/>
                </a:solidFill>
                <a:effectLst/>
                <a:latin typeface="inherit"/>
              </a:rPr>
              <a:t>- 6.Sure </a:t>
            </a:r>
          </a:p>
          <a:p>
            <a:r>
              <a:rPr lang="tr-TR" sz="2200" b="1" dirty="0">
                <a:solidFill>
                  <a:srgbClr val="725945"/>
                </a:solidFill>
                <a:latin typeface="Helvetica Neue"/>
                <a:hlinkClick r:id="rId2"/>
              </a:rPr>
              <a:t>23.</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006952"/>
            <a:ext cx="12192000" cy="1583848"/>
          </a:xfrm>
        </p:spPr>
        <p:txBody>
          <a:bodyPr>
            <a:noAutofit/>
          </a:bodyPr>
          <a:lstStyle/>
          <a:p>
            <a:r>
              <a:rPr lang="ar-AE" sz="4800" b="0" i="0" dirty="0">
                <a:solidFill>
                  <a:srgbClr val="725945"/>
                </a:solidFill>
                <a:effectLst/>
                <a:latin typeface="Elif1"/>
              </a:rPr>
              <a:t>ثُمَّ لَمْ تَكُنْ فِتْنَتُهُمْ اِلَّٓا اَنْ قَالُوا وَاللّٰهِ رَبِّنَا مَا كُنَّا مُشْرِكٖينَ</a:t>
            </a:r>
            <a:r>
              <a:rPr lang="ar-AE" sz="4800" b="1" i="0" u="none" strike="noStrike" dirty="0">
                <a:solidFill>
                  <a:srgbClr val="725945"/>
                </a:solidFill>
                <a:effectLst/>
                <a:latin typeface="Elif1"/>
              </a:rPr>
              <a:t>﴿٢٣﴾</a:t>
            </a:r>
            <a:endParaRPr lang="tr-TR" sz="333300" dirty="0"/>
          </a:p>
        </p:txBody>
      </p:sp>
    </p:spTree>
    <p:extLst>
      <p:ext uri="{BB962C8B-B14F-4D97-AF65-F5344CB8AC3E}">
        <p14:creationId xmlns:p14="http://schemas.microsoft.com/office/powerpoint/2010/main" val="422369928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460240"/>
            <a:ext cx="12192000" cy="3078480"/>
          </a:xfrm>
        </p:spPr>
        <p:txBody>
          <a:bodyPr>
            <a:normAutofit/>
          </a:bodyPr>
          <a:lstStyle/>
          <a:p>
            <a:r>
              <a:rPr lang="tr-TR" b="1" i="1" u="none" strike="noStrike" dirty="0">
                <a:solidFill>
                  <a:srgbClr val="725945"/>
                </a:solidFill>
                <a:effectLst/>
                <a:latin typeface="Helvetica Neue"/>
              </a:rPr>
              <a:t>﴾27﴿</a:t>
            </a:r>
            <a:r>
              <a:rPr lang="tr-TR" b="1" i="1" dirty="0">
                <a:solidFill>
                  <a:srgbClr val="4A4A4A"/>
                </a:solidFill>
                <a:effectLst/>
                <a:latin typeface="Helvetica Neue"/>
              </a:rPr>
              <a:t>Onların ateşin karşısında durdurulup da “Ah, keşke dünyaya geri gönderilsek de bir daha rabbimizin </a:t>
            </a:r>
            <a:r>
              <a:rPr lang="tr-TR" b="1" i="1" dirty="0" err="1">
                <a:solidFill>
                  <a:srgbClr val="4A4A4A"/>
                </a:solidFill>
                <a:effectLst/>
                <a:latin typeface="Helvetica Neue"/>
              </a:rPr>
              <a:t>âyetlerini</a:t>
            </a:r>
            <a:r>
              <a:rPr lang="tr-TR" b="1" i="1" dirty="0">
                <a:solidFill>
                  <a:srgbClr val="4A4A4A"/>
                </a:solidFill>
                <a:effectLst/>
                <a:latin typeface="Helvetica Neue"/>
              </a:rPr>
              <a:t> yalan saymayıp inananlardan olsak” dediklerini bir görsen!</a:t>
            </a:r>
            <a:endParaRPr lang="tr-TR" sz="1033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En'âm</a:t>
            </a:r>
            <a:r>
              <a:rPr lang="tr-TR" sz="2400" b="1" i="0" dirty="0">
                <a:solidFill>
                  <a:srgbClr val="725945"/>
                </a:solidFill>
                <a:effectLst/>
                <a:latin typeface="Helvetica Neue"/>
              </a:rPr>
              <a:t> Suresi </a:t>
            </a:r>
            <a:r>
              <a:rPr lang="tr-TR" sz="2200" b="1" i="0" dirty="0">
                <a:solidFill>
                  <a:srgbClr val="725945"/>
                </a:solidFill>
                <a:effectLst/>
                <a:latin typeface="inherit"/>
              </a:rPr>
              <a:t>- 6.Sure </a:t>
            </a:r>
          </a:p>
          <a:p>
            <a:r>
              <a:rPr lang="tr-TR" sz="2200" b="1" dirty="0">
                <a:solidFill>
                  <a:srgbClr val="725945"/>
                </a:solidFill>
                <a:latin typeface="Helvetica Neue"/>
                <a:hlinkClick r:id="rId2"/>
              </a:rPr>
              <a:t>27.</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002632"/>
            <a:ext cx="12192000" cy="1583848"/>
          </a:xfrm>
        </p:spPr>
        <p:txBody>
          <a:bodyPr>
            <a:noAutofit/>
          </a:bodyPr>
          <a:lstStyle/>
          <a:p>
            <a:r>
              <a:rPr lang="ar-AE" b="0" i="0" dirty="0">
                <a:solidFill>
                  <a:srgbClr val="725945"/>
                </a:solidFill>
                <a:effectLst/>
                <a:latin typeface="Elif1"/>
              </a:rPr>
              <a:t>وَلَوْ تَرٰٓى اِذْ وُقِفُوا عَلَى النَّارِ فَقَالُوا يَا لَيْتَنَا نُرَدُّ وَلَا</a:t>
            </a:r>
            <a:r>
              <a:rPr lang="tr-TR" b="0" i="0" dirty="0">
                <a:solidFill>
                  <a:srgbClr val="725945"/>
                </a:solidFill>
                <a:effectLst/>
                <a:latin typeface="Elif1"/>
              </a:rPr>
              <a:t/>
            </a:r>
            <a:br>
              <a:rPr lang="tr-TR" b="0" i="0" dirty="0">
                <a:solidFill>
                  <a:srgbClr val="725945"/>
                </a:solidFill>
                <a:effectLst/>
                <a:latin typeface="Elif1"/>
              </a:rPr>
            </a:br>
            <a:r>
              <a:rPr lang="tr-TR" b="0" i="0" dirty="0">
                <a:solidFill>
                  <a:srgbClr val="725945"/>
                </a:solidFill>
                <a:effectLst/>
                <a:latin typeface="Elif1"/>
              </a:rPr>
              <a:t/>
            </a:r>
            <a:br>
              <a:rPr lang="tr-TR" b="0" i="0" dirty="0">
                <a:solidFill>
                  <a:srgbClr val="725945"/>
                </a:solidFill>
                <a:effectLst/>
                <a:latin typeface="Elif1"/>
              </a:rPr>
            </a:br>
            <a:r>
              <a:rPr lang="ar-AE" b="0" i="0" dirty="0">
                <a:solidFill>
                  <a:srgbClr val="725945"/>
                </a:solidFill>
                <a:effectLst/>
                <a:latin typeface="Elif1"/>
              </a:rPr>
              <a:t> نُكَذِّبَ بِاٰيَاتِ رَبِّنَا وَنَكُونَ مِنَ الْمُؤْمِنٖينَ</a:t>
            </a:r>
            <a:r>
              <a:rPr lang="ar-AE" b="1" i="0" u="none" strike="noStrike" dirty="0">
                <a:solidFill>
                  <a:srgbClr val="725945"/>
                </a:solidFill>
                <a:effectLst/>
                <a:latin typeface="Elif1"/>
              </a:rPr>
              <a:t>﴿٢٧﴾</a:t>
            </a:r>
            <a:endParaRPr lang="tr-TR" sz="400000" dirty="0"/>
          </a:p>
        </p:txBody>
      </p:sp>
    </p:spTree>
    <p:extLst>
      <p:ext uri="{BB962C8B-B14F-4D97-AF65-F5344CB8AC3E}">
        <p14:creationId xmlns:p14="http://schemas.microsoft.com/office/powerpoint/2010/main" val="360477289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10160" y="4399280"/>
            <a:ext cx="12192000" cy="3078480"/>
          </a:xfrm>
        </p:spPr>
        <p:txBody>
          <a:bodyPr>
            <a:normAutofit/>
          </a:bodyPr>
          <a:lstStyle/>
          <a:p>
            <a:r>
              <a:rPr lang="tr-TR" b="1" i="1" u="none" strike="noStrike" dirty="0">
                <a:solidFill>
                  <a:srgbClr val="725945"/>
                </a:solidFill>
                <a:effectLst/>
                <a:latin typeface="Helvetica Neue"/>
              </a:rPr>
              <a:t>﴾30﴿</a:t>
            </a:r>
            <a:r>
              <a:rPr lang="tr-TR" b="1" i="1" dirty="0">
                <a:solidFill>
                  <a:srgbClr val="4A4A4A"/>
                </a:solidFill>
                <a:effectLst/>
                <a:latin typeface="Helvetica Neue"/>
              </a:rPr>
              <a:t>Rablerinin huzuruna getirilirken sen onları bir görsen! Allah “Bu (yeniden dirilme haberi) hak değil miymiş?” diyecek. Onlar da “Evet rabbimize </a:t>
            </a:r>
            <a:r>
              <a:rPr lang="tr-TR" b="1" i="1" dirty="0" err="1">
                <a:solidFill>
                  <a:srgbClr val="4A4A4A"/>
                </a:solidFill>
                <a:effectLst/>
                <a:latin typeface="Helvetica Neue"/>
              </a:rPr>
              <a:t>andolsun</a:t>
            </a:r>
            <a:r>
              <a:rPr lang="tr-TR" b="1" i="1" dirty="0">
                <a:solidFill>
                  <a:srgbClr val="4A4A4A"/>
                </a:solidFill>
                <a:effectLst/>
                <a:latin typeface="Helvetica Neue"/>
              </a:rPr>
              <a:t> ki öyleymiş” diyecekler. Allah da “inkâr ettiğinizden dolayı tadın azabı!” diyecek.</a:t>
            </a:r>
            <a:endParaRPr lang="tr-TR" sz="1487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En'âm</a:t>
            </a:r>
            <a:r>
              <a:rPr lang="tr-TR" sz="2400" b="1" i="0" dirty="0">
                <a:solidFill>
                  <a:srgbClr val="725945"/>
                </a:solidFill>
                <a:effectLst/>
                <a:latin typeface="Helvetica Neue"/>
              </a:rPr>
              <a:t> Suresi </a:t>
            </a:r>
            <a:r>
              <a:rPr lang="tr-TR" sz="2200" b="1" i="0" dirty="0">
                <a:solidFill>
                  <a:srgbClr val="725945"/>
                </a:solidFill>
                <a:effectLst/>
                <a:latin typeface="inherit"/>
              </a:rPr>
              <a:t>- 6.Sure </a:t>
            </a:r>
          </a:p>
          <a:p>
            <a:r>
              <a:rPr lang="tr-TR" sz="2200" b="1" dirty="0">
                <a:solidFill>
                  <a:srgbClr val="725945"/>
                </a:solidFill>
                <a:latin typeface="Helvetica Neue"/>
                <a:hlinkClick r:id="rId2"/>
              </a:rPr>
              <a:t>30.</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002632"/>
            <a:ext cx="12192000" cy="1583848"/>
          </a:xfrm>
        </p:spPr>
        <p:txBody>
          <a:bodyPr>
            <a:noAutofit/>
          </a:bodyPr>
          <a:lstStyle/>
          <a:p>
            <a:r>
              <a:rPr lang="ar-AE" sz="5400" b="0" i="0" dirty="0">
                <a:solidFill>
                  <a:srgbClr val="725945"/>
                </a:solidFill>
                <a:effectLst/>
                <a:latin typeface="Elif1"/>
              </a:rPr>
              <a:t>وَلَوْ تَرٰٓى اِذْ وُقِفُوا عَلٰى رَبِّهِمْؕ قَالَ اَلَيْسَ هٰذَا بِالْحَقِّؕ قَالُوا</a:t>
            </a:r>
            <a:r>
              <a:rPr lang="tr-TR" sz="5400" b="0" i="0" dirty="0">
                <a:solidFill>
                  <a:srgbClr val="725945"/>
                </a:solidFill>
                <a:effectLst/>
                <a:latin typeface="Elif1"/>
              </a:rPr>
              <a:t/>
            </a:r>
            <a:br>
              <a:rPr lang="tr-TR" sz="5400" b="0" i="0" dirty="0">
                <a:solidFill>
                  <a:srgbClr val="725945"/>
                </a:solidFill>
                <a:effectLst/>
                <a:latin typeface="Elif1"/>
              </a:rPr>
            </a:br>
            <a:r>
              <a:rPr lang="tr-TR" sz="5400" b="0" i="0" dirty="0">
                <a:solidFill>
                  <a:srgbClr val="725945"/>
                </a:solidFill>
                <a:effectLst/>
                <a:latin typeface="Elif1"/>
              </a:rPr>
              <a:t/>
            </a:r>
            <a:br>
              <a:rPr lang="tr-TR" sz="5400" b="0" i="0" dirty="0">
                <a:solidFill>
                  <a:srgbClr val="725945"/>
                </a:solidFill>
                <a:effectLst/>
                <a:latin typeface="Elif1"/>
              </a:rPr>
            </a:br>
            <a:r>
              <a:rPr lang="ar-AE" sz="5400" b="0" i="0" dirty="0">
                <a:solidFill>
                  <a:srgbClr val="725945"/>
                </a:solidFill>
                <a:effectLst/>
                <a:latin typeface="Elif1"/>
              </a:rPr>
              <a:t> بَلٰى وَرَبِّنَاؕ قَالَ فَذُوقُوا الْعَذَابَ بِمَا كُنْتُمْ تَكْفُرُونَࣖ</a:t>
            </a:r>
            <a:r>
              <a:rPr lang="ar-AE" sz="5400" b="1" i="0" u="none" strike="noStrike" dirty="0">
                <a:solidFill>
                  <a:srgbClr val="725945"/>
                </a:solidFill>
                <a:effectLst/>
                <a:latin typeface="Elif1"/>
              </a:rPr>
              <a:t>﴿٣٠﴾</a:t>
            </a:r>
            <a:endParaRPr lang="tr-TR" sz="333300" dirty="0"/>
          </a:p>
        </p:txBody>
      </p:sp>
    </p:spTree>
    <p:extLst>
      <p:ext uri="{BB962C8B-B14F-4D97-AF65-F5344CB8AC3E}">
        <p14:creationId xmlns:p14="http://schemas.microsoft.com/office/powerpoint/2010/main" val="72667545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20320" y="4531360"/>
            <a:ext cx="12192000" cy="3078480"/>
          </a:xfrm>
        </p:spPr>
        <p:txBody>
          <a:bodyPr>
            <a:normAutofit/>
          </a:bodyPr>
          <a:lstStyle/>
          <a:p>
            <a:r>
              <a:rPr lang="tr-TR" sz="3200" b="1" i="1" u="none" strike="noStrike" dirty="0">
                <a:solidFill>
                  <a:srgbClr val="725945"/>
                </a:solidFill>
                <a:effectLst/>
                <a:latin typeface="Helvetica Neue"/>
              </a:rPr>
              <a:t>﴾37﴿</a:t>
            </a:r>
            <a:r>
              <a:rPr lang="tr-TR" sz="3200" b="1" i="1" dirty="0">
                <a:solidFill>
                  <a:srgbClr val="4A4A4A"/>
                </a:solidFill>
                <a:effectLst/>
                <a:latin typeface="Helvetica Neue"/>
              </a:rPr>
              <a:t>“Ona rabbinden bir </a:t>
            </a:r>
            <a:r>
              <a:rPr lang="tr-TR" sz="3200" b="1" i="1" dirty="0" err="1">
                <a:solidFill>
                  <a:srgbClr val="4A4A4A"/>
                </a:solidFill>
                <a:effectLst/>
                <a:latin typeface="Helvetica Neue"/>
              </a:rPr>
              <a:t>mûcize</a:t>
            </a:r>
            <a:r>
              <a:rPr lang="tr-TR" sz="3200" b="1" i="1" dirty="0">
                <a:solidFill>
                  <a:srgbClr val="4A4A4A"/>
                </a:solidFill>
                <a:effectLst/>
                <a:latin typeface="Helvetica Neue"/>
              </a:rPr>
              <a:t> indirilseydi ya!” dediler. De ki: Şüphesiz Allah </a:t>
            </a:r>
            <a:r>
              <a:rPr lang="tr-TR" sz="3200" b="1" i="1" dirty="0" err="1">
                <a:solidFill>
                  <a:srgbClr val="4A4A4A"/>
                </a:solidFill>
                <a:effectLst/>
                <a:latin typeface="Helvetica Neue"/>
              </a:rPr>
              <a:t>mûcize</a:t>
            </a:r>
            <a:r>
              <a:rPr lang="tr-TR" sz="3200" b="1" i="1" dirty="0">
                <a:solidFill>
                  <a:srgbClr val="4A4A4A"/>
                </a:solidFill>
                <a:effectLst/>
                <a:latin typeface="Helvetica Neue"/>
              </a:rPr>
              <a:t> indirmeye </a:t>
            </a:r>
            <a:r>
              <a:rPr lang="tr-TR" sz="3200" b="1" i="1" dirty="0" err="1">
                <a:solidFill>
                  <a:srgbClr val="4A4A4A"/>
                </a:solidFill>
                <a:effectLst/>
                <a:latin typeface="Helvetica Neue"/>
              </a:rPr>
              <a:t>kādirdir</a:t>
            </a:r>
            <a:r>
              <a:rPr lang="tr-TR" sz="3200" b="1" i="1" dirty="0">
                <a:solidFill>
                  <a:srgbClr val="4A4A4A"/>
                </a:solidFill>
                <a:effectLst/>
                <a:latin typeface="Helvetica Neue"/>
              </a:rPr>
              <a:t>. Fakat onların çoğu bilmezler.</a:t>
            </a:r>
            <a:endParaRPr lang="tr-TR" sz="1487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En'âm</a:t>
            </a:r>
            <a:r>
              <a:rPr lang="tr-TR" sz="2400" b="1" i="0" dirty="0">
                <a:solidFill>
                  <a:srgbClr val="725945"/>
                </a:solidFill>
                <a:effectLst/>
                <a:latin typeface="Helvetica Neue"/>
              </a:rPr>
              <a:t> Suresi </a:t>
            </a:r>
            <a:r>
              <a:rPr lang="tr-TR" sz="2200" b="1" i="0" dirty="0">
                <a:solidFill>
                  <a:srgbClr val="725945"/>
                </a:solidFill>
                <a:effectLst/>
                <a:latin typeface="inherit"/>
              </a:rPr>
              <a:t>- 6.Sure </a:t>
            </a:r>
          </a:p>
          <a:p>
            <a:r>
              <a:rPr lang="tr-TR" sz="2200" b="1" dirty="0">
                <a:solidFill>
                  <a:srgbClr val="725945"/>
                </a:solidFill>
                <a:latin typeface="Helvetica Neue"/>
                <a:hlinkClick r:id="rId2"/>
              </a:rPr>
              <a:t>37.</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002632"/>
            <a:ext cx="12192000" cy="1583848"/>
          </a:xfrm>
        </p:spPr>
        <p:txBody>
          <a:bodyPr>
            <a:noAutofit/>
          </a:bodyPr>
          <a:lstStyle/>
          <a:p>
            <a:r>
              <a:rPr lang="ar-AE" b="0" i="0" dirty="0">
                <a:solidFill>
                  <a:srgbClr val="725945"/>
                </a:solidFill>
                <a:effectLst/>
                <a:latin typeface="Elif1"/>
              </a:rPr>
              <a:t>وَقَالُوا لَوْلَا نُزِّلَ عَلَيْهِ اٰيَةٌ مِنْ رَبِّهٖؕ قُلْ اِنَّ اللّٰهَ قَادِرٌ</a:t>
            </a:r>
            <a:r>
              <a:rPr lang="tr-TR" b="0" i="0" dirty="0">
                <a:solidFill>
                  <a:srgbClr val="725945"/>
                </a:solidFill>
                <a:effectLst/>
                <a:latin typeface="Elif1"/>
              </a:rPr>
              <a:t/>
            </a:r>
            <a:br>
              <a:rPr lang="tr-TR" b="0" i="0" dirty="0">
                <a:solidFill>
                  <a:srgbClr val="725945"/>
                </a:solidFill>
                <a:effectLst/>
                <a:latin typeface="Elif1"/>
              </a:rPr>
            </a:br>
            <a:r>
              <a:rPr lang="tr-TR" b="0" i="0" dirty="0">
                <a:solidFill>
                  <a:srgbClr val="725945"/>
                </a:solidFill>
                <a:effectLst/>
                <a:latin typeface="Elif1"/>
              </a:rPr>
              <a:t/>
            </a:r>
            <a:br>
              <a:rPr lang="tr-TR" b="0" i="0" dirty="0">
                <a:solidFill>
                  <a:srgbClr val="725945"/>
                </a:solidFill>
                <a:effectLst/>
                <a:latin typeface="Elif1"/>
              </a:rPr>
            </a:br>
            <a:r>
              <a:rPr lang="ar-AE" b="0" i="0" dirty="0">
                <a:solidFill>
                  <a:srgbClr val="725945"/>
                </a:solidFill>
                <a:effectLst/>
                <a:latin typeface="Elif1"/>
              </a:rPr>
              <a:t> عَلٰٓى اَنْ يُنَزِّلَ اٰيَةً وَلٰكِنَّ اَكْثَرَهُمْ لَا يَعْلَمُونَ</a:t>
            </a:r>
            <a:r>
              <a:rPr lang="ar-AE" b="1" i="0" u="none" strike="noStrike" dirty="0">
                <a:solidFill>
                  <a:srgbClr val="725945"/>
                </a:solidFill>
                <a:effectLst/>
                <a:latin typeface="Elif1"/>
              </a:rPr>
              <a:t>﴿٣٧﴾</a:t>
            </a:r>
            <a:endParaRPr lang="tr-TR" sz="400000" dirty="0"/>
          </a:p>
        </p:txBody>
      </p:sp>
    </p:spTree>
    <p:extLst>
      <p:ext uri="{BB962C8B-B14F-4D97-AF65-F5344CB8AC3E}">
        <p14:creationId xmlns:p14="http://schemas.microsoft.com/office/powerpoint/2010/main" val="66203406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10160" y="4460240"/>
            <a:ext cx="12192000" cy="3078480"/>
          </a:xfrm>
        </p:spPr>
        <p:txBody>
          <a:bodyPr>
            <a:normAutofit/>
          </a:bodyPr>
          <a:lstStyle/>
          <a:p>
            <a:r>
              <a:rPr lang="tr-TR" sz="2800" b="1" i="1" u="none" strike="noStrike" dirty="0">
                <a:solidFill>
                  <a:srgbClr val="725945"/>
                </a:solidFill>
                <a:effectLst/>
                <a:latin typeface="Helvetica Neue"/>
              </a:rPr>
              <a:t>﴾51﴿</a:t>
            </a:r>
            <a:r>
              <a:rPr lang="tr-TR" sz="2800" b="1" i="1" dirty="0">
                <a:solidFill>
                  <a:srgbClr val="4A4A4A"/>
                </a:solidFill>
                <a:effectLst/>
                <a:latin typeface="Helvetica Neue"/>
              </a:rPr>
              <a:t>Kendileri için rablerinden başka bir koruyucu ve bir aracı bulunmaksızın O’nun huzurunda toplanmanın kaygısını duyan insanları onunla (Kur’an) uyar ki günahlardan sakınsınlar.</a:t>
            </a:r>
            <a:endParaRPr lang="tr-TR" sz="160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En'âm</a:t>
            </a:r>
            <a:r>
              <a:rPr lang="tr-TR" sz="2400" b="1" i="0" dirty="0">
                <a:solidFill>
                  <a:srgbClr val="725945"/>
                </a:solidFill>
                <a:effectLst/>
                <a:latin typeface="Helvetica Neue"/>
              </a:rPr>
              <a:t> Suresi </a:t>
            </a:r>
            <a:r>
              <a:rPr lang="tr-TR" sz="2200" b="1" i="0" dirty="0">
                <a:solidFill>
                  <a:srgbClr val="725945"/>
                </a:solidFill>
                <a:effectLst/>
                <a:latin typeface="inherit"/>
              </a:rPr>
              <a:t>- 6.Sure </a:t>
            </a:r>
          </a:p>
          <a:p>
            <a:r>
              <a:rPr lang="tr-TR" sz="2200" b="1" dirty="0">
                <a:solidFill>
                  <a:srgbClr val="725945"/>
                </a:solidFill>
                <a:latin typeface="Helvetica Neue"/>
                <a:hlinkClick r:id="rId2"/>
              </a:rPr>
              <a:t>51.</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002632"/>
            <a:ext cx="12192000" cy="1583848"/>
          </a:xfrm>
        </p:spPr>
        <p:txBody>
          <a:bodyPr>
            <a:noAutofit/>
          </a:bodyPr>
          <a:lstStyle/>
          <a:p>
            <a:r>
              <a:rPr lang="ar-AE" b="0" i="0" dirty="0">
                <a:solidFill>
                  <a:srgbClr val="725945"/>
                </a:solidFill>
                <a:effectLst/>
                <a:latin typeface="Elif1"/>
              </a:rPr>
              <a:t>وَاَنْذِرْ بِهِ الَّذٖينَ يَخَافُونَ اَنْ يُحْشَرُٓوا اِلٰى رَبِّهِمْ لَيْسَ</a:t>
            </a:r>
            <a:r>
              <a:rPr lang="tr-TR" b="0" i="0" dirty="0">
                <a:solidFill>
                  <a:srgbClr val="725945"/>
                </a:solidFill>
                <a:effectLst/>
                <a:latin typeface="Elif1"/>
              </a:rPr>
              <a:t/>
            </a:r>
            <a:br>
              <a:rPr lang="tr-TR" b="0" i="0" dirty="0">
                <a:solidFill>
                  <a:srgbClr val="725945"/>
                </a:solidFill>
                <a:effectLst/>
                <a:latin typeface="Elif1"/>
              </a:rPr>
            </a:br>
            <a:r>
              <a:rPr lang="tr-TR" b="0" i="0" dirty="0">
                <a:solidFill>
                  <a:srgbClr val="725945"/>
                </a:solidFill>
                <a:effectLst/>
                <a:latin typeface="Elif1"/>
              </a:rPr>
              <a:t/>
            </a:r>
            <a:br>
              <a:rPr lang="tr-TR" b="0" i="0" dirty="0">
                <a:solidFill>
                  <a:srgbClr val="725945"/>
                </a:solidFill>
                <a:effectLst/>
                <a:latin typeface="Elif1"/>
              </a:rPr>
            </a:br>
            <a:r>
              <a:rPr lang="ar-AE" b="0" i="0" dirty="0">
                <a:solidFill>
                  <a:srgbClr val="725945"/>
                </a:solidFill>
                <a:effectLst/>
                <a:latin typeface="Elif1"/>
              </a:rPr>
              <a:t> لَهُمْ مِنْ دُونِهٖ وَلِيٌّ وَلَا شَفٖيعٌ لَعَلَّهُمْ يَتَّقُونَ</a:t>
            </a:r>
            <a:r>
              <a:rPr lang="ar-AE" b="1" i="0" u="none" strike="noStrike" dirty="0">
                <a:solidFill>
                  <a:srgbClr val="725945"/>
                </a:solidFill>
                <a:effectLst/>
                <a:latin typeface="Elif1"/>
              </a:rPr>
              <a:t>﴿٥١﴾</a:t>
            </a:r>
            <a:endParaRPr lang="tr-TR" sz="400000" dirty="0"/>
          </a:p>
        </p:txBody>
      </p:sp>
    </p:spTree>
    <p:extLst>
      <p:ext uri="{BB962C8B-B14F-4D97-AF65-F5344CB8AC3E}">
        <p14:creationId xmlns:p14="http://schemas.microsoft.com/office/powerpoint/2010/main" val="419467975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5201920"/>
            <a:ext cx="12192000" cy="1960880"/>
          </a:xfrm>
        </p:spPr>
        <p:txBody>
          <a:bodyPr>
            <a:normAutofit/>
          </a:bodyPr>
          <a:lstStyle/>
          <a:p>
            <a:r>
              <a:rPr lang="tr-TR" b="1" i="1" u="none" strike="noStrike" dirty="0">
                <a:solidFill>
                  <a:srgbClr val="725945"/>
                </a:solidFill>
                <a:effectLst/>
                <a:latin typeface="Helvetica Neue"/>
              </a:rPr>
              <a:t>﴾52﴿</a:t>
            </a:r>
            <a:r>
              <a:rPr lang="tr-TR" b="1" i="1" dirty="0">
                <a:solidFill>
                  <a:srgbClr val="4A4A4A"/>
                </a:solidFill>
                <a:effectLst/>
                <a:latin typeface="Helvetica Neue"/>
              </a:rPr>
              <a:t>Rablerinin </a:t>
            </a:r>
            <a:r>
              <a:rPr lang="tr-TR" b="1" i="1" dirty="0" err="1">
                <a:solidFill>
                  <a:srgbClr val="4A4A4A"/>
                </a:solidFill>
                <a:effectLst/>
                <a:latin typeface="Helvetica Neue"/>
              </a:rPr>
              <a:t>rızâsını</a:t>
            </a:r>
            <a:r>
              <a:rPr lang="tr-TR" b="1" i="1" dirty="0">
                <a:solidFill>
                  <a:srgbClr val="4A4A4A"/>
                </a:solidFill>
                <a:effectLst/>
                <a:latin typeface="Helvetica Neue"/>
              </a:rPr>
              <a:t> isteyerek sabah akşam O’na yalvaranları kovma! Onların hesaplarından sana sorumluluk yoktur, senin hesabından da onlara sorumluluk yoktur ki onları yanından uzaklaştırıp da zalimlerden olasın.</a:t>
            </a:r>
            <a:endParaRPr lang="tr-TR" sz="179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En'âm</a:t>
            </a:r>
            <a:r>
              <a:rPr lang="tr-TR" sz="2400" b="1" i="0" dirty="0">
                <a:solidFill>
                  <a:srgbClr val="725945"/>
                </a:solidFill>
                <a:effectLst/>
                <a:latin typeface="Helvetica Neue"/>
              </a:rPr>
              <a:t> Suresi </a:t>
            </a:r>
            <a:r>
              <a:rPr lang="tr-TR" sz="2200" b="1" i="0" dirty="0">
                <a:solidFill>
                  <a:srgbClr val="725945"/>
                </a:solidFill>
                <a:effectLst/>
                <a:latin typeface="inherit"/>
              </a:rPr>
              <a:t>- 6.Sure </a:t>
            </a:r>
          </a:p>
          <a:p>
            <a:r>
              <a:rPr lang="tr-TR" sz="2200" b="1" dirty="0">
                <a:solidFill>
                  <a:srgbClr val="725945"/>
                </a:solidFill>
                <a:latin typeface="Helvetica Neue"/>
                <a:hlinkClick r:id="rId2"/>
              </a:rPr>
              <a:t>52.</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3171588"/>
            <a:ext cx="12192000" cy="1583848"/>
          </a:xfrm>
        </p:spPr>
        <p:txBody>
          <a:bodyPr>
            <a:noAutofit/>
          </a:bodyPr>
          <a:lstStyle/>
          <a:p>
            <a:r>
              <a:rPr lang="ar-AE" sz="5400" b="0" i="0" dirty="0">
                <a:solidFill>
                  <a:srgbClr val="725945"/>
                </a:solidFill>
                <a:effectLst/>
                <a:latin typeface="Elif1"/>
              </a:rPr>
              <a:t>وَلَا تَطْرُدِ الَّذٖينَ يَدْعُونَ رَبَّهُمْ بِالْغَدٰوةِ وَالْعَشِيِّ يُرٖيدُونَ</a:t>
            </a:r>
            <a:r>
              <a:rPr lang="tr-TR" sz="5400" b="0" i="0" dirty="0">
                <a:solidFill>
                  <a:srgbClr val="725945"/>
                </a:solidFill>
                <a:effectLst/>
                <a:latin typeface="Elif1"/>
              </a:rPr>
              <a:t/>
            </a:r>
            <a:br>
              <a:rPr lang="tr-TR" sz="5400" b="0" i="0" dirty="0">
                <a:solidFill>
                  <a:srgbClr val="725945"/>
                </a:solidFill>
                <a:effectLst/>
                <a:latin typeface="Elif1"/>
              </a:rPr>
            </a:br>
            <a:r>
              <a:rPr lang="tr-TR" sz="5400" b="0" i="0" dirty="0">
                <a:solidFill>
                  <a:srgbClr val="725945"/>
                </a:solidFill>
                <a:effectLst/>
                <a:latin typeface="Elif1"/>
              </a:rPr>
              <a:t/>
            </a:r>
            <a:br>
              <a:rPr lang="tr-TR" sz="5400" b="0" i="0" dirty="0">
                <a:solidFill>
                  <a:srgbClr val="725945"/>
                </a:solidFill>
                <a:effectLst/>
                <a:latin typeface="Elif1"/>
              </a:rPr>
            </a:br>
            <a:r>
              <a:rPr lang="ar-AE" sz="5400" b="0" i="0" dirty="0">
                <a:solidFill>
                  <a:srgbClr val="725945"/>
                </a:solidFill>
                <a:effectLst/>
                <a:latin typeface="Elif1"/>
              </a:rPr>
              <a:t> وَجْهَهُؕ مَا عَلَيْكَ مِنْ حِسَابِهِمْ مِنْ شَيْءٍ وَمَا مِنْ حِسَابِكَ</a:t>
            </a:r>
            <a:r>
              <a:rPr lang="tr-TR" sz="5400" b="0" i="0" dirty="0">
                <a:solidFill>
                  <a:srgbClr val="725945"/>
                </a:solidFill>
                <a:effectLst/>
                <a:latin typeface="Elif1"/>
              </a:rPr>
              <a:t/>
            </a:r>
            <a:br>
              <a:rPr lang="tr-TR" sz="5400" b="0" i="0" dirty="0">
                <a:solidFill>
                  <a:srgbClr val="725945"/>
                </a:solidFill>
                <a:effectLst/>
                <a:latin typeface="Elif1"/>
              </a:rPr>
            </a:br>
            <a:r>
              <a:rPr lang="tr-TR" sz="5400" b="0" i="0" dirty="0">
                <a:solidFill>
                  <a:srgbClr val="725945"/>
                </a:solidFill>
                <a:effectLst/>
                <a:latin typeface="Elif1"/>
              </a:rPr>
              <a:t/>
            </a:r>
            <a:br>
              <a:rPr lang="tr-TR" sz="5400" b="0" i="0" dirty="0">
                <a:solidFill>
                  <a:srgbClr val="725945"/>
                </a:solidFill>
                <a:effectLst/>
                <a:latin typeface="Elif1"/>
              </a:rPr>
            </a:br>
            <a:r>
              <a:rPr lang="ar-AE" sz="5400" b="0" i="0" dirty="0">
                <a:solidFill>
                  <a:srgbClr val="725945"/>
                </a:solidFill>
                <a:effectLst/>
                <a:latin typeface="Elif1"/>
              </a:rPr>
              <a:t> عَلَيْهِمْ مِنْ شَيْءٍ فَتَطْرُدَهُمْ فَتَكُونَ مِنَ الظَّالِمٖينَ</a:t>
            </a:r>
            <a:r>
              <a:rPr lang="ar-AE" sz="5400" b="1" i="0" u="none" strike="noStrike" dirty="0">
                <a:solidFill>
                  <a:srgbClr val="725945"/>
                </a:solidFill>
                <a:effectLst/>
                <a:latin typeface="Elif1"/>
              </a:rPr>
              <a:t>﴿٥٢﴾</a:t>
            </a:r>
            <a:endParaRPr lang="tr-TR" sz="333400" dirty="0"/>
          </a:p>
        </p:txBody>
      </p:sp>
    </p:spTree>
    <p:extLst>
      <p:ext uri="{BB962C8B-B14F-4D97-AF65-F5344CB8AC3E}">
        <p14:creationId xmlns:p14="http://schemas.microsoft.com/office/powerpoint/2010/main" val="167568203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5374640"/>
            <a:ext cx="12192000" cy="1960880"/>
          </a:xfrm>
        </p:spPr>
        <p:txBody>
          <a:bodyPr>
            <a:normAutofit/>
          </a:bodyPr>
          <a:lstStyle/>
          <a:p>
            <a:r>
              <a:rPr lang="tr-TR" sz="2000" b="1" i="1" u="none" strike="noStrike" dirty="0">
                <a:solidFill>
                  <a:srgbClr val="725945"/>
                </a:solidFill>
                <a:effectLst/>
                <a:latin typeface="Helvetica Neue"/>
              </a:rPr>
              <a:t>﴾54﴿</a:t>
            </a:r>
            <a:r>
              <a:rPr lang="tr-TR" sz="2000" b="1" i="1" dirty="0">
                <a:solidFill>
                  <a:srgbClr val="4A4A4A"/>
                </a:solidFill>
                <a:effectLst/>
                <a:latin typeface="Helvetica Neue"/>
              </a:rPr>
              <a:t>Âyetlerimize inananlar sana geldiğinde onlara de ki: “Selâm size! Rabbiniz kendine, merhamet etmeyi yazdı. Gerçek şu ki, sizden kim bilmeyerek bir kötülük yapar da ardından tövbe edip kendisini düzeltirse, bilsin ki Allah çok bağışlayan, çok esirgeyendir.”</a:t>
            </a:r>
            <a:endParaRPr lang="tr-TR" sz="196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En'âm</a:t>
            </a:r>
            <a:r>
              <a:rPr lang="tr-TR" sz="2400" b="1" i="0" dirty="0">
                <a:solidFill>
                  <a:srgbClr val="725945"/>
                </a:solidFill>
                <a:effectLst/>
                <a:latin typeface="Helvetica Neue"/>
              </a:rPr>
              <a:t> Suresi </a:t>
            </a:r>
            <a:r>
              <a:rPr lang="tr-TR" sz="2200" b="1" i="0" dirty="0">
                <a:solidFill>
                  <a:srgbClr val="725945"/>
                </a:solidFill>
                <a:effectLst/>
                <a:latin typeface="inherit"/>
              </a:rPr>
              <a:t>- 6.Sure </a:t>
            </a:r>
          </a:p>
          <a:p>
            <a:r>
              <a:rPr lang="tr-TR" sz="2200" b="1" dirty="0">
                <a:solidFill>
                  <a:srgbClr val="725945"/>
                </a:solidFill>
                <a:latin typeface="Helvetica Neue"/>
                <a:hlinkClick r:id="rId2"/>
              </a:rPr>
              <a:t>54.</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3171588"/>
            <a:ext cx="12192000" cy="1583848"/>
          </a:xfrm>
        </p:spPr>
        <p:txBody>
          <a:bodyPr>
            <a:noAutofit/>
          </a:bodyPr>
          <a:lstStyle/>
          <a:p>
            <a:r>
              <a:rPr lang="ar-AE" sz="5400" b="0" i="0" dirty="0">
                <a:solidFill>
                  <a:srgbClr val="725945"/>
                </a:solidFill>
                <a:effectLst/>
                <a:latin typeface="Elif1"/>
              </a:rPr>
              <a:t>وَاِذَا جَٓاءَكَ الَّذٖينَ يُؤْمِنُونَ بِاٰيَاتِنَا فَقُلْ سَلَامٌ عَلَيْكُمْ كَتَبَ</a:t>
            </a:r>
            <a:r>
              <a:rPr lang="tr-TR" sz="5400" b="0" i="0" dirty="0">
                <a:solidFill>
                  <a:srgbClr val="725945"/>
                </a:solidFill>
                <a:effectLst/>
                <a:latin typeface="Elif1"/>
              </a:rPr>
              <a:t/>
            </a:r>
            <a:br>
              <a:rPr lang="tr-TR" sz="5400" b="0" i="0" dirty="0">
                <a:solidFill>
                  <a:srgbClr val="725945"/>
                </a:solidFill>
                <a:effectLst/>
                <a:latin typeface="Elif1"/>
              </a:rPr>
            </a:br>
            <a:r>
              <a:rPr lang="tr-TR" sz="5400" b="0" i="0" dirty="0">
                <a:solidFill>
                  <a:srgbClr val="725945"/>
                </a:solidFill>
                <a:effectLst/>
                <a:latin typeface="Elif1"/>
              </a:rPr>
              <a:t/>
            </a:r>
            <a:br>
              <a:rPr lang="tr-TR" sz="5400" b="0" i="0" dirty="0">
                <a:solidFill>
                  <a:srgbClr val="725945"/>
                </a:solidFill>
                <a:effectLst/>
                <a:latin typeface="Elif1"/>
              </a:rPr>
            </a:br>
            <a:r>
              <a:rPr lang="ar-AE" sz="5400" b="0" i="0" dirty="0">
                <a:solidFill>
                  <a:srgbClr val="725945"/>
                </a:solidFill>
                <a:effectLst/>
                <a:latin typeface="Elif1"/>
              </a:rPr>
              <a:t> رَبُّكُمْ عَلٰى نَفْسِهِ الرَّحْمَةَۙ اَنَّهُ مَنْ عَمِلَ مِنْكُمْ سُٓوءًا بِجَهَالَةٍ</a:t>
            </a:r>
            <a:r>
              <a:rPr lang="tr-TR" sz="5400" b="0" i="0" dirty="0">
                <a:solidFill>
                  <a:srgbClr val="725945"/>
                </a:solidFill>
                <a:effectLst/>
                <a:latin typeface="Elif1"/>
              </a:rPr>
              <a:t/>
            </a:r>
            <a:br>
              <a:rPr lang="tr-TR" sz="5400" b="0" i="0" dirty="0">
                <a:solidFill>
                  <a:srgbClr val="725945"/>
                </a:solidFill>
                <a:effectLst/>
                <a:latin typeface="Elif1"/>
              </a:rPr>
            </a:br>
            <a:r>
              <a:rPr lang="tr-TR" sz="5400" b="0" i="0" dirty="0">
                <a:solidFill>
                  <a:srgbClr val="725945"/>
                </a:solidFill>
                <a:effectLst/>
                <a:latin typeface="Elif1"/>
              </a:rPr>
              <a:t/>
            </a:r>
            <a:br>
              <a:rPr lang="tr-TR" sz="5400" b="0" i="0" dirty="0">
                <a:solidFill>
                  <a:srgbClr val="725945"/>
                </a:solidFill>
                <a:effectLst/>
                <a:latin typeface="Elif1"/>
              </a:rPr>
            </a:br>
            <a:r>
              <a:rPr lang="ar-AE" sz="5400" b="0" i="0" dirty="0">
                <a:solidFill>
                  <a:srgbClr val="725945"/>
                </a:solidFill>
                <a:effectLst/>
                <a:latin typeface="Elif1"/>
              </a:rPr>
              <a:t> ثُمَّ تَابَ مِنْ بَعْدِهٖ وَاَصْلَحَ فَاَنَّهُ غَفُورٌ رَحٖيمٌ</a:t>
            </a:r>
            <a:r>
              <a:rPr lang="ar-AE" sz="5400" b="1" i="0" u="none" strike="noStrike" dirty="0">
                <a:solidFill>
                  <a:srgbClr val="725945"/>
                </a:solidFill>
                <a:effectLst/>
                <a:latin typeface="Elif1"/>
              </a:rPr>
              <a:t>﴿٥٤﴾</a:t>
            </a:r>
            <a:endParaRPr lang="tr-TR" sz="333300" dirty="0"/>
          </a:p>
        </p:txBody>
      </p:sp>
    </p:spTree>
    <p:extLst>
      <p:ext uri="{BB962C8B-B14F-4D97-AF65-F5344CB8AC3E}">
        <p14:creationId xmlns:p14="http://schemas.microsoft.com/office/powerpoint/2010/main" val="224098141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40640" y="4572000"/>
            <a:ext cx="12192000" cy="3078480"/>
          </a:xfrm>
        </p:spPr>
        <p:txBody>
          <a:bodyPr>
            <a:normAutofit/>
          </a:bodyPr>
          <a:lstStyle/>
          <a:p>
            <a:r>
              <a:rPr lang="tr-TR" b="1" i="1" u="none" strike="noStrike" dirty="0">
                <a:solidFill>
                  <a:srgbClr val="725945"/>
                </a:solidFill>
                <a:effectLst/>
                <a:latin typeface="Helvetica Neue"/>
              </a:rPr>
              <a:t>﴾57﴿</a:t>
            </a:r>
            <a:r>
              <a:rPr lang="tr-TR" b="1" i="1" dirty="0">
                <a:solidFill>
                  <a:srgbClr val="4A4A4A"/>
                </a:solidFill>
                <a:effectLst/>
                <a:latin typeface="Helvetica Neue"/>
              </a:rPr>
              <a:t>De ki: “Şüphesiz ben, rabbimden gelen apaçık bir delile dayanıyorum. Siz ise onu yalanladınız. Çabucak gelmesini istediğiniz (azap) benim yanımda değildir. Hüküm ancak Allah’ındır ve Allah hakkı anlatır; O, doğru hüküm verenlerin en hayırlısıdır.”</a:t>
            </a:r>
            <a:endParaRPr lang="tr-TR" sz="1487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En'âm</a:t>
            </a:r>
            <a:r>
              <a:rPr lang="tr-TR" sz="2400" b="1" i="0" dirty="0">
                <a:solidFill>
                  <a:srgbClr val="725945"/>
                </a:solidFill>
                <a:effectLst/>
                <a:latin typeface="Helvetica Neue"/>
              </a:rPr>
              <a:t> Suresi </a:t>
            </a:r>
            <a:r>
              <a:rPr lang="tr-TR" sz="2200" b="1" i="0" dirty="0">
                <a:solidFill>
                  <a:srgbClr val="725945"/>
                </a:solidFill>
                <a:effectLst/>
                <a:latin typeface="inherit"/>
              </a:rPr>
              <a:t>- 6.Sure </a:t>
            </a:r>
          </a:p>
          <a:p>
            <a:r>
              <a:rPr lang="tr-TR" sz="2200" b="1" dirty="0">
                <a:solidFill>
                  <a:srgbClr val="725945"/>
                </a:solidFill>
                <a:latin typeface="Helvetica Neue"/>
                <a:hlinkClick r:id="rId2"/>
              </a:rPr>
              <a:t>57.</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77512"/>
            <a:ext cx="12192000" cy="1583848"/>
          </a:xfrm>
        </p:spPr>
        <p:txBody>
          <a:bodyPr>
            <a:noAutofit/>
          </a:bodyPr>
          <a:lstStyle/>
          <a:p>
            <a:r>
              <a:rPr lang="ar-AE" sz="4800" b="0" i="0" dirty="0">
                <a:solidFill>
                  <a:srgbClr val="725945"/>
                </a:solidFill>
                <a:effectLst/>
                <a:latin typeface="Elif1"/>
              </a:rPr>
              <a:t>قُلْ اِنّٖي عَلٰى بَيِّنَةٍ مِنْ رَبّٖي وَكَذَّبْتُمْ بِهٖؕ مَا عِنْدٖي مَا تَسْتَعْجِلُونَ بِهٖؕ</a:t>
            </a:r>
            <a:r>
              <a:rPr lang="tr-TR" sz="4800" b="0" i="0" dirty="0">
                <a:solidFill>
                  <a:srgbClr val="725945"/>
                </a:solidFill>
                <a:effectLst/>
                <a:latin typeface="Elif1"/>
              </a:rPr>
              <a:t/>
            </a:r>
            <a:br>
              <a:rPr lang="tr-TR" sz="4800" b="0" i="0" dirty="0">
                <a:solidFill>
                  <a:srgbClr val="725945"/>
                </a:solidFill>
                <a:effectLst/>
                <a:latin typeface="Elif1"/>
              </a:rPr>
            </a:br>
            <a:r>
              <a:rPr lang="tr-TR" sz="4800" b="0" i="0" dirty="0">
                <a:solidFill>
                  <a:srgbClr val="725945"/>
                </a:solidFill>
                <a:effectLst/>
                <a:latin typeface="Elif1"/>
              </a:rPr>
              <a:t/>
            </a:r>
            <a:br>
              <a:rPr lang="tr-TR" sz="4800" b="0" i="0" dirty="0">
                <a:solidFill>
                  <a:srgbClr val="725945"/>
                </a:solidFill>
                <a:effectLst/>
                <a:latin typeface="Elif1"/>
              </a:rPr>
            </a:br>
            <a:r>
              <a:rPr lang="ar-AE" sz="4800" b="0" i="0" dirty="0">
                <a:solidFill>
                  <a:srgbClr val="725945"/>
                </a:solidFill>
                <a:effectLst/>
                <a:latin typeface="Elif1"/>
              </a:rPr>
              <a:t> اِنِ الْحُكْمُ اِلَّا لِلّٰهِؕ يَقُصُّ الْحَقَّ وَهُوَ خَيْرُ الْفَاصِلٖينَ</a:t>
            </a:r>
            <a:r>
              <a:rPr lang="ar-AE" sz="4800" b="1" i="0" u="none" strike="noStrike" dirty="0">
                <a:solidFill>
                  <a:srgbClr val="725945"/>
                </a:solidFill>
                <a:effectLst/>
                <a:latin typeface="Elif1"/>
              </a:rPr>
              <a:t>﴿٥٧﴾</a:t>
            </a:r>
            <a:endParaRPr lang="tr-TR" sz="277800" dirty="0"/>
          </a:p>
        </p:txBody>
      </p:sp>
    </p:spTree>
    <p:extLst>
      <p:ext uri="{BB962C8B-B14F-4D97-AF65-F5344CB8AC3E}">
        <p14:creationId xmlns:p14="http://schemas.microsoft.com/office/powerpoint/2010/main" val="259994724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775200"/>
            <a:ext cx="12192000" cy="2854960"/>
          </a:xfrm>
        </p:spPr>
        <p:txBody>
          <a:bodyPr>
            <a:normAutofit/>
          </a:bodyPr>
          <a:lstStyle/>
          <a:p>
            <a:r>
              <a:rPr lang="tr-TR" sz="3200" b="1" i="1" u="none" strike="noStrike" dirty="0">
                <a:solidFill>
                  <a:srgbClr val="725945"/>
                </a:solidFill>
                <a:effectLst/>
                <a:latin typeface="Helvetica Neue"/>
              </a:rPr>
              <a:t>﴾77﴿</a:t>
            </a:r>
            <a:r>
              <a:rPr lang="tr-TR" sz="3200" b="1" i="1" dirty="0">
                <a:solidFill>
                  <a:srgbClr val="4A4A4A"/>
                </a:solidFill>
                <a:effectLst/>
                <a:latin typeface="Helvetica Neue"/>
              </a:rPr>
              <a:t>Ayı doğarken görünce, “Rabbim budur” dedi. O da batınca, “Rabbim bana doğru yolu göstermezse elbette yolunu şaşırmış kimselerden olurum” dedi.</a:t>
            </a:r>
            <a:endParaRPr lang="tr-TR" sz="1487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En'âm</a:t>
            </a:r>
            <a:r>
              <a:rPr lang="tr-TR" sz="2400" b="1" i="0" dirty="0">
                <a:solidFill>
                  <a:srgbClr val="725945"/>
                </a:solidFill>
                <a:effectLst/>
                <a:latin typeface="Helvetica Neue"/>
              </a:rPr>
              <a:t> Suresi </a:t>
            </a:r>
            <a:r>
              <a:rPr lang="tr-TR" sz="2200" b="1" i="0" dirty="0">
                <a:solidFill>
                  <a:srgbClr val="725945"/>
                </a:solidFill>
                <a:effectLst/>
                <a:latin typeface="inherit"/>
              </a:rPr>
              <a:t>- 6.Sure </a:t>
            </a:r>
          </a:p>
          <a:p>
            <a:r>
              <a:rPr lang="tr-TR" sz="2200" b="1" dirty="0">
                <a:solidFill>
                  <a:srgbClr val="725945"/>
                </a:solidFill>
                <a:latin typeface="Helvetica Neue"/>
                <a:hlinkClick r:id="rId2"/>
              </a:rPr>
              <a:t>77.</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982312"/>
            <a:ext cx="12192000" cy="1583848"/>
          </a:xfrm>
        </p:spPr>
        <p:txBody>
          <a:bodyPr>
            <a:noAutofit/>
          </a:bodyPr>
          <a:lstStyle/>
          <a:p>
            <a:r>
              <a:rPr lang="ar-AE" b="0" i="0" dirty="0">
                <a:solidFill>
                  <a:srgbClr val="725945"/>
                </a:solidFill>
                <a:effectLst/>
                <a:latin typeface="Elif1"/>
              </a:rPr>
              <a:t>فَلَمَّا رَاَ الْقَمَرَ بَازِغًا قَالَ هٰذَا رَبّٖىۚ فَلَمَّٓا اَفَلَ قَالَ لَئِنْ لَمْ</a:t>
            </a:r>
            <a:r>
              <a:rPr lang="tr-TR" b="0" i="0" dirty="0">
                <a:solidFill>
                  <a:srgbClr val="725945"/>
                </a:solidFill>
                <a:effectLst/>
                <a:latin typeface="Elif1"/>
              </a:rPr>
              <a:t/>
            </a:r>
            <a:br>
              <a:rPr lang="tr-TR" b="0" i="0" dirty="0">
                <a:solidFill>
                  <a:srgbClr val="725945"/>
                </a:solidFill>
                <a:effectLst/>
                <a:latin typeface="Elif1"/>
              </a:rPr>
            </a:br>
            <a:r>
              <a:rPr lang="tr-TR" b="0" i="0" dirty="0">
                <a:solidFill>
                  <a:srgbClr val="725945"/>
                </a:solidFill>
                <a:effectLst/>
                <a:latin typeface="Elif1"/>
              </a:rPr>
              <a:t/>
            </a:r>
            <a:br>
              <a:rPr lang="tr-TR" b="0" i="0" dirty="0">
                <a:solidFill>
                  <a:srgbClr val="725945"/>
                </a:solidFill>
                <a:effectLst/>
                <a:latin typeface="Elif1"/>
              </a:rPr>
            </a:br>
            <a:r>
              <a:rPr lang="ar-AE" b="0" i="0" dirty="0">
                <a:solidFill>
                  <a:srgbClr val="725945"/>
                </a:solidFill>
                <a:effectLst/>
                <a:latin typeface="Elif1"/>
              </a:rPr>
              <a:t> يَهْدِنٖى رَبّٖى لَاَكُونَنَّ مِنَ الْقَوْمِ الضَّٓالّٖينَ</a:t>
            </a:r>
            <a:r>
              <a:rPr lang="ar-AE" b="1" i="0" u="none" strike="noStrike" dirty="0">
                <a:solidFill>
                  <a:srgbClr val="725945"/>
                </a:solidFill>
                <a:effectLst/>
                <a:latin typeface="Elif1"/>
              </a:rPr>
              <a:t>﴿٧٧﴾</a:t>
            </a:r>
            <a:endParaRPr lang="tr-TR" sz="333300" dirty="0"/>
          </a:p>
        </p:txBody>
      </p:sp>
    </p:spTree>
    <p:extLst>
      <p:ext uri="{BB962C8B-B14F-4D97-AF65-F5344CB8AC3E}">
        <p14:creationId xmlns:p14="http://schemas.microsoft.com/office/powerpoint/2010/main" val="386311235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10160" y="5371624"/>
            <a:ext cx="12192000" cy="2113280"/>
          </a:xfrm>
        </p:spPr>
        <p:txBody>
          <a:bodyPr>
            <a:normAutofit/>
          </a:bodyPr>
          <a:lstStyle/>
          <a:p>
            <a:r>
              <a:rPr lang="tr-TR" sz="2000" b="1" i="1" u="none" strike="noStrike" dirty="0">
                <a:solidFill>
                  <a:srgbClr val="725945"/>
                </a:solidFill>
                <a:effectLst/>
                <a:latin typeface="Helvetica Neue"/>
              </a:rPr>
              <a:t>﴾80﴿</a:t>
            </a:r>
            <a:r>
              <a:rPr lang="tr-TR" sz="2000" b="1" i="1" dirty="0">
                <a:solidFill>
                  <a:srgbClr val="4A4A4A"/>
                </a:solidFill>
                <a:effectLst/>
                <a:latin typeface="Helvetica Neue"/>
              </a:rPr>
              <a:t>Kavmi onunla tartışmaya girişti. Onlara dedi ki: “Beni doğru yola iletmişken, Allah hakkında benimle tartışıyor musunuz? Ben sizin O’na ortak koştuklarınızdan korkmam. Ancak rabbimin (beni korkutacak) bir şey dilemesi hariç. Rabbimin ilmi her şeyi kuşatmıştır. Hâlâ ibret almıyor musunuz?</a:t>
            </a:r>
            <a:endParaRPr lang="tr-TR" sz="196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En'âm</a:t>
            </a:r>
            <a:r>
              <a:rPr lang="tr-TR" sz="2400" b="1" i="0" dirty="0">
                <a:solidFill>
                  <a:srgbClr val="725945"/>
                </a:solidFill>
                <a:effectLst/>
                <a:latin typeface="Helvetica Neue"/>
              </a:rPr>
              <a:t> Suresi </a:t>
            </a:r>
            <a:r>
              <a:rPr lang="tr-TR" sz="2200" b="1" i="0" dirty="0">
                <a:solidFill>
                  <a:srgbClr val="725945"/>
                </a:solidFill>
                <a:effectLst/>
                <a:latin typeface="inherit"/>
              </a:rPr>
              <a:t>- 6.Sure </a:t>
            </a:r>
          </a:p>
          <a:p>
            <a:r>
              <a:rPr lang="tr-TR" sz="2200" b="1" dirty="0">
                <a:solidFill>
                  <a:srgbClr val="725945"/>
                </a:solidFill>
                <a:latin typeface="Helvetica Neue"/>
                <a:hlinkClick r:id="rId2"/>
              </a:rPr>
              <a:t>80.</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3160872"/>
            <a:ext cx="12192000" cy="1583848"/>
          </a:xfrm>
        </p:spPr>
        <p:txBody>
          <a:bodyPr>
            <a:noAutofit/>
          </a:bodyPr>
          <a:lstStyle/>
          <a:p>
            <a:r>
              <a:rPr lang="ar-AE" sz="5400" b="0" i="0" dirty="0">
                <a:solidFill>
                  <a:srgbClr val="725945"/>
                </a:solidFill>
                <a:effectLst/>
                <a:latin typeface="Elif1"/>
              </a:rPr>
              <a:t>وَحَٓاجَّهُ قَوْمُهُۜ قَالَ اَتُحَٓاجُّٓونّٖى فِى اللّٰهِ وَقَدْ هَدٰينِۜ وَلَٓا اَخَافُ</a:t>
            </a:r>
            <a:r>
              <a:rPr lang="tr-TR" sz="5400" b="0" i="0" dirty="0">
                <a:solidFill>
                  <a:srgbClr val="725945"/>
                </a:solidFill>
                <a:effectLst/>
                <a:latin typeface="Elif1"/>
              </a:rPr>
              <a:t/>
            </a:r>
            <a:br>
              <a:rPr lang="tr-TR" sz="5400" b="0" i="0" dirty="0">
                <a:solidFill>
                  <a:srgbClr val="725945"/>
                </a:solidFill>
                <a:effectLst/>
                <a:latin typeface="Elif1"/>
              </a:rPr>
            </a:br>
            <a:r>
              <a:rPr lang="tr-TR" sz="5400" b="0" i="0" dirty="0">
                <a:solidFill>
                  <a:srgbClr val="725945"/>
                </a:solidFill>
                <a:effectLst/>
                <a:latin typeface="Elif1"/>
              </a:rPr>
              <a:t/>
            </a:r>
            <a:br>
              <a:rPr lang="tr-TR" sz="5400" b="0" i="0" dirty="0">
                <a:solidFill>
                  <a:srgbClr val="725945"/>
                </a:solidFill>
                <a:effectLst/>
                <a:latin typeface="Elif1"/>
              </a:rPr>
            </a:br>
            <a:r>
              <a:rPr lang="ar-AE" sz="5400" b="0" i="0" dirty="0">
                <a:solidFill>
                  <a:srgbClr val="725945"/>
                </a:solidFill>
                <a:effectLst/>
                <a:latin typeface="Elif1"/>
              </a:rPr>
              <a:t> مَا تُشْرِكُونَ بِهٖٓ اِلَّٓا اَنْ يَشَٓاءَ رَبّٖى شَيْـًٔاۜ وَسِعَ رَبّٖى كُلَّ شَىْءٍ</a:t>
            </a:r>
            <a:r>
              <a:rPr lang="tr-TR" sz="5400" b="0" i="0" dirty="0">
                <a:solidFill>
                  <a:srgbClr val="725945"/>
                </a:solidFill>
                <a:effectLst/>
                <a:latin typeface="Elif1"/>
              </a:rPr>
              <a:t/>
            </a:r>
            <a:br>
              <a:rPr lang="tr-TR" sz="5400" b="0" i="0" dirty="0">
                <a:solidFill>
                  <a:srgbClr val="725945"/>
                </a:solidFill>
                <a:effectLst/>
                <a:latin typeface="Elif1"/>
              </a:rPr>
            </a:br>
            <a:r>
              <a:rPr lang="tr-TR" sz="5400" b="0" i="0" dirty="0">
                <a:solidFill>
                  <a:srgbClr val="725945"/>
                </a:solidFill>
                <a:effectLst/>
                <a:latin typeface="Elif1"/>
              </a:rPr>
              <a:t/>
            </a:r>
            <a:br>
              <a:rPr lang="tr-TR" sz="5400" b="0" i="0" dirty="0">
                <a:solidFill>
                  <a:srgbClr val="725945"/>
                </a:solidFill>
                <a:effectLst/>
                <a:latin typeface="Elif1"/>
              </a:rPr>
            </a:br>
            <a:r>
              <a:rPr lang="ar-AE" sz="5400" b="0" i="0" dirty="0">
                <a:solidFill>
                  <a:srgbClr val="725945"/>
                </a:solidFill>
                <a:effectLst/>
                <a:latin typeface="Elif1"/>
              </a:rPr>
              <a:t> عِلْمًاۜ اَفَلَا تَتَذَكَّرُونَ</a:t>
            </a:r>
            <a:r>
              <a:rPr lang="ar-AE" sz="5400" b="1" i="0" u="none" strike="noStrike" dirty="0">
                <a:solidFill>
                  <a:srgbClr val="725945"/>
                </a:solidFill>
                <a:effectLst/>
                <a:latin typeface="Elif1"/>
              </a:rPr>
              <a:t>﴿٨٠﴾</a:t>
            </a:r>
            <a:endParaRPr lang="tr-TR" sz="333300" dirty="0"/>
          </a:p>
        </p:txBody>
      </p:sp>
    </p:spTree>
    <p:extLst>
      <p:ext uri="{BB962C8B-B14F-4D97-AF65-F5344CB8AC3E}">
        <p14:creationId xmlns:p14="http://schemas.microsoft.com/office/powerpoint/2010/main" val="67632426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92320"/>
            <a:ext cx="12192000" cy="1818640"/>
          </a:xfrm>
        </p:spPr>
        <p:txBody>
          <a:bodyPr>
            <a:normAutofit/>
          </a:bodyPr>
          <a:lstStyle/>
          <a:p>
            <a:r>
              <a:rPr lang="tr-TR" sz="2800" b="1" i="1" u="none" strike="noStrike" dirty="0">
                <a:solidFill>
                  <a:srgbClr val="725945"/>
                </a:solidFill>
                <a:effectLst/>
                <a:latin typeface="Helvetica Neue"/>
              </a:rPr>
              <a:t>﴾83﴿</a:t>
            </a:r>
            <a:r>
              <a:rPr lang="tr-TR" sz="2800" b="1" i="1" dirty="0">
                <a:solidFill>
                  <a:srgbClr val="4A4A4A"/>
                </a:solidFill>
                <a:effectLst/>
                <a:latin typeface="Helvetica Neue"/>
              </a:rPr>
              <a:t>İşte bunlar, kavmine karşı İbrâhim’e verdiğimiz delillerimizdir. Biz dilediğimiz kimselerin derecelerini yükseltiriz. Şüphesiz ki senin rabbin hikmet sahibidir, her şeyi bilmektedir.</a:t>
            </a:r>
            <a:endParaRPr lang="tr-TR" sz="178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En'âm</a:t>
            </a:r>
            <a:r>
              <a:rPr lang="tr-TR" sz="2400" b="1" i="0" dirty="0">
                <a:solidFill>
                  <a:srgbClr val="725945"/>
                </a:solidFill>
                <a:effectLst/>
                <a:latin typeface="Helvetica Neue"/>
              </a:rPr>
              <a:t> Suresi </a:t>
            </a:r>
            <a:r>
              <a:rPr lang="tr-TR" sz="2200" b="1" i="0" dirty="0">
                <a:solidFill>
                  <a:srgbClr val="725945"/>
                </a:solidFill>
                <a:effectLst/>
                <a:latin typeface="inherit"/>
              </a:rPr>
              <a:t>- 6.Sure </a:t>
            </a:r>
          </a:p>
          <a:p>
            <a:r>
              <a:rPr lang="tr-TR" sz="2200" b="1" dirty="0">
                <a:solidFill>
                  <a:srgbClr val="725945"/>
                </a:solidFill>
                <a:latin typeface="Helvetica Neue"/>
                <a:hlinkClick r:id="rId2"/>
              </a:rPr>
              <a:t>83.</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85512"/>
            <a:ext cx="12192000" cy="1583848"/>
          </a:xfrm>
        </p:spPr>
        <p:txBody>
          <a:bodyPr>
            <a:noAutofit/>
          </a:bodyPr>
          <a:lstStyle/>
          <a:p>
            <a:r>
              <a:rPr lang="ar-AE" b="0" i="0" dirty="0">
                <a:solidFill>
                  <a:srgbClr val="725945"/>
                </a:solidFill>
                <a:effectLst/>
                <a:latin typeface="Elif1"/>
              </a:rPr>
              <a:t>وَتِلْكَ حُجَّتُنَٓا اٰتَيْنَاهَٓا اِبْرٰهٖيمَ عَلٰى قَوْمِهٖؕ نَرْفَعُ دَرَجَاتٍ</a:t>
            </a:r>
            <a:r>
              <a:rPr lang="tr-TR" b="0" i="0" dirty="0">
                <a:solidFill>
                  <a:srgbClr val="725945"/>
                </a:solidFill>
                <a:effectLst/>
                <a:latin typeface="Elif1"/>
              </a:rPr>
              <a:t/>
            </a:r>
            <a:br>
              <a:rPr lang="tr-TR" b="0" i="0" dirty="0">
                <a:solidFill>
                  <a:srgbClr val="725945"/>
                </a:solidFill>
                <a:effectLst/>
                <a:latin typeface="Elif1"/>
              </a:rPr>
            </a:br>
            <a:r>
              <a:rPr lang="tr-TR" b="0" i="0" dirty="0">
                <a:solidFill>
                  <a:srgbClr val="725945"/>
                </a:solidFill>
                <a:effectLst/>
                <a:latin typeface="Elif1"/>
              </a:rPr>
              <a:t/>
            </a:r>
            <a:br>
              <a:rPr lang="tr-TR" b="0" i="0" dirty="0">
                <a:solidFill>
                  <a:srgbClr val="725945"/>
                </a:solidFill>
                <a:effectLst/>
                <a:latin typeface="Elif1"/>
              </a:rPr>
            </a:br>
            <a:r>
              <a:rPr lang="ar-AE" b="0" i="0" dirty="0">
                <a:solidFill>
                  <a:srgbClr val="725945"/>
                </a:solidFill>
                <a:effectLst/>
                <a:latin typeface="Elif1"/>
              </a:rPr>
              <a:t> مَنْ نَشَٓاءُؕ اِنَّ رَبَّكَ حَكٖيمٌ عَلٖيمٌ</a:t>
            </a:r>
            <a:r>
              <a:rPr lang="ar-AE" b="1" i="0" u="none" strike="noStrike" dirty="0">
                <a:solidFill>
                  <a:srgbClr val="725945"/>
                </a:solidFill>
                <a:effectLst/>
                <a:latin typeface="Elif1"/>
              </a:rPr>
              <a:t>﴿٨٣﴾</a:t>
            </a:r>
            <a:endParaRPr lang="tr-TR" sz="333300" dirty="0"/>
          </a:p>
        </p:txBody>
      </p:sp>
    </p:spTree>
    <p:extLst>
      <p:ext uri="{BB962C8B-B14F-4D97-AF65-F5344CB8AC3E}">
        <p14:creationId xmlns:p14="http://schemas.microsoft.com/office/powerpoint/2010/main" val="9667401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20320" y="4947920"/>
            <a:ext cx="12192000" cy="2854960"/>
          </a:xfrm>
        </p:spPr>
        <p:txBody>
          <a:bodyPr>
            <a:normAutofit/>
          </a:bodyPr>
          <a:lstStyle/>
          <a:p>
            <a:r>
              <a:rPr lang="tr-TR" sz="2800" b="1" i="1" u="none" strike="noStrike" dirty="0">
                <a:solidFill>
                  <a:srgbClr val="725945"/>
                </a:solidFill>
                <a:effectLst/>
                <a:latin typeface="Helvetica Neue"/>
              </a:rPr>
              <a:t>﴾102﴿</a:t>
            </a:r>
            <a:r>
              <a:rPr lang="tr-TR" sz="2800" b="1" i="1" dirty="0">
                <a:solidFill>
                  <a:srgbClr val="4A4A4A"/>
                </a:solidFill>
                <a:effectLst/>
                <a:latin typeface="Helvetica Neue"/>
              </a:rPr>
              <a:t>İşte bu Allah sizin rabbinizdir. O’ndan başka tanrı yoktur. O her şeyin yaratıcısıdır. Öyleyse O’na kulluk edin, O her şeye vekildir (Güvenilip dayanılacak tek varlık O’dur).</a:t>
            </a:r>
            <a:endParaRPr lang="tr-TR" sz="2315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En'âm</a:t>
            </a:r>
            <a:r>
              <a:rPr lang="tr-TR" sz="2400" b="1" i="0" dirty="0">
                <a:solidFill>
                  <a:srgbClr val="725945"/>
                </a:solidFill>
                <a:effectLst/>
                <a:latin typeface="Helvetica Neue"/>
              </a:rPr>
              <a:t> Suresi </a:t>
            </a:r>
            <a:r>
              <a:rPr lang="tr-TR" sz="2200" b="1" i="0" dirty="0">
                <a:solidFill>
                  <a:srgbClr val="725945"/>
                </a:solidFill>
                <a:effectLst/>
                <a:latin typeface="inherit"/>
              </a:rPr>
              <a:t>- 6.Sure </a:t>
            </a:r>
          </a:p>
          <a:p>
            <a:r>
              <a:rPr lang="tr-TR" sz="2200" b="1" dirty="0">
                <a:solidFill>
                  <a:srgbClr val="725945"/>
                </a:solidFill>
                <a:latin typeface="Helvetica Neue"/>
                <a:hlinkClick r:id="rId2"/>
              </a:rPr>
              <a:t>102.</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85512"/>
            <a:ext cx="12192000" cy="1583848"/>
          </a:xfrm>
        </p:spPr>
        <p:txBody>
          <a:bodyPr>
            <a:noAutofit/>
          </a:bodyPr>
          <a:lstStyle/>
          <a:p>
            <a:r>
              <a:rPr lang="ar-AE" b="0" i="0" dirty="0">
                <a:solidFill>
                  <a:srgbClr val="725945"/>
                </a:solidFill>
                <a:effectLst/>
                <a:latin typeface="Elif1"/>
              </a:rPr>
              <a:t>ذٰلِكُمُ اللّٰهُ رَبُّكُمْۚ لَٓا اِلٰهَ اِلَّا هُوَۚ خَالِقُ كُلِّ شَيْءٍ فَاعْبُدُوهُۚ</a:t>
            </a:r>
            <a:r>
              <a:rPr lang="tr-TR" b="0" i="0" dirty="0">
                <a:solidFill>
                  <a:srgbClr val="725945"/>
                </a:solidFill>
                <a:effectLst/>
                <a:latin typeface="Elif1"/>
              </a:rPr>
              <a:t/>
            </a:r>
            <a:br>
              <a:rPr lang="tr-TR" b="0" i="0" dirty="0">
                <a:solidFill>
                  <a:srgbClr val="725945"/>
                </a:solidFill>
                <a:effectLst/>
                <a:latin typeface="Elif1"/>
              </a:rPr>
            </a:br>
            <a:r>
              <a:rPr lang="tr-TR" b="0" i="0" dirty="0">
                <a:solidFill>
                  <a:srgbClr val="725945"/>
                </a:solidFill>
                <a:effectLst/>
                <a:latin typeface="Elif1"/>
              </a:rPr>
              <a:t/>
            </a:r>
            <a:br>
              <a:rPr lang="tr-TR" b="0" i="0" dirty="0">
                <a:solidFill>
                  <a:srgbClr val="725945"/>
                </a:solidFill>
                <a:effectLst/>
                <a:latin typeface="Elif1"/>
              </a:rPr>
            </a:br>
            <a:r>
              <a:rPr lang="ar-AE" b="0" i="0" dirty="0">
                <a:solidFill>
                  <a:srgbClr val="725945"/>
                </a:solidFill>
                <a:effectLst/>
                <a:latin typeface="Elif1"/>
              </a:rPr>
              <a:t> وَهُوَ عَلٰى كُلِّ شَيْءٍ وَكٖيلٌ</a:t>
            </a:r>
            <a:r>
              <a:rPr lang="ar-AE" b="1" i="0" u="none" strike="noStrike" dirty="0">
                <a:solidFill>
                  <a:srgbClr val="725945"/>
                </a:solidFill>
                <a:effectLst/>
                <a:latin typeface="Elif1"/>
              </a:rPr>
              <a:t>﴿١٠٢﴾</a:t>
            </a:r>
            <a:endParaRPr lang="tr-TR" sz="333300" dirty="0"/>
          </a:p>
        </p:txBody>
      </p:sp>
    </p:spTree>
    <p:extLst>
      <p:ext uri="{BB962C8B-B14F-4D97-AF65-F5344CB8AC3E}">
        <p14:creationId xmlns:p14="http://schemas.microsoft.com/office/powerpoint/2010/main" val="293724192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10160" y="4724400"/>
            <a:ext cx="12192000" cy="1788160"/>
          </a:xfrm>
        </p:spPr>
        <p:txBody>
          <a:bodyPr>
            <a:normAutofit/>
          </a:bodyPr>
          <a:lstStyle/>
          <a:p>
            <a:r>
              <a:rPr lang="tr-TR" sz="2800" b="1" i="1" u="none" strike="noStrike" dirty="0">
                <a:solidFill>
                  <a:srgbClr val="725945"/>
                </a:solidFill>
                <a:effectLst/>
                <a:latin typeface="Helvetica Neue"/>
              </a:rPr>
              <a:t>﴾104﴿</a:t>
            </a:r>
            <a:r>
              <a:rPr lang="tr-TR" sz="2800" b="1" i="1" dirty="0">
                <a:solidFill>
                  <a:srgbClr val="4A4A4A"/>
                </a:solidFill>
                <a:effectLst/>
                <a:latin typeface="Helvetica Neue"/>
              </a:rPr>
              <a:t>Doğrusu size rabbiniz tarafından </a:t>
            </a:r>
            <a:r>
              <a:rPr lang="tr-TR" sz="2800" b="1" i="1" dirty="0" err="1">
                <a:solidFill>
                  <a:srgbClr val="4A4A4A"/>
                </a:solidFill>
                <a:effectLst/>
                <a:latin typeface="Helvetica Neue"/>
              </a:rPr>
              <a:t>basîretler</a:t>
            </a:r>
            <a:r>
              <a:rPr lang="tr-TR" sz="2800" b="1" i="1" dirty="0">
                <a:solidFill>
                  <a:srgbClr val="4A4A4A"/>
                </a:solidFill>
                <a:effectLst/>
                <a:latin typeface="Helvetica Neue"/>
              </a:rPr>
              <a:t> (idrak kabiliyetleri) verilmiştir. Artık kim hakkı görürse faydası kendine, kim de görmezse zararı kendinedir. (De ki:) “Ben üzerinize bekçi değilim.”</a:t>
            </a:r>
            <a:endParaRPr lang="tr-TR" sz="178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En'âm</a:t>
            </a:r>
            <a:r>
              <a:rPr lang="tr-TR" sz="2400" b="1" i="0" dirty="0">
                <a:solidFill>
                  <a:srgbClr val="725945"/>
                </a:solidFill>
                <a:effectLst/>
                <a:latin typeface="Helvetica Neue"/>
              </a:rPr>
              <a:t> Suresi </a:t>
            </a:r>
            <a:r>
              <a:rPr lang="tr-TR" sz="2200" b="1" i="0" dirty="0">
                <a:solidFill>
                  <a:srgbClr val="725945"/>
                </a:solidFill>
                <a:effectLst/>
                <a:latin typeface="inherit"/>
              </a:rPr>
              <a:t>- 6.Sure </a:t>
            </a:r>
          </a:p>
          <a:p>
            <a:r>
              <a:rPr lang="tr-TR" sz="2200" b="1" dirty="0">
                <a:solidFill>
                  <a:srgbClr val="725945"/>
                </a:solidFill>
                <a:latin typeface="Helvetica Neue"/>
                <a:hlinkClick r:id="rId2"/>
              </a:rPr>
              <a:t>104.</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85512"/>
            <a:ext cx="12192000" cy="1583848"/>
          </a:xfrm>
        </p:spPr>
        <p:txBody>
          <a:bodyPr>
            <a:noAutofit/>
          </a:bodyPr>
          <a:lstStyle/>
          <a:p>
            <a:r>
              <a:rPr lang="ar-AE" b="0" i="0" dirty="0">
                <a:solidFill>
                  <a:srgbClr val="725945"/>
                </a:solidFill>
                <a:effectLst/>
                <a:latin typeface="Elif1"/>
              </a:rPr>
              <a:t>قَدْ جَٓاءَكُمْ بَصَٓائِرُ مِنْ رَبِّكُمْۚ فَمَنْ اَبْصَرَ فَلِنَفْسِهٖۚ وَمَنْ</a:t>
            </a:r>
            <a:r>
              <a:rPr lang="tr-TR" b="0" i="0" dirty="0">
                <a:solidFill>
                  <a:srgbClr val="725945"/>
                </a:solidFill>
                <a:effectLst/>
                <a:latin typeface="Elif1"/>
              </a:rPr>
              <a:t/>
            </a:r>
            <a:br>
              <a:rPr lang="tr-TR" b="0" i="0" dirty="0">
                <a:solidFill>
                  <a:srgbClr val="725945"/>
                </a:solidFill>
                <a:effectLst/>
                <a:latin typeface="Elif1"/>
              </a:rPr>
            </a:br>
            <a:r>
              <a:rPr lang="tr-TR" b="0" i="0" dirty="0">
                <a:solidFill>
                  <a:srgbClr val="725945"/>
                </a:solidFill>
                <a:effectLst/>
                <a:latin typeface="Elif1"/>
              </a:rPr>
              <a:t/>
            </a:r>
            <a:br>
              <a:rPr lang="tr-TR" b="0" i="0" dirty="0">
                <a:solidFill>
                  <a:srgbClr val="725945"/>
                </a:solidFill>
                <a:effectLst/>
                <a:latin typeface="Elif1"/>
              </a:rPr>
            </a:br>
            <a:r>
              <a:rPr lang="ar-AE" b="0" i="0" dirty="0">
                <a:solidFill>
                  <a:srgbClr val="725945"/>
                </a:solidFill>
                <a:effectLst/>
                <a:latin typeface="Elif1"/>
              </a:rPr>
              <a:t> عَمِيَ فَعَلَيْهَاؕ وَمَٓا اَنَا۬ عَلَيْكُمْ بِحَفٖيظٍ</a:t>
            </a:r>
            <a:r>
              <a:rPr lang="ar-AE" b="1" i="0" u="none" strike="noStrike" dirty="0">
                <a:solidFill>
                  <a:srgbClr val="725945"/>
                </a:solidFill>
                <a:effectLst/>
                <a:latin typeface="Elif1"/>
              </a:rPr>
              <a:t>﴿١٠٤﴾</a:t>
            </a:r>
            <a:endParaRPr lang="tr-TR" sz="333300" dirty="0"/>
          </a:p>
        </p:txBody>
      </p:sp>
    </p:spTree>
    <p:extLst>
      <p:ext uri="{BB962C8B-B14F-4D97-AF65-F5344CB8AC3E}">
        <p14:creationId xmlns:p14="http://schemas.microsoft.com/office/powerpoint/2010/main" val="316489734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10160" y="4477544"/>
            <a:ext cx="12192000" cy="2065496"/>
          </a:xfrm>
        </p:spPr>
        <p:txBody>
          <a:bodyPr>
            <a:normAutofit/>
          </a:bodyPr>
          <a:lstStyle/>
          <a:p>
            <a:r>
              <a:rPr lang="tr-TR" sz="4000" b="1" i="1" u="none" strike="noStrike" dirty="0">
                <a:solidFill>
                  <a:srgbClr val="725945"/>
                </a:solidFill>
                <a:effectLst/>
                <a:latin typeface="Helvetica Neue"/>
              </a:rPr>
              <a:t>﴾106﴿</a:t>
            </a:r>
            <a:r>
              <a:rPr lang="tr-TR" sz="4000" b="1" i="1" dirty="0">
                <a:solidFill>
                  <a:srgbClr val="4A4A4A"/>
                </a:solidFill>
                <a:effectLst/>
                <a:latin typeface="Helvetica Neue"/>
              </a:rPr>
              <a:t>Rabbinden sana vahyolunana uy. O’ndan başka tanrı yoktur. Müşriklerden yüz çevir.</a:t>
            </a:r>
            <a:endParaRPr lang="tr-TR" sz="2315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En'âm</a:t>
            </a:r>
            <a:r>
              <a:rPr lang="tr-TR" sz="2400" b="1" i="0" dirty="0">
                <a:solidFill>
                  <a:srgbClr val="725945"/>
                </a:solidFill>
                <a:effectLst/>
                <a:latin typeface="Helvetica Neue"/>
              </a:rPr>
              <a:t> Suresi </a:t>
            </a:r>
            <a:r>
              <a:rPr lang="tr-TR" sz="2200" b="1" i="0" dirty="0">
                <a:solidFill>
                  <a:srgbClr val="725945"/>
                </a:solidFill>
                <a:effectLst/>
                <a:latin typeface="inherit"/>
              </a:rPr>
              <a:t>- 6.Sure </a:t>
            </a:r>
          </a:p>
          <a:p>
            <a:r>
              <a:rPr lang="tr-TR" sz="2200" b="1" dirty="0">
                <a:solidFill>
                  <a:srgbClr val="725945"/>
                </a:solidFill>
                <a:latin typeface="Helvetica Neue"/>
                <a:hlinkClick r:id="rId2"/>
              </a:rPr>
              <a:t>106.</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85512"/>
            <a:ext cx="12192000" cy="1583848"/>
          </a:xfrm>
        </p:spPr>
        <p:txBody>
          <a:bodyPr>
            <a:noAutofit/>
          </a:bodyPr>
          <a:lstStyle/>
          <a:p>
            <a:r>
              <a:rPr lang="ar-AE" b="0" i="0" dirty="0">
                <a:solidFill>
                  <a:srgbClr val="725945"/>
                </a:solidFill>
                <a:effectLst/>
                <a:latin typeface="Elif1"/>
              </a:rPr>
              <a:t>اِتَّبِعْ مَٓا اُو۫حِيَ اِلَيْكَ مِنْ رَبِّكَۚ لَٓا اِلٰهَ اِلَّا هُوَۚ وَاَعْرِضْ</a:t>
            </a:r>
            <a:r>
              <a:rPr lang="tr-TR" b="0" i="0" dirty="0">
                <a:solidFill>
                  <a:srgbClr val="725945"/>
                </a:solidFill>
                <a:effectLst/>
                <a:latin typeface="Elif1"/>
              </a:rPr>
              <a:t/>
            </a:r>
            <a:br>
              <a:rPr lang="tr-TR" b="0" i="0" dirty="0">
                <a:solidFill>
                  <a:srgbClr val="725945"/>
                </a:solidFill>
                <a:effectLst/>
                <a:latin typeface="Elif1"/>
              </a:rPr>
            </a:br>
            <a:r>
              <a:rPr lang="tr-TR" b="0" i="0" dirty="0">
                <a:solidFill>
                  <a:srgbClr val="725945"/>
                </a:solidFill>
                <a:effectLst/>
                <a:latin typeface="Elif1"/>
              </a:rPr>
              <a:t/>
            </a:r>
            <a:br>
              <a:rPr lang="tr-TR" b="0" i="0" dirty="0">
                <a:solidFill>
                  <a:srgbClr val="725945"/>
                </a:solidFill>
                <a:effectLst/>
                <a:latin typeface="Elif1"/>
              </a:rPr>
            </a:br>
            <a:r>
              <a:rPr lang="ar-AE" b="0" i="0" dirty="0">
                <a:solidFill>
                  <a:srgbClr val="725945"/>
                </a:solidFill>
                <a:effectLst/>
                <a:latin typeface="Elif1"/>
              </a:rPr>
              <a:t> عَنِ الْمُشْرِكٖينَ</a:t>
            </a:r>
            <a:r>
              <a:rPr lang="ar-AE" b="1" i="0" u="none" strike="noStrike" dirty="0">
                <a:solidFill>
                  <a:srgbClr val="725945"/>
                </a:solidFill>
                <a:effectLst/>
                <a:latin typeface="Elif1"/>
              </a:rPr>
              <a:t>﴿١٠٦﴾</a:t>
            </a:r>
            <a:endParaRPr lang="tr-TR" sz="333300" dirty="0"/>
          </a:p>
        </p:txBody>
      </p:sp>
    </p:spTree>
    <p:extLst>
      <p:ext uri="{BB962C8B-B14F-4D97-AF65-F5344CB8AC3E}">
        <p14:creationId xmlns:p14="http://schemas.microsoft.com/office/powerpoint/2010/main" val="181808932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30480" y="5262880"/>
            <a:ext cx="12192000" cy="1452880"/>
          </a:xfrm>
        </p:spPr>
        <p:txBody>
          <a:bodyPr>
            <a:normAutofit/>
          </a:bodyPr>
          <a:lstStyle/>
          <a:p>
            <a:r>
              <a:rPr lang="tr-TR" sz="2000" b="1" i="1" u="none" strike="noStrike" dirty="0">
                <a:solidFill>
                  <a:srgbClr val="725945"/>
                </a:solidFill>
                <a:effectLst/>
                <a:latin typeface="Helvetica Neue"/>
              </a:rPr>
              <a:t>﴾108﴿</a:t>
            </a:r>
            <a:r>
              <a:rPr lang="tr-TR" sz="2000" b="1" i="1" dirty="0">
                <a:solidFill>
                  <a:srgbClr val="4A4A4A"/>
                </a:solidFill>
                <a:effectLst/>
                <a:latin typeface="Helvetica Neue"/>
              </a:rPr>
              <a:t>Allah’tan başkasına tapanlara kötü söz söylemeyin; sonra onlar da bilmeden, taşkınlık yaparak Allah hakkında kötü sözler söylerler. Böylece biz her ümmete kendi işlerini çekici gösterdik. Sonunda dönüşleri rablerinedir. Artık O, ne yaptıklarını kendilerine bildirecektir.</a:t>
            </a:r>
            <a:endParaRPr lang="tr-TR" sz="178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En'âm</a:t>
            </a:r>
            <a:r>
              <a:rPr lang="tr-TR" sz="2400" b="1" i="0" dirty="0">
                <a:solidFill>
                  <a:srgbClr val="725945"/>
                </a:solidFill>
                <a:effectLst/>
                <a:latin typeface="Helvetica Neue"/>
              </a:rPr>
              <a:t> Suresi </a:t>
            </a:r>
            <a:r>
              <a:rPr lang="tr-TR" sz="2200" b="1" i="0" dirty="0">
                <a:solidFill>
                  <a:srgbClr val="725945"/>
                </a:solidFill>
                <a:effectLst/>
                <a:latin typeface="inherit"/>
              </a:rPr>
              <a:t>- 6.Sure </a:t>
            </a:r>
          </a:p>
          <a:p>
            <a:r>
              <a:rPr lang="tr-TR" sz="2200" b="1" dirty="0">
                <a:solidFill>
                  <a:srgbClr val="725945"/>
                </a:solidFill>
                <a:latin typeface="Helvetica Neue"/>
                <a:hlinkClick r:id="rId2"/>
              </a:rPr>
              <a:t>108.</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10160" y="3211672"/>
            <a:ext cx="12192000" cy="1583848"/>
          </a:xfrm>
        </p:spPr>
        <p:txBody>
          <a:bodyPr>
            <a:noAutofit/>
          </a:bodyPr>
          <a:lstStyle/>
          <a:p>
            <a:r>
              <a:rPr lang="ar-AE" sz="5400" b="0" i="0" dirty="0">
                <a:solidFill>
                  <a:srgbClr val="725945"/>
                </a:solidFill>
                <a:effectLst/>
                <a:latin typeface="Elif1"/>
              </a:rPr>
              <a:t>وَلَا تَسُبُّوا الَّذٖينَ يَدْعُونَ مِنْ دُونِ اللّٰهِ فَيَسُبُّوا اللّٰهَ عَدْوًا بِغَيْرِ</a:t>
            </a:r>
            <a:r>
              <a:rPr lang="tr-TR" sz="5400" b="0" i="0" dirty="0">
                <a:solidFill>
                  <a:srgbClr val="725945"/>
                </a:solidFill>
                <a:effectLst/>
                <a:latin typeface="Elif1"/>
              </a:rPr>
              <a:t/>
            </a:r>
            <a:br>
              <a:rPr lang="tr-TR" sz="5400" b="0" i="0" dirty="0">
                <a:solidFill>
                  <a:srgbClr val="725945"/>
                </a:solidFill>
                <a:effectLst/>
                <a:latin typeface="Elif1"/>
              </a:rPr>
            </a:br>
            <a:r>
              <a:rPr lang="tr-TR" sz="5400" b="0" i="0" dirty="0">
                <a:solidFill>
                  <a:srgbClr val="725945"/>
                </a:solidFill>
                <a:effectLst/>
                <a:latin typeface="Elif1"/>
              </a:rPr>
              <a:t/>
            </a:r>
            <a:br>
              <a:rPr lang="tr-TR" sz="5400" b="0" i="0" dirty="0">
                <a:solidFill>
                  <a:srgbClr val="725945"/>
                </a:solidFill>
                <a:effectLst/>
                <a:latin typeface="Elif1"/>
              </a:rPr>
            </a:br>
            <a:r>
              <a:rPr lang="ar-AE" sz="5400" b="0" i="0" dirty="0">
                <a:solidFill>
                  <a:srgbClr val="725945"/>
                </a:solidFill>
                <a:effectLst/>
                <a:latin typeface="Elif1"/>
              </a:rPr>
              <a:t> عِلْمٍۜ كَذٰلِكَ زَيَّنَّا لِكُلِّ اُمَّةٍ عَمَلَهُمْ ثُمَّ اِلٰى رَبِّهِمْ مَرْجِعُهُمْ</a:t>
            </a:r>
            <a:r>
              <a:rPr lang="tr-TR" sz="5400" b="0" i="0" dirty="0">
                <a:solidFill>
                  <a:srgbClr val="725945"/>
                </a:solidFill>
                <a:effectLst/>
                <a:latin typeface="Elif1"/>
              </a:rPr>
              <a:t/>
            </a:r>
            <a:br>
              <a:rPr lang="tr-TR" sz="5400" b="0" i="0" dirty="0">
                <a:solidFill>
                  <a:srgbClr val="725945"/>
                </a:solidFill>
                <a:effectLst/>
                <a:latin typeface="Elif1"/>
              </a:rPr>
            </a:br>
            <a:r>
              <a:rPr lang="tr-TR" sz="5400" b="0" i="0" dirty="0">
                <a:solidFill>
                  <a:srgbClr val="725945"/>
                </a:solidFill>
                <a:effectLst/>
                <a:latin typeface="Elif1"/>
              </a:rPr>
              <a:t/>
            </a:r>
            <a:br>
              <a:rPr lang="tr-TR" sz="5400" b="0" i="0" dirty="0">
                <a:solidFill>
                  <a:srgbClr val="725945"/>
                </a:solidFill>
                <a:effectLst/>
                <a:latin typeface="Elif1"/>
              </a:rPr>
            </a:br>
            <a:r>
              <a:rPr lang="ar-AE" sz="5400" b="0" i="0" dirty="0">
                <a:solidFill>
                  <a:srgbClr val="725945"/>
                </a:solidFill>
                <a:effectLst/>
                <a:latin typeface="Elif1"/>
              </a:rPr>
              <a:t> فَيُنَبِّئُهُمْ بِمَا كَانُوا يَعْمَلُونَ</a:t>
            </a:r>
            <a:r>
              <a:rPr lang="ar-AE" sz="5400" b="1" i="0" u="none" strike="noStrike" dirty="0">
                <a:solidFill>
                  <a:srgbClr val="725945"/>
                </a:solidFill>
                <a:effectLst/>
                <a:latin typeface="Elif1"/>
              </a:rPr>
              <a:t>﴿١٠٨﴾</a:t>
            </a:r>
            <a:endParaRPr lang="tr-TR" sz="277800" dirty="0"/>
          </a:p>
        </p:txBody>
      </p:sp>
    </p:spTree>
    <p:extLst>
      <p:ext uri="{BB962C8B-B14F-4D97-AF65-F5344CB8AC3E}">
        <p14:creationId xmlns:p14="http://schemas.microsoft.com/office/powerpoint/2010/main" val="180176776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10160" y="4955064"/>
            <a:ext cx="12192000" cy="2255520"/>
          </a:xfrm>
        </p:spPr>
        <p:txBody>
          <a:bodyPr>
            <a:normAutofit/>
          </a:bodyPr>
          <a:lstStyle/>
          <a:p>
            <a:r>
              <a:rPr lang="tr-TR" sz="2000" b="1" i="1" u="none" strike="noStrike" dirty="0">
                <a:solidFill>
                  <a:srgbClr val="725945"/>
                </a:solidFill>
                <a:effectLst/>
                <a:latin typeface="Helvetica Neue"/>
              </a:rPr>
              <a:t>﴾112-113﴿</a:t>
            </a:r>
            <a:r>
              <a:rPr lang="tr-TR" sz="2000" b="1" i="1" dirty="0">
                <a:solidFill>
                  <a:srgbClr val="4A4A4A"/>
                </a:solidFill>
                <a:effectLst/>
                <a:latin typeface="Helvetica Neue"/>
              </a:rPr>
              <a:t>Böylece biz, her peygambere insan ve cin şeytanlarını düşman kıldık. Bunlar, aldatmak için birbirlerine yaldızlı sözler fısıldarlar. Rabbin dileseydi bunu yapamazlardı. Artık onları uydurdukları şeylerle baş başa bırak da </a:t>
            </a:r>
            <a:r>
              <a:rPr lang="tr-TR" sz="2000" b="1" i="1" dirty="0" err="1">
                <a:solidFill>
                  <a:srgbClr val="4A4A4A"/>
                </a:solidFill>
                <a:effectLst/>
                <a:latin typeface="Helvetica Neue"/>
              </a:rPr>
              <a:t>âhirete</a:t>
            </a:r>
            <a:r>
              <a:rPr lang="tr-TR" sz="2000" b="1" i="1" dirty="0">
                <a:solidFill>
                  <a:srgbClr val="4A4A4A"/>
                </a:solidFill>
                <a:effectLst/>
                <a:latin typeface="Helvetica Neue"/>
              </a:rPr>
              <a:t> inanmayanların kalpleri ona (o yaldızlı sözlere) kansın, ondan hoşlansınlar ve işledikleri kötülüğü bundan böyle de işlemeye devam etsinler.</a:t>
            </a:r>
            <a:endParaRPr lang="tr-TR" sz="2141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En'âm</a:t>
            </a:r>
            <a:r>
              <a:rPr lang="tr-TR" sz="2400" b="1" i="0" dirty="0">
                <a:solidFill>
                  <a:srgbClr val="725945"/>
                </a:solidFill>
                <a:effectLst/>
                <a:latin typeface="Helvetica Neue"/>
              </a:rPr>
              <a:t> Suresi </a:t>
            </a:r>
            <a:r>
              <a:rPr lang="tr-TR" sz="2200" b="1" i="0" dirty="0">
                <a:solidFill>
                  <a:srgbClr val="725945"/>
                </a:solidFill>
                <a:effectLst/>
                <a:latin typeface="inherit"/>
              </a:rPr>
              <a:t>- 6.Sure </a:t>
            </a:r>
          </a:p>
          <a:p>
            <a:r>
              <a:rPr lang="tr-TR" sz="2200" b="1" dirty="0">
                <a:solidFill>
                  <a:srgbClr val="725945"/>
                </a:solidFill>
                <a:latin typeface="Helvetica Neue"/>
                <a:hlinkClick r:id="rId2"/>
              </a:rPr>
              <a:t>112 - 113.</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426720" y="2927192"/>
            <a:ext cx="12192000" cy="1583848"/>
          </a:xfrm>
        </p:spPr>
        <p:txBody>
          <a:bodyPr>
            <a:noAutofit/>
          </a:bodyPr>
          <a:lstStyle/>
          <a:p>
            <a:pPr algn="r" rtl="1"/>
            <a:r>
              <a:rPr lang="ar-AE" sz="3200" b="0" i="0" dirty="0">
                <a:solidFill>
                  <a:srgbClr val="725945"/>
                </a:solidFill>
                <a:effectLst/>
                <a:latin typeface="Elif1"/>
              </a:rPr>
              <a:t>وَكَذٰلِكَ جَعَلْنَا لِكُلِّ نَبِىٍّ عَدُوًّا شَيَاطٖينَ الْاِنْسِ وَالْجِنِّ يُوحٖى بَعْضُهُمْ اِلٰى بَعْضٍ زُخْرُفَ</a:t>
            </a:r>
            <a:r>
              <a:rPr lang="tr-TR" sz="3200" b="0" i="0" dirty="0">
                <a:solidFill>
                  <a:srgbClr val="725945"/>
                </a:solidFill>
                <a:effectLst/>
                <a:latin typeface="Elif1"/>
              </a:rPr>
              <a:t/>
            </a:r>
            <a:br>
              <a:rPr lang="tr-TR" sz="3200" b="0" i="0" dirty="0">
                <a:solidFill>
                  <a:srgbClr val="725945"/>
                </a:solidFill>
                <a:effectLst/>
                <a:latin typeface="Elif1"/>
              </a:rPr>
            </a:br>
            <a:r>
              <a:rPr lang="tr-TR" sz="3200" b="0" i="0" dirty="0">
                <a:solidFill>
                  <a:srgbClr val="725945"/>
                </a:solidFill>
                <a:effectLst/>
                <a:latin typeface="Elif1"/>
              </a:rPr>
              <a:t/>
            </a:r>
            <a:br>
              <a:rPr lang="tr-TR" sz="3200" b="0" i="0" dirty="0">
                <a:solidFill>
                  <a:srgbClr val="725945"/>
                </a:solidFill>
                <a:effectLst/>
                <a:latin typeface="Elif1"/>
              </a:rPr>
            </a:br>
            <a:r>
              <a:rPr lang="ar-AE" sz="3200" b="0" i="0" dirty="0">
                <a:solidFill>
                  <a:srgbClr val="725945"/>
                </a:solidFill>
                <a:effectLst/>
                <a:latin typeface="Elif1"/>
              </a:rPr>
              <a:t> الْقَوْلِ غُرُورًاۜ وَلَوْ شَٓاءَ رَبُّكَ مَا فَعَلُوهُ فَذَرْهُمْ وَمَا يَفْتَرُونَ</a:t>
            </a:r>
            <a:r>
              <a:rPr lang="ar-AE" sz="3200" b="1" i="0" u="none" strike="noStrike" dirty="0">
                <a:solidFill>
                  <a:srgbClr val="725945"/>
                </a:solidFill>
                <a:effectLst/>
                <a:latin typeface="Elif1"/>
              </a:rPr>
              <a:t>﴿١١٢﴾</a:t>
            </a:r>
            <a:r>
              <a:rPr lang="tr-TR" sz="3200" b="1" i="0" u="none" strike="noStrike" dirty="0">
                <a:solidFill>
                  <a:srgbClr val="725945"/>
                </a:solidFill>
                <a:effectLst/>
                <a:latin typeface="Elif1"/>
              </a:rPr>
              <a:t/>
            </a:r>
            <a:br>
              <a:rPr lang="tr-TR" sz="3200" b="1" i="0" u="none" strike="noStrike" dirty="0">
                <a:solidFill>
                  <a:srgbClr val="725945"/>
                </a:solidFill>
                <a:effectLst/>
                <a:latin typeface="Elif1"/>
              </a:rPr>
            </a:br>
            <a:r>
              <a:rPr lang="ar-AE" sz="3200" b="0" i="0" dirty="0">
                <a:solidFill>
                  <a:srgbClr val="725945"/>
                </a:solidFill>
                <a:effectLst/>
                <a:latin typeface="Elif1"/>
              </a:rPr>
              <a:t/>
            </a:r>
            <a:br>
              <a:rPr lang="ar-AE" sz="3200" b="0" i="0" dirty="0">
                <a:solidFill>
                  <a:srgbClr val="725945"/>
                </a:solidFill>
                <a:effectLst/>
                <a:latin typeface="Elif1"/>
              </a:rPr>
            </a:br>
            <a:r>
              <a:rPr lang="ar-AE" sz="3200" b="0" i="0" dirty="0">
                <a:solidFill>
                  <a:srgbClr val="725945"/>
                </a:solidFill>
                <a:effectLst/>
                <a:latin typeface="Elif1"/>
              </a:rPr>
              <a:t>وَلِتَصْغٰٓى اِلَيْهِ اَفْـِٔدَةُ الَّذٖينَ لَا يُؤْمِنُونَ بِالْاٰخِرَةِ وَلِيَرْضَوْهُ وَلِيَقْتَرِفُوا مَا هُمْ</a:t>
            </a:r>
            <a:r>
              <a:rPr lang="tr-TR" sz="3200" b="0" i="0" dirty="0">
                <a:solidFill>
                  <a:srgbClr val="725945"/>
                </a:solidFill>
                <a:effectLst/>
                <a:latin typeface="Elif1"/>
              </a:rPr>
              <a:t/>
            </a:r>
            <a:br>
              <a:rPr lang="tr-TR" sz="3200" b="0" i="0" dirty="0">
                <a:solidFill>
                  <a:srgbClr val="725945"/>
                </a:solidFill>
                <a:effectLst/>
                <a:latin typeface="Elif1"/>
              </a:rPr>
            </a:br>
            <a:r>
              <a:rPr lang="tr-TR" sz="3200" b="0" i="0" dirty="0">
                <a:solidFill>
                  <a:srgbClr val="725945"/>
                </a:solidFill>
                <a:effectLst/>
                <a:latin typeface="Elif1"/>
              </a:rPr>
              <a:t/>
            </a:r>
            <a:br>
              <a:rPr lang="tr-TR" sz="3200" b="0" i="0" dirty="0">
                <a:solidFill>
                  <a:srgbClr val="725945"/>
                </a:solidFill>
                <a:effectLst/>
                <a:latin typeface="Elif1"/>
              </a:rPr>
            </a:br>
            <a:r>
              <a:rPr lang="ar-AE" sz="3200" b="0" i="0" dirty="0">
                <a:solidFill>
                  <a:srgbClr val="725945"/>
                </a:solidFill>
                <a:effectLst/>
                <a:latin typeface="Elif1"/>
              </a:rPr>
              <a:t> مُقْتَرِفُونَ</a:t>
            </a:r>
            <a:r>
              <a:rPr lang="ar-AE" sz="3200" b="1" i="0" u="none" strike="noStrike" dirty="0">
                <a:solidFill>
                  <a:srgbClr val="725945"/>
                </a:solidFill>
                <a:effectLst/>
                <a:latin typeface="Elif1"/>
              </a:rPr>
              <a:t>﴿١١٣﴾</a:t>
            </a:r>
            <a:endParaRPr lang="ar-AE" sz="3200" b="0" i="0" dirty="0">
              <a:solidFill>
                <a:srgbClr val="725945"/>
              </a:solidFill>
              <a:effectLst/>
              <a:latin typeface="Elif1"/>
            </a:endParaRPr>
          </a:p>
        </p:txBody>
      </p:sp>
    </p:spTree>
    <p:extLst>
      <p:ext uri="{BB962C8B-B14F-4D97-AF65-F5344CB8AC3E}">
        <p14:creationId xmlns:p14="http://schemas.microsoft.com/office/powerpoint/2010/main" val="178056322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10160" y="4704080"/>
            <a:ext cx="12192000" cy="2255520"/>
          </a:xfrm>
        </p:spPr>
        <p:txBody>
          <a:bodyPr>
            <a:normAutofit/>
          </a:bodyPr>
          <a:lstStyle/>
          <a:p>
            <a:r>
              <a:rPr lang="tr-TR" b="1" i="1" u="none" strike="noStrike" dirty="0">
                <a:solidFill>
                  <a:srgbClr val="725945"/>
                </a:solidFill>
                <a:effectLst/>
                <a:latin typeface="Helvetica Neue"/>
              </a:rPr>
              <a:t>﴾114﴿</a:t>
            </a:r>
            <a:r>
              <a:rPr lang="tr-TR" b="1" i="1" dirty="0">
                <a:solidFill>
                  <a:srgbClr val="4A4A4A"/>
                </a:solidFill>
                <a:effectLst/>
                <a:latin typeface="Helvetica Neue"/>
              </a:rPr>
              <a:t>(De ki:) “Allah’tan başka bir hakem mi arayacağım? Hâlbuki size kitabı açıklanmış olarak indiren O’dur.” Kendilerine kitap verdiğimiz kimseler, Kur’an’ın gerçekten rabbin tarafından indirilmiş olduğunu bilirler. Sakın şüpheye düşenlerden olma!</a:t>
            </a:r>
            <a:endParaRPr lang="tr-TR" sz="2141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En'âm</a:t>
            </a:r>
            <a:r>
              <a:rPr lang="tr-TR" sz="2400" b="1" i="0" dirty="0">
                <a:solidFill>
                  <a:srgbClr val="725945"/>
                </a:solidFill>
                <a:effectLst/>
                <a:latin typeface="Helvetica Neue"/>
              </a:rPr>
              <a:t> Suresi </a:t>
            </a:r>
            <a:r>
              <a:rPr lang="tr-TR" sz="2200" b="1" i="0" dirty="0">
                <a:solidFill>
                  <a:srgbClr val="725945"/>
                </a:solidFill>
                <a:effectLst/>
                <a:latin typeface="inherit"/>
              </a:rPr>
              <a:t>- 6.Sure </a:t>
            </a:r>
          </a:p>
          <a:p>
            <a:r>
              <a:rPr lang="tr-TR" sz="2200" b="1" dirty="0">
                <a:solidFill>
                  <a:srgbClr val="725945"/>
                </a:solidFill>
                <a:latin typeface="Helvetica Neue"/>
                <a:hlinkClick r:id="rId2"/>
              </a:rPr>
              <a:t>114.</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792480" y="2637076"/>
            <a:ext cx="12192000" cy="1583848"/>
          </a:xfrm>
        </p:spPr>
        <p:txBody>
          <a:bodyPr>
            <a:noAutofit/>
          </a:bodyPr>
          <a:lstStyle/>
          <a:p>
            <a:pPr algn="r" rtl="1"/>
            <a:r>
              <a:rPr lang="ar-AE" sz="4400" b="0" i="0" dirty="0">
                <a:solidFill>
                  <a:srgbClr val="725945"/>
                </a:solidFill>
                <a:effectLst/>
                <a:latin typeface="Elif1"/>
              </a:rPr>
              <a:t>اَفَغَيْرَ اللّٰهِ اَبْتَغٖى حَكَمًا وَهُوَ الَّذٖٓى اَنْزَلَ اِلَيْكُمُ الْكِتَابَ مُفَصَّلًاۜ</a:t>
            </a:r>
            <a:r>
              <a:rPr lang="tr-TR" sz="4400" b="0" i="0" dirty="0">
                <a:solidFill>
                  <a:srgbClr val="725945"/>
                </a:solidFill>
                <a:effectLst/>
                <a:latin typeface="Elif1"/>
              </a:rPr>
              <a:t/>
            </a:r>
            <a:br>
              <a:rPr lang="tr-TR" sz="4400" b="0" i="0" dirty="0">
                <a:solidFill>
                  <a:srgbClr val="725945"/>
                </a:solidFill>
                <a:effectLst/>
                <a:latin typeface="Elif1"/>
              </a:rPr>
            </a:br>
            <a:r>
              <a:rPr lang="tr-TR" sz="4400" b="0" i="0" dirty="0">
                <a:solidFill>
                  <a:srgbClr val="725945"/>
                </a:solidFill>
                <a:effectLst/>
                <a:latin typeface="Elif1"/>
              </a:rPr>
              <a:t/>
            </a:r>
            <a:br>
              <a:rPr lang="tr-TR" sz="4400" b="0" i="0" dirty="0">
                <a:solidFill>
                  <a:srgbClr val="725945"/>
                </a:solidFill>
                <a:effectLst/>
                <a:latin typeface="Elif1"/>
              </a:rPr>
            </a:br>
            <a:r>
              <a:rPr lang="ar-AE" sz="4400" b="0" i="0" dirty="0">
                <a:solidFill>
                  <a:srgbClr val="725945"/>
                </a:solidFill>
                <a:effectLst/>
                <a:latin typeface="Elif1"/>
              </a:rPr>
              <a:t> وَالَّذٖينَ اٰتَيْنَاهُمُ الْكِتَابَ يَعْلَمُونَ اَنَّهُ مُنَزَّلٌ مِنْ رَبِّكَ بِالْحَقِّ</a:t>
            </a:r>
            <a:r>
              <a:rPr lang="tr-TR" sz="4400" b="0" i="0" dirty="0">
                <a:solidFill>
                  <a:srgbClr val="725945"/>
                </a:solidFill>
                <a:effectLst/>
                <a:latin typeface="Elif1"/>
              </a:rPr>
              <a:t/>
            </a:r>
            <a:br>
              <a:rPr lang="tr-TR" sz="4400" b="0" i="0" dirty="0">
                <a:solidFill>
                  <a:srgbClr val="725945"/>
                </a:solidFill>
                <a:effectLst/>
                <a:latin typeface="Elif1"/>
              </a:rPr>
            </a:br>
            <a:r>
              <a:rPr lang="tr-TR" sz="4400" b="0" i="0" dirty="0">
                <a:solidFill>
                  <a:srgbClr val="725945"/>
                </a:solidFill>
                <a:effectLst/>
                <a:latin typeface="Elif1"/>
              </a:rPr>
              <a:t/>
            </a:r>
            <a:br>
              <a:rPr lang="tr-TR" sz="4400" b="0" i="0" dirty="0">
                <a:solidFill>
                  <a:srgbClr val="725945"/>
                </a:solidFill>
                <a:effectLst/>
                <a:latin typeface="Elif1"/>
              </a:rPr>
            </a:br>
            <a:r>
              <a:rPr lang="ar-AE" sz="4400" b="0" i="0" dirty="0">
                <a:solidFill>
                  <a:srgbClr val="725945"/>
                </a:solidFill>
                <a:effectLst/>
                <a:latin typeface="Elif1"/>
              </a:rPr>
              <a:t> فَلَا تَكُونَنَّ مِنَ الْمُمْتَرٖينَ</a:t>
            </a:r>
            <a:r>
              <a:rPr lang="ar-AE" sz="4400" b="1" i="0" u="none" strike="noStrike" dirty="0">
                <a:solidFill>
                  <a:srgbClr val="725945"/>
                </a:solidFill>
                <a:effectLst/>
                <a:latin typeface="Elif1"/>
              </a:rPr>
              <a:t>﴿١١٤﴾</a:t>
            </a:r>
            <a:endParaRPr lang="ar-AE" sz="13800" b="0" i="0" dirty="0">
              <a:solidFill>
                <a:srgbClr val="725945"/>
              </a:solidFill>
              <a:effectLst/>
              <a:latin typeface="Elif1"/>
            </a:endParaRPr>
          </a:p>
        </p:txBody>
      </p:sp>
    </p:spTree>
    <p:extLst>
      <p:ext uri="{BB962C8B-B14F-4D97-AF65-F5344CB8AC3E}">
        <p14:creationId xmlns:p14="http://schemas.microsoft.com/office/powerpoint/2010/main" val="265831679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477544"/>
            <a:ext cx="12192000" cy="2065496"/>
          </a:xfrm>
        </p:spPr>
        <p:txBody>
          <a:bodyPr>
            <a:normAutofit/>
          </a:bodyPr>
          <a:lstStyle/>
          <a:p>
            <a:r>
              <a:rPr lang="tr-TR" sz="3200" b="1" i="1" u="none" strike="noStrike" dirty="0">
                <a:solidFill>
                  <a:srgbClr val="725945"/>
                </a:solidFill>
                <a:effectLst/>
                <a:latin typeface="Helvetica Neue"/>
              </a:rPr>
              <a:t>﴾115﴿</a:t>
            </a:r>
            <a:r>
              <a:rPr lang="tr-TR" sz="3200" b="1" i="1" dirty="0">
                <a:solidFill>
                  <a:srgbClr val="4A4A4A"/>
                </a:solidFill>
                <a:effectLst/>
                <a:latin typeface="Helvetica Neue"/>
              </a:rPr>
              <a:t>Rabbinin sözü hem doğruluk hem de adalet bakımından tamamlanmıştır. O’nun sözlerini değiştirecek kimse yoktur. O her şeyi işitmekte, her şeyi bilmektedir.</a:t>
            </a:r>
            <a:endParaRPr lang="tr-TR" sz="2315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En'âm</a:t>
            </a:r>
            <a:r>
              <a:rPr lang="tr-TR" sz="2400" b="1" i="0" dirty="0">
                <a:solidFill>
                  <a:srgbClr val="725945"/>
                </a:solidFill>
                <a:effectLst/>
                <a:latin typeface="Helvetica Neue"/>
              </a:rPr>
              <a:t> Suresi </a:t>
            </a:r>
            <a:r>
              <a:rPr lang="tr-TR" sz="2200" b="1" i="0" dirty="0">
                <a:solidFill>
                  <a:srgbClr val="725945"/>
                </a:solidFill>
                <a:effectLst/>
                <a:latin typeface="inherit"/>
              </a:rPr>
              <a:t>- 6.Sure </a:t>
            </a:r>
          </a:p>
          <a:p>
            <a:r>
              <a:rPr lang="tr-TR" sz="2200" b="1" dirty="0">
                <a:solidFill>
                  <a:srgbClr val="725945"/>
                </a:solidFill>
                <a:latin typeface="Helvetica Neue"/>
                <a:hlinkClick r:id="rId2"/>
              </a:rPr>
              <a:t>115.</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85512"/>
            <a:ext cx="12192000" cy="1583848"/>
          </a:xfrm>
        </p:spPr>
        <p:txBody>
          <a:bodyPr>
            <a:noAutofit/>
          </a:bodyPr>
          <a:lstStyle/>
          <a:p>
            <a:r>
              <a:rPr lang="ar-AE" b="0" i="0" dirty="0">
                <a:solidFill>
                  <a:srgbClr val="725945"/>
                </a:solidFill>
                <a:effectLst/>
                <a:latin typeface="Elif1"/>
              </a:rPr>
              <a:t>وَتَمَّتْ كَلِمَتُ رَبِّكَ صِدْقًا وَعَدْلًاۜ لَا مُبَدِّلَ لِكَلِمَاتِهٖۚ وَهُوَ</a:t>
            </a:r>
            <a:r>
              <a:rPr lang="tr-TR" b="0" i="0" dirty="0">
                <a:solidFill>
                  <a:srgbClr val="725945"/>
                </a:solidFill>
                <a:effectLst/>
                <a:latin typeface="Elif1"/>
              </a:rPr>
              <a:t/>
            </a:r>
            <a:br>
              <a:rPr lang="tr-TR" b="0" i="0" dirty="0">
                <a:solidFill>
                  <a:srgbClr val="725945"/>
                </a:solidFill>
                <a:effectLst/>
                <a:latin typeface="Elif1"/>
              </a:rPr>
            </a:br>
            <a:r>
              <a:rPr lang="tr-TR" b="0" i="0" dirty="0">
                <a:solidFill>
                  <a:srgbClr val="725945"/>
                </a:solidFill>
                <a:effectLst/>
                <a:latin typeface="Elif1"/>
              </a:rPr>
              <a:t/>
            </a:r>
            <a:br>
              <a:rPr lang="tr-TR" b="0" i="0" dirty="0">
                <a:solidFill>
                  <a:srgbClr val="725945"/>
                </a:solidFill>
                <a:effectLst/>
                <a:latin typeface="Elif1"/>
              </a:rPr>
            </a:br>
            <a:r>
              <a:rPr lang="ar-AE" b="0" i="0" dirty="0">
                <a:solidFill>
                  <a:srgbClr val="725945"/>
                </a:solidFill>
                <a:effectLst/>
                <a:latin typeface="Elif1"/>
              </a:rPr>
              <a:t> السَّمٖيعُ الْعَلٖيمُ</a:t>
            </a:r>
            <a:r>
              <a:rPr lang="ar-AE" b="1" i="0" u="none" strike="noStrike" dirty="0">
                <a:solidFill>
                  <a:srgbClr val="725945"/>
                </a:solidFill>
                <a:effectLst/>
                <a:latin typeface="Elif1"/>
              </a:rPr>
              <a:t>﴿١١٥﴾</a:t>
            </a:r>
            <a:endParaRPr lang="tr-TR" sz="333300" dirty="0"/>
          </a:p>
        </p:txBody>
      </p:sp>
    </p:spTree>
    <p:extLst>
      <p:ext uri="{BB962C8B-B14F-4D97-AF65-F5344CB8AC3E}">
        <p14:creationId xmlns:p14="http://schemas.microsoft.com/office/powerpoint/2010/main" val="89821866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003040"/>
            <a:ext cx="12192000" cy="2854960"/>
          </a:xfrm>
        </p:spPr>
        <p:txBody>
          <a:bodyPr>
            <a:normAutofit/>
          </a:bodyPr>
          <a:lstStyle/>
          <a:p>
            <a:r>
              <a:rPr lang="tr-TR" sz="3600" b="1" i="1" u="none" strike="noStrike" dirty="0">
                <a:solidFill>
                  <a:srgbClr val="725945"/>
                </a:solidFill>
                <a:effectLst/>
                <a:latin typeface="Helvetica Neue"/>
              </a:rPr>
              <a:t>﴾117﴿</a:t>
            </a:r>
            <a:r>
              <a:rPr lang="tr-TR" sz="3600" b="1" i="1" dirty="0">
                <a:solidFill>
                  <a:srgbClr val="4A4A4A"/>
                </a:solidFill>
                <a:effectLst/>
                <a:latin typeface="Helvetica Neue"/>
              </a:rPr>
              <a:t>Muhakkak ki senin rabbin, evet O, kendi yolundan sapanları da, doğru yolda gidenleri de iyi bilmektedir.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En'âm</a:t>
            </a:r>
            <a:r>
              <a:rPr lang="tr-TR" sz="2400" b="1" i="0" dirty="0">
                <a:solidFill>
                  <a:srgbClr val="725945"/>
                </a:solidFill>
                <a:effectLst/>
                <a:latin typeface="Helvetica Neue"/>
              </a:rPr>
              <a:t> Suresi </a:t>
            </a:r>
            <a:r>
              <a:rPr lang="tr-TR" sz="2200" b="1" i="0" dirty="0">
                <a:solidFill>
                  <a:srgbClr val="725945"/>
                </a:solidFill>
                <a:effectLst/>
                <a:latin typeface="inherit"/>
              </a:rPr>
              <a:t>- 6.Sure </a:t>
            </a:r>
          </a:p>
          <a:p>
            <a:r>
              <a:rPr lang="tr-TR" sz="2200" b="1" dirty="0">
                <a:solidFill>
                  <a:srgbClr val="725945"/>
                </a:solidFill>
                <a:latin typeface="Helvetica Neue"/>
                <a:hlinkClick r:id="rId2"/>
              </a:rPr>
              <a:t>117.</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156336"/>
            <a:ext cx="12192000" cy="1583848"/>
          </a:xfrm>
        </p:spPr>
        <p:txBody>
          <a:bodyPr>
            <a:noAutofit/>
          </a:bodyPr>
          <a:lstStyle/>
          <a:p>
            <a:r>
              <a:rPr lang="ar-AE" sz="4400" b="0" i="0" dirty="0">
                <a:solidFill>
                  <a:srgbClr val="725945"/>
                </a:solidFill>
                <a:effectLst/>
                <a:latin typeface="Elif1"/>
              </a:rPr>
              <a:t>اِنَّ رَبَّكَ هُوَ اَعْلَمُ مَنْ يَضِلُّ عَنْ سَبٖيلِهٖۚ وَهُوَ اَعْلَمُ بِالْمُهْتَدٖينَ</a:t>
            </a:r>
            <a:r>
              <a:rPr lang="ar-AE" sz="4400" b="1" i="0" u="none" strike="noStrike" dirty="0">
                <a:solidFill>
                  <a:srgbClr val="725945"/>
                </a:solidFill>
                <a:effectLst/>
                <a:latin typeface="Elif1"/>
              </a:rPr>
              <a:t>﴿١١٧﴾</a:t>
            </a:r>
            <a:endParaRPr lang="tr-TR" sz="192900" dirty="0"/>
          </a:p>
        </p:txBody>
      </p:sp>
    </p:spTree>
    <p:extLst>
      <p:ext uri="{BB962C8B-B14F-4D97-AF65-F5344CB8AC3E}">
        <p14:creationId xmlns:p14="http://schemas.microsoft.com/office/powerpoint/2010/main" val="348467442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003040"/>
            <a:ext cx="12192000" cy="2854960"/>
          </a:xfrm>
        </p:spPr>
        <p:txBody>
          <a:bodyPr>
            <a:normAutofit/>
          </a:bodyPr>
          <a:lstStyle/>
          <a:p>
            <a:r>
              <a:rPr lang="tr-TR" b="1" i="1" u="none" strike="noStrike" dirty="0">
                <a:solidFill>
                  <a:srgbClr val="725945"/>
                </a:solidFill>
                <a:effectLst/>
                <a:latin typeface="Helvetica Neue"/>
              </a:rPr>
              <a:t>﴾119﴿</a:t>
            </a:r>
            <a:r>
              <a:rPr lang="tr-TR" b="1" i="1" dirty="0">
                <a:solidFill>
                  <a:srgbClr val="4A4A4A"/>
                </a:solidFill>
                <a:effectLst/>
                <a:latin typeface="Helvetica Neue"/>
              </a:rPr>
              <a:t>Üzerine Allah’ın adı anılarak kesilen hayvandan niçin yemeyesiniz ki? Oysa Allah, çaresiz yemek zorunda kalmanız dışında, haram kıldığı şeyleri size açıklamıştır. Doğrusu birçokları bilgisizce kendi kötü arzularına uyarak saptırıyorlar. Muhakkak ki rabbin haddi aşanları çok iyi bilir.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En'âm</a:t>
            </a:r>
            <a:r>
              <a:rPr lang="tr-TR" sz="2400" b="1" i="0" dirty="0">
                <a:solidFill>
                  <a:srgbClr val="725945"/>
                </a:solidFill>
                <a:effectLst/>
                <a:latin typeface="Helvetica Neue"/>
              </a:rPr>
              <a:t> Suresi </a:t>
            </a:r>
            <a:r>
              <a:rPr lang="tr-TR" sz="2200" b="1" i="0" dirty="0">
                <a:solidFill>
                  <a:srgbClr val="725945"/>
                </a:solidFill>
                <a:effectLst/>
                <a:latin typeface="inherit"/>
              </a:rPr>
              <a:t>- 6.Sure </a:t>
            </a:r>
          </a:p>
          <a:p>
            <a:r>
              <a:rPr lang="tr-TR" sz="2200" b="1" dirty="0">
                <a:solidFill>
                  <a:srgbClr val="725945"/>
                </a:solidFill>
                <a:latin typeface="Helvetica Neue"/>
                <a:hlinkClick r:id="rId2"/>
              </a:rPr>
              <a:t>119.</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271112"/>
            <a:ext cx="12192000" cy="1583848"/>
          </a:xfrm>
        </p:spPr>
        <p:txBody>
          <a:bodyPr>
            <a:noAutofit/>
          </a:bodyPr>
          <a:lstStyle/>
          <a:p>
            <a:r>
              <a:rPr lang="ar-AE" sz="3600" b="0" i="0" dirty="0">
                <a:solidFill>
                  <a:srgbClr val="725945"/>
                </a:solidFill>
                <a:effectLst/>
                <a:latin typeface="Elif1"/>
              </a:rPr>
              <a:t>وَمَا لَكُمْ اَلَّا تَاْكُلُوا مِمَّا ذُكِرَ اسْمُ اللّٰهِ عَلَيْهِ وَقَدْ فَصَّلَ لَكُمْ مَا حَرَّمَ عَلَيْكُمْ اِلَّا مَا اضْطُرِرْتُمْ</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اِلَيْهِۜ وَاِنَّ كَثٖيرًا لَيُضِلُّونَ بِاَهْوَٓائِهِمْ بِغَيْرِ عِلْمٍۜ اِنَّ رَبَّكَ هُوَ اَعْلَمُ بِالْمُعْتَدٖينَ</a:t>
            </a:r>
            <a:r>
              <a:rPr lang="ar-AE" sz="3600" b="1" i="0" u="none" strike="noStrike" dirty="0">
                <a:solidFill>
                  <a:srgbClr val="725945"/>
                </a:solidFill>
                <a:effectLst/>
                <a:latin typeface="Elif1"/>
              </a:rPr>
              <a:t>﴿١١٩﴾</a:t>
            </a:r>
            <a:endParaRPr lang="tr-TR" sz="400000" dirty="0"/>
          </a:p>
        </p:txBody>
      </p:sp>
    </p:spTree>
    <p:extLst>
      <p:ext uri="{BB962C8B-B14F-4D97-AF65-F5344CB8AC3E}">
        <p14:creationId xmlns:p14="http://schemas.microsoft.com/office/powerpoint/2010/main" val="27009686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003040"/>
            <a:ext cx="12192000" cy="2854960"/>
          </a:xfrm>
        </p:spPr>
        <p:txBody>
          <a:bodyPr>
            <a:normAutofit/>
          </a:bodyPr>
          <a:lstStyle/>
          <a:p>
            <a:r>
              <a:rPr lang="tr-TR" b="1" i="1" u="none" strike="noStrike" dirty="0">
                <a:solidFill>
                  <a:srgbClr val="725945"/>
                </a:solidFill>
                <a:effectLst/>
                <a:latin typeface="Helvetica Neue"/>
              </a:rPr>
              <a:t>﴾126﴿</a:t>
            </a:r>
            <a:r>
              <a:rPr lang="tr-TR" b="1" i="1" dirty="0">
                <a:solidFill>
                  <a:srgbClr val="4A4A4A"/>
                </a:solidFill>
                <a:effectLst/>
                <a:latin typeface="Helvetica Neue"/>
              </a:rPr>
              <a:t>Bu (din), rabbinin dosdoğru yoludur. Biz öğüt alacak bir kavim için </a:t>
            </a:r>
            <a:r>
              <a:rPr lang="tr-TR" b="1" i="1" dirty="0" err="1">
                <a:solidFill>
                  <a:srgbClr val="4A4A4A"/>
                </a:solidFill>
                <a:effectLst/>
                <a:latin typeface="Helvetica Neue"/>
              </a:rPr>
              <a:t>âyetleri</a:t>
            </a:r>
            <a:r>
              <a:rPr lang="tr-TR" b="1" i="1" dirty="0">
                <a:solidFill>
                  <a:srgbClr val="4A4A4A"/>
                </a:solidFill>
                <a:effectLst/>
                <a:latin typeface="Helvetica Neue"/>
              </a:rPr>
              <a:t> ayrıntılı olarak açıkladık.</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En'âm</a:t>
            </a:r>
            <a:r>
              <a:rPr lang="tr-TR" sz="2400" b="1" i="0" dirty="0">
                <a:solidFill>
                  <a:srgbClr val="725945"/>
                </a:solidFill>
                <a:effectLst/>
                <a:latin typeface="Helvetica Neue"/>
              </a:rPr>
              <a:t> Suresi </a:t>
            </a:r>
            <a:r>
              <a:rPr lang="tr-TR" sz="2200" b="1" i="0" dirty="0">
                <a:solidFill>
                  <a:srgbClr val="725945"/>
                </a:solidFill>
                <a:effectLst/>
                <a:latin typeface="inherit"/>
              </a:rPr>
              <a:t>- 6.Sure </a:t>
            </a:r>
          </a:p>
          <a:p>
            <a:r>
              <a:rPr lang="tr-TR" sz="2200" b="1" dirty="0">
                <a:solidFill>
                  <a:srgbClr val="725945"/>
                </a:solidFill>
                <a:latin typeface="Helvetica Neue"/>
                <a:hlinkClick r:id="rId2"/>
              </a:rPr>
              <a:t>126.</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271112"/>
            <a:ext cx="12192000" cy="1583848"/>
          </a:xfrm>
        </p:spPr>
        <p:txBody>
          <a:bodyPr>
            <a:noAutofit/>
          </a:bodyPr>
          <a:lstStyle/>
          <a:p>
            <a:r>
              <a:rPr lang="ar-AE" sz="4000" b="0" i="0" dirty="0">
                <a:solidFill>
                  <a:srgbClr val="725945"/>
                </a:solidFill>
                <a:effectLst/>
                <a:latin typeface="Elif1"/>
              </a:rPr>
              <a:t>وَهٰذَا صِرَاطُ رَبِّكَ مُسْتَقٖيمًاۜ قَدْ فَصَّلْنَا الْاٰيَاتِ لِقَوْمٍ يَذَّكَّرُونَ</a:t>
            </a:r>
            <a:r>
              <a:rPr lang="ar-AE" sz="4000" b="1" i="0" u="none" strike="noStrike" dirty="0">
                <a:solidFill>
                  <a:srgbClr val="725945"/>
                </a:solidFill>
                <a:effectLst/>
                <a:latin typeface="Elif1"/>
              </a:rPr>
              <a:t>﴿١٢٦﴾</a:t>
            </a:r>
            <a:endParaRPr lang="tr-TR" sz="400000" dirty="0"/>
          </a:p>
        </p:txBody>
      </p:sp>
    </p:spTree>
    <p:extLst>
      <p:ext uri="{BB962C8B-B14F-4D97-AF65-F5344CB8AC3E}">
        <p14:creationId xmlns:p14="http://schemas.microsoft.com/office/powerpoint/2010/main" val="309012840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003040"/>
            <a:ext cx="12192000" cy="2854960"/>
          </a:xfrm>
        </p:spPr>
        <p:txBody>
          <a:bodyPr>
            <a:normAutofit/>
          </a:bodyPr>
          <a:lstStyle/>
          <a:p>
            <a:r>
              <a:rPr lang="tr-TR" b="1" i="1" u="none" strike="noStrike" dirty="0">
                <a:solidFill>
                  <a:srgbClr val="725945"/>
                </a:solidFill>
                <a:effectLst/>
                <a:latin typeface="Helvetica Neue"/>
              </a:rPr>
              <a:t>﴾127﴿</a:t>
            </a:r>
            <a:r>
              <a:rPr lang="tr-TR" b="1" i="1" dirty="0">
                <a:solidFill>
                  <a:srgbClr val="4A4A4A"/>
                </a:solidFill>
                <a:effectLst/>
                <a:latin typeface="Helvetica Neue"/>
              </a:rPr>
              <a:t>Rableri katında onlara esenlik yurdu vardır. Ve yapmakta oldukları (güzel) işler sebebiyle Allah onların dostudur.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En'âm</a:t>
            </a:r>
            <a:r>
              <a:rPr lang="tr-TR" sz="2400" b="1" i="0" dirty="0">
                <a:solidFill>
                  <a:srgbClr val="725945"/>
                </a:solidFill>
                <a:effectLst/>
                <a:latin typeface="Helvetica Neue"/>
              </a:rPr>
              <a:t> Suresi </a:t>
            </a:r>
            <a:r>
              <a:rPr lang="tr-TR" sz="2200" b="1" i="0" dirty="0">
                <a:solidFill>
                  <a:srgbClr val="725945"/>
                </a:solidFill>
                <a:effectLst/>
                <a:latin typeface="inherit"/>
              </a:rPr>
              <a:t>- 6.Sure </a:t>
            </a:r>
          </a:p>
          <a:p>
            <a:r>
              <a:rPr lang="tr-TR" sz="2200" b="1" dirty="0">
                <a:solidFill>
                  <a:srgbClr val="725945"/>
                </a:solidFill>
                <a:latin typeface="Helvetica Neue"/>
                <a:hlinkClick r:id="rId2"/>
              </a:rPr>
              <a:t>127.</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271112"/>
            <a:ext cx="12192000" cy="1583848"/>
          </a:xfrm>
        </p:spPr>
        <p:txBody>
          <a:bodyPr>
            <a:noAutofit/>
          </a:bodyPr>
          <a:lstStyle/>
          <a:p>
            <a:r>
              <a:rPr lang="ar-AE" sz="3600" b="0" i="0" dirty="0">
                <a:solidFill>
                  <a:srgbClr val="725945"/>
                </a:solidFill>
                <a:effectLst/>
                <a:latin typeface="Elif1"/>
              </a:rPr>
              <a:t>لَهُمْ دَارُ السَّلَامِ عِنْدَ رَبِّهِمْ وَهُوَ وَلِيُّهُمْ بِمَا كَانُوا يَعْمَلُونَ</a:t>
            </a:r>
            <a:r>
              <a:rPr lang="ar-AE" sz="3600" b="1" i="0" u="none" strike="noStrike" dirty="0">
                <a:solidFill>
                  <a:srgbClr val="725945"/>
                </a:solidFill>
                <a:effectLst/>
                <a:latin typeface="Elif1"/>
              </a:rPr>
              <a:t>﴿١٢٧﴾</a:t>
            </a:r>
            <a:endParaRPr lang="tr-TR" sz="400000" dirty="0"/>
          </a:p>
        </p:txBody>
      </p:sp>
    </p:spTree>
    <p:extLst>
      <p:ext uri="{BB962C8B-B14F-4D97-AF65-F5344CB8AC3E}">
        <p14:creationId xmlns:p14="http://schemas.microsoft.com/office/powerpoint/2010/main" val="300748370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10160" y="4389120"/>
            <a:ext cx="12192000" cy="2854960"/>
          </a:xfrm>
        </p:spPr>
        <p:txBody>
          <a:bodyPr>
            <a:normAutofit/>
          </a:bodyPr>
          <a:lstStyle/>
          <a:p>
            <a:r>
              <a:rPr lang="tr-TR" sz="2000" b="1" i="1" u="none" strike="noStrike" dirty="0">
                <a:solidFill>
                  <a:srgbClr val="725945"/>
                </a:solidFill>
                <a:effectLst/>
                <a:latin typeface="Helvetica Neue"/>
              </a:rPr>
              <a:t>﴾128﴿</a:t>
            </a:r>
            <a:r>
              <a:rPr lang="tr-TR" sz="2000" b="1" i="1" dirty="0">
                <a:solidFill>
                  <a:srgbClr val="4A4A4A"/>
                </a:solidFill>
                <a:effectLst/>
                <a:latin typeface="Helvetica Neue"/>
              </a:rPr>
              <a:t>Allah, onların hepsini bir araya topladığı gün, “Ey cinler (şeytanlar) topluluğu! Siz insanlarla çok uğraştınız” (der). Onların insanlar arasındaki dostları ise, “Ey rabbimiz! Biz birbirimizden yararlandık ve bize verdiğin sürenin sonuna ulaştık” derler. Allah buyurur ki: “Allah’ın dilediği hariç olmak üzere, içinde ebedî kalacağınız yer ateştir.” Şüphesiz rabbin hikmet ve ilim sahibidir.</a:t>
            </a:r>
            <a:endParaRPr lang="tr-TR" sz="277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En'âm</a:t>
            </a:r>
            <a:r>
              <a:rPr lang="tr-TR" sz="2400" b="1" i="0" dirty="0">
                <a:solidFill>
                  <a:srgbClr val="725945"/>
                </a:solidFill>
                <a:effectLst/>
                <a:latin typeface="Helvetica Neue"/>
              </a:rPr>
              <a:t> Suresi </a:t>
            </a:r>
            <a:r>
              <a:rPr lang="tr-TR" sz="2200" b="1" i="0" dirty="0">
                <a:solidFill>
                  <a:srgbClr val="725945"/>
                </a:solidFill>
                <a:effectLst/>
                <a:latin typeface="inherit"/>
              </a:rPr>
              <a:t>- 6.Sure </a:t>
            </a:r>
          </a:p>
          <a:p>
            <a:r>
              <a:rPr lang="tr-TR" sz="2200" b="1" dirty="0">
                <a:solidFill>
                  <a:srgbClr val="725945"/>
                </a:solidFill>
                <a:latin typeface="Helvetica Neue"/>
                <a:hlinkClick r:id="rId2"/>
              </a:rPr>
              <a:t>128.</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40640" y="1948260"/>
            <a:ext cx="12192000" cy="1583848"/>
          </a:xfrm>
        </p:spPr>
        <p:txBody>
          <a:bodyPr>
            <a:noAutofit/>
          </a:bodyPr>
          <a:lstStyle/>
          <a:p>
            <a:r>
              <a:rPr lang="ar-AE" sz="3200" b="0" i="0" dirty="0">
                <a:solidFill>
                  <a:srgbClr val="725945"/>
                </a:solidFill>
                <a:effectLst/>
                <a:latin typeface="Elif1"/>
              </a:rPr>
              <a:t>وَيَوْمَ يَحْشُرُهُمْ جَمٖيعًاۚ يَا مَعْشَرَ الْجِنِّ قَدِ اسْتَكْثَرْتُمْ مِنَ الْاِنْسِۚ وَقَالَ اَوْلِيَٓاؤُ۬هُمْ مِنَ الْاِنْسِ رَبَّنَا اسْتَمْتَعَ</a:t>
            </a:r>
            <a:r>
              <a:rPr lang="tr-TR" sz="3200" b="0" i="0" dirty="0">
                <a:solidFill>
                  <a:srgbClr val="725945"/>
                </a:solidFill>
                <a:effectLst/>
                <a:latin typeface="Elif1"/>
              </a:rPr>
              <a:t/>
            </a:r>
            <a:br>
              <a:rPr lang="tr-TR" sz="3200" b="0" i="0" dirty="0">
                <a:solidFill>
                  <a:srgbClr val="725945"/>
                </a:solidFill>
                <a:effectLst/>
                <a:latin typeface="Elif1"/>
              </a:rPr>
            </a:br>
            <a:r>
              <a:rPr lang="tr-TR" sz="3200" b="0" i="0" dirty="0">
                <a:solidFill>
                  <a:srgbClr val="725945"/>
                </a:solidFill>
                <a:effectLst/>
                <a:latin typeface="Elif1"/>
              </a:rPr>
              <a:t/>
            </a:r>
            <a:br>
              <a:rPr lang="tr-TR" sz="3200" b="0" i="0" dirty="0">
                <a:solidFill>
                  <a:srgbClr val="725945"/>
                </a:solidFill>
                <a:effectLst/>
                <a:latin typeface="Elif1"/>
              </a:rPr>
            </a:br>
            <a:r>
              <a:rPr lang="ar-AE" sz="3200" b="0" i="0" dirty="0">
                <a:solidFill>
                  <a:srgbClr val="725945"/>
                </a:solidFill>
                <a:effectLst/>
                <a:latin typeface="Elif1"/>
              </a:rPr>
              <a:t> بَعْضُنَا بِبَعْضٍ وَبَلَغْنَٓا اَجَلَنَا الَّذٖٓى اَجَّلْتَ لَنَاۜ قَالَ النَّارُ مَثْوٰيكُمْ خَالِدٖينَ فٖيهَٓا اِلَّا مَا شَٓاءَ اللّٰهُۜ اِنَّ رَبَّكَ</a:t>
            </a:r>
            <a:r>
              <a:rPr lang="tr-TR" sz="3200" b="0" i="0" dirty="0">
                <a:solidFill>
                  <a:srgbClr val="725945"/>
                </a:solidFill>
                <a:effectLst/>
                <a:latin typeface="Elif1"/>
              </a:rPr>
              <a:t/>
            </a:r>
            <a:br>
              <a:rPr lang="tr-TR" sz="3200" b="0" i="0" dirty="0">
                <a:solidFill>
                  <a:srgbClr val="725945"/>
                </a:solidFill>
                <a:effectLst/>
                <a:latin typeface="Elif1"/>
              </a:rPr>
            </a:br>
            <a:r>
              <a:rPr lang="tr-TR" sz="3200" b="0" i="0" dirty="0">
                <a:solidFill>
                  <a:srgbClr val="725945"/>
                </a:solidFill>
                <a:effectLst/>
                <a:latin typeface="Elif1"/>
              </a:rPr>
              <a:t/>
            </a:r>
            <a:br>
              <a:rPr lang="tr-TR" sz="3200" b="0" i="0" dirty="0">
                <a:solidFill>
                  <a:srgbClr val="725945"/>
                </a:solidFill>
                <a:effectLst/>
                <a:latin typeface="Elif1"/>
              </a:rPr>
            </a:br>
            <a:r>
              <a:rPr lang="ar-AE" sz="3200" b="0" i="0" dirty="0">
                <a:solidFill>
                  <a:srgbClr val="725945"/>
                </a:solidFill>
                <a:effectLst/>
                <a:latin typeface="Elif1"/>
              </a:rPr>
              <a:t> حَكٖيمٌ عَلٖيمٌ</a:t>
            </a:r>
            <a:r>
              <a:rPr lang="ar-AE" sz="3200" b="1" i="0" u="none" strike="noStrike" dirty="0">
                <a:solidFill>
                  <a:srgbClr val="725945"/>
                </a:solidFill>
                <a:effectLst/>
                <a:latin typeface="Elif1"/>
              </a:rPr>
              <a:t>﴿١٢٨﴾</a:t>
            </a:r>
            <a:endParaRPr lang="tr-TR" sz="333300" dirty="0"/>
          </a:p>
        </p:txBody>
      </p:sp>
    </p:spTree>
    <p:extLst>
      <p:ext uri="{BB962C8B-B14F-4D97-AF65-F5344CB8AC3E}">
        <p14:creationId xmlns:p14="http://schemas.microsoft.com/office/powerpoint/2010/main" val="347429921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003040"/>
            <a:ext cx="12192000" cy="2854960"/>
          </a:xfrm>
        </p:spPr>
        <p:txBody>
          <a:bodyPr>
            <a:normAutofit/>
          </a:bodyPr>
          <a:lstStyle/>
          <a:p>
            <a:r>
              <a:rPr lang="tr-TR" b="1" i="1" u="none" strike="noStrike" dirty="0">
                <a:solidFill>
                  <a:srgbClr val="725945"/>
                </a:solidFill>
                <a:effectLst/>
                <a:latin typeface="Helvetica Neue"/>
              </a:rPr>
              <a:t>﴾131﴿</a:t>
            </a:r>
            <a:r>
              <a:rPr lang="tr-TR" b="1" i="1" dirty="0">
                <a:solidFill>
                  <a:srgbClr val="4A4A4A"/>
                </a:solidFill>
                <a:effectLst/>
                <a:latin typeface="Helvetica Neue"/>
              </a:rPr>
              <a:t>Bu da demektir ki, halkı habersizken, rabbin haksızlıkla ülkeleri helâk etmemektedir.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En'âm</a:t>
            </a:r>
            <a:r>
              <a:rPr lang="tr-TR" sz="2400" b="1" i="0" dirty="0">
                <a:solidFill>
                  <a:srgbClr val="725945"/>
                </a:solidFill>
                <a:effectLst/>
                <a:latin typeface="Helvetica Neue"/>
              </a:rPr>
              <a:t> Suresi </a:t>
            </a:r>
            <a:r>
              <a:rPr lang="tr-TR" sz="2200" b="1" i="0" dirty="0">
                <a:solidFill>
                  <a:srgbClr val="725945"/>
                </a:solidFill>
                <a:effectLst/>
                <a:latin typeface="inherit"/>
              </a:rPr>
              <a:t>- 6.Sure </a:t>
            </a:r>
          </a:p>
          <a:p>
            <a:r>
              <a:rPr lang="tr-TR" sz="2200" b="1" dirty="0">
                <a:solidFill>
                  <a:srgbClr val="725945"/>
                </a:solidFill>
                <a:latin typeface="Helvetica Neue"/>
                <a:hlinkClick r:id="rId2"/>
              </a:rPr>
              <a:t>131.</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271112"/>
            <a:ext cx="12192000" cy="1583848"/>
          </a:xfrm>
        </p:spPr>
        <p:txBody>
          <a:bodyPr>
            <a:noAutofit/>
          </a:bodyPr>
          <a:lstStyle/>
          <a:p>
            <a:r>
              <a:rPr lang="ar-AE" sz="3600" b="0" i="0" dirty="0">
                <a:solidFill>
                  <a:srgbClr val="725945"/>
                </a:solidFill>
                <a:effectLst/>
                <a:latin typeface="Elif1"/>
              </a:rPr>
              <a:t>ذٰلِكَ اَنْ لَمْ يَكُنْ رَبُّكَ مُهْلِكَ الْقُرٰى بِظُلْمٍ وَاَهْلُهَا غَافِلُونَ</a:t>
            </a:r>
            <a:r>
              <a:rPr lang="ar-AE" sz="3600" b="1" i="0" u="none" strike="noStrike" dirty="0">
                <a:solidFill>
                  <a:srgbClr val="725945"/>
                </a:solidFill>
                <a:effectLst/>
                <a:latin typeface="Elif1"/>
              </a:rPr>
              <a:t>﴿١٣١﴾</a:t>
            </a:r>
            <a:endParaRPr lang="tr-TR" sz="400000" dirty="0"/>
          </a:p>
        </p:txBody>
      </p:sp>
    </p:spTree>
    <p:extLst>
      <p:ext uri="{BB962C8B-B14F-4D97-AF65-F5344CB8AC3E}">
        <p14:creationId xmlns:p14="http://schemas.microsoft.com/office/powerpoint/2010/main" val="97965211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003040"/>
            <a:ext cx="12192000" cy="2854960"/>
          </a:xfrm>
        </p:spPr>
        <p:txBody>
          <a:bodyPr>
            <a:normAutofit/>
          </a:bodyPr>
          <a:lstStyle/>
          <a:p>
            <a:r>
              <a:rPr lang="tr-TR" b="1" i="1" u="none" strike="noStrike" dirty="0">
                <a:solidFill>
                  <a:srgbClr val="725945"/>
                </a:solidFill>
                <a:effectLst/>
                <a:latin typeface="Helvetica Neue"/>
              </a:rPr>
              <a:t>﴾132﴿</a:t>
            </a:r>
            <a:r>
              <a:rPr lang="tr-TR" b="1" i="1" dirty="0">
                <a:solidFill>
                  <a:srgbClr val="4A4A4A"/>
                </a:solidFill>
                <a:effectLst/>
                <a:latin typeface="Helvetica Neue"/>
              </a:rPr>
              <a:t>Herkesin yaptıkları işlere göre dereceleri vardır. Rabbin onların yaptıklarından habersiz değildir.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En'âm</a:t>
            </a:r>
            <a:r>
              <a:rPr lang="tr-TR" sz="2400" b="1" i="0" dirty="0">
                <a:solidFill>
                  <a:srgbClr val="725945"/>
                </a:solidFill>
                <a:effectLst/>
                <a:latin typeface="Helvetica Neue"/>
              </a:rPr>
              <a:t> Suresi </a:t>
            </a:r>
            <a:r>
              <a:rPr lang="tr-TR" sz="2200" b="1" i="0" dirty="0">
                <a:solidFill>
                  <a:srgbClr val="725945"/>
                </a:solidFill>
                <a:effectLst/>
                <a:latin typeface="inherit"/>
              </a:rPr>
              <a:t>- 6.Sure </a:t>
            </a:r>
          </a:p>
          <a:p>
            <a:r>
              <a:rPr lang="tr-TR" sz="2200" b="1" dirty="0">
                <a:solidFill>
                  <a:srgbClr val="725945"/>
                </a:solidFill>
                <a:latin typeface="Helvetica Neue"/>
                <a:hlinkClick r:id="rId2"/>
              </a:rPr>
              <a:t>132.</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271112"/>
            <a:ext cx="12192000" cy="1583848"/>
          </a:xfrm>
        </p:spPr>
        <p:txBody>
          <a:bodyPr>
            <a:noAutofit/>
          </a:bodyPr>
          <a:lstStyle/>
          <a:p>
            <a:r>
              <a:rPr lang="ar-AE" sz="3600" b="0" i="0" dirty="0">
                <a:solidFill>
                  <a:srgbClr val="725945"/>
                </a:solidFill>
                <a:effectLst/>
                <a:latin typeface="Elif1"/>
              </a:rPr>
              <a:t>وَلِكُلٍّ دَرَجَاتٌ مِمَّا عَمِلُواؕ وَمَا رَبُّكَ بِغَافِلٍ عَمَّا يَعْمَلُونَ</a:t>
            </a:r>
            <a:r>
              <a:rPr lang="ar-AE" sz="3600" b="1" i="0" u="none" strike="noStrike" dirty="0">
                <a:solidFill>
                  <a:srgbClr val="725945"/>
                </a:solidFill>
                <a:effectLst/>
                <a:latin typeface="Elif1"/>
              </a:rPr>
              <a:t>﴿١٣٢﴾</a:t>
            </a:r>
            <a:endParaRPr lang="tr-TR" sz="3600" dirty="0"/>
          </a:p>
        </p:txBody>
      </p:sp>
    </p:spTree>
    <p:extLst>
      <p:ext uri="{BB962C8B-B14F-4D97-AF65-F5344CB8AC3E}">
        <p14:creationId xmlns:p14="http://schemas.microsoft.com/office/powerpoint/2010/main" val="335949101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003040"/>
            <a:ext cx="12192000" cy="2854960"/>
          </a:xfrm>
        </p:spPr>
        <p:txBody>
          <a:bodyPr>
            <a:normAutofit/>
          </a:bodyPr>
          <a:lstStyle/>
          <a:p>
            <a:r>
              <a:rPr lang="tr-TR" b="1" i="1" u="none" strike="noStrike" dirty="0">
                <a:solidFill>
                  <a:srgbClr val="725945"/>
                </a:solidFill>
                <a:effectLst/>
                <a:latin typeface="Helvetica Neue"/>
              </a:rPr>
              <a:t>﴾133﴿</a:t>
            </a:r>
            <a:r>
              <a:rPr lang="tr-TR" b="1" i="1" dirty="0">
                <a:solidFill>
                  <a:srgbClr val="4A4A4A"/>
                </a:solidFill>
                <a:effectLst/>
                <a:latin typeface="Helvetica Neue"/>
              </a:rPr>
              <a:t>Rabbinin hiçbir şeye ihtiyacı yoktur, rahmet sahibidir; tıpkı sizi başka bir kavmin zürriyetinden yarattığı gibi, eğer isterse sizi ortadan kaldırır ve arkanızdan yerinize dilediği bir kavmi getirir.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En'âm</a:t>
            </a:r>
            <a:r>
              <a:rPr lang="tr-TR" sz="2400" b="1" i="0" dirty="0">
                <a:solidFill>
                  <a:srgbClr val="725945"/>
                </a:solidFill>
                <a:effectLst/>
                <a:latin typeface="Helvetica Neue"/>
              </a:rPr>
              <a:t> Suresi </a:t>
            </a:r>
            <a:r>
              <a:rPr lang="tr-TR" sz="2200" b="1" i="0" dirty="0">
                <a:solidFill>
                  <a:srgbClr val="725945"/>
                </a:solidFill>
                <a:effectLst/>
                <a:latin typeface="inherit"/>
              </a:rPr>
              <a:t>- 6.Sure </a:t>
            </a:r>
          </a:p>
          <a:p>
            <a:r>
              <a:rPr lang="tr-TR" sz="2200" b="1" dirty="0">
                <a:solidFill>
                  <a:srgbClr val="725945"/>
                </a:solidFill>
                <a:latin typeface="Helvetica Neue"/>
                <a:hlinkClick r:id="rId2"/>
              </a:rPr>
              <a:t>133.</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271112"/>
            <a:ext cx="12192000" cy="1583848"/>
          </a:xfrm>
        </p:spPr>
        <p:txBody>
          <a:bodyPr>
            <a:noAutofit/>
          </a:bodyPr>
          <a:lstStyle/>
          <a:p>
            <a:r>
              <a:rPr lang="ar-AE" sz="3600" b="0" i="0" dirty="0">
                <a:solidFill>
                  <a:srgbClr val="725945"/>
                </a:solidFill>
                <a:effectLst/>
                <a:latin typeface="Elif1"/>
              </a:rPr>
              <a:t>وَرَبُّكَ الْغَنِيُّ ذُو الرَّحْمَةِؕ اِنْ يَشَأْ يُذْهِبْكُمْ وَيَسْتَخْلِفْ مِنْ بَعْدِكُمْ مَا يَشَٓاءُ كَمَٓا اَنْشَاَ كُمْ مِنْ</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ذُرِّيَّةِ قَوْمٍ اٰخَرٖينَؕ</a:t>
            </a:r>
            <a:r>
              <a:rPr lang="ar-AE" sz="3600" b="1" i="0" u="none" strike="noStrike" dirty="0">
                <a:solidFill>
                  <a:srgbClr val="725945"/>
                </a:solidFill>
                <a:effectLst/>
                <a:latin typeface="Elif1"/>
              </a:rPr>
              <a:t>﴿١٣٣﴾</a:t>
            </a:r>
            <a:endParaRPr lang="tr-TR" sz="3600" dirty="0"/>
          </a:p>
        </p:txBody>
      </p:sp>
    </p:spTree>
    <p:extLst>
      <p:ext uri="{BB962C8B-B14F-4D97-AF65-F5344CB8AC3E}">
        <p14:creationId xmlns:p14="http://schemas.microsoft.com/office/powerpoint/2010/main" val="5844522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32592"/>
            <a:ext cx="12192000" cy="2854960"/>
          </a:xfrm>
        </p:spPr>
        <p:txBody>
          <a:bodyPr>
            <a:normAutofit/>
          </a:bodyPr>
          <a:lstStyle/>
          <a:p>
            <a:r>
              <a:rPr lang="tr-TR" b="1" i="1" u="none" strike="noStrike" dirty="0">
                <a:solidFill>
                  <a:srgbClr val="725945"/>
                </a:solidFill>
                <a:effectLst/>
                <a:latin typeface="Helvetica Neue"/>
              </a:rPr>
              <a:t>﴾145﴿</a:t>
            </a:r>
            <a:r>
              <a:rPr lang="tr-TR" b="1" i="1" dirty="0">
                <a:solidFill>
                  <a:srgbClr val="4A4A4A"/>
                </a:solidFill>
                <a:effectLst/>
                <a:latin typeface="Helvetica Neue"/>
              </a:rPr>
              <a:t>De ki: “Bana vahyedilende, murdar et (</a:t>
            </a:r>
            <a:r>
              <a:rPr lang="tr-TR" b="1" i="1" dirty="0" err="1">
                <a:solidFill>
                  <a:srgbClr val="4A4A4A"/>
                </a:solidFill>
                <a:effectLst/>
                <a:latin typeface="Helvetica Neue"/>
              </a:rPr>
              <a:t>meyte</a:t>
            </a:r>
            <a:r>
              <a:rPr lang="tr-TR" b="1" i="1" dirty="0">
                <a:solidFill>
                  <a:srgbClr val="4A4A4A"/>
                </a:solidFill>
                <a:effectLst/>
                <a:latin typeface="Helvetica Neue"/>
              </a:rPr>
              <a:t>) veya akıtılmış kan yahut domuz eti -ki pisliğin kendisidir- ya da günah işlenerek Allah’tan başkası adına kesilmiş bir hayvandan başka, yiyecek kimse için yasaklanmış bir şey bulamıyorum. Ama biri zorda kalırsa, haksızlığa sapmadıkça, sınırı aşmadıkça (yiyebilir). Çünkü rabbin bağışlayan ve esirgeyendir.”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En'âm</a:t>
            </a:r>
            <a:r>
              <a:rPr lang="tr-TR" sz="2400" b="1" i="0" dirty="0">
                <a:solidFill>
                  <a:srgbClr val="725945"/>
                </a:solidFill>
                <a:effectLst/>
                <a:latin typeface="Helvetica Neue"/>
              </a:rPr>
              <a:t> Suresi </a:t>
            </a:r>
            <a:r>
              <a:rPr lang="tr-TR" sz="2200" b="1" i="0" dirty="0">
                <a:solidFill>
                  <a:srgbClr val="725945"/>
                </a:solidFill>
                <a:effectLst/>
                <a:latin typeface="inherit"/>
              </a:rPr>
              <a:t>- 6.Sure </a:t>
            </a:r>
          </a:p>
          <a:p>
            <a:r>
              <a:rPr lang="tr-TR" sz="2200" b="1" dirty="0">
                <a:solidFill>
                  <a:srgbClr val="725945"/>
                </a:solidFill>
                <a:latin typeface="Helvetica Neue"/>
                <a:hlinkClick r:id="rId2"/>
              </a:rPr>
              <a:t>145.</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063036"/>
            <a:ext cx="12192000" cy="1583848"/>
          </a:xfrm>
        </p:spPr>
        <p:txBody>
          <a:bodyPr>
            <a:noAutofit/>
          </a:bodyPr>
          <a:lstStyle/>
          <a:p>
            <a:r>
              <a:rPr lang="ar-AE" sz="3600" b="0" i="0" dirty="0">
                <a:solidFill>
                  <a:srgbClr val="725945"/>
                </a:solidFill>
                <a:effectLst/>
                <a:latin typeface="Elif1"/>
              </a:rPr>
              <a:t>قُلْ لَٓا اَجِدُ فٖى مَٓا اُو۫حِىَ اِلَىَّ مُحَرَّمًا عَلٰى طَاعِمٍ يَطْعَمُهُٓ اِلَّٓا اَنْ يَكُونَ مَيْتَةً اَوْ دَمًا مَسْفُوحًا</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اَوْ لَحْمَ خِنْزٖيرٍ فَاِنَّهُ رِجْسٌ اَوْ فِسْقًا اُهِلَّ لِغَيْرِ اللّٰهِ بِهٖۚ فَمَنِ اضْطُرَّ غَيْرَ بَاغٍ وَلَا عَادٍ فَاِنَّ</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رَبَّكَ غَفُورٌ رَحٖيمٌ</a:t>
            </a:r>
            <a:r>
              <a:rPr lang="ar-AE" sz="3600" b="1" i="0" u="none" strike="noStrike" dirty="0">
                <a:solidFill>
                  <a:srgbClr val="725945"/>
                </a:solidFill>
                <a:effectLst/>
                <a:latin typeface="Elif1"/>
              </a:rPr>
              <a:t>﴿١٤٥﴾</a:t>
            </a:r>
            <a:endParaRPr lang="tr-TR" sz="3600" dirty="0"/>
          </a:p>
        </p:txBody>
      </p:sp>
    </p:spTree>
    <p:extLst>
      <p:ext uri="{BB962C8B-B14F-4D97-AF65-F5344CB8AC3E}">
        <p14:creationId xmlns:p14="http://schemas.microsoft.com/office/powerpoint/2010/main" val="109137081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003040"/>
            <a:ext cx="12192000" cy="2854960"/>
          </a:xfrm>
        </p:spPr>
        <p:txBody>
          <a:bodyPr>
            <a:normAutofit/>
          </a:bodyPr>
          <a:lstStyle/>
          <a:p>
            <a:r>
              <a:rPr lang="tr-TR" b="1" i="1" u="none" strike="noStrike" dirty="0">
                <a:solidFill>
                  <a:srgbClr val="725945"/>
                </a:solidFill>
                <a:effectLst/>
                <a:latin typeface="Helvetica Neue"/>
              </a:rPr>
              <a:t>﴾147﴿</a:t>
            </a:r>
            <a:r>
              <a:rPr lang="tr-TR" b="1" i="1" dirty="0">
                <a:solidFill>
                  <a:srgbClr val="4A4A4A"/>
                </a:solidFill>
                <a:effectLst/>
                <a:latin typeface="Helvetica Neue"/>
              </a:rPr>
              <a:t>Eğer seni yalanlarlarsa de ki: “Rabbiniz geniş rahmet sahibidir; bununla birlikte O’nun suçlu topluluğa vereceği ceza da geri çevrilemez.”</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En'âm</a:t>
            </a:r>
            <a:r>
              <a:rPr lang="tr-TR" sz="2400" b="1" i="0" dirty="0">
                <a:solidFill>
                  <a:srgbClr val="725945"/>
                </a:solidFill>
                <a:effectLst/>
                <a:latin typeface="Helvetica Neue"/>
              </a:rPr>
              <a:t> Suresi </a:t>
            </a:r>
            <a:r>
              <a:rPr lang="tr-TR" sz="2200" b="1" i="0" dirty="0">
                <a:solidFill>
                  <a:srgbClr val="725945"/>
                </a:solidFill>
                <a:effectLst/>
                <a:latin typeface="inherit"/>
              </a:rPr>
              <a:t>- 6.Sure </a:t>
            </a:r>
          </a:p>
          <a:p>
            <a:r>
              <a:rPr lang="tr-TR" sz="2200" b="1" dirty="0">
                <a:solidFill>
                  <a:srgbClr val="725945"/>
                </a:solidFill>
                <a:latin typeface="Helvetica Neue"/>
                <a:hlinkClick r:id="rId2"/>
              </a:rPr>
              <a:t>147.</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271112"/>
            <a:ext cx="12192000" cy="1583848"/>
          </a:xfrm>
        </p:spPr>
        <p:txBody>
          <a:bodyPr>
            <a:noAutofit/>
          </a:bodyPr>
          <a:lstStyle/>
          <a:p>
            <a:r>
              <a:rPr lang="ar-AE" sz="3600" b="0" i="0" dirty="0">
                <a:solidFill>
                  <a:srgbClr val="725945"/>
                </a:solidFill>
                <a:effectLst/>
                <a:latin typeface="Elif1"/>
              </a:rPr>
              <a:t>فَاِنْ كَذَّبُوكَ فَقُلْ رَبُّكُمْ ذُو رَحْمَةٍ وَاسِعَةٍۚ وَلَا يُرَدُّ بَأْسُهُ عَنِ الْقَوْمِ الْمُجْرِمٖينَ</a:t>
            </a:r>
            <a:r>
              <a:rPr lang="ar-AE" sz="3600" b="1" i="0" u="none" strike="noStrike" dirty="0">
                <a:solidFill>
                  <a:srgbClr val="725945"/>
                </a:solidFill>
                <a:effectLst/>
                <a:latin typeface="Elif1"/>
              </a:rPr>
              <a:t>﴿١٤٧﴾</a:t>
            </a:r>
            <a:endParaRPr lang="tr-TR" sz="3600" dirty="0"/>
          </a:p>
        </p:txBody>
      </p:sp>
    </p:spTree>
    <p:extLst>
      <p:ext uri="{BB962C8B-B14F-4D97-AF65-F5344CB8AC3E}">
        <p14:creationId xmlns:p14="http://schemas.microsoft.com/office/powerpoint/2010/main" val="247533934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003040"/>
            <a:ext cx="12192000" cy="2854960"/>
          </a:xfrm>
        </p:spPr>
        <p:txBody>
          <a:bodyPr>
            <a:normAutofit/>
          </a:bodyPr>
          <a:lstStyle/>
          <a:p>
            <a:r>
              <a:rPr lang="tr-TR" b="1" i="1" u="none" strike="noStrike" dirty="0">
                <a:solidFill>
                  <a:srgbClr val="725945"/>
                </a:solidFill>
                <a:effectLst/>
                <a:latin typeface="Helvetica Neue"/>
              </a:rPr>
              <a:t>﴾150﴿</a:t>
            </a:r>
            <a:r>
              <a:rPr lang="tr-TR" b="1" i="1" dirty="0">
                <a:solidFill>
                  <a:srgbClr val="4A4A4A"/>
                </a:solidFill>
                <a:effectLst/>
                <a:latin typeface="Helvetica Neue"/>
              </a:rPr>
              <a:t>De ki: “Allah şunu yasak etti diye şahitlik edecek tanıklarınızı getirin.” Eğer onlar şahitlik ederlerse, sen onlarla birlikte (bu yalana) şahitlik etme; </a:t>
            </a:r>
            <a:r>
              <a:rPr lang="tr-TR" b="1" i="1" dirty="0" err="1">
                <a:solidFill>
                  <a:srgbClr val="4A4A4A"/>
                </a:solidFill>
                <a:effectLst/>
                <a:latin typeface="Helvetica Neue"/>
              </a:rPr>
              <a:t>âyetlerimizi</a:t>
            </a:r>
            <a:r>
              <a:rPr lang="tr-TR" b="1" i="1" dirty="0">
                <a:solidFill>
                  <a:srgbClr val="4A4A4A"/>
                </a:solidFill>
                <a:effectLst/>
                <a:latin typeface="Helvetica Neue"/>
              </a:rPr>
              <a:t> yalan sayanların ve </a:t>
            </a:r>
            <a:r>
              <a:rPr lang="tr-TR" b="1" i="1" dirty="0" err="1">
                <a:solidFill>
                  <a:srgbClr val="4A4A4A"/>
                </a:solidFill>
                <a:effectLst/>
                <a:latin typeface="Helvetica Neue"/>
              </a:rPr>
              <a:t>âhiret</a:t>
            </a:r>
            <a:r>
              <a:rPr lang="tr-TR" b="1" i="1" dirty="0">
                <a:solidFill>
                  <a:srgbClr val="4A4A4A"/>
                </a:solidFill>
                <a:effectLst/>
                <a:latin typeface="Helvetica Neue"/>
              </a:rPr>
              <a:t> gününe inanmayanların arzularına uyma. Onlar rablerine başkalarını eş tutuyorlar.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En'âm</a:t>
            </a:r>
            <a:r>
              <a:rPr lang="tr-TR" sz="2400" b="1" i="0" dirty="0">
                <a:solidFill>
                  <a:srgbClr val="725945"/>
                </a:solidFill>
                <a:effectLst/>
                <a:latin typeface="Helvetica Neue"/>
              </a:rPr>
              <a:t> Suresi </a:t>
            </a:r>
            <a:r>
              <a:rPr lang="tr-TR" sz="2200" b="1" i="0" dirty="0">
                <a:solidFill>
                  <a:srgbClr val="725945"/>
                </a:solidFill>
                <a:effectLst/>
                <a:latin typeface="inherit"/>
              </a:rPr>
              <a:t>- 6.Sure </a:t>
            </a:r>
          </a:p>
          <a:p>
            <a:r>
              <a:rPr lang="tr-TR" sz="2200" b="1" dirty="0">
                <a:solidFill>
                  <a:srgbClr val="725945"/>
                </a:solidFill>
                <a:latin typeface="Helvetica Neue"/>
                <a:hlinkClick r:id="rId2"/>
              </a:rPr>
              <a:t>150.</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271112"/>
            <a:ext cx="12192000" cy="1583848"/>
          </a:xfrm>
        </p:spPr>
        <p:txBody>
          <a:bodyPr>
            <a:noAutofit/>
          </a:bodyPr>
          <a:lstStyle/>
          <a:p>
            <a:r>
              <a:rPr lang="ar-AE" sz="3600" b="0" i="0" dirty="0">
                <a:solidFill>
                  <a:srgbClr val="725945"/>
                </a:solidFill>
                <a:effectLst/>
                <a:latin typeface="Elif1"/>
              </a:rPr>
              <a:t>قُلْ هَلُمَّ شُهَدَٓاءَكُمُ الَّذٖينَ يَشْهَدُونَ اَنَّ اللّٰهَ حَرَّمَ هٰذَاۚ فَاِنْ شَهِدُوا فَلَا تَشْهَدْ مَعَهُمْۚ وَلَا تَتَّبِـعْ</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اَهْوَٓاءَ الَّذٖينَ كَذَّبُوا بِاٰيَاتِنَا وَالَّذٖينَ لَا يُؤْمِنُونَ بِالْاٰخِرَةِ وَهُمْ بِرَبِّهِمْ يَعْدِلُونَࣖ</a:t>
            </a:r>
            <a:r>
              <a:rPr lang="ar-AE" sz="3600" b="1" i="0" u="none" strike="noStrike" dirty="0">
                <a:solidFill>
                  <a:srgbClr val="725945"/>
                </a:solidFill>
                <a:effectLst/>
                <a:latin typeface="Elif1"/>
              </a:rPr>
              <a:t>﴿١٥٠﴾</a:t>
            </a:r>
            <a:endParaRPr lang="tr-TR" sz="3600" dirty="0"/>
          </a:p>
        </p:txBody>
      </p:sp>
    </p:spTree>
    <p:extLst>
      <p:ext uri="{BB962C8B-B14F-4D97-AF65-F5344CB8AC3E}">
        <p14:creationId xmlns:p14="http://schemas.microsoft.com/office/powerpoint/2010/main" val="126726396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196080"/>
            <a:ext cx="12192000" cy="2854960"/>
          </a:xfrm>
        </p:spPr>
        <p:txBody>
          <a:bodyPr>
            <a:normAutofit/>
          </a:bodyPr>
          <a:lstStyle/>
          <a:p>
            <a:r>
              <a:rPr lang="tr-TR" b="1" i="1" u="none" strike="noStrike" dirty="0">
                <a:solidFill>
                  <a:srgbClr val="725945"/>
                </a:solidFill>
                <a:effectLst/>
                <a:latin typeface="Helvetica Neue"/>
              </a:rPr>
              <a:t>﴾151﴿</a:t>
            </a:r>
            <a:r>
              <a:rPr lang="tr-TR" b="1" i="1" dirty="0">
                <a:solidFill>
                  <a:srgbClr val="4A4A4A"/>
                </a:solidFill>
                <a:effectLst/>
                <a:latin typeface="Helvetica Neue"/>
              </a:rPr>
              <a:t>De ki: Gelin, rabbinizin size neleri haram kıldığını okuyayım: O’na hiçbir şeyi ortak koşmayın. Anne babaya iyilik edin. Fakirlik korkusuyla çocuklarınızı öldürmeyin; biz, sizin de onların da rızkını veririz. Kötülüklerin açığına da gizlisine de yaklaşmayın. Haklı bir sebep olmadıkça Allah’ın yasakladığı cana kıymayın. İşte bunları Allah size emretti; umulur ki düşünüp anlarsınız.</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En'âm</a:t>
            </a:r>
            <a:r>
              <a:rPr lang="tr-TR" sz="2400" b="1" i="0" dirty="0">
                <a:solidFill>
                  <a:srgbClr val="725945"/>
                </a:solidFill>
                <a:effectLst/>
                <a:latin typeface="Helvetica Neue"/>
              </a:rPr>
              <a:t> Suresi </a:t>
            </a:r>
            <a:r>
              <a:rPr lang="tr-TR" sz="2200" b="1" i="0" dirty="0">
                <a:solidFill>
                  <a:srgbClr val="725945"/>
                </a:solidFill>
                <a:effectLst/>
                <a:latin typeface="inherit"/>
              </a:rPr>
              <a:t>- 6.Sure </a:t>
            </a:r>
          </a:p>
          <a:p>
            <a:r>
              <a:rPr lang="tr-TR" sz="2200" b="1" dirty="0">
                <a:solidFill>
                  <a:srgbClr val="725945"/>
                </a:solidFill>
                <a:latin typeface="Helvetica Neue"/>
                <a:hlinkClick r:id="rId2"/>
              </a:rPr>
              <a:t>151.</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917780"/>
            <a:ext cx="12192000" cy="1583848"/>
          </a:xfrm>
        </p:spPr>
        <p:txBody>
          <a:bodyPr>
            <a:noAutofit/>
          </a:bodyPr>
          <a:lstStyle/>
          <a:p>
            <a:r>
              <a:rPr lang="ar-AE" sz="3600" b="0" i="0" dirty="0">
                <a:solidFill>
                  <a:srgbClr val="725945"/>
                </a:solidFill>
                <a:effectLst/>
                <a:latin typeface="Elif1"/>
              </a:rPr>
              <a:t>قُلْ تَعَالَوْا اَتْلُ مَا حَرَّمَ رَبُّكُمْ عَلَيْكُمْ اَلَّا تُشْرِكُوا بِهٖ شَيْـًٔاۜ وَبِالْوَالِدَيْنِ اِحْسَانًاۚ وَلَا تَقْتُلُٓوا</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اَوْلَادَكُمْ مِنْ اِمْلَاقٍۜ نَحْنُ نَرْزُقُكُمْ وَاِيَّاهُمْۚ وَلَا تَقْرَبُوا الْفَوَاحِشَ مَا ظَهَرَ مِنْهَا وَمَا بَطَنَۚ</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وَلَا تَقْتُلُوا النَّفْسَ الَّتٖى حَرَّمَ اللّٰهُ اِلَّا بِالْحَقِّۜ ذٰلِكُمْ وَصّٰيكُمْ بِهٖ لَعَلَّكُمْ تَعْقِلُونَ</a:t>
            </a:r>
            <a:endParaRPr lang="tr-TR" sz="3600" dirty="0"/>
          </a:p>
        </p:txBody>
      </p:sp>
    </p:spTree>
    <p:extLst>
      <p:ext uri="{BB962C8B-B14F-4D97-AF65-F5344CB8AC3E}">
        <p14:creationId xmlns:p14="http://schemas.microsoft.com/office/powerpoint/2010/main" val="172715422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003040"/>
            <a:ext cx="12192000" cy="2854960"/>
          </a:xfrm>
        </p:spPr>
        <p:txBody>
          <a:bodyPr>
            <a:normAutofit/>
          </a:bodyPr>
          <a:lstStyle/>
          <a:p>
            <a:r>
              <a:rPr lang="tr-TR" b="1" i="1" u="none" strike="noStrike" dirty="0">
                <a:solidFill>
                  <a:srgbClr val="725945"/>
                </a:solidFill>
                <a:effectLst/>
                <a:latin typeface="Helvetica Neue"/>
              </a:rPr>
              <a:t>﴾154﴿</a:t>
            </a:r>
            <a:r>
              <a:rPr lang="tr-TR" b="1" i="1" dirty="0">
                <a:solidFill>
                  <a:srgbClr val="4A4A4A"/>
                </a:solidFill>
                <a:effectLst/>
                <a:latin typeface="Helvetica Neue"/>
              </a:rPr>
              <a:t>Sonra iyilik edenlere (nimetimizi) tamamlamak ve her şeyi açıklamak için, bir hidayet ve rahmet olmak üzere Mûsâ’ya kitabı indirdik ki rablerinin huzuruna varacaklarına inansınlar.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En'âm</a:t>
            </a:r>
            <a:r>
              <a:rPr lang="tr-TR" sz="2400" b="1" i="0" dirty="0">
                <a:solidFill>
                  <a:srgbClr val="725945"/>
                </a:solidFill>
                <a:effectLst/>
                <a:latin typeface="Helvetica Neue"/>
              </a:rPr>
              <a:t> Suresi </a:t>
            </a:r>
            <a:r>
              <a:rPr lang="tr-TR" sz="2200" b="1" i="0" dirty="0">
                <a:solidFill>
                  <a:srgbClr val="725945"/>
                </a:solidFill>
                <a:effectLst/>
                <a:latin typeface="inherit"/>
              </a:rPr>
              <a:t>- 6.Sure </a:t>
            </a:r>
          </a:p>
          <a:p>
            <a:r>
              <a:rPr lang="tr-TR" sz="2200" b="1" dirty="0">
                <a:solidFill>
                  <a:srgbClr val="725945"/>
                </a:solidFill>
                <a:latin typeface="Helvetica Neue"/>
                <a:hlinkClick r:id="rId2"/>
              </a:rPr>
              <a:t>154.</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271112"/>
            <a:ext cx="12192000" cy="1583848"/>
          </a:xfrm>
        </p:spPr>
        <p:txBody>
          <a:bodyPr>
            <a:noAutofit/>
          </a:bodyPr>
          <a:lstStyle/>
          <a:p>
            <a:r>
              <a:rPr lang="ar-AE" sz="3600" b="0" i="0" dirty="0">
                <a:solidFill>
                  <a:srgbClr val="725945"/>
                </a:solidFill>
                <a:effectLst/>
                <a:latin typeface="Elif1"/>
              </a:rPr>
              <a:t>ثُمَّ اٰتَيْنَا مُوسَى الْكِتَابَ تَمَامًا عَلَى الَّذٖٓى اَحْسَنَ وَتَفْصٖيلًا لِكُلِّ شَىْءٍ وَهُدًى وَرَحْمَةً لَعَلَّهُمْ</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بِلِقَٓاءِ رَبِّهِمْ يُؤْمِنُونَ۟</a:t>
            </a:r>
            <a:r>
              <a:rPr lang="ar-AE" sz="3600" b="1" i="0" u="none" strike="noStrike" dirty="0">
                <a:solidFill>
                  <a:srgbClr val="725945"/>
                </a:solidFill>
                <a:effectLst/>
                <a:latin typeface="Elif1"/>
              </a:rPr>
              <a:t>﴿١٥٤﴾</a:t>
            </a:r>
            <a:endParaRPr lang="tr-TR" sz="3600" dirty="0"/>
          </a:p>
        </p:txBody>
      </p:sp>
    </p:spTree>
    <p:extLst>
      <p:ext uri="{BB962C8B-B14F-4D97-AF65-F5344CB8AC3E}">
        <p14:creationId xmlns:p14="http://schemas.microsoft.com/office/powerpoint/2010/main" val="316089880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46880"/>
            <a:ext cx="12192000" cy="2854960"/>
          </a:xfrm>
        </p:spPr>
        <p:txBody>
          <a:bodyPr>
            <a:normAutofit/>
          </a:bodyPr>
          <a:lstStyle/>
          <a:p>
            <a:r>
              <a:rPr lang="tr-TR" b="1" i="1" u="none" strike="noStrike" dirty="0">
                <a:solidFill>
                  <a:srgbClr val="725945"/>
                </a:solidFill>
                <a:effectLst/>
                <a:latin typeface="Helvetica Neue"/>
              </a:rPr>
              <a:t>﴾157﴿</a:t>
            </a:r>
            <a:r>
              <a:rPr lang="tr-TR" b="1" i="1" dirty="0">
                <a:solidFill>
                  <a:srgbClr val="4A4A4A"/>
                </a:solidFill>
                <a:effectLst/>
                <a:latin typeface="Helvetica Neue"/>
              </a:rPr>
              <a:t>Yahut “Bize de kitap indirilseydi, doğru yolu bulmada onları geçerdik” demeyesiniz diye (Kur’an’ı indirdik). İşte size rabbinizden apaçık bir delil, bir hidayet ve rahmet geldi. Allah’ın </a:t>
            </a:r>
            <a:r>
              <a:rPr lang="tr-TR" b="1" i="1" dirty="0" err="1">
                <a:solidFill>
                  <a:srgbClr val="4A4A4A"/>
                </a:solidFill>
                <a:effectLst/>
                <a:latin typeface="Helvetica Neue"/>
              </a:rPr>
              <a:t>âyetlerini</a:t>
            </a:r>
            <a:r>
              <a:rPr lang="tr-TR" b="1" i="1" dirty="0">
                <a:solidFill>
                  <a:srgbClr val="4A4A4A"/>
                </a:solidFill>
                <a:effectLst/>
                <a:latin typeface="Helvetica Neue"/>
              </a:rPr>
              <a:t> yalan sayan ve onlardan yüz çevirenden daha zalim kim vardır? </a:t>
            </a:r>
            <a:r>
              <a:rPr lang="tr-TR" b="1" i="1" dirty="0" err="1">
                <a:solidFill>
                  <a:srgbClr val="4A4A4A"/>
                </a:solidFill>
                <a:effectLst/>
                <a:latin typeface="Helvetica Neue"/>
              </a:rPr>
              <a:t>Âyetlerimizden</a:t>
            </a:r>
            <a:r>
              <a:rPr lang="tr-TR" b="1" i="1" dirty="0">
                <a:solidFill>
                  <a:srgbClr val="4A4A4A"/>
                </a:solidFill>
                <a:effectLst/>
                <a:latin typeface="Helvetica Neue"/>
              </a:rPr>
              <a:t> yüz çevirenleri yüz çevirmelerinden ötürü azabın en kötüsüyle cezalandıracağız.</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En'âm</a:t>
            </a:r>
            <a:r>
              <a:rPr lang="tr-TR" sz="2400" b="1" i="0" dirty="0">
                <a:solidFill>
                  <a:srgbClr val="725945"/>
                </a:solidFill>
                <a:effectLst/>
                <a:latin typeface="Helvetica Neue"/>
              </a:rPr>
              <a:t> Suresi </a:t>
            </a:r>
            <a:r>
              <a:rPr lang="tr-TR" sz="2200" b="1" i="0" dirty="0">
                <a:solidFill>
                  <a:srgbClr val="725945"/>
                </a:solidFill>
                <a:effectLst/>
                <a:latin typeface="inherit"/>
              </a:rPr>
              <a:t>- 6.Sure </a:t>
            </a:r>
          </a:p>
          <a:p>
            <a:r>
              <a:rPr lang="tr-TR" sz="2200" b="1" dirty="0">
                <a:solidFill>
                  <a:srgbClr val="725945"/>
                </a:solidFill>
                <a:latin typeface="Helvetica Neue"/>
                <a:hlinkClick r:id="rId2"/>
              </a:rPr>
              <a:t>157.</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97180"/>
            <a:ext cx="12192000" cy="1583848"/>
          </a:xfrm>
        </p:spPr>
        <p:txBody>
          <a:bodyPr>
            <a:noAutofit/>
          </a:bodyPr>
          <a:lstStyle/>
          <a:p>
            <a:r>
              <a:rPr lang="ar-AE" sz="3600" b="0" i="0" dirty="0">
                <a:solidFill>
                  <a:srgbClr val="725945"/>
                </a:solidFill>
                <a:effectLst/>
                <a:latin typeface="Elif1"/>
              </a:rPr>
              <a:t>اَوْ تَقُولُوا لَوْ اَنَّٓا اُنْزِلَ عَلَيْنَا الْكِتَابُ لَكُنَّٓا اَهْدٰى مِنْهُمْۚ فَقَدْ جَٓاءَكُمْ بَيِّنَةٌ مِنْ رَبِّكُمْ وَهُدًى</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وَرَحْمَةٌۚ فَمَنْ اَظْلَمُ مِمَّنْ كَذَّبَ بِاٰيَاتِ اللّٰهِ وَصَدَفَ عَنْهَاؕ سَنَجْزِي الَّذٖينَ يَصْدِفُونَ عَنْ</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اٰيَاتِنَا سُٓوءَ الْعَذَابِ بِمَا كَانُوا يَصْدِفُونَ</a:t>
            </a:r>
            <a:r>
              <a:rPr lang="ar-AE" sz="3600" b="1" i="0" u="none" strike="noStrike" dirty="0">
                <a:solidFill>
                  <a:srgbClr val="725945"/>
                </a:solidFill>
                <a:effectLst/>
                <a:latin typeface="Elif1"/>
              </a:rPr>
              <a:t>﴿١٥٧﴾</a:t>
            </a:r>
            <a:endParaRPr lang="tr-TR" sz="3600" dirty="0"/>
          </a:p>
        </p:txBody>
      </p:sp>
    </p:spTree>
    <p:extLst>
      <p:ext uri="{BB962C8B-B14F-4D97-AF65-F5344CB8AC3E}">
        <p14:creationId xmlns:p14="http://schemas.microsoft.com/office/powerpoint/2010/main" val="406637856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46880"/>
            <a:ext cx="12192000" cy="2854960"/>
          </a:xfrm>
        </p:spPr>
        <p:txBody>
          <a:bodyPr>
            <a:normAutofit/>
          </a:bodyPr>
          <a:lstStyle/>
          <a:p>
            <a:r>
              <a:rPr lang="tr-TR" b="1" i="1" u="none" strike="noStrike" dirty="0">
                <a:solidFill>
                  <a:srgbClr val="725945"/>
                </a:solidFill>
                <a:effectLst/>
                <a:latin typeface="Helvetica Neue"/>
              </a:rPr>
              <a:t>﴾158﴿</a:t>
            </a:r>
            <a:r>
              <a:rPr lang="tr-TR" b="1" i="1" dirty="0">
                <a:solidFill>
                  <a:srgbClr val="4A4A4A"/>
                </a:solidFill>
                <a:effectLst/>
                <a:latin typeface="Helvetica Neue"/>
              </a:rPr>
              <a:t>“(İnanmak için) ille de kendilerine meleklerin gelmesini veya rabbinin gelmesini ya da rabbinden bazı işaretlerin gelmesini mi bekliyorlar? Daha önce inanmamış yahut inancı kendisine iyilik kazandırmamış kimseye, rabbinden bazı işaretler geldiği gün iman etmesi fayda sağlamaz. De ki: “Bekleyin! Şüphesiz biz de beklemekteyiz.”</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En'âm</a:t>
            </a:r>
            <a:r>
              <a:rPr lang="tr-TR" sz="2400" b="1" i="0" dirty="0">
                <a:solidFill>
                  <a:srgbClr val="725945"/>
                </a:solidFill>
                <a:effectLst/>
                <a:latin typeface="Helvetica Neue"/>
              </a:rPr>
              <a:t> Suresi </a:t>
            </a:r>
            <a:r>
              <a:rPr lang="tr-TR" sz="2200" b="1" i="0" dirty="0">
                <a:solidFill>
                  <a:srgbClr val="725945"/>
                </a:solidFill>
                <a:effectLst/>
                <a:latin typeface="inherit"/>
              </a:rPr>
              <a:t>- 6.Sure </a:t>
            </a:r>
          </a:p>
          <a:p>
            <a:r>
              <a:rPr lang="tr-TR" sz="2200" b="1" dirty="0">
                <a:solidFill>
                  <a:srgbClr val="725945"/>
                </a:solidFill>
                <a:latin typeface="Helvetica Neue"/>
                <a:hlinkClick r:id="rId2"/>
              </a:rPr>
              <a:t>158.</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97180"/>
            <a:ext cx="12192000" cy="1583848"/>
          </a:xfrm>
        </p:spPr>
        <p:txBody>
          <a:bodyPr>
            <a:noAutofit/>
          </a:bodyPr>
          <a:lstStyle/>
          <a:p>
            <a:r>
              <a:rPr lang="ar-AE" sz="3600" b="0" i="0" dirty="0">
                <a:solidFill>
                  <a:srgbClr val="725945"/>
                </a:solidFill>
                <a:effectLst/>
                <a:latin typeface="Elif1"/>
              </a:rPr>
              <a:t>هَلْ يَنْظُرُونَ اِلَّٓا اَنْ تَاْتِيَهُمُ الْمَلٰٓئِكَةُ اَوْ يَاْتِىَ رَبُّكَ اَوْ يَاْتِىَ بَعْضُ اٰيَاتِ رَبِّكَۜ يَوْمَ يَاْتٖى</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بَعْضُ اٰيَاتِ رَبِّكَ لَا يَنْفَعُ نَفْسًا اٖيمَانُهَا لَمْ تَكُنْ اٰمَنَتْ مِنْ قَبْلُ اَوْ كَسَبَتْ فٖٓى اٖيمَانِهَا خَيْرًاۜ</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قُلِ انْتَظِرُٓوا اِنَّا مُنْتَظِرُونَ</a:t>
            </a:r>
            <a:r>
              <a:rPr lang="ar-AE" sz="3600" b="1" i="0" u="none" strike="noStrike" dirty="0">
                <a:solidFill>
                  <a:srgbClr val="725945"/>
                </a:solidFill>
                <a:effectLst/>
                <a:latin typeface="Elif1"/>
              </a:rPr>
              <a:t>﴿١٥٨﴾</a:t>
            </a:r>
            <a:endParaRPr lang="tr-TR" sz="3600" dirty="0"/>
          </a:p>
        </p:txBody>
      </p:sp>
    </p:spTree>
    <p:extLst>
      <p:ext uri="{BB962C8B-B14F-4D97-AF65-F5344CB8AC3E}">
        <p14:creationId xmlns:p14="http://schemas.microsoft.com/office/powerpoint/2010/main" val="198917428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003040"/>
            <a:ext cx="12192000" cy="2854960"/>
          </a:xfrm>
        </p:spPr>
        <p:txBody>
          <a:bodyPr>
            <a:normAutofit/>
          </a:bodyPr>
          <a:lstStyle/>
          <a:p>
            <a:r>
              <a:rPr lang="tr-TR" b="1" i="1" u="none" strike="noStrike" dirty="0">
                <a:solidFill>
                  <a:srgbClr val="725945"/>
                </a:solidFill>
                <a:effectLst/>
                <a:latin typeface="Helvetica Neue"/>
              </a:rPr>
              <a:t>﴾161﴿</a:t>
            </a:r>
            <a:r>
              <a:rPr lang="tr-TR" b="1" i="1" dirty="0">
                <a:solidFill>
                  <a:srgbClr val="4A4A4A"/>
                </a:solidFill>
                <a:effectLst/>
                <a:latin typeface="Helvetica Neue"/>
              </a:rPr>
              <a:t>De ki: “Şüphesiz rabbim beni doğru yola, sapasağlam bir dine, Allah’ı bir bilen İbrâhim’in dinine iletti.” O, ortak koşanlardan değildi.</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En'âm</a:t>
            </a:r>
            <a:r>
              <a:rPr lang="tr-TR" sz="2400" b="1" i="0" dirty="0">
                <a:solidFill>
                  <a:srgbClr val="725945"/>
                </a:solidFill>
                <a:effectLst/>
                <a:latin typeface="Helvetica Neue"/>
              </a:rPr>
              <a:t> Suresi </a:t>
            </a:r>
            <a:r>
              <a:rPr lang="tr-TR" sz="2200" b="1" i="0" dirty="0">
                <a:solidFill>
                  <a:srgbClr val="725945"/>
                </a:solidFill>
                <a:effectLst/>
                <a:latin typeface="inherit"/>
              </a:rPr>
              <a:t>- 6.Sure </a:t>
            </a:r>
          </a:p>
          <a:p>
            <a:r>
              <a:rPr lang="tr-TR" sz="2200" b="1" dirty="0">
                <a:solidFill>
                  <a:srgbClr val="725945"/>
                </a:solidFill>
                <a:latin typeface="Helvetica Neue"/>
                <a:hlinkClick r:id="rId2"/>
              </a:rPr>
              <a:t>161.</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77328"/>
            <a:ext cx="12192000" cy="1583848"/>
          </a:xfrm>
        </p:spPr>
        <p:txBody>
          <a:bodyPr>
            <a:noAutofit/>
          </a:bodyPr>
          <a:lstStyle/>
          <a:p>
            <a:r>
              <a:rPr lang="ar-AE" sz="3600" b="0" i="0" dirty="0">
                <a:solidFill>
                  <a:srgbClr val="725945"/>
                </a:solidFill>
                <a:effectLst/>
                <a:latin typeface="Elif1"/>
              </a:rPr>
              <a:t>قُلْ اِنَّنٖى هَدٰينٖى رَبّٖٓى اِلٰى صِرَاطٍ مُسْتَقٖيمٍۚ دٖينًا قِيَمًا مِلَّةَ اِبْرٰهٖيمَ حَنٖيفًاۚ وَمَا كَانَ مِنَ</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الْمُشْرِكٖينَ</a:t>
            </a:r>
            <a:r>
              <a:rPr lang="ar-AE" sz="3600" b="1" i="0" u="none" strike="noStrike" dirty="0">
                <a:solidFill>
                  <a:srgbClr val="725945"/>
                </a:solidFill>
                <a:effectLst/>
                <a:latin typeface="Elif1"/>
              </a:rPr>
              <a:t>﴿١٦١﴾</a:t>
            </a:r>
            <a:endParaRPr lang="tr-TR" sz="3600" dirty="0"/>
          </a:p>
        </p:txBody>
      </p:sp>
    </p:spTree>
    <p:extLst>
      <p:ext uri="{BB962C8B-B14F-4D97-AF65-F5344CB8AC3E}">
        <p14:creationId xmlns:p14="http://schemas.microsoft.com/office/powerpoint/2010/main" val="174146713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003040"/>
            <a:ext cx="12192000" cy="2854960"/>
          </a:xfrm>
        </p:spPr>
        <p:txBody>
          <a:bodyPr>
            <a:normAutofit/>
          </a:bodyPr>
          <a:lstStyle/>
          <a:p>
            <a:r>
              <a:rPr lang="tr-TR" b="1" i="1" u="none" strike="noStrike" dirty="0">
                <a:solidFill>
                  <a:srgbClr val="725945"/>
                </a:solidFill>
                <a:effectLst/>
                <a:latin typeface="Helvetica Neue"/>
              </a:rPr>
              <a:t>﴾165﴿</a:t>
            </a:r>
            <a:r>
              <a:rPr lang="tr-TR" b="1" i="1" dirty="0">
                <a:solidFill>
                  <a:srgbClr val="4A4A4A"/>
                </a:solidFill>
                <a:effectLst/>
                <a:latin typeface="Helvetica Neue"/>
              </a:rPr>
              <a:t>Sizi yeryüzünün halifeleri kılan, size verdiği şeylerde sizi denemek için kiminizi kiminizden derecelerle üstün kılan O’dur. Şüphesiz rabbinin cezası çok çabuktur; yine O’nun bağışlaması ve rahmeti boldur.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En'âm</a:t>
            </a:r>
            <a:r>
              <a:rPr lang="tr-TR" sz="2400" b="1" i="0" dirty="0">
                <a:solidFill>
                  <a:srgbClr val="725945"/>
                </a:solidFill>
                <a:effectLst/>
                <a:latin typeface="Helvetica Neue"/>
              </a:rPr>
              <a:t> Suresi </a:t>
            </a:r>
            <a:r>
              <a:rPr lang="tr-TR" sz="2200" b="1" i="0" dirty="0">
                <a:solidFill>
                  <a:srgbClr val="725945"/>
                </a:solidFill>
                <a:effectLst/>
                <a:latin typeface="inherit"/>
              </a:rPr>
              <a:t>- 6.Sure </a:t>
            </a:r>
          </a:p>
          <a:p>
            <a:r>
              <a:rPr lang="tr-TR" sz="2200" b="1" dirty="0">
                <a:solidFill>
                  <a:srgbClr val="725945"/>
                </a:solidFill>
                <a:latin typeface="Helvetica Neue"/>
                <a:hlinkClick r:id="rId2"/>
              </a:rPr>
              <a:t>165.</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77328"/>
            <a:ext cx="12192000" cy="1583848"/>
          </a:xfrm>
        </p:spPr>
        <p:txBody>
          <a:bodyPr>
            <a:noAutofit/>
          </a:bodyPr>
          <a:lstStyle/>
          <a:p>
            <a:r>
              <a:rPr lang="ar-AE" sz="3600" b="0" i="0" dirty="0">
                <a:solidFill>
                  <a:srgbClr val="725945"/>
                </a:solidFill>
                <a:effectLst/>
                <a:latin typeface="Elif1"/>
              </a:rPr>
              <a:t>وَهُوَ الَّذٖي جَعَلَكُمْ خَلَٓائِفَ الْاَرْضِ وَرَفَعَ بَعْضَكُمْ فَوْقَ بَعْضٍ دَرَجَاتٍ لِيَبْلُوَكُمْ فٖي مَٓا</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اٰتٰيكُمْؕ اِنَّ رَبَّكَ سَرٖيعُ الْعِقَابِؗ وَاِنَّهُ لَغَفُورٌ رَحٖيمٌ</a:t>
            </a:r>
            <a:r>
              <a:rPr lang="ar-AE" sz="3600" b="1" i="0" u="none" strike="noStrike" dirty="0">
                <a:solidFill>
                  <a:srgbClr val="725945"/>
                </a:solidFill>
                <a:effectLst/>
                <a:latin typeface="Elif1"/>
              </a:rPr>
              <a:t>﴿١٦٥﴾</a:t>
            </a:r>
            <a:endParaRPr lang="tr-TR" sz="3600" dirty="0"/>
          </a:p>
        </p:txBody>
      </p:sp>
    </p:spTree>
    <p:extLst>
      <p:ext uri="{BB962C8B-B14F-4D97-AF65-F5344CB8AC3E}">
        <p14:creationId xmlns:p14="http://schemas.microsoft.com/office/powerpoint/2010/main" val="366030020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003040"/>
            <a:ext cx="12192000" cy="2854960"/>
          </a:xfrm>
        </p:spPr>
        <p:txBody>
          <a:bodyPr>
            <a:normAutofit/>
          </a:bodyPr>
          <a:lstStyle/>
          <a:p>
            <a:r>
              <a:rPr lang="tr-TR" b="1" i="1" u="none" strike="noStrike" dirty="0">
                <a:solidFill>
                  <a:srgbClr val="725945"/>
                </a:solidFill>
                <a:effectLst/>
                <a:latin typeface="Helvetica Neue"/>
              </a:rPr>
              <a:t>﴾3﴿</a:t>
            </a:r>
            <a:r>
              <a:rPr lang="tr-TR" b="1" i="1" dirty="0">
                <a:solidFill>
                  <a:srgbClr val="4A4A4A"/>
                </a:solidFill>
                <a:effectLst/>
                <a:latin typeface="Helvetica Neue"/>
              </a:rPr>
              <a:t>Rabbinizden size indirilene uyun; O’nu bırakıp da başka önderlerin ardından gitmeyin. Ne kadar da az öğüt alıyorsunuz!</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A'râf</a:t>
            </a:r>
            <a:r>
              <a:rPr lang="tr-TR" sz="2400" b="1" i="0" dirty="0">
                <a:solidFill>
                  <a:srgbClr val="725945"/>
                </a:solidFill>
                <a:effectLst/>
                <a:latin typeface="Helvetica Neue"/>
              </a:rPr>
              <a:t> Suresi </a:t>
            </a:r>
            <a:r>
              <a:rPr lang="tr-TR" sz="2200" b="1" i="0" dirty="0">
                <a:solidFill>
                  <a:srgbClr val="725945"/>
                </a:solidFill>
                <a:effectLst/>
                <a:latin typeface="inherit"/>
              </a:rPr>
              <a:t>- 7.Sure </a:t>
            </a:r>
          </a:p>
          <a:p>
            <a:r>
              <a:rPr lang="tr-TR" sz="2200" b="1" dirty="0">
                <a:solidFill>
                  <a:srgbClr val="725945"/>
                </a:solidFill>
                <a:latin typeface="Helvetica Neue"/>
                <a:hlinkClick r:id="rId2"/>
              </a:rPr>
              <a:t>3.</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77328"/>
            <a:ext cx="12192000" cy="1583848"/>
          </a:xfrm>
        </p:spPr>
        <p:txBody>
          <a:bodyPr>
            <a:noAutofit/>
          </a:bodyPr>
          <a:lstStyle/>
          <a:p>
            <a:r>
              <a:rPr lang="ar-AE" sz="3600" b="0" i="0" dirty="0">
                <a:solidFill>
                  <a:srgbClr val="725945"/>
                </a:solidFill>
                <a:effectLst/>
                <a:latin typeface="Elif1"/>
              </a:rPr>
              <a:t>اِتَّبِعُوا مَٓا اُنْزِلَ اِلَيْكُمْ مِنْ رَبِّكُمْ وَلَا تَتَّبِعُوا مِنْ دُونِهٖٓ اَوْلِيَٓاءَۜ قَلٖيلًا مَا تَذَكَّرُونَ</a:t>
            </a:r>
            <a:r>
              <a:rPr lang="ar-AE" sz="3600" b="1" i="0" u="none" strike="noStrike" dirty="0">
                <a:solidFill>
                  <a:srgbClr val="725945"/>
                </a:solidFill>
                <a:effectLst/>
                <a:latin typeface="Elif1"/>
              </a:rPr>
              <a:t>﴿٣﴾</a:t>
            </a:r>
            <a:endParaRPr lang="tr-TR" sz="3600" dirty="0"/>
          </a:p>
        </p:txBody>
      </p:sp>
    </p:spTree>
    <p:extLst>
      <p:ext uri="{BB962C8B-B14F-4D97-AF65-F5344CB8AC3E}">
        <p14:creationId xmlns:p14="http://schemas.microsoft.com/office/powerpoint/2010/main" val="74892099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003040"/>
            <a:ext cx="12192000" cy="2854960"/>
          </a:xfrm>
        </p:spPr>
        <p:txBody>
          <a:bodyPr>
            <a:normAutofit/>
          </a:bodyPr>
          <a:lstStyle/>
          <a:p>
            <a:r>
              <a:rPr lang="tr-TR" b="1" i="1" u="none" strike="noStrike" dirty="0">
                <a:solidFill>
                  <a:srgbClr val="725945"/>
                </a:solidFill>
                <a:effectLst/>
                <a:latin typeface="Helvetica Neue"/>
              </a:rPr>
              <a:t>﴾20﴿</a:t>
            </a:r>
            <a:r>
              <a:rPr lang="tr-TR" b="1" i="1" dirty="0">
                <a:solidFill>
                  <a:srgbClr val="4A4A4A"/>
                </a:solidFill>
                <a:effectLst/>
                <a:latin typeface="Helvetica Neue"/>
              </a:rPr>
              <a:t>Derken şeytan, kapalı olan avret yerlerini birbirine göstermek için onlara fısıldayıp kafalarını karıştırdı ve “Rabbiniz size bu ağacı sırf melek olursunuz veya ebedî yaşayanlardan olursunuz diye yasakladı” dedi.</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A'râf</a:t>
            </a:r>
            <a:r>
              <a:rPr lang="tr-TR" sz="2400" b="1" i="0" dirty="0">
                <a:solidFill>
                  <a:srgbClr val="725945"/>
                </a:solidFill>
                <a:effectLst/>
                <a:latin typeface="Helvetica Neue"/>
              </a:rPr>
              <a:t> Suresi </a:t>
            </a:r>
            <a:r>
              <a:rPr lang="tr-TR" sz="2200" b="1" i="0" dirty="0">
                <a:solidFill>
                  <a:srgbClr val="725945"/>
                </a:solidFill>
                <a:effectLst/>
                <a:latin typeface="inherit"/>
              </a:rPr>
              <a:t>- 7.Sure </a:t>
            </a:r>
          </a:p>
          <a:p>
            <a:r>
              <a:rPr lang="tr-TR" sz="2200" b="1" dirty="0">
                <a:solidFill>
                  <a:srgbClr val="725945"/>
                </a:solidFill>
                <a:latin typeface="Helvetica Neue"/>
                <a:hlinkClick r:id="rId2"/>
              </a:rPr>
              <a:t>20.</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77328"/>
            <a:ext cx="12192000" cy="1583848"/>
          </a:xfrm>
        </p:spPr>
        <p:txBody>
          <a:bodyPr>
            <a:noAutofit/>
          </a:bodyPr>
          <a:lstStyle/>
          <a:p>
            <a:r>
              <a:rPr lang="ar-AE" sz="3600" b="0" i="0" dirty="0">
                <a:solidFill>
                  <a:srgbClr val="725945"/>
                </a:solidFill>
                <a:effectLst/>
                <a:latin typeface="Elif1"/>
              </a:rPr>
              <a:t>فَوَسْوَسَ لَهُمَا الشَّيْطَانُ لِيُبْدِيَ لَهُمَا مَا وُ۫رِيَ عَنْهُمَا مِنْ سَوْاٰتِهِمَا وَقَالَ مَا نَهٰيكُمَا رَبُّكُمَا</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عَنْ هٰذِهِ الشَّجَرَةِ اِلَّٓا اَنْ تَكُونَا مَلَكَيْنِ اَوْ تَكُونَا مِنَ الْخَالِدٖينَ</a:t>
            </a:r>
            <a:r>
              <a:rPr lang="ar-AE" sz="3600" b="1" i="0" u="none" strike="noStrike" dirty="0">
                <a:solidFill>
                  <a:srgbClr val="725945"/>
                </a:solidFill>
                <a:effectLst/>
                <a:latin typeface="Elif1"/>
              </a:rPr>
              <a:t>﴿٢٠﴾</a:t>
            </a:r>
            <a:endParaRPr lang="tr-TR" sz="3600" dirty="0"/>
          </a:p>
        </p:txBody>
      </p:sp>
    </p:spTree>
    <p:extLst>
      <p:ext uri="{BB962C8B-B14F-4D97-AF65-F5344CB8AC3E}">
        <p14:creationId xmlns:p14="http://schemas.microsoft.com/office/powerpoint/2010/main" val="42359473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77360"/>
            <a:ext cx="12192000" cy="2854960"/>
          </a:xfrm>
        </p:spPr>
        <p:txBody>
          <a:bodyPr>
            <a:normAutofit/>
          </a:bodyPr>
          <a:lstStyle/>
          <a:p>
            <a:r>
              <a:rPr lang="tr-TR" b="1" i="1" u="none" strike="noStrike" dirty="0">
                <a:solidFill>
                  <a:srgbClr val="725945"/>
                </a:solidFill>
                <a:effectLst/>
                <a:latin typeface="Helvetica Neue"/>
              </a:rPr>
              <a:t>﴾22﴿</a:t>
            </a:r>
            <a:r>
              <a:rPr lang="tr-TR" b="1" i="1" dirty="0">
                <a:solidFill>
                  <a:srgbClr val="4A4A4A"/>
                </a:solidFill>
                <a:effectLst/>
                <a:latin typeface="Helvetica Neue"/>
              </a:rPr>
              <a:t>Böylece ikisini de ayartmış oldu. Ağacın meyvesini tattıklarında ayıp yerleri kendilerine göründü. Ve cennet yapraklarından üzerlerini örtmeye başladılar. Rableri onlara, “Ben size o ağacı yasaklamadım mı ve şeytanın size apaçık bir düşman olduğunu söylemedim mi?” diye seslendi.</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A'râf</a:t>
            </a:r>
            <a:r>
              <a:rPr lang="tr-TR" sz="2400" b="1" i="0" dirty="0">
                <a:solidFill>
                  <a:srgbClr val="725945"/>
                </a:solidFill>
                <a:effectLst/>
                <a:latin typeface="Helvetica Neue"/>
              </a:rPr>
              <a:t> Suresi </a:t>
            </a:r>
            <a:r>
              <a:rPr lang="tr-TR" sz="2200" b="1" i="0" dirty="0">
                <a:solidFill>
                  <a:srgbClr val="725945"/>
                </a:solidFill>
                <a:effectLst/>
                <a:latin typeface="inherit"/>
              </a:rPr>
              <a:t>- 7.Sure </a:t>
            </a:r>
          </a:p>
          <a:p>
            <a:r>
              <a:rPr lang="tr-TR" sz="2200" b="1" dirty="0">
                <a:solidFill>
                  <a:srgbClr val="725945"/>
                </a:solidFill>
                <a:latin typeface="Helvetica Neue"/>
                <a:hlinkClick r:id="rId2"/>
              </a:rPr>
              <a:t>22.</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085420"/>
            <a:ext cx="12192000" cy="1583848"/>
          </a:xfrm>
        </p:spPr>
        <p:txBody>
          <a:bodyPr>
            <a:noAutofit/>
          </a:bodyPr>
          <a:lstStyle/>
          <a:p>
            <a:r>
              <a:rPr lang="ar-AE" sz="3600" b="0" i="0" dirty="0">
                <a:solidFill>
                  <a:srgbClr val="725945"/>
                </a:solidFill>
                <a:effectLst/>
                <a:latin typeface="Elif1"/>
              </a:rPr>
              <a:t>فَدَلّٰيهُمَا بِغُرُورٍۚ فَلَمَّا ذَاقَا الشَّجَرَةَ بَدَتْ لَهُمَا سَوْاٰتُهُمَا وَطَفِقَا يَخْصِفَانِ عَلَيْهِمَا مِنْ وَرَقِ</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الْجَنَّةِؕ وَنَادٰيهُمَا رَبُّهُمَٓا اَلَمْ اَنْهَكُمَا عَنْ تِلْكُمَا الشَّجَرَةِ وَاَقُلْ لَكُمَٓا اِنَّ الشَّيْطَانَ لَكُمَا عَدُوٌّ</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مُبٖينٌ</a:t>
            </a:r>
            <a:r>
              <a:rPr lang="ar-AE" sz="3600" b="1" i="0" u="none" strike="noStrike" dirty="0">
                <a:solidFill>
                  <a:srgbClr val="725945"/>
                </a:solidFill>
                <a:effectLst/>
                <a:latin typeface="Elif1"/>
              </a:rPr>
              <a:t>﴿٢٢﴾</a:t>
            </a:r>
            <a:endParaRPr lang="tr-TR" sz="3600" dirty="0"/>
          </a:p>
        </p:txBody>
      </p:sp>
    </p:spTree>
    <p:extLst>
      <p:ext uri="{BB962C8B-B14F-4D97-AF65-F5344CB8AC3E}">
        <p14:creationId xmlns:p14="http://schemas.microsoft.com/office/powerpoint/2010/main" val="369987502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77360"/>
            <a:ext cx="12192000" cy="2854960"/>
          </a:xfrm>
        </p:spPr>
        <p:txBody>
          <a:bodyPr>
            <a:normAutofit/>
          </a:bodyPr>
          <a:lstStyle/>
          <a:p>
            <a:r>
              <a:rPr lang="tr-TR" b="1" i="1" u="none" strike="noStrike" dirty="0">
                <a:solidFill>
                  <a:srgbClr val="725945"/>
                </a:solidFill>
                <a:effectLst/>
                <a:latin typeface="Helvetica Neue"/>
              </a:rPr>
              <a:t>﴾29﴿</a:t>
            </a:r>
            <a:r>
              <a:rPr lang="tr-TR" b="1" i="1" dirty="0">
                <a:solidFill>
                  <a:srgbClr val="4A4A4A"/>
                </a:solidFill>
                <a:effectLst/>
                <a:latin typeface="Helvetica Neue"/>
              </a:rPr>
              <a:t>De ki: “Rabbim adaleti emretti. Her secde ettiğinizde yüzlerinizi O’na çevirin, kendisine içten bir inanç ve bağlılıkla O’na yalvarın! İlkin sizi yarattığı gibi (yine O’na) döneceksiniz.”</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A'râf</a:t>
            </a:r>
            <a:r>
              <a:rPr lang="tr-TR" sz="2400" b="1" i="0" dirty="0">
                <a:solidFill>
                  <a:srgbClr val="725945"/>
                </a:solidFill>
                <a:effectLst/>
                <a:latin typeface="Helvetica Neue"/>
              </a:rPr>
              <a:t> Suresi </a:t>
            </a:r>
            <a:r>
              <a:rPr lang="tr-TR" sz="2200" b="1" i="0" dirty="0">
                <a:solidFill>
                  <a:srgbClr val="725945"/>
                </a:solidFill>
                <a:effectLst/>
                <a:latin typeface="inherit"/>
              </a:rPr>
              <a:t>- 7.Sure </a:t>
            </a:r>
          </a:p>
          <a:p>
            <a:r>
              <a:rPr lang="tr-TR" sz="2200" b="1" dirty="0">
                <a:solidFill>
                  <a:srgbClr val="725945"/>
                </a:solidFill>
                <a:latin typeface="Helvetica Neue"/>
                <a:hlinkClick r:id="rId2"/>
              </a:rPr>
              <a:t>29.</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085420"/>
            <a:ext cx="12192000" cy="1583848"/>
          </a:xfrm>
        </p:spPr>
        <p:txBody>
          <a:bodyPr>
            <a:noAutofit/>
          </a:bodyPr>
          <a:lstStyle/>
          <a:p>
            <a:r>
              <a:rPr lang="ar-AE" sz="3600" b="0" i="0" dirty="0">
                <a:solidFill>
                  <a:srgbClr val="725945"/>
                </a:solidFill>
                <a:effectLst/>
                <a:latin typeface="Elif1"/>
              </a:rPr>
              <a:t>قُلْ اَمَرَ رَبّٖي بِالْقِسْطِࣞ وَاَقٖيمُوا وُجُوهَكُمْ عِنْدَ كُلِّ مَسْجِدٍ وَادْعُوهُ مُخْلِصٖينَ لَهُ الدّٖينَؕ كَمَا</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بَدَاَكُمْ تَعُودُونَؕ</a:t>
            </a:r>
            <a:r>
              <a:rPr lang="ar-AE" sz="3600" b="1" i="0" u="none" strike="noStrike" dirty="0">
                <a:solidFill>
                  <a:srgbClr val="725945"/>
                </a:solidFill>
                <a:effectLst/>
                <a:latin typeface="Elif1"/>
              </a:rPr>
              <a:t>﴿٢٩﴾</a:t>
            </a:r>
            <a:endParaRPr lang="tr-TR" sz="3600" dirty="0"/>
          </a:p>
        </p:txBody>
      </p:sp>
    </p:spTree>
    <p:extLst>
      <p:ext uri="{BB962C8B-B14F-4D97-AF65-F5344CB8AC3E}">
        <p14:creationId xmlns:p14="http://schemas.microsoft.com/office/powerpoint/2010/main" val="104776579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77360"/>
            <a:ext cx="12192000" cy="2854960"/>
          </a:xfrm>
        </p:spPr>
        <p:txBody>
          <a:bodyPr>
            <a:normAutofit/>
          </a:bodyPr>
          <a:lstStyle/>
          <a:p>
            <a:r>
              <a:rPr lang="tr-TR" b="1" i="1" u="none" strike="noStrike" dirty="0">
                <a:solidFill>
                  <a:srgbClr val="725945"/>
                </a:solidFill>
                <a:effectLst/>
                <a:latin typeface="Helvetica Neue"/>
              </a:rPr>
              <a:t>﴾33﴿</a:t>
            </a:r>
            <a:r>
              <a:rPr lang="tr-TR" b="1" i="1" dirty="0">
                <a:solidFill>
                  <a:srgbClr val="4A4A4A"/>
                </a:solidFill>
                <a:effectLst/>
                <a:latin typeface="Helvetica Neue"/>
              </a:rPr>
              <a:t>De ki: “Rabbim ancak açık ve gizli kötülükleri, günahı ve haksız yere sınırı aşmayı, hakkında hiçbir delil indirmediği bir şeyi Allah’a ortak koşmanızı ve Allah hakkında bilmediğiniz şeyleri söylemenizi haram kılmıştır.”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A'râf</a:t>
            </a:r>
            <a:r>
              <a:rPr lang="tr-TR" sz="2400" b="1" i="0" dirty="0">
                <a:solidFill>
                  <a:srgbClr val="725945"/>
                </a:solidFill>
                <a:effectLst/>
                <a:latin typeface="Helvetica Neue"/>
              </a:rPr>
              <a:t> Suresi </a:t>
            </a:r>
            <a:r>
              <a:rPr lang="tr-TR" sz="2200" b="1" i="0" dirty="0">
                <a:solidFill>
                  <a:srgbClr val="725945"/>
                </a:solidFill>
                <a:effectLst/>
                <a:latin typeface="inherit"/>
              </a:rPr>
              <a:t>- 7.Sure </a:t>
            </a:r>
          </a:p>
          <a:p>
            <a:r>
              <a:rPr lang="tr-TR" sz="2200" b="1" dirty="0">
                <a:solidFill>
                  <a:srgbClr val="725945"/>
                </a:solidFill>
                <a:latin typeface="Helvetica Neue"/>
                <a:hlinkClick r:id="rId2"/>
              </a:rPr>
              <a:t>33.</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085420"/>
            <a:ext cx="12192000" cy="1583848"/>
          </a:xfrm>
        </p:spPr>
        <p:txBody>
          <a:bodyPr>
            <a:noAutofit/>
          </a:bodyPr>
          <a:lstStyle/>
          <a:p>
            <a:r>
              <a:rPr lang="ar-AE" sz="3600" b="0" i="0" dirty="0">
                <a:solidFill>
                  <a:srgbClr val="725945"/>
                </a:solidFill>
                <a:effectLst/>
                <a:latin typeface="Elif1"/>
              </a:rPr>
              <a:t>قُلْ اِنَّمَا حَرَّمَ رَبِّىَ الْفَوَاحِشَ مَا ظَهَرَ مِنْهَا وَمَا بَطَنَ وَالْاِثْمَ وَالْبَغْىَ بِغَيْرِ الْحَقِّ وَاَنْ</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تُشْرِكُوا بِاللّٰهِ مَا لَمْ يُنَزِّلْ بِهٖ سُلْطَانًا وَاَنْ تَقُولُوا عَلَى اللّٰهِ مَا لَا تَعْلَمُونَ</a:t>
            </a:r>
            <a:r>
              <a:rPr lang="ar-AE" sz="3600" b="1" i="0" u="none" strike="noStrike" dirty="0">
                <a:solidFill>
                  <a:srgbClr val="725945"/>
                </a:solidFill>
                <a:effectLst/>
                <a:latin typeface="Elif1"/>
              </a:rPr>
              <a:t>﴿٣٣﴾</a:t>
            </a:r>
            <a:endParaRPr lang="tr-TR" sz="3600" dirty="0"/>
          </a:p>
        </p:txBody>
      </p:sp>
    </p:spTree>
    <p:extLst>
      <p:ext uri="{BB962C8B-B14F-4D97-AF65-F5344CB8AC3E}">
        <p14:creationId xmlns:p14="http://schemas.microsoft.com/office/powerpoint/2010/main" val="86354901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77360"/>
            <a:ext cx="12192000" cy="2854960"/>
          </a:xfrm>
        </p:spPr>
        <p:txBody>
          <a:bodyPr>
            <a:normAutofit/>
          </a:bodyPr>
          <a:lstStyle/>
          <a:p>
            <a:r>
              <a:rPr lang="tr-TR" b="1" i="1" u="none" strike="noStrike" dirty="0">
                <a:solidFill>
                  <a:srgbClr val="725945"/>
                </a:solidFill>
                <a:effectLst/>
                <a:latin typeface="Helvetica Neue"/>
              </a:rPr>
              <a:t>﴾38﴿</a:t>
            </a:r>
            <a:r>
              <a:rPr lang="tr-TR" b="1" i="1" dirty="0">
                <a:solidFill>
                  <a:srgbClr val="4A4A4A"/>
                </a:solidFill>
                <a:effectLst/>
                <a:latin typeface="Helvetica Neue"/>
              </a:rPr>
              <a:t>Allah buyuracak ki: “Sizden önce geçmiş cin ve insan toplulukları arasında siz de ateşe girin!” Her ümmet girdikçe yoldaşlarına lânet edecektir. Hepsi birbiri ardından orada (cehennem de) toplanınca, sonrakiler öncekiler için, “Ey rabbimiz! Bizi işte bunlar saptırdılar! Onun için onlara ateşten bir kat daha azap ver!” diyecekler. Allah da, “Zaten hepiniz için bir kat daha azap vardır, fakat siz bilmezsiniz” diyecektir.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A'râf</a:t>
            </a:r>
            <a:r>
              <a:rPr lang="tr-TR" sz="2400" b="1" i="0" dirty="0">
                <a:solidFill>
                  <a:srgbClr val="725945"/>
                </a:solidFill>
                <a:effectLst/>
                <a:latin typeface="Helvetica Neue"/>
              </a:rPr>
              <a:t> Suresi </a:t>
            </a:r>
            <a:r>
              <a:rPr lang="tr-TR" sz="2200" b="1" i="0" dirty="0">
                <a:solidFill>
                  <a:srgbClr val="725945"/>
                </a:solidFill>
                <a:effectLst/>
                <a:latin typeface="inherit"/>
              </a:rPr>
              <a:t>- 7.Sure </a:t>
            </a:r>
          </a:p>
          <a:p>
            <a:r>
              <a:rPr lang="tr-TR" sz="2200" b="1" dirty="0">
                <a:solidFill>
                  <a:srgbClr val="725945"/>
                </a:solidFill>
                <a:latin typeface="Helvetica Neue"/>
                <a:hlinkClick r:id="rId2"/>
              </a:rPr>
              <a:t>38.</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085420"/>
            <a:ext cx="12192000" cy="1583848"/>
          </a:xfrm>
        </p:spPr>
        <p:txBody>
          <a:bodyPr>
            <a:noAutofit/>
          </a:bodyPr>
          <a:lstStyle/>
          <a:p>
            <a:r>
              <a:rPr lang="ar-AE" sz="3600" b="0" i="0" dirty="0">
                <a:solidFill>
                  <a:srgbClr val="725945"/>
                </a:solidFill>
                <a:effectLst/>
                <a:latin typeface="Elif1"/>
              </a:rPr>
              <a:t>قَالَ ادْخُلُوا فٖٓى اُمَمٍ قَدْ خَلَتْ مِنْ قَبْلِكُمْ مِنَ الْجِنِّ وَالْاِنْسِ فِى النَّارِۜ كُلَّمَا دَخَلَتْ اُمَّةٌ لَعَنَتْ</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اُخْتَهَاۜ حَتّٰٓى اِذَا ادَّارَكُوا فٖيهَا جَمٖيعًاۙ قَالَتْ اُخْرٰيهُمْ لِاُو۫لٰيهُمْ رَبَّنَا هٰٓؤُ۬لَٓاءِ اَضَلُّونَا فَاٰتِهِمْ</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عَذَابًا ضِعْفًا مِنَ النَّارِۜ قَالَ لِكُلٍّ ضِعْفٌ وَلٰكِنْ لَا تَعْلَمُونَ</a:t>
            </a:r>
            <a:r>
              <a:rPr lang="ar-AE" sz="3600" b="1" i="0" u="none" strike="noStrike" dirty="0">
                <a:solidFill>
                  <a:srgbClr val="725945"/>
                </a:solidFill>
                <a:effectLst/>
                <a:latin typeface="Elif1"/>
              </a:rPr>
              <a:t>﴿٣٨﴾</a:t>
            </a:r>
            <a:endParaRPr lang="tr-TR" sz="3600" dirty="0"/>
          </a:p>
        </p:txBody>
      </p:sp>
    </p:spTree>
    <p:extLst>
      <p:ext uri="{BB962C8B-B14F-4D97-AF65-F5344CB8AC3E}">
        <p14:creationId xmlns:p14="http://schemas.microsoft.com/office/powerpoint/2010/main" val="186855428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77360"/>
            <a:ext cx="12192000" cy="2854960"/>
          </a:xfrm>
        </p:spPr>
        <p:txBody>
          <a:bodyPr>
            <a:normAutofit/>
          </a:bodyPr>
          <a:lstStyle/>
          <a:p>
            <a:r>
              <a:rPr lang="tr-TR" b="1" i="1" u="none" strike="noStrike" dirty="0">
                <a:solidFill>
                  <a:srgbClr val="725945"/>
                </a:solidFill>
                <a:effectLst/>
                <a:latin typeface="Helvetica Neue"/>
              </a:rPr>
              <a:t>﴾43﴿</a:t>
            </a:r>
            <a:r>
              <a:rPr lang="tr-TR" b="1" i="1" dirty="0">
                <a:solidFill>
                  <a:srgbClr val="4A4A4A"/>
                </a:solidFill>
                <a:effectLst/>
                <a:latin typeface="Helvetica Neue"/>
              </a:rPr>
              <a:t>(Cennette) onların altından ırmaklar akarken, kalplerinde kinden ne varsa hepsini çıkarıp atarız. Ve onlar derler ki: “Bizi bu nimete kavuşturan Allah’a hamdolsun! Allah bize bahşetmeseydi biz kendiliğimizden elde edemezdik. Hakikaten rabbimizin elçileri gerçeği getirmişler.” Onlara, “İşte size cennet. Yapmış olduğunuz iyi amellere karşılık o sizin oldu” diye seslenilir.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A'râf</a:t>
            </a:r>
            <a:r>
              <a:rPr lang="tr-TR" sz="2400" b="1" i="0" dirty="0">
                <a:solidFill>
                  <a:srgbClr val="725945"/>
                </a:solidFill>
                <a:effectLst/>
                <a:latin typeface="Helvetica Neue"/>
              </a:rPr>
              <a:t> Suresi </a:t>
            </a:r>
            <a:r>
              <a:rPr lang="tr-TR" sz="2200" b="1" i="0" dirty="0">
                <a:solidFill>
                  <a:srgbClr val="725945"/>
                </a:solidFill>
                <a:effectLst/>
                <a:latin typeface="inherit"/>
              </a:rPr>
              <a:t>- 7.Sure </a:t>
            </a:r>
          </a:p>
          <a:p>
            <a:r>
              <a:rPr lang="tr-TR" sz="2200" b="1" dirty="0">
                <a:solidFill>
                  <a:srgbClr val="725945"/>
                </a:solidFill>
                <a:latin typeface="Helvetica Neue"/>
                <a:hlinkClick r:id="rId2"/>
              </a:rPr>
              <a:t>43.</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085420"/>
            <a:ext cx="12192000" cy="1583848"/>
          </a:xfrm>
        </p:spPr>
        <p:txBody>
          <a:bodyPr>
            <a:noAutofit/>
          </a:bodyPr>
          <a:lstStyle/>
          <a:p>
            <a:r>
              <a:rPr lang="ar-AE" sz="3600" b="0" i="0" dirty="0">
                <a:solidFill>
                  <a:srgbClr val="725945"/>
                </a:solidFill>
                <a:effectLst/>
                <a:latin typeface="Elif1"/>
              </a:rPr>
              <a:t>وَنَزَعْنَا مَا فٖي صُدُورِهِمْ مِنْ غِلٍّ تَجْرٖي مِنْ تَحْتِهِمُ الْاَنْهَارُۚ وَقَالُوا الْحَمْدُ لِلّٰهِ الَّذٖي هَدٰينَا</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لِهٰذَا وَمَا كُنَّا لِنَهْتَدِيَ لَوْلَٓا اَنْ هَدٰينَا اللّٰهُۚ لَقَدْ جَٓاءَتْ رُسُلُ رَبِّنَا بِالْحَقِّؕ وَنُودُٓوا اَنْ تِلْكُمُ</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الْجَنَّةُ اُو۫رِثْتُمُوهَا بِمَا كُنْتُمْ تَعْمَلُونَ</a:t>
            </a:r>
            <a:r>
              <a:rPr lang="ar-AE" sz="3600" b="1" i="0" u="none" strike="noStrike" dirty="0">
                <a:solidFill>
                  <a:srgbClr val="725945"/>
                </a:solidFill>
                <a:effectLst/>
                <a:latin typeface="Elif1"/>
              </a:rPr>
              <a:t>﴿٤٣﴾</a:t>
            </a:r>
            <a:endParaRPr lang="tr-TR" sz="3600" dirty="0"/>
          </a:p>
        </p:txBody>
      </p:sp>
    </p:spTree>
    <p:extLst>
      <p:ext uri="{BB962C8B-B14F-4D97-AF65-F5344CB8AC3E}">
        <p14:creationId xmlns:p14="http://schemas.microsoft.com/office/powerpoint/2010/main" val="49122142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77360"/>
            <a:ext cx="12192000" cy="2854960"/>
          </a:xfrm>
        </p:spPr>
        <p:txBody>
          <a:bodyPr>
            <a:normAutofit/>
          </a:bodyPr>
          <a:lstStyle/>
          <a:p>
            <a:r>
              <a:rPr lang="tr-TR" b="1" i="1" u="none" strike="noStrike" dirty="0">
                <a:solidFill>
                  <a:srgbClr val="725945"/>
                </a:solidFill>
                <a:effectLst/>
                <a:latin typeface="Helvetica Neue"/>
              </a:rPr>
              <a:t>﴾44﴿</a:t>
            </a:r>
            <a:r>
              <a:rPr lang="tr-TR" b="1" i="1" dirty="0">
                <a:solidFill>
                  <a:srgbClr val="4A4A4A"/>
                </a:solidFill>
                <a:effectLst/>
                <a:latin typeface="Helvetica Neue"/>
              </a:rPr>
              <a:t>Cennet ehli cehennem ehline, “Biz rabbimizin bize </a:t>
            </a:r>
            <a:r>
              <a:rPr lang="tr-TR" b="1" i="1" dirty="0" err="1">
                <a:solidFill>
                  <a:srgbClr val="4A4A4A"/>
                </a:solidFill>
                <a:effectLst/>
                <a:latin typeface="Helvetica Neue"/>
              </a:rPr>
              <a:t>vaad</a:t>
            </a:r>
            <a:r>
              <a:rPr lang="tr-TR" b="1" i="1" dirty="0">
                <a:solidFill>
                  <a:srgbClr val="4A4A4A"/>
                </a:solidFill>
                <a:effectLst/>
                <a:latin typeface="Helvetica Neue"/>
              </a:rPr>
              <a:t> ettiğini gerçek bulduk; siz de rabbinizin size </a:t>
            </a:r>
            <a:r>
              <a:rPr lang="tr-TR" b="1" i="1" dirty="0" err="1">
                <a:solidFill>
                  <a:srgbClr val="4A4A4A"/>
                </a:solidFill>
                <a:effectLst/>
                <a:latin typeface="Helvetica Neue"/>
              </a:rPr>
              <a:t>vaad</a:t>
            </a:r>
            <a:r>
              <a:rPr lang="tr-TR" b="1" i="1" dirty="0">
                <a:solidFill>
                  <a:srgbClr val="4A4A4A"/>
                </a:solidFill>
                <a:effectLst/>
                <a:latin typeface="Helvetica Neue"/>
              </a:rPr>
              <a:t> ettiğini gerçek buldunuz mu?” diye seslenir. “Evet!” derler. Ve aralarından bir duyurucu, “Allah’ın lâneti zalimlerin üzerine olsun!” diye bağırır.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A'râf</a:t>
            </a:r>
            <a:r>
              <a:rPr lang="tr-TR" sz="2400" b="1" i="0" dirty="0">
                <a:solidFill>
                  <a:srgbClr val="725945"/>
                </a:solidFill>
                <a:effectLst/>
                <a:latin typeface="Helvetica Neue"/>
              </a:rPr>
              <a:t> Suresi </a:t>
            </a:r>
            <a:r>
              <a:rPr lang="tr-TR" sz="2200" b="1" i="0" dirty="0">
                <a:solidFill>
                  <a:srgbClr val="725945"/>
                </a:solidFill>
                <a:effectLst/>
                <a:latin typeface="inherit"/>
              </a:rPr>
              <a:t>- 7.Sure </a:t>
            </a:r>
          </a:p>
          <a:p>
            <a:r>
              <a:rPr lang="tr-TR" sz="2200" b="1" dirty="0">
                <a:solidFill>
                  <a:srgbClr val="725945"/>
                </a:solidFill>
                <a:latin typeface="Helvetica Neue"/>
                <a:hlinkClick r:id="rId2"/>
              </a:rPr>
              <a:t>44.</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085420"/>
            <a:ext cx="12192000" cy="1583848"/>
          </a:xfrm>
        </p:spPr>
        <p:txBody>
          <a:bodyPr>
            <a:noAutofit/>
          </a:bodyPr>
          <a:lstStyle/>
          <a:p>
            <a:r>
              <a:rPr lang="ar-AE" sz="3600" b="0" i="0" dirty="0">
                <a:solidFill>
                  <a:srgbClr val="725945"/>
                </a:solidFill>
                <a:effectLst/>
                <a:latin typeface="Elif1"/>
              </a:rPr>
              <a:t>وَنَادٰٓى اَصْحَابُ الْجَنَّةِ اَصْحَابَ النَّارِ اَنْ قَدْ وَجَدْنَا مَا وَعَدَنَا رَبُّنَا حَقاًّ فَهَلْ وَجَدْتُمْ مَا</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وَعَدَ رَبُّكُمْ حَقاًّؕ قَالُوا نَعَمْۚ فَاَذَّنَ مُؤَذِّنٌ بَيْنَهُمْ اَنْ لَعْنَةُ اللّٰهِ عَلَى الظَّالِمٖينَۙ</a:t>
            </a:r>
            <a:r>
              <a:rPr lang="ar-AE" sz="3600" b="1" i="0" u="none" strike="noStrike" dirty="0">
                <a:solidFill>
                  <a:srgbClr val="725945"/>
                </a:solidFill>
                <a:effectLst/>
                <a:latin typeface="Elif1"/>
              </a:rPr>
              <a:t>﴿٤٤﴾</a:t>
            </a:r>
            <a:endParaRPr lang="tr-TR" sz="3600" dirty="0"/>
          </a:p>
        </p:txBody>
      </p:sp>
    </p:spTree>
    <p:extLst>
      <p:ext uri="{BB962C8B-B14F-4D97-AF65-F5344CB8AC3E}">
        <p14:creationId xmlns:p14="http://schemas.microsoft.com/office/powerpoint/2010/main" val="353074965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﴾47﴿</a:t>
            </a:r>
            <a:r>
              <a:rPr lang="tr-TR" b="1" i="1" dirty="0">
                <a:solidFill>
                  <a:srgbClr val="4A4A4A"/>
                </a:solidFill>
                <a:effectLst/>
                <a:latin typeface="Helvetica Neue"/>
              </a:rPr>
              <a:t>Gözleri cehennem ehli tarafına döndürülünce de, “Ey rabbimiz! Bizi zalimler topluluğu ile beraber bulundurma!” derler.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A'râf</a:t>
            </a:r>
            <a:r>
              <a:rPr lang="tr-TR" sz="2400" b="1" i="0" dirty="0">
                <a:solidFill>
                  <a:srgbClr val="725945"/>
                </a:solidFill>
                <a:effectLst/>
                <a:latin typeface="Helvetica Neue"/>
              </a:rPr>
              <a:t> Suresi </a:t>
            </a:r>
            <a:r>
              <a:rPr lang="tr-TR" sz="2200" b="1" i="0" dirty="0">
                <a:solidFill>
                  <a:srgbClr val="725945"/>
                </a:solidFill>
                <a:effectLst/>
                <a:latin typeface="inherit"/>
              </a:rPr>
              <a:t>- 7.Sure </a:t>
            </a:r>
          </a:p>
          <a:p>
            <a:r>
              <a:rPr lang="tr-TR" sz="2200" b="1" dirty="0">
                <a:solidFill>
                  <a:srgbClr val="725945"/>
                </a:solidFill>
                <a:latin typeface="Helvetica Neue"/>
                <a:hlinkClick r:id="rId2"/>
              </a:rPr>
              <a:t>47.</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085420"/>
            <a:ext cx="12192000" cy="1583848"/>
          </a:xfrm>
        </p:spPr>
        <p:txBody>
          <a:bodyPr>
            <a:noAutofit/>
          </a:bodyPr>
          <a:lstStyle/>
          <a:p>
            <a:r>
              <a:rPr lang="ar-AE" sz="3600" b="0" i="0" dirty="0">
                <a:solidFill>
                  <a:srgbClr val="725945"/>
                </a:solidFill>
                <a:effectLst/>
                <a:latin typeface="Elif1"/>
              </a:rPr>
              <a:t>وَاِذَا صُرِفَتْ اَبْصَارُهُمْ تِلْقَٓاءَ اَصْحَابِ النَّارِۙ قَالُوا رَبَّـنَا لَا تَجْعَلْنَا مَعَ الْقَوْمِ</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الظَّالِمٖينَࣖ</a:t>
            </a:r>
            <a:r>
              <a:rPr lang="ar-AE" sz="3600" b="1" i="0" u="none" strike="noStrike" dirty="0">
                <a:solidFill>
                  <a:srgbClr val="725945"/>
                </a:solidFill>
                <a:effectLst/>
                <a:latin typeface="Elif1"/>
              </a:rPr>
              <a:t>﴿٤٧﴾</a:t>
            </a:r>
            <a:endParaRPr lang="tr-TR" sz="3600" dirty="0"/>
          </a:p>
        </p:txBody>
      </p:sp>
    </p:spTree>
    <p:extLst>
      <p:ext uri="{BB962C8B-B14F-4D97-AF65-F5344CB8AC3E}">
        <p14:creationId xmlns:p14="http://schemas.microsoft.com/office/powerpoint/2010/main" val="306691767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sz="2000" b="1" i="1" u="none" strike="noStrike" dirty="0">
                <a:solidFill>
                  <a:srgbClr val="725945"/>
                </a:solidFill>
                <a:effectLst/>
                <a:latin typeface="Helvetica Neue"/>
              </a:rPr>
              <a:t>﴾53﴿</a:t>
            </a:r>
            <a:r>
              <a:rPr lang="tr-TR" sz="2000" b="1" i="1" dirty="0">
                <a:solidFill>
                  <a:srgbClr val="4A4A4A"/>
                </a:solidFill>
                <a:effectLst/>
                <a:latin typeface="Helvetica Neue"/>
              </a:rPr>
              <a:t>(Fakat) onlar, hesap gününün gerçekleşmesinden başka bir şey beklemiyorlar. Önceden onu yok sayanlar gerçekleştiği gün derler ki: “Doğrusu rabbimizin elçileri gerçeği getirmiştir. Keşke bizim şefaatçilerimiz olsa da bize şefaat etseler veya (dünyaya) geri döndürülsek de yapmış olduğumuz amelleri başka türlü yapsak!” Onlar cidden kendilerine yazık ettiler ve uydurdukları şeyler de (putlar) kendilerinden uzaklaşıp kayboldu.</a:t>
            </a:r>
            <a:endParaRPr lang="tr-TR" sz="277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A'râf</a:t>
            </a:r>
            <a:r>
              <a:rPr lang="tr-TR" sz="2400" b="1" i="0" dirty="0">
                <a:solidFill>
                  <a:srgbClr val="725945"/>
                </a:solidFill>
                <a:effectLst/>
                <a:latin typeface="Helvetica Neue"/>
              </a:rPr>
              <a:t> Suresi </a:t>
            </a:r>
            <a:r>
              <a:rPr lang="tr-TR" sz="2200" b="1" i="0" dirty="0">
                <a:solidFill>
                  <a:srgbClr val="725945"/>
                </a:solidFill>
                <a:effectLst/>
                <a:latin typeface="inherit"/>
              </a:rPr>
              <a:t>- 7.Sure </a:t>
            </a:r>
          </a:p>
          <a:p>
            <a:r>
              <a:rPr lang="tr-TR" sz="2200" b="1" dirty="0">
                <a:solidFill>
                  <a:srgbClr val="725945"/>
                </a:solidFill>
                <a:latin typeface="Helvetica Neue"/>
                <a:hlinkClick r:id="rId2"/>
              </a:rPr>
              <a:t>53.</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207340"/>
            <a:ext cx="12192000" cy="1583848"/>
          </a:xfrm>
        </p:spPr>
        <p:txBody>
          <a:bodyPr>
            <a:noAutofit/>
          </a:bodyPr>
          <a:lstStyle/>
          <a:p>
            <a:r>
              <a:rPr lang="ar-AE" sz="3600" b="0" i="0" dirty="0">
                <a:solidFill>
                  <a:srgbClr val="725945"/>
                </a:solidFill>
                <a:effectLst/>
                <a:latin typeface="Elif1"/>
              </a:rPr>
              <a:t>هَلْ يَنْظُرُونَ اِلَّا تَأْوٖيلَهُؕ يَوْمَ يَأْتٖي تَأْوٖيلُهُ يَقُولُ الَّذٖينَ نَسُوهُ مِنْ قَبْلُ قَدْ جَٓاءَتْ رُسُلُ رَبِّنَا</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بِالْحَقِّۚ فَهَلْ لَنَا مِنْ شُفَعَٓاءَ فَيَشْفَعُوا لَـنَٓا اَوْ نُرَدُّ فَنَعْمَلَ غَيْرَ الَّذٖي كُنَّا نَعْمَلُؕ قَدْ خَسِرُٓوا</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اَنْفُسَهُمْ وَضَلَّ عَنْهُمْ مَا كَانُوا يَفْتَرُونَࣖ</a:t>
            </a:r>
            <a:r>
              <a:rPr lang="ar-AE" sz="3600" b="1" i="0" u="none" strike="noStrike" dirty="0">
                <a:solidFill>
                  <a:srgbClr val="725945"/>
                </a:solidFill>
                <a:effectLst/>
                <a:latin typeface="Elif1"/>
              </a:rPr>
              <a:t>﴿٥٣﴾</a:t>
            </a:r>
            <a:endParaRPr lang="tr-TR" sz="3600" dirty="0"/>
          </a:p>
        </p:txBody>
      </p:sp>
    </p:spTree>
    <p:extLst>
      <p:ext uri="{BB962C8B-B14F-4D97-AF65-F5344CB8AC3E}">
        <p14:creationId xmlns:p14="http://schemas.microsoft.com/office/powerpoint/2010/main" val="225877657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﴾57﴿</a:t>
            </a:r>
            <a:r>
              <a:rPr lang="tr-TR" b="1" i="1" dirty="0">
                <a:solidFill>
                  <a:srgbClr val="4A4A4A"/>
                </a:solidFill>
                <a:effectLst/>
                <a:latin typeface="Helvetica Neue"/>
              </a:rPr>
              <a:t>Rüzgârları rahmetinin önünde müjde olarak gönderen O’dur. Nihayet o rüzgârlar ağır bir bulut yüklenince onu ölü bir memlekete </a:t>
            </a:r>
            <a:r>
              <a:rPr lang="tr-TR" b="1" i="1" dirty="0" err="1">
                <a:solidFill>
                  <a:srgbClr val="4A4A4A"/>
                </a:solidFill>
                <a:effectLst/>
                <a:latin typeface="Helvetica Neue"/>
              </a:rPr>
              <a:t>sevkederiz</a:t>
            </a:r>
            <a:r>
              <a:rPr lang="tr-TR" b="1" i="1" dirty="0">
                <a:solidFill>
                  <a:srgbClr val="4A4A4A"/>
                </a:solidFill>
                <a:effectLst/>
                <a:latin typeface="Helvetica Neue"/>
              </a:rPr>
              <a:t>. Orada suyu indirir ve onunla türlü türlü meyveler çıkarırız. İşte ölüleri de böyle çıkaracağız. Herhalde bundan ibret alırsınız.</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A'râf</a:t>
            </a:r>
            <a:r>
              <a:rPr lang="tr-TR" sz="2400" b="1" i="0" dirty="0">
                <a:solidFill>
                  <a:srgbClr val="725945"/>
                </a:solidFill>
                <a:effectLst/>
                <a:latin typeface="Helvetica Neue"/>
              </a:rPr>
              <a:t> Suresi </a:t>
            </a:r>
            <a:r>
              <a:rPr lang="tr-TR" sz="2200" b="1" i="0" dirty="0">
                <a:solidFill>
                  <a:srgbClr val="725945"/>
                </a:solidFill>
                <a:effectLst/>
                <a:latin typeface="inherit"/>
              </a:rPr>
              <a:t>- 7.Sure </a:t>
            </a:r>
          </a:p>
          <a:p>
            <a:r>
              <a:rPr lang="tr-TR" sz="2200" b="1" dirty="0">
                <a:solidFill>
                  <a:srgbClr val="725945"/>
                </a:solidFill>
                <a:latin typeface="Helvetica Neue"/>
                <a:hlinkClick r:id="rId2"/>
              </a:rPr>
              <a:t>57.</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085420"/>
            <a:ext cx="12192000" cy="1583848"/>
          </a:xfrm>
        </p:spPr>
        <p:txBody>
          <a:bodyPr>
            <a:noAutofit/>
          </a:bodyPr>
          <a:lstStyle/>
          <a:p>
            <a:r>
              <a:rPr lang="ar-AE" sz="3600" b="0" i="0" dirty="0">
                <a:solidFill>
                  <a:srgbClr val="725945"/>
                </a:solidFill>
                <a:effectLst/>
                <a:latin typeface="Elif1"/>
              </a:rPr>
              <a:t>وَهُوَ الَّذٖي يُرْسِلُ الرِّيَاحَ بُشْراً بَيْنَ يَدَيْ رَحْمَتِهٖؕ حَتّٰٓى اِذَٓا اَقَلَّتْ سَحَاباً ثِقَالاً سُقْنَاهُ لِبَلَدٍ</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مَيِّتٍ فَاَنْزَلْنَا بِهِ الْمَٓاءَ فَاَخْرَجْنَا بِهٖ مِنْ كُلِّ الثَّمَرَاتِؕ كَذٰلِكَ نُخْرِجُ الْمَوْتٰى لَعَلَّكُمْ</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تَذَكَّرُونَ</a:t>
            </a:r>
            <a:r>
              <a:rPr lang="ar-AE" sz="3600" b="1" i="0" u="none" strike="noStrike" dirty="0">
                <a:solidFill>
                  <a:srgbClr val="725945"/>
                </a:solidFill>
                <a:effectLst/>
                <a:latin typeface="Elif1"/>
              </a:rPr>
              <a:t>﴿٥٧﴾</a:t>
            </a:r>
            <a:endParaRPr lang="tr-TR" sz="3600" dirty="0"/>
          </a:p>
        </p:txBody>
      </p:sp>
    </p:spTree>
    <p:extLst>
      <p:ext uri="{BB962C8B-B14F-4D97-AF65-F5344CB8AC3E}">
        <p14:creationId xmlns:p14="http://schemas.microsoft.com/office/powerpoint/2010/main" val="177714918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419600"/>
            <a:ext cx="12192000" cy="2854960"/>
          </a:xfrm>
        </p:spPr>
        <p:txBody>
          <a:bodyPr>
            <a:normAutofit/>
          </a:bodyPr>
          <a:lstStyle/>
          <a:p>
            <a:r>
              <a:rPr lang="tr-TR" b="1" i="1" u="none" strike="noStrike" dirty="0">
                <a:solidFill>
                  <a:srgbClr val="725945"/>
                </a:solidFill>
                <a:effectLst/>
                <a:latin typeface="Helvetica Neue"/>
              </a:rPr>
              <a:t>﴾71﴿</a:t>
            </a:r>
            <a:r>
              <a:rPr lang="tr-TR" b="1" i="1" dirty="0">
                <a:solidFill>
                  <a:srgbClr val="4A4A4A"/>
                </a:solidFill>
                <a:effectLst/>
                <a:latin typeface="Helvetica Neue"/>
              </a:rPr>
              <a:t>Hûd şöyle cevap verdi: “Üzerinize rabbinizden bir öfke ve bir azap inmektedir. Haklarında Allah’ın hiçbir delil indirmediği, sadece sizin ve atalarınızın taktığı kuru isimler hususunda mı benimle tartışıyorsunuz? Bekleyin öyleyse! Şüphesiz ben de sizinle beraber bekleyenlerdenim!”</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A'râf</a:t>
            </a:r>
            <a:r>
              <a:rPr lang="tr-TR" sz="2400" b="1" i="0" dirty="0">
                <a:solidFill>
                  <a:srgbClr val="725945"/>
                </a:solidFill>
                <a:effectLst/>
                <a:latin typeface="Helvetica Neue"/>
              </a:rPr>
              <a:t> Suresi </a:t>
            </a:r>
            <a:r>
              <a:rPr lang="tr-TR" sz="2200" b="1" i="0" dirty="0">
                <a:solidFill>
                  <a:srgbClr val="725945"/>
                </a:solidFill>
                <a:effectLst/>
                <a:latin typeface="inherit"/>
              </a:rPr>
              <a:t>- 7.Sure </a:t>
            </a:r>
          </a:p>
          <a:p>
            <a:r>
              <a:rPr lang="tr-TR" sz="2200" b="1" dirty="0">
                <a:solidFill>
                  <a:srgbClr val="725945"/>
                </a:solidFill>
                <a:latin typeface="Helvetica Neue"/>
                <a:hlinkClick r:id="rId2"/>
              </a:rPr>
              <a:t>71.</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729820"/>
            <a:ext cx="12192000" cy="1583848"/>
          </a:xfrm>
        </p:spPr>
        <p:txBody>
          <a:bodyPr>
            <a:noAutofit/>
          </a:bodyPr>
          <a:lstStyle/>
          <a:p>
            <a:r>
              <a:rPr lang="ar-AE" sz="3600" b="0" i="0" dirty="0">
                <a:solidFill>
                  <a:srgbClr val="725945"/>
                </a:solidFill>
                <a:effectLst/>
                <a:latin typeface="Elif1"/>
              </a:rPr>
              <a:t>قَالَ قَدْ وَقَعَ عَلَيْكُمْ مِنْ رَبِّكُمْ رِجْسٌ وَغَضَبٌؕ اَتُجَادِلُونَنٖي فٖٓي اَسْمَٓاءٍ سَمَّيْتُمُوهَٓا اَنْتُمْ</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وَاٰبَٓاؤُ۬كُمْ مَا نَزَّلَ اللّٰهُ بِهَا مِنْ سُلْطَانٍؕ فَانْتَظِرُٓوا اِنّٖي مَعَكُمْ مِنَ الْمُنْتَظِرٖينَ</a:t>
            </a:r>
            <a:r>
              <a:rPr lang="ar-AE" sz="3600" b="1" i="0" u="none" strike="noStrike" dirty="0">
                <a:solidFill>
                  <a:srgbClr val="725945"/>
                </a:solidFill>
                <a:effectLst/>
                <a:latin typeface="Elif1"/>
              </a:rPr>
              <a:t>﴿٧١﴾</a:t>
            </a:r>
            <a:endParaRPr lang="tr-TR" sz="3600" dirty="0"/>
          </a:p>
        </p:txBody>
      </p:sp>
    </p:spTree>
    <p:extLst>
      <p:ext uri="{BB962C8B-B14F-4D97-AF65-F5344CB8AC3E}">
        <p14:creationId xmlns:p14="http://schemas.microsoft.com/office/powerpoint/2010/main" val="9905213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﴾73﴿</a:t>
            </a:r>
            <a:r>
              <a:rPr lang="tr-TR" b="1" i="1" dirty="0">
                <a:solidFill>
                  <a:srgbClr val="4A4A4A"/>
                </a:solidFill>
                <a:effectLst/>
                <a:latin typeface="Helvetica Neue"/>
              </a:rPr>
              <a:t>Semûd’a da kardeşleri </a:t>
            </a:r>
            <a:r>
              <a:rPr lang="tr-TR" b="1" i="1" dirty="0" err="1">
                <a:solidFill>
                  <a:srgbClr val="4A4A4A"/>
                </a:solidFill>
                <a:effectLst/>
                <a:latin typeface="Helvetica Neue"/>
              </a:rPr>
              <a:t>Sâlih’i</a:t>
            </a:r>
            <a:r>
              <a:rPr lang="tr-TR" b="1" i="1" dirty="0">
                <a:solidFill>
                  <a:srgbClr val="4A4A4A"/>
                </a:solidFill>
                <a:effectLst/>
                <a:latin typeface="Helvetica Neue"/>
              </a:rPr>
              <a:t> (gönderdik). Onlara, “Ey kavmim” dedi, “Allah’a kulluk edin; sizin O’ndan başka tanrınız yoktur. Size rabbinizden açık bir delil gelmiştir. O da, size bir işaret olarak Allah’ın şu devesidir. Onu bırakın, Allah’ın toprağında otlasın. Ona kötülük etmeyin; sonra sizi elem verici bir azap yakalar.”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A'râf</a:t>
            </a:r>
            <a:r>
              <a:rPr lang="tr-TR" sz="2400" b="1" i="0" dirty="0">
                <a:solidFill>
                  <a:srgbClr val="725945"/>
                </a:solidFill>
                <a:effectLst/>
                <a:latin typeface="Helvetica Neue"/>
              </a:rPr>
              <a:t> Suresi </a:t>
            </a:r>
            <a:r>
              <a:rPr lang="tr-TR" sz="2200" b="1" i="0" dirty="0">
                <a:solidFill>
                  <a:srgbClr val="725945"/>
                </a:solidFill>
                <a:effectLst/>
                <a:latin typeface="inherit"/>
              </a:rPr>
              <a:t>- 7.Sure </a:t>
            </a:r>
          </a:p>
          <a:p>
            <a:r>
              <a:rPr lang="tr-TR" sz="2200" b="1" dirty="0">
                <a:solidFill>
                  <a:srgbClr val="725945"/>
                </a:solidFill>
                <a:latin typeface="Helvetica Neue"/>
                <a:hlinkClick r:id="rId2"/>
              </a:rPr>
              <a:t>73.</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085420"/>
            <a:ext cx="12192000" cy="1583848"/>
          </a:xfrm>
        </p:spPr>
        <p:txBody>
          <a:bodyPr>
            <a:noAutofit/>
          </a:bodyPr>
          <a:lstStyle/>
          <a:p>
            <a:r>
              <a:rPr lang="ar-AE" sz="3600" b="0" i="0" dirty="0">
                <a:solidFill>
                  <a:srgbClr val="725945"/>
                </a:solidFill>
                <a:effectLst/>
                <a:latin typeface="Elif1"/>
              </a:rPr>
              <a:t>وَاِلٰى ثَمُودَ اَخَاهُمْ صَـالِـحاًۘ قَالَ يَا قَوْمِ اعْبُدُوا اللّٰهَ مَا لَكُمْ مِنْ اِلٰهٍ غَيْرُهُؕ قَدْ جَٓاءَتْكُمْ بَيِّنَةٌ مِنْ</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رَبِّكُمْؕ هٰذِهٖ نَاقَةُ اللّٰهِ لَكُمْ اٰيَةً فَذَرُوهَا تَأْكُلْ فٖٓي اَرْضِ اللّٰهِ وَلَا تَمَسُّوهَا بِسُٓوءٍ فَيَأْخُذَكُمْ عَذَابٌ</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اَلٖيمٌ</a:t>
            </a:r>
            <a:r>
              <a:rPr lang="ar-AE" sz="3600" b="1" i="0" u="none" strike="noStrike" dirty="0">
                <a:solidFill>
                  <a:srgbClr val="725945"/>
                </a:solidFill>
                <a:effectLst/>
                <a:latin typeface="Elif1"/>
              </a:rPr>
              <a:t>﴿٧٣﴾</a:t>
            </a:r>
            <a:endParaRPr lang="tr-TR" sz="3600" dirty="0"/>
          </a:p>
        </p:txBody>
      </p:sp>
    </p:spTree>
    <p:extLst>
      <p:ext uri="{BB962C8B-B14F-4D97-AF65-F5344CB8AC3E}">
        <p14:creationId xmlns:p14="http://schemas.microsoft.com/office/powerpoint/2010/main" val="259726496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﴾75﴿</a:t>
            </a:r>
            <a:r>
              <a:rPr lang="tr-TR" b="1" i="1" dirty="0">
                <a:solidFill>
                  <a:srgbClr val="4A4A4A"/>
                </a:solidFill>
                <a:effectLst/>
                <a:latin typeface="Helvetica Neue"/>
              </a:rPr>
              <a:t>Kavminin ileri gelenlerinden büyüklük taslayanlar, içlerinden zayıf gördükleri kesimden inananlara dediler ki: “Siz </a:t>
            </a:r>
            <a:r>
              <a:rPr lang="tr-TR" b="1" i="1" dirty="0" err="1">
                <a:solidFill>
                  <a:srgbClr val="4A4A4A"/>
                </a:solidFill>
                <a:effectLst/>
                <a:latin typeface="Helvetica Neue"/>
              </a:rPr>
              <a:t>Sâlih’in</a:t>
            </a:r>
            <a:r>
              <a:rPr lang="tr-TR" b="1" i="1" dirty="0">
                <a:solidFill>
                  <a:srgbClr val="4A4A4A"/>
                </a:solidFill>
                <a:effectLst/>
                <a:latin typeface="Helvetica Neue"/>
              </a:rPr>
              <a:t>, rabbi tarafından gönderildiğine gerçekten inanıyor musunuz?” Onlar da, “Şüphesiz biz onunla ne gönderilmişse ona inanırız” dediler.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A'râf</a:t>
            </a:r>
            <a:r>
              <a:rPr lang="tr-TR" sz="2400" b="1" i="0" dirty="0">
                <a:solidFill>
                  <a:srgbClr val="725945"/>
                </a:solidFill>
                <a:effectLst/>
                <a:latin typeface="Helvetica Neue"/>
              </a:rPr>
              <a:t> Suresi </a:t>
            </a:r>
            <a:r>
              <a:rPr lang="tr-TR" sz="2200" b="1" i="0" dirty="0">
                <a:solidFill>
                  <a:srgbClr val="725945"/>
                </a:solidFill>
                <a:effectLst/>
                <a:latin typeface="inherit"/>
              </a:rPr>
              <a:t>- 7.Sure </a:t>
            </a:r>
          </a:p>
          <a:p>
            <a:r>
              <a:rPr lang="tr-TR" sz="2200" b="1" dirty="0">
                <a:solidFill>
                  <a:srgbClr val="725945"/>
                </a:solidFill>
                <a:latin typeface="Helvetica Neue"/>
                <a:hlinkClick r:id="rId2"/>
              </a:rPr>
              <a:t>75.</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085420"/>
            <a:ext cx="12192000" cy="1583848"/>
          </a:xfrm>
        </p:spPr>
        <p:txBody>
          <a:bodyPr>
            <a:noAutofit/>
          </a:bodyPr>
          <a:lstStyle/>
          <a:p>
            <a:r>
              <a:rPr lang="ar-AE" sz="3600" b="0" i="0" dirty="0">
                <a:solidFill>
                  <a:srgbClr val="725945"/>
                </a:solidFill>
                <a:effectLst/>
                <a:latin typeface="Elif1"/>
              </a:rPr>
              <a:t>قَالَ الْمَلَأُ الَّذٖينَ اسْتَكْبَرُوا مِنْ قَوْمِهٖ لِلَّذٖينَ اسْتُضْعِفُوا لِمَنْ اٰمَنَ مِنْهُمْ اَتَعْلَمُونَ اَنَّ صَالِحاً</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مُرْسَلٌ مِنْ رَبِّهٖؕ قَالُٓوا اِنَّا بِمَٓا اُرْسِلَ بِهٖ مُؤْمِنُونَ</a:t>
            </a:r>
            <a:r>
              <a:rPr lang="ar-AE" sz="3600" b="1" i="0" u="none" strike="noStrike" dirty="0">
                <a:solidFill>
                  <a:srgbClr val="725945"/>
                </a:solidFill>
                <a:effectLst/>
                <a:latin typeface="Elif1"/>
              </a:rPr>
              <a:t>﴿٧٥﴾</a:t>
            </a:r>
            <a:endParaRPr lang="tr-TR" sz="3600" dirty="0"/>
          </a:p>
        </p:txBody>
      </p:sp>
    </p:spTree>
    <p:extLst>
      <p:ext uri="{BB962C8B-B14F-4D97-AF65-F5344CB8AC3E}">
        <p14:creationId xmlns:p14="http://schemas.microsoft.com/office/powerpoint/2010/main" val="143081767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﴾77﴿</a:t>
            </a:r>
            <a:r>
              <a:rPr lang="tr-TR" b="1" i="1" dirty="0">
                <a:solidFill>
                  <a:srgbClr val="4A4A4A"/>
                </a:solidFill>
                <a:effectLst/>
                <a:latin typeface="Helvetica Neue"/>
              </a:rPr>
              <a:t>Derken, o deveyi keserek öldürdüler, böylece rablerinin emrinden dışarı çıktılar ve “Ey </a:t>
            </a:r>
            <a:r>
              <a:rPr lang="tr-TR" b="1" i="1" dirty="0" err="1">
                <a:solidFill>
                  <a:srgbClr val="4A4A4A"/>
                </a:solidFill>
                <a:effectLst/>
                <a:latin typeface="Helvetica Neue"/>
              </a:rPr>
              <a:t>Sâlih</a:t>
            </a:r>
            <a:r>
              <a:rPr lang="tr-TR" b="1" i="1" dirty="0">
                <a:solidFill>
                  <a:srgbClr val="4A4A4A"/>
                </a:solidFill>
                <a:effectLst/>
                <a:latin typeface="Helvetica Neue"/>
              </a:rPr>
              <a:t>! Eğer sen gerçekten peygamberlerden isen, bizi tehdit ettiğin azabı bize getir!” dediler.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A'râf</a:t>
            </a:r>
            <a:r>
              <a:rPr lang="tr-TR" sz="2400" b="1" i="0" dirty="0">
                <a:solidFill>
                  <a:srgbClr val="725945"/>
                </a:solidFill>
                <a:effectLst/>
                <a:latin typeface="Helvetica Neue"/>
              </a:rPr>
              <a:t> Suresi </a:t>
            </a:r>
            <a:r>
              <a:rPr lang="tr-TR" sz="2200" b="1" i="0" dirty="0">
                <a:solidFill>
                  <a:srgbClr val="725945"/>
                </a:solidFill>
                <a:effectLst/>
                <a:latin typeface="inherit"/>
              </a:rPr>
              <a:t>- 7.Sure </a:t>
            </a:r>
          </a:p>
          <a:p>
            <a:r>
              <a:rPr lang="tr-TR" sz="2200" b="1" dirty="0">
                <a:solidFill>
                  <a:srgbClr val="725945"/>
                </a:solidFill>
                <a:latin typeface="Helvetica Neue"/>
                <a:hlinkClick r:id="rId2"/>
              </a:rPr>
              <a:t>77.</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085420"/>
            <a:ext cx="12192000" cy="1583848"/>
          </a:xfrm>
        </p:spPr>
        <p:txBody>
          <a:bodyPr>
            <a:noAutofit/>
          </a:bodyPr>
          <a:lstStyle/>
          <a:p>
            <a:r>
              <a:rPr lang="ar-AE" sz="3600" b="0" i="0" dirty="0">
                <a:solidFill>
                  <a:srgbClr val="725945"/>
                </a:solidFill>
                <a:effectLst/>
                <a:latin typeface="Elif1"/>
              </a:rPr>
              <a:t>فَعَقَرُوا النَّاقَةَ وَعَتَوْا عَنْ اَمْرِ رَبِّهِمْ وَقَالُوا يَا صَالِحُ ائْتِنَا بِمَا تَعِدُنَٓا اِنْ كُنْتَ مِنَ</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الْمُرْسَلٖينَ</a:t>
            </a:r>
            <a:r>
              <a:rPr lang="ar-AE" sz="3600" b="1" i="0" u="none" strike="noStrike" dirty="0">
                <a:solidFill>
                  <a:srgbClr val="725945"/>
                </a:solidFill>
                <a:effectLst/>
                <a:latin typeface="Elif1"/>
              </a:rPr>
              <a:t>﴿٧٧﴾</a:t>
            </a:r>
            <a:endParaRPr lang="tr-TR" sz="3600" dirty="0"/>
          </a:p>
        </p:txBody>
      </p:sp>
    </p:spTree>
    <p:extLst>
      <p:ext uri="{BB962C8B-B14F-4D97-AF65-F5344CB8AC3E}">
        <p14:creationId xmlns:p14="http://schemas.microsoft.com/office/powerpoint/2010/main" val="101382949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﴾79﴿</a:t>
            </a:r>
            <a:r>
              <a:rPr lang="tr-TR" b="1" i="1" dirty="0">
                <a:solidFill>
                  <a:srgbClr val="4A4A4A"/>
                </a:solidFill>
                <a:effectLst/>
                <a:latin typeface="Helvetica Neue"/>
              </a:rPr>
              <a:t>Sâlih o zaman onlardan yüz çevirdi ve şöyle dedi: “Ey kavmim! </a:t>
            </a:r>
            <a:r>
              <a:rPr lang="tr-TR" b="1" i="1" dirty="0" err="1">
                <a:solidFill>
                  <a:srgbClr val="4A4A4A"/>
                </a:solidFill>
                <a:effectLst/>
                <a:latin typeface="Helvetica Neue"/>
              </a:rPr>
              <a:t>Andolsun</a:t>
            </a:r>
            <a:r>
              <a:rPr lang="tr-TR" b="1" i="1" dirty="0">
                <a:solidFill>
                  <a:srgbClr val="4A4A4A"/>
                </a:solidFill>
                <a:effectLst/>
                <a:latin typeface="Helvetica Neue"/>
              </a:rPr>
              <a:t> ki ben size rabbimin </a:t>
            </a:r>
            <a:r>
              <a:rPr lang="tr-TR" b="1" i="1" dirty="0" err="1">
                <a:solidFill>
                  <a:srgbClr val="4A4A4A"/>
                </a:solidFill>
                <a:effectLst/>
                <a:latin typeface="Helvetica Neue"/>
              </a:rPr>
              <a:t>vahyettiklerini</a:t>
            </a:r>
            <a:r>
              <a:rPr lang="tr-TR" b="1" i="1" dirty="0">
                <a:solidFill>
                  <a:srgbClr val="4A4A4A"/>
                </a:solidFill>
                <a:effectLst/>
                <a:latin typeface="Helvetica Neue"/>
              </a:rPr>
              <a:t> tebliğ ettim ve size öğüt verdim; fakat siz öğüt verenleri sevmiyorsunuz.”</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A'râf</a:t>
            </a:r>
            <a:r>
              <a:rPr lang="tr-TR" sz="2400" b="1" i="0" dirty="0">
                <a:solidFill>
                  <a:srgbClr val="725945"/>
                </a:solidFill>
                <a:effectLst/>
                <a:latin typeface="Helvetica Neue"/>
              </a:rPr>
              <a:t> Suresi </a:t>
            </a:r>
            <a:r>
              <a:rPr lang="tr-TR" sz="2200" b="1" i="0" dirty="0">
                <a:solidFill>
                  <a:srgbClr val="725945"/>
                </a:solidFill>
                <a:effectLst/>
                <a:latin typeface="inherit"/>
              </a:rPr>
              <a:t>- 7.Sure </a:t>
            </a:r>
          </a:p>
          <a:p>
            <a:r>
              <a:rPr lang="tr-TR" sz="2200" b="1" dirty="0">
                <a:solidFill>
                  <a:srgbClr val="725945"/>
                </a:solidFill>
                <a:latin typeface="Helvetica Neue"/>
                <a:hlinkClick r:id="rId2"/>
              </a:rPr>
              <a:t>79.</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085420"/>
            <a:ext cx="12192000" cy="1583848"/>
          </a:xfrm>
        </p:spPr>
        <p:txBody>
          <a:bodyPr>
            <a:noAutofit/>
          </a:bodyPr>
          <a:lstStyle/>
          <a:p>
            <a:r>
              <a:rPr lang="ar-AE" sz="3600" b="0" i="0" dirty="0">
                <a:solidFill>
                  <a:srgbClr val="725945"/>
                </a:solidFill>
                <a:effectLst/>
                <a:latin typeface="Elif1"/>
              </a:rPr>
              <a:t>فَتَوَلّٰى عَنْهُمْ وَقَالَ يَا قَوْمِ لَقَدْ اَبْلَغْتُكُمْ رِسَالَةَ رَبّٖي وَنَصَحْتُ لَكُمْ وَلٰكِنْ لَا تُحِبُّونَ</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النَّاصِحٖينَ</a:t>
            </a:r>
            <a:r>
              <a:rPr lang="ar-AE" sz="3600" b="1" i="0" u="none" strike="noStrike" dirty="0">
                <a:solidFill>
                  <a:srgbClr val="725945"/>
                </a:solidFill>
                <a:effectLst/>
                <a:latin typeface="Elif1"/>
              </a:rPr>
              <a:t>﴿٧٩﴾</a:t>
            </a:r>
            <a:endParaRPr lang="tr-TR" sz="3600" dirty="0"/>
          </a:p>
        </p:txBody>
      </p:sp>
    </p:spTree>
    <p:extLst>
      <p:ext uri="{BB962C8B-B14F-4D97-AF65-F5344CB8AC3E}">
        <p14:creationId xmlns:p14="http://schemas.microsoft.com/office/powerpoint/2010/main" val="412530808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﴾85﴿</a:t>
            </a:r>
            <a:r>
              <a:rPr lang="tr-TR" b="1" i="1" dirty="0">
                <a:solidFill>
                  <a:srgbClr val="4A4A4A"/>
                </a:solidFill>
                <a:effectLst/>
                <a:latin typeface="Helvetica Neue"/>
              </a:rPr>
              <a:t>Medyen’e kardeşleri Şuayb’ı (gönderdik). Dedi ki: “Ey kavmim! Allah’a kulluk edin; sizin O’ndan başka tanrınız yoktur. Size rabbinizden açık bir delil gelmiştir. Artık ölçüyü tartıyı tam yapın, insanların mallarının değerini düşürmeyin, düzene sokulduktan sonra yeryüzünde bozgunculuk yapmayın. Eğer inananlar iseniz bunlar sizin için daha hayırlıdır.”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A'râf</a:t>
            </a:r>
            <a:r>
              <a:rPr lang="tr-TR" sz="2400" b="1" i="0" dirty="0">
                <a:solidFill>
                  <a:srgbClr val="725945"/>
                </a:solidFill>
                <a:effectLst/>
                <a:latin typeface="Helvetica Neue"/>
              </a:rPr>
              <a:t> Suresi </a:t>
            </a:r>
            <a:r>
              <a:rPr lang="tr-TR" sz="2200" b="1" i="0" dirty="0">
                <a:solidFill>
                  <a:srgbClr val="725945"/>
                </a:solidFill>
                <a:effectLst/>
                <a:latin typeface="inherit"/>
              </a:rPr>
              <a:t>- 7.Sure </a:t>
            </a:r>
          </a:p>
          <a:p>
            <a:r>
              <a:rPr lang="tr-TR" sz="2200" b="1" dirty="0">
                <a:solidFill>
                  <a:srgbClr val="725945"/>
                </a:solidFill>
                <a:latin typeface="Helvetica Neue"/>
                <a:hlinkClick r:id="rId2"/>
              </a:rPr>
              <a:t>85.</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085420"/>
            <a:ext cx="12192000" cy="1583848"/>
          </a:xfrm>
        </p:spPr>
        <p:txBody>
          <a:bodyPr>
            <a:noAutofit/>
          </a:bodyPr>
          <a:lstStyle/>
          <a:p>
            <a:r>
              <a:rPr lang="ar-AE" sz="3600" b="0" i="0" dirty="0">
                <a:solidFill>
                  <a:srgbClr val="725945"/>
                </a:solidFill>
                <a:effectLst/>
                <a:latin typeface="Elif1"/>
              </a:rPr>
              <a:t>وَاِلٰى مَدْيَنَ اَخَاهُمْ شُعَيْباًؕ قَالَ يَا قَوْمِ اعْبُدُوا اللّٰهَ مَا لَكُمْ مِنْ اِلٰهٍ غَيْرُهُؕ قَدْ جَٓاءَتْكُمْ بَيِّنَةٌ مِنْ</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رَبِّكُمْ فَاَوْفُوا الْكَيْلَ وَالْمٖيزَانَ وَلَا تَبْخَسُوا النَّاسَ اَشْيَٓاءَهُمْ وَلَا تُفْسِدُوا فِي الْاَرْضِ بَعْدَ</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اِصْلَاحِهَاؕ ذٰلِكُمْ خَيْرٌ لَكُمْ اِنْ كُنْتُمْ مُؤْمِنٖينَۚ</a:t>
            </a:r>
            <a:r>
              <a:rPr lang="ar-AE" sz="3600" b="1" i="0" u="none" strike="noStrike" dirty="0">
                <a:solidFill>
                  <a:srgbClr val="725945"/>
                </a:solidFill>
                <a:effectLst/>
                <a:latin typeface="Elif1"/>
              </a:rPr>
              <a:t>﴿٨٥﴾</a:t>
            </a:r>
            <a:endParaRPr lang="tr-TR" sz="3600" dirty="0"/>
          </a:p>
        </p:txBody>
      </p:sp>
    </p:spTree>
    <p:extLst>
      <p:ext uri="{BB962C8B-B14F-4D97-AF65-F5344CB8AC3E}">
        <p14:creationId xmlns:p14="http://schemas.microsoft.com/office/powerpoint/2010/main" val="350758879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﴾89﴿</a:t>
            </a:r>
            <a:r>
              <a:rPr lang="tr-TR" b="1" i="1" dirty="0">
                <a:solidFill>
                  <a:srgbClr val="4A4A4A"/>
                </a:solidFill>
                <a:effectLst/>
                <a:latin typeface="Helvetica Neue"/>
              </a:rPr>
              <a:t>“Doğrusu Allah bizi ondan kurtardıktan sonra tekrar sizin dininize dönersek Allah hakkında yalan uydurmuş oluruz. Rabbimiz Allah dilemedikçe sizin dininize dönmemiz bizim için olacak şey değildir! Rabbimizin ilmi her şeyi kuşatmıştır. Biz sadece Allah’a dayanırız. Ey rabbimiz! Kavmimizle bizim aramızda adaletli hükmünü ver. Sen hüküm verenlerin en hayırlısısın.”</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A'râf</a:t>
            </a:r>
            <a:r>
              <a:rPr lang="tr-TR" sz="2400" b="1" i="0" dirty="0">
                <a:solidFill>
                  <a:srgbClr val="725945"/>
                </a:solidFill>
                <a:effectLst/>
                <a:latin typeface="Helvetica Neue"/>
              </a:rPr>
              <a:t> Suresi </a:t>
            </a:r>
            <a:r>
              <a:rPr lang="tr-TR" sz="2200" b="1" i="0" dirty="0">
                <a:solidFill>
                  <a:srgbClr val="725945"/>
                </a:solidFill>
                <a:effectLst/>
                <a:latin typeface="inherit"/>
              </a:rPr>
              <a:t>- 7.Sure </a:t>
            </a:r>
          </a:p>
          <a:p>
            <a:r>
              <a:rPr lang="tr-TR" sz="2200" b="1" dirty="0">
                <a:solidFill>
                  <a:srgbClr val="725945"/>
                </a:solidFill>
                <a:latin typeface="Helvetica Neue"/>
                <a:hlinkClick r:id="rId2"/>
              </a:rPr>
              <a:t>89.</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085420"/>
            <a:ext cx="12192000" cy="1583848"/>
          </a:xfrm>
        </p:spPr>
        <p:txBody>
          <a:bodyPr>
            <a:noAutofit/>
          </a:bodyPr>
          <a:lstStyle/>
          <a:p>
            <a:pPr algn="r" rtl="1"/>
            <a:r>
              <a:rPr lang="ar-AE" sz="3600" b="0" i="0" dirty="0">
                <a:solidFill>
                  <a:srgbClr val="725945"/>
                </a:solidFill>
                <a:effectLst/>
                <a:latin typeface="Elif1"/>
              </a:rPr>
              <a:t>قَدِ افْتَرَيْنَا عَلَى اللّٰهِ كَذِباً اِنْ عُدْنَا فٖي مِلَّتِكُمْ بَعْدَ اِذْ نَجّٰينَا اللّٰهُ مِنْهَاؕ وَمَا يَكُونُ لَـنَٓا اَنْ نَعُودَ</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فٖيهَٓا اِلَّٓا اَنْ يَشَٓاءَ اللّٰهُ رَبُّنَاؕ وَسِعَ رَبُّنَا كُلَّ شَيْءٍ عِلْماًؕ عَلَى اللّٰهِ تَوَكَّلْنَاؕ رَبَّـنَا افْتَحْ بَيْنَنَا وَبَيْنَ</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قَوْمِنَا بِالْحَقِّ وَاَنْتَ خَيْرُ الْفَاتِحٖينَ</a:t>
            </a:r>
            <a:r>
              <a:rPr lang="ar-AE" sz="3600" b="1" i="0" u="none" strike="noStrike" dirty="0">
                <a:solidFill>
                  <a:srgbClr val="725945"/>
                </a:solidFill>
                <a:effectLst/>
                <a:latin typeface="Elif1"/>
              </a:rPr>
              <a:t>﴿٨٩﴾</a:t>
            </a:r>
            <a:endParaRPr lang="tr-TR" sz="3600" dirty="0"/>
          </a:p>
        </p:txBody>
      </p:sp>
    </p:spTree>
    <p:extLst>
      <p:ext uri="{BB962C8B-B14F-4D97-AF65-F5344CB8AC3E}">
        <p14:creationId xmlns:p14="http://schemas.microsoft.com/office/powerpoint/2010/main" val="298605229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﴾93﴿</a:t>
            </a:r>
            <a:r>
              <a:rPr lang="tr-TR" b="1" i="1" dirty="0">
                <a:solidFill>
                  <a:srgbClr val="4A4A4A"/>
                </a:solidFill>
                <a:effectLst/>
                <a:latin typeface="Helvetica Neue"/>
              </a:rPr>
              <a:t>Şuayb onlardan ayrıldı ve (bu arada) “Ey kavmim!” dedi, “Ben size rabbimizin gönderdiği gerçekleri duyurdum ve size öğüt verdim. Artık kâfir bir kavme nasıl acırım!”</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A'râf</a:t>
            </a:r>
            <a:r>
              <a:rPr lang="tr-TR" sz="2400" b="1" i="0" dirty="0">
                <a:solidFill>
                  <a:srgbClr val="725945"/>
                </a:solidFill>
                <a:effectLst/>
                <a:latin typeface="Helvetica Neue"/>
              </a:rPr>
              <a:t> Suresi </a:t>
            </a:r>
            <a:r>
              <a:rPr lang="tr-TR" sz="2200" b="1" i="0" dirty="0">
                <a:solidFill>
                  <a:srgbClr val="725945"/>
                </a:solidFill>
                <a:effectLst/>
                <a:latin typeface="inherit"/>
              </a:rPr>
              <a:t>- 7.Sure </a:t>
            </a:r>
          </a:p>
          <a:p>
            <a:r>
              <a:rPr lang="tr-TR" sz="2200" b="1" dirty="0">
                <a:solidFill>
                  <a:srgbClr val="725945"/>
                </a:solidFill>
                <a:latin typeface="Helvetica Neue"/>
                <a:hlinkClick r:id="rId2"/>
              </a:rPr>
              <a:t>93.</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085420"/>
            <a:ext cx="12192000" cy="1583848"/>
          </a:xfrm>
        </p:spPr>
        <p:txBody>
          <a:bodyPr>
            <a:noAutofit/>
          </a:bodyPr>
          <a:lstStyle/>
          <a:p>
            <a:r>
              <a:rPr lang="ar-AE" sz="3600" b="0" i="0" dirty="0">
                <a:solidFill>
                  <a:srgbClr val="725945"/>
                </a:solidFill>
                <a:effectLst/>
                <a:latin typeface="Elif1"/>
              </a:rPr>
              <a:t>فَتَوَلّٰى عَنْهُمْ وَقَالَ يَا قَوْمِ لَقَدْ اَبْلَغْتُكُمْ رِسَالَاتِ رَبّٖي وَنَصَحْتُ لَكُمْۚ فَكَيْفَ اٰسٰى عَلٰى قَوْمٍ</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كَافِرٖينَࣖ</a:t>
            </a:r>
            <a:r>
              <a:rPr lang="ar-AE" sz="3600" b="1" i="0" u="none" strike="noStrike" dirty="0">
                <a:solidFill>
                  <a:srgbClr val="725945"/>
                </a:solidFill>
                <a:effectLst/>
                <a:latin typeface="Elif1"/>
              </a:rPr>
              <a:t>﴿٩٣﴾</a:t>
            </a:r>
            <a:endParaRPr lang="tr-TR" sz="3600" dirty="0"/>
          </a:p>
        </p:txBody>
      </p:sp>
    </p:spTree>
    <p:extLst>
      <p:ext uri="{BB962C8B-B14F-4D97-AF65-F5344CB8AC3E}">
        <p14:creationId xmlns:p14="http://schemas.microsoft.com/office/powerpoint/2010/main" val="251381463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﴾104﴿</a:t>
            </a:r>
            <a:r>
              <a:rPr lang="tr-TR" b="1" i="1" dirty="0">
                <a:solidFill>
                  <a:srgbClr val="4A4A4A"/>
                </a:solidFill>
                <a:effectLst/>
                <a:latin typeface="Helvetica Neue"/>
              </a:rPr>
              <a:t>Mûsâ dedi ki: “Ey Firavun! Ben âlemlerin rabbi tarafından gönderilmiş bir elçiyim.”</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A'râf</a:t>
            </a:r>
            <a:r>
              <a:rPr lang="tr-TR" sz="2400" b="1" i="0" dirty="0">
                <a:solidFill>
                  <a:srgbClr val="725945"/>
                </a:solidFill>
                <a:effectLst/>
                <a:latin typeface="Helvetica Neue"/>
              </a:rPr>
              <a:t> Suresi </a:t>
            </a:r>
            <a:r>
              <a:rPr lang="tr-TR" sz="2200" b="1" i="0" dirty="0">
                <a:solidFill>
                  <a:srgbClr val="725945"/>
                </a:solidFill>
                <a:effectLst/>
                <a:latin typeface="inherit"/>
              </a:rPr>
              <a:t>- 7.Sure </a:t>
            </a:r>
          </a:p>
          <a:p>
            <a:r>
              <a:rPr lang="tr-TR" sz="2200" b="1" dirty="0">
                <a:solidFill>
                  <a:srgbClr val="725945"/>
                </a:solidFill>
                <a:latin typeface="Helvetica Neue"/>
                <a:hlinkClick r:id="rId2"/>
              </a:rPr>
              <a:t>104.</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171020"/>
            <a:ext cx="12192000" cy="1583848"/>
          </a:xfrm>
        </p:spPr>
        <p:txBody>
          <a:bodyPr>
            <a:noAutofit/>
          </a:bodyPr>
          <a:lstStyle/>
          <a:p>
            <a:r>
              <a:rPr lang="ar-AE" sz="3600" b="0" i="0" dirty="0">
                <a:solidFill>
                  <a:srgbClr val="725945"/>
                </a:solidFill>
                <a:effectLst/>
                <a:latin typeface="Elif1"/>
              </a:rPr>
              <a:t>وَقَالَ مُوسٰى يَا فِرْعَوْنُ اِنّٖي رَسُولٌ مِنْ رَبِّ الْعَالَمٖينَۚ</a:t>
            </a:r>
            <a:r>
              <a:rPr lang="ar-AE" sz="3600" b="1" i="0" u="none" strike="noStrike" dirty="0">
                <a:solidFill>
                  <a:srgbClr val="725945"/>
                </a:solidFill>
                <a:effectLst/>
                <a:latin typeface="Elif1"/>
              </a:rPr>
              <a:t>﴿١٠٤﴾</a:t>
            </a:r>
            <a:endParaRPr lang="tr-TR" sz="3600" dirty="0"/>
          </a:p>
        </p:txBody>
      </p:sp>
    </p:spTree>
    <p:extLst>
      <p:ext uri="{BB962C8B-B14F-4D97-AF65-F5344CB8AC3E}">
        <p14:creationId xmlns:p14="http://schemas.microsoft.com/office/powerpoint/2010/main" val="235185516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﴾105﴿</a:t>
            </a:r>
            <a:r>
              <a:rPr lang="tr-TR" b="1" i="1" dirty="0">
                <a:solidFill>
                  <a:srgbClr val="4A4A4A"/>
                </a:solidFill>
                <a:effectLst/>
                <a:latin typeface="Helvetica Neue"/>
              </a:rPr>
              <a:t>“Allah hakkında gerçek olandan başkasını söylememek benim üzerime borçtur. Size rabbinizden açık bir delil getirdim. Artık </a:t>
            </a:r>
            <a:r>
              <a:rPr lang="tr-TR" b="1" i="1" dirty="0" err="1">
                <a:solidFill>
                  <a:srgbClr val="4A4A4A"/>
                </a:solidFill>
                <a:effectLst/>
                <a:latin typeface="Helvetica Neue"/>
              </a:rPr>
              <a:t>İsrâiloğulları’nı</a:t>
            </a:r>
            <a:r>
              <a:rPr lang="tr-TR" b="1" i="1" dirty="0">
                <a:solidFill>
                  <a:srgbClr val="4A4A4A"/>
                </a:solidFill>
                <a:effectLst/>
                <a:latin typeface="Helvetica Neue"/>
              </a:rPr>
              <a:t> benimle birlikte serbest bırak.”</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A'râf</a:t>
            </a:r>
            <a:r>
              <a:rPr lang="tr-TR" sz="2400" b="1" i="0" dirty="0">
                <a:solidFill>
                  <a:srgbClr val="725945"/>
                </a:solidFill>
                <a:effectLst/>
                <a:latin typeface="Helvetica Neue"/>
              </a:rPr>
              <a:t> Suresi </a:t>
            </a:r>
            <a:r>
              <a:rPr lang="tr-TR" sz="2200" b="1" i="0" dirty="0">
                <a:solidFill>
                  <a:srgbClr val="725945"/>
                </a:solidFill>
                <a:effectLst/>
                <a:latin typeface="inherit"/>
              </a:rPr>
              <a:t>- 7.Sure </a:t>
            </a:r>
          </a:p>
          <a:p>
            <a:r>
              <a:rPr lang="tr-TR" sz="2200" b="1" dirty="0">
                <a:solidFill>
                  <a:srgbClr val="725945"/>
                </a:solidFill>
                <a:latin typeface="Helvetica Neue"/>
                <a:hlinkClick r:id="rId2"/>
              </a:rPr>
              <a:t>105.</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77328"/>
            <a:ext cx="12192000" cy="1583848"/>
          </a:xfrm>
        </p:spPr>
        <p:txBody>
          <a:bodyPr>
            <a:noAutofit/>
          </a:bodyPr>
          <a:lstStyle/>
          <a:p>
            <a:r>
              <a:rPr lang="ar-AE" sz="3600" b="0" i="0" dirty="0">
                <a:solidFill>
                  <a:srgbClr val="725945"/>
                </a:solidFill>
                <a:effectLst/>
                <a:latin typeface="Elif1"/>
              </a:rPr>
              <a:t>حَقٖيقٌ عَلٰٓى اَنْ لَٓا اَقُولَ عَلَى اللّٰهِ اِلَّا الْحَقَّؕ قَدْ جِئْتُكُمْ بِبَيِّنَةٍ مِنْ رَبِّكُمْ فَاَرْسِلْ مَعِيَ بَنٖٓي</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اِسْرَٓاءٖيلَؕ</a:t>
            </a:r>
            <a:r>
              <a:rPr lang="ar-AE" sz="3600" b="1" i="0" u="none" strike="noStrike" dirty="0">
                <a:solidFill>
                  <a:srgbClr val="725945"/>
                </a:solidFill>
                <a:effectLst/>
                <a:latin typeface="Elif1"/>
              </a:rPr>
              <a:t>﴿١٠٥﴾</a:t>
            </a:r>
            <a:endParaRPr lang="tr-TR" sz="3600" dirty="0"/>
          </a:p>
        </p:txBody>
      </p:sp>
    </p:spTree>
    <p:extLst>
      <p:ext uri="{BB962C8B-B14F-4D97-AF65-F5344CB8AC3E}">
        <p14:creationId xmlns:p14="http://schemas.microsoft.com/office/powerpoint/2010/main" val="400955361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﴾121-122﴿</a:t>
            </a:r>
            <a:r>
              <a:rPr lang="tr-TR" b="1" i="1" dirty="0">
                <a:solidFill>
                  <a:srgbClr val="4A4A4A"/>
                </a:solidFill>
                <a:effectLst/>
                <a:latin typeface="Helvetica Neue"/>
              </a:rPr>
              <a:t>“Âlemlerin rabbine, Mûsâ ve </a:t>
            </a:r>
            <a:r>
              <a:rPr lang="tr-TR" b="1" i="1" dirty="0" err="1">
                <a:solidFill>
                  <a:srgbClr val="4A4A4A"/>
                </a:solidFill>
                <a:effectLst/>
                <a:latin typeface="Helvetica Neue"/>
              </a:rPr>
              <a:t>Hârûn’un</a:t>
            </a:r>
            <a:r>
              <a:rPr lang="tr-TR" b="1" i="1" dirty="0">
                <a:solidFill>
                  <a:srgbClr val="4A4A4A"/>
                </a:solidFill>
                <a:effectLst/>
                <a:latin typeface="Helvetica Neue"/>
              </a:rPr>
              <a:t> rabbine iman ettik” dediler.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A'râf</a:t>
            </a:r>
            <a:r>
              <a:rPr lang="tr-TR" sz="2400" b="1" i="0" dirty="0">
                <a:solidFill>
                  <a:srgbClr val="725945"/>
                </a:solidFill>
                <a:effectLst/>
                <a:latin typeface="Helvetica Neue"/>
              </a:rPr>
              <a:t> Suresi </a:t>
            </a:r>
            <a:r>
              <a:rPr lang="tr-TR" sz="2200" b="1" i="0" dirty="0">
                <a:solidFill>
                  <a:srgbClr val="725945"/>
                </a:solidFill>
                <a:effectLst/>
                <a:latin typeface="inherit"/>
              </a:rPr>
              <a:t>- 7.Sure </a:t>
            </a:r>
          </a:p>
          <a:p>
            <a:r>
              <a:rPr lang="tr-TR" sz="2200" b="1" dirty="0">
                <a:solidFill>
                  <a:srgbClr val="725945"/>
                </a:solidFill>
                <a:latin typeface="Helvetica Neue"/>
                <a:hlinkClick r:id="rId2"/>
              </a:rPr>
              <a:t>121 - 122.</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097088"/>
            <a:ext cx="12192000" cy="1583848"/>
          </a:xfrm>
        </p:spPr>
        <p:txBody>
          <a:bodyPr>
            <a:noAutofit/>
          </a:bodyPr>
          <a:lstStyle/>
          <a:p>
            <a:pPr rtl="1"/>
            <a:r>
              <a:rPr lang="ar-AE" sz="3600" b="0" i="0" dirty="0">
                <a:solidFill>
                  <a:srgbClr val="725945"/>
                </a:solidFill>
                <a:effectLst/>
                <a:latin typeface="Elif1"/>
              </a:rPr>
              <a:t>قَالُٓوا اٰمَنَّا بِرَبِّ الْعَالَمٖينَۙ</a:t>
            </a:r>
            <a:r>
              <a:rPr lang="ar-AE" sz="3600" b="1" i="0" u="none" strike="noStrike" dirty="0">
                <a:solidFill>
                  <a:srgbClr val="725945"/>
                </a:solidFill>
                <a:effectLst/>
                <a:latin typeface="Elif1"/>
              </a:rPr>
              <a:t>﴿١٢١﴾</a:t>
            </a:r>
            <a:r>
              <a:rPr lang="tr-TR" sz="3600" b="1" i="0" u="none" strike="noStrike" dirty="0">
                <a:solidFill>
                  <a:srgbClr val="725945"/>
                </a:solidFill>
                <a:effectLst/>
                <a:latin typeface="Elif1"/>
              </a:rPr>
              <a:t/>
            </a:r>
            <a:br>
              <a:rPr lang="tr-TR" sz="3600" b="1" i="0" u="none" strike="noStrike" dirty="0">
                <a:solidFill>
                  <a:srgbClr val="725945"/>
                </a:solidFill>
                <a:effectLst/>
                <a:latin typeface="Elif1"/>
              </a:rPr>
            </a:br>
            <a:r>
              <a:rPr lang="ar-AE" sz="3600" b="0" i="0" dirty="0">
                <a:solidFill>
                  <a:srgbClr val="725945"/>
                </a:solidFill>
                <a:effectLst/>
                <a:latin typeface="Elif1"/>
              </a:rPr>
              <a:t/>
            </a:r>
            <a:br>
              <a:rPr lang="ar-AE" sz="3600" b="0" i="0" dirty="0">
                <a:solidFill>
                  <a:srgbClr val="725945"/>
                </a:solidFill>
                <a:effectLst/>
                <a:latin typeface="Elif1"/>
              </a:rPr>
            </a:br>
            <a:r>
              <a:rPr lang="ar-AE" sz="3600" b="0" i="0" dirty="0">
                <a:solidFill>
                  <a:srgbClr val="725945"/>
                </a:solidFill>
                <a:effectLst/>
                <a:latin typeface="Elif1"/>
              </a:rPr>
              <a:t>رَبِّ مُوسٰى وَهٰرُونَ</a:t>
            </a:r>
            <a:r>
              <a:rPr lang="ar-AE" sz="3600" b="1" i="0" u="none" strike="noStrike" dirty="0">
                <a:solidFill>
                  <a:srgbClr val="725945"/>
                </a:solidFill>
                <a:effectLst/>
                <a:latin typeface="Elif1"/>
              </a:rPr>
              <a:t>﴿١٢٢﴾</a:t>
            </a:r>
            <a:r>
              <a:rPr lang="ar-AE" sz="3600" b="0" i="0" dirty="0">
                <a:solidFill>
                  <a:srgbClr val="725945"/>
                </a:solidFill>
                <a:effectLst/>
                <a:latin typeface="Elif1"/>
              </a:rPr>
              <a:t/>
            </a:r>
            <a:br>
              <a:rPr lang="ar-AE" sz="3600" b="0" i="0" dirty="0">
                <a:solidFill>
                  <a:srgbClr val="725945"/>
                </a:solidFill>
                <a:effectLst/>
                <a:latin typeface="Elif1"/>
              </a:rPr>
            </a:br>
            <a:endParaRPr lang="ar-AE" sz="3600" b="0" i="0" dirty="0">
              <a:solidFill>
                <a:srgbClr val="725945"/>
              </a:solidFill>
              <a:effectLst/>
              <a:latin typeface="Elif1"/>
            </a:endParaRPr>
          </a:p>
        </p:txBody>
      </p:sp>
    </p:spTree>
    <p:extLst>
      <p:ext uri="{BB962C8B-B14F-4D97-AF65-F5344CB8AC3E}">
        <p14:creationId xmlns:p14="http://schemas.microsoft.com/office/powerpoint/2010/main" val="62557428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﴾125﴿</a:t>
            </a:r>
            <a:r>
              <a:rPr lang="tr-TR" b="1" i="1" dirty="0">
                <a:solidFill>
                  <a:srgbClr val="4A4A4A"/>
                </a:solidFill>
                <a:effectLst/>
                <a:latin typeface="Helvetica Neue"/>
              </a:rPr>
              <a:t>Onlar, “Biz de rabbimize dönmüş oluruz” dediler;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A'râf</a:t>
            </a:r>
            <a:r>
              <a:rPr lang="tr-TR" sz="2400" b="1" i="0" dirty="0">
                <a:solidFill>
                  <a:srgbClr val="725945"/>
                </a:solidFill>
                <a:effectLst/>
                <a:latin typeface="Helvetica Neue"/>
              </a:rPr>
              <a:t> Suresi </a:t>
            </a:r>
            <a:r>
              <a:rPr lang="tr-TR" sz="2200" b="1" i="0" dirty="0">
                <a:solidFill>
                  <a:srgbClr val="725945"/>
                </a:solidFill>
                <a:effectLst/>
                <a:latin typeface="inherit"/>
              </a:rPr>
              <a:t>- 7.Sure </a:t>
            </a:r>
          </a:p>
          <a:p>
            <a:r>
              <a:rPr lang="tr-TR" sz="2200" b="1" dirty="0">
                <a:solidFill>
                  <a:srgbClr val="725945"/>
                </a:solidFill>
                <a:latin typeface="Helvetica Neue"/>
                <a:hlinkClick r:id="rId2"/>
              </a:rPr>
              <a:t>125.</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294448"/>
            <a:ext cx="12192000" cy="1583848"/>
          </a:xfrm>
        </p:spPr>
        <p:txBody>
          <a:bodyPr>
            <a:noAutofit/>
          </a:bodyPr>
          <a:lstStyle/>
          <a:p>
            <a:pPr rtl="1"/>
            <a:r>
              <a:rPr lang="ar-AE" sz="3600" b="0" i="0" dirty="0">
                <a:solidFill>
                  <a:srgbClr val="725945"/>
                </a:solidFill>
                <a:effectLst/>
                <a:latin typeface="Elif1"/>
              </a:rPr>
              <a:t>قَالُٓوا اِنَّٓا اِلٰى رَبِّنَا مُنْقَلِبُونَۚ</a:t>
            </a:r>
            <a:r>
              <a:rPr lang="ar-AE" sz="3600" b="1" i="0" u="none" strike="noStrike" dirty="0">
                <a:solidFill>
                  <a:srgbClr val="725945"/>
                </a:solidFill>
                <a:effectLst/>
                <a:latin typeface="Elif1"/>
              </a:rPr>
              <a:t>﴿١٢٥﴾</a:t>
            </a:r>
            <a:endParaRPr lang="ar-AE" sz="3600" b="0" i="0" dirty="0">
              <a:solidFill>
                <a:srgbClr val="725945"/>
              </a:solidFill>
              <a:effectLst/>
              <a:latin typeface="Elif1"/>
            </a:endParaRPr>
          </a:p>
        </p:txBody>
      </p:sp>
    </p:spTree>
    <p:extLst>
      <p:ext uri="{BB962C8B-B14F-4D97-AF65-F5344CB8AC3E}">
        <p14:creationId xmlns:p14="http://schemas.microsoft.com/office/powerpoint/2010/main" val="215660012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﴾126﴿</a:t>
            </a:r>
            <a:r>
              <a:rPr lang="tr-TR" b="1" i="1" dirty="0">
                <a:solidFill>
                  <a:srgbClr val="4A4A4A"/>
                </a:solidFill>
                <a:effectLst/>
                <a:latin typeface="Helvetica Neue"/>
              </a:rPr>
              <a:t>“Sen, rabbimizin </a:t>
            </a:r>
            <a:r>
              <a:rPr lang="tr-TR" b="1" i="1" dirty="0" err="1">
                <a:solidFill>
                  <a:srgbClr val="4A4A4A"/>
                </a:solidFill>
                <a:effectLst/>
                <a:latin typeface="Helvetica Neue"/>
              </a:rPr>
              <a:t>âyetleri</a:t>
            </a:r>
            <a:r>
              <a:rPr lang="tr-TR" b="1" i="1" dirty="0">
                <a:solidFill>
                  <a:srgbClr val="4A4A4A"/>
                </a:solidFill>
                <a:effectLst/>
                <a:latin typeface="Helvetica Neue"/>
              </a:rPr>
              <a:t> bize geldiğinde onlara inandık diye, sırf bu yüzden bizden intikam alıyorsun. Ey rabbimiz! Bize sabırlar ver ve </a:t>
            </a:r>
            <a:r>
              <a:rPr lang="tr-TR" b="1" i="1" dirty="0" err="1">
                <a:solidFill>
                  <a:srgbClr val="4A4A4A"/>
                </a:solidFill>
                <a:effectLst/>
                <a:latin typeface="Helvetica Neue"/>
              </a:rPr>
              <a:t>müslüman</a:t>
            </a:r>
            <a:r>
              <a:rPr lang="tr-TR" b="1" i="1" dirty="0">
                <a:solidFill>
                  <a:srgbClr val="4A4A4A"/>
                </a:solidFill>
                <a:effectLst/>
                <a:latin typeface="Helvetica Neue"/>
              </a:rPr>
              <a:t> olarak canımızı al!”</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A'râf</a:t>
            </a:r>
            <a:r>
              <a:rPr lang="tr-TR" sz="2400" b="1" i="0" dirty="0">
                <a:solidFill>
                  <a:srgbClr val="725945"/>
                </a:solidFill>
                <a:effectLst/>
                <a:latin typeface="Helvetica Neue"/>
              </a:rPr>
              <a:t> Suresi </a:t>
            </a:r>
            <a:r>
              <a:rPr lang="tr-TR" sz="2200" b="1" i="0" dirty="0">
                <a:solidFill>
                  <a:srgbClr val="725945"/>
                </a:solidFill>
                <a:effectLst/>
                <a:latin typeface="inherit"/>
              </a:rPr>
              <a:t>- 7.Sure </a:t>
            </a:r>
          </a:p>
          <a:p>
            <a:r>
              <a:rPr lang="tr-TR" sz="2200" b="1" dirty="0">
                <a:solidFill>
                  <a:srgbClr val="725945"/>
                </a:solidFill>
                <a:latin typeface="Helvetica Neue"/>
                <a:hlinkClick r:id="rId2"/>
              </a:rPr>
              <a:t>126.</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50048"/>
            <a:ext cx="12192000" cy="1583848"/>
          </a:xfrm>
        </p:spPr>
        <p:txBody>
          <a:bodyPr>
            <a:noAutofit/>
          </a:bodyPr>
          <a:lstStyle/>
          <a:p>
            <a:pPr rtl="1"/>
            <a:r>
              <a:rPr lang="ar-AE" sz="3600" b="0" i="0" dirty="0">
                <a:solidFill>
                  <a:srgbClr val="725945"/>
                </a:solidFill>
                <a:effectLst/>
                <a:latin typeface="Elif1"/>
              </a:rPr>
              <a:t>وَمَا تَنْقِمُ مِنَّٓا اِلَّٓا اَنْ اٰمَنَّا بِاٰيَاتِ رَبِّنَا لَمَّا جَٓاءَتْنَاؕ رَبَّـنَٓا اَفْرِغْ عَلَيْنَا صَبْراً وَتَوَفَّـنَا</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مُسْلِمٖينَࣖ</a:t>
            </a:r>
            <a:r>
              <a:rPr lang="ar-AE" sz="3600" b="1" i="0" u="none" strike="noStrike" dirty="0">
                <a:solidFill>
                  <a:srgbClr val="725945"/>
                </a:solidFill>
                <a:effectLst/>
                <a:latin typeface="Elif1"/>
              </a:rPr>
              <a:t>﴿١٢٦﴾</a:t>
            </a:r>
            <a:endParaRPr lang="ar-AE" sz="3600" b="0" i="0" dirty="0">
              <a:solidFill>
                <a:srgbClr val="725945"/>
              </a:solidFill>
              <a:effectLst/>
              <a:latin typeface="Elif1"/>
            </a:endParaRPr>
          </a:p>
        </p:txBody>
      </p:sp>
    </p:spTree>
    <p:extLst>
      <p:ext uri="{BB962C8B-B14F-4D97-AF65-F5344CB8AC3E}">
        <p14:creationId xmlns:p14="http://schemas.microsoft.com/office/powerpoint/2010/main" val="195994658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﴾129﴿</a:t>
            </a:r>
            <a:r>
              <a:rPr lang="tr-TR" b="1" i="1" dirty="0">
                <a:solidFill>
                  <a:srgbClr val="4A4A4A"/>
                </a:solidFill>
                <a:effectLst/>
                <a:latin typeface="Helvetica Neue"/>
              </a:rPr>
              <a:t>Onlar da, “Sen bize gelmeden önce de geldikten sonra da bize işkence edildi” dediler. Mûsâ, “Umulur ki rabbiniz düşmanınızı helâk eder ve nasıl hareket edeceğinizi görmesi için onların yerine sizi yeryüzüne hâkim kılar” dedi.</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A'râf</a:t>
            </a:r>
            <a:r>
              <a:rPr lang="tr-TR" sz="2400" b="1" i="0" dirty="0">
                <a:solidFill>
                  <a:srgbClr val="725945"/>
                </a:solidFill>
                <a:effectLst/>
                <a:latin typeface="Helvetica Neue"/>
              </a:rPr>
              <a:t> Suresi </a:t>
            </a:r>
            <a:r>
              <a:rPr lang="tr-TR" sz="2200" b="1" i="0" dirty="0">
                <a:solidFill>
                  <a:srgbClr val="725945"/>
                </a:solidFill>
                <a:effectLst/>
                <a:latin typeface="inherit"/>
              </a:rPr>
              <a:t>- 7.Sure </a:t>
            </a:r>
          </a:p>
          <a:p>
            <a:r>
              <a:rPr lang="tr-TR" sz="2200" b="1" dirty="0">
                <a:solidFill>
                  <a:srgbClr val="725945"/>
                </a:solidFill>
                <a:latin typeface="Helvetica Neue"/>
                <a:hlinkClick r:id="rId2"/>
              </a:rPr>
              <a:t>129.</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50048"/>
            <a:ext cx="12192000" cy="1583848"/>
          </a:xfrm>
        </p:spPr>
        <p:txBody>
          <a:bodyPr>
            <a:noAutofit/>
          </a:bodyPr>
          <a:lstStyle/>
          <a:p>
            <a:pPr rtl="1"/>
            <a:r>
              <a:rPr lang="ar-AE" sz="3600" b="0" i="0" dirty="0">
                <a:solidFill>
                  <a:srgbClr val="725945"/>
                </a:solidFill>
                <a:effectLst/>
                <a:latin typeface="Elif1"/>
              </a:rPr>
              <a:t>قَالُٓوا اُو۫ذٖينَا مِنْ قَبْلِ اَنْ تَأْتِيَنَا وَمِنْ بَعْدِ مَا جِئْتَنَاؕ قَالَ عَسٰى رَبُّكُمْ اَنْ يُهْلِكَ عَدُوَّكُمْ</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وَيَسْتَخْلِفَكُمْ فِي الْاَرْضِ فَيَنْظُرَ كَيْفَ تَعْمَلُونَࣖ</a:t>
            </a:r>
            <a:r>
              <a:rPr lang="ar-AE" sz="3600" b="1" i="0" u="none" strike="noStrike" dirty="0">
                <a:solidFill>
                  <a:srgbClr val="725945"/>
                </a:solidFill>
                <a:effectLst/>
                <a:latin typeface="Elif1"/>
              </a:rPr>
              <a:t>﴿١٢٩﴾</a:t>
            </a:r>
            <a:endParaRPr lang="ar-AE" sz="3600" b="0" i="0" dirty="0">
              <a:solidFill>
                <a:srgbClr val="725945"/>
              </a:solidFill>
              <a:effectLst/>
              <a:latin typeface="Elif1"/>
            </a:endParaRPr>
          </a:p>
        </p:txBody>
      </p:sp>
    </p:spTree>
    <p:extLst>
      <p:ext uri="{BB962C8B-B14F-4D97-AF65-F5344CB8AC3E}">
        <p14:creationId xmlns:p14="http://schemas.microsoft.com/office/powerpoint/2010/main" val="190210486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﴾134﴿</a:t>
            </a:r>
            <a:r>
              <a:rPr lang="tr-TR" b="1" i="1" dirty="0">
                <a:solidFill>
                  <a:srgbClr val="4A4A4A"/>
                </a:solidFill>
                <a:effectLst/>
                <a:latin typeface="Helvetica Neue"/>
              </a:rPr>
              <a:t>Azap üzerlerine çökünce, “Ey Mûsâ! Sana verdiği söz hürmetine, bizim için rabbine dua et! Eğer bizden azabı kaldırırsan mutlaka sana inanacağız ve muhakkak </a:t>
            </a:r>
            <a:r>
              <a:rPr lang="tr-TR" b="1" i="1" dirty="0" err="1">
                <a:solidFill>
                  <a:srgbClr val="4A4A4A"/>
                </a:solidFill>
                <a:effectLst/>
                <a:latin typeface="Helvetica Neue"/>
              </a:rPr>
              <a:t>İsrâiloğulları’nı</a:t>
            </a:r>
            <a:r>
              <a:rPr lang="tr-TR" b="1" i="1" dirty="0">
                <a:solidFill>
                  <a:srgbClr val="4A4A4A"/>
                </a:solidFill>
                <a:effectLst/>
                <a:latin typeface="Helvetica Neue"/>
              </a:rPr>
              <a:t> seninle göndereceğiz” dediler.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A'râf</a:t>
            </a:r>
            <a:r>
              <a:rPr lang="tr-TR" sz="2400" b="1" i="0" dirty="0">
                <a:solidFill>
                  <a:srgbClr val="725945"/>
                </a:solidFill>
                <a:effectLst/>
                <a:latin typeface="Helvetica Neue"/>
              </a:rPr>
              <a:t> Suresi </a:t>
            </a:r>
            <a:r>
              <a:rPr lang="tr-TR" sz="2200" b="1" i="0" dirty="0">
                <a:solidFill>
                  <a:srgbClr val="725945"/>
                </a:solidFill>
                <a:effectLst/>
                <a:latin typeface="inherit"/>
              </a:rPr>
              <a:t>- 7.Sure </a:t>
            </a:r>
          </a:p>
          <a:p>
            <a:r>
              <a:rPr lang="tr-TR" sz="2200" b="1" dirty="0">
                <a:solidFill>
                  <a:srgbClr val="725945"/>
                </a:solidFill>
                <a:latin typeface="Helvetica Neue"/>
                <a:hlinkClick r:id="rId2"/>
              </a:rPr>
              <a:t>134.</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50048"/>
            <a:ext cx="12192000" cy="1583848"/>
          </a:xfrm>
        </p:spPr>
        <p:txBody>
          <a:bodyPr>
            <a:noAutofit/>
          </a:bodyPr>
          <a:lstStyle/>
          <a:p>
            <a:pPr rtl="1"/>
            <a:r>
              <a:rPr lang="ar-AE" sz="3600" b="0" i="0" dirty="0">
                <a:solidFill>
                  <a:srgbClr val="725945"/>
                </a:solidFill>
                <a:effectLst/>
                <a:latin typeface="Elif1"/>
              </a:rPr>
              <a:t>وَلَمَّا وَقَعَ عَلَيْهِمُ الرِّجْزُ قَالُوا يَا مُوسَى ادْعُ لَنَا رَبَّكَ بِمَا عَهِدَ عِنْدَكَۚ لَئِنْ كَشَفْتَ عَنَّا</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الرِّجْزَ لَنُؤْمِنَنَّ لَكَ وَلَنُرْسِلَنَّ مَعَكَ بَنٖٓي اِسْرَٓاءٖيلَۚ</a:t>
            </a:r>
            <a:r>
              <a:rPr lang="ar-AE" sz="3600" b="1" i="0" u="none" strike="noStrike" dirty="0">
                <a:solidFill>
                  <a:srgbClr val="725945"/>
                </a:solidFill>
                <a:effectLst/>
                <a:latin typeface="Elif1"/>
              </a:rPr>
              <a:t>﴿١٣٤﴾</a:t>
            </a:r>
            <a:endParaRPr lang="ar-AE" sz="3600" b="0" i="0" dirty="0">
              <a:solidFill>
                <a:srgbClr val="725945"/>
              </a:solidFill>
              <a:effectLst/>
              <a:latin typeface="Elif1"/>
            </a:endParaRPr>
          </a:p>
        </p:txBody>
      </p:sp>
    </p:spTree>
    <p:extLst>
      <p:ext uri="{BB962C8B-B14F-4D97-AF65-F5344CB8AC3E}">
        <p14:creationId xmlns:p14="http://schemas.microsoft.com/office/powerpoint/2010/main" val="324629054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﴾137﴿</a:t>
            </a:r>
            <a:r>
              <a:rPr lang="tr-TR" b="1" i="1" dirty="0">
                <a:solidFill>
                  <a:srgbClr val="4A4A4A"/>
                </a:solidFill>
                <a:effectLst/>
                <a:latin typeface="Helvetica Neue"/>
              </a:rPr>
              <a:t>Hor görülüp ezilmekte olan o kavmi de (</a:t>
            </a:r>
            <a:r>
              <a:rPr lang="tr-TR" b="1" i="1" dirty="0" err="1">
                <a:solidFill>
                  <a:srgbClr val="4A4A4A"/>
                </a:solidFill>
                <a:effectLst/>
                <a:latin typeface="Helvetica Neue"/>
              </a:rPr>
              <a:t>İsrâiloğulları</a:t>
            </a:r>
            <a:r>
              <a:rPr lang="tr-TR" b="1" i="1" dirty="0">
                <a:solidFill>
                  <a:srgbClr val="4A4A4A"/>
                </a:solidFill>
                <a:effectLst/>
                <a:latin typeface="Helvetica Neue"/>
              </a:rPr>
              <a:t>) içini bereketlerle doldurduğumuz ülkenin doğu taraflarına ve batı taraflarına mirasçı kıldık. Sabırlarına karşılık rabbinin </a:t>
            </a:r>
            <a:r>
              <a:rPr lang="tr-TR" b="1" i="1" dirty="0" err="1">
                <a:solidFill>
                  <a:srgbClr val="4A4A4A"/>
                </a:solidFill>
                <a:effectLst/>
                <a:latin typeface="Helvetica Neue"/>
              </a:rPr>
              <a:t>İsrâiloğulları’na</a:t>
            </a:r>
            <a:r>
              <a:rPr lang="tr-TR" b="1" i="1" dirty="0">
                <a:solidFill>
                  <a:srgbClr val="4A4A4A"/>
                </a:solidFill>
                <a:effectLst/>
                <a:latin typeface="Helvetica Neue"/>
              </a:rPr>
              <a:t> verdiği güzel söz yerine geldi. Firavun ve kavminin yapıp yükselttikleri binaları yerle bir ettik.</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A'râf</a:t>
            </a:r>
            <a:r>
              <a:rPr lang="tr-TR" sz="2400" b="1" i="0" dirty="0">
                <a:solidFill>
                  <a:srgbClr val="725945"/>
                </a:solidFill>
                <a:effectLst/>
                <a:latin typeface="Helvetica Neue"/>
              </a:rPr>
              <a:t> Suresi </a:t>
            </a:r>
            <a:r>
              <a:rPr lang="tr-TR" sz="2200" b="1" i="0" dirty="0">
                <a:solidFill>
                  <a:srgbClr val="725945"/>
                </a:solidFill>
                <a:effectLst/>
                <a:latin typeface="inherit"/>
              </a:rPr>
              <a:t>- 7.Sure </a:t>
            </a:r>
          </a:p>
          <a:p>
            <a:r>
              <a:rPr lang="tr-TR" sz="2200" b="1" dirty="0">
                <a:solidFill>
                  <a:srgbClr val="725945"/>
                </a:solidFill>
                <a:latin typeface="Helvetica Neue"/>
                <a:hlinkClick r:id="rId2"/>
              </a:rPr>
              <a:t>137.</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207340"/>
            <a:ext cx="12192000" cy="1583848"/>
          </a:xfrm>
        </p:spPr>
        <p:txBody>
          <a:bodyPr>
            <a:noAutofit/>
          </a:bodyPr>
          <a:lstStyle/>
          <a:p>
            <a:pPr rtl="1"/>
            <a:r>
              <a:rPr lang="ar-AE" sz="3600" b="0" i="0" dirty="0">
                <a:solidFill>
                  <a:srgbClr val="725945"/>
                </a:solidFill>
                <a:effectLst/>
                <a:latin typeface="Elif1"/>
              </a:rPr>
              <a:t>وَاَوْرَثْنَا الْقَوْمَ الَّذٖينَ كَانُوا يُسْتَضْعَفُونَ مَشَارِقَ الْاَرْضِ وَمَغَارِبَهَا الَّتٖي بَارَكْنَا فٖيهَاؕ</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وَتَمَّتْ كَلِمَتُ رَبِّكَ الْحُسْنٰى عَلٰى بَنٖٓي اِسْرَٓائٖلَ بِمَا صَبَرُواؕ وَدَمَّرْنَا مَا كَانَ يَصْنَعُ فِرْعَوْنُ</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وَقَوْمُهُ وَمَا كَانُوا يَعْرِشُونَ</a:t>
            </a:r>
            <a:r>
              <a:rPr lang="ar-AE" sz="3600" b="1" i="0" u="none" strike="noStrike" dirty="0">
                <a:solidFill>
                  <a:srgbClr val="725945"/>
                </a:solidFill>
                <a:effectLst/>
                <a:latin typeface="Elif1"/>
              </a:rPr>
              <a:t>﴿١٣٧﴾</a:t>
            </a:r>
            <a:endParaRPr lang="ar-AE" sz="3600" b="0" i="0" dirty="0">
              <a:solidFill>
                <a:srgbClr val="725945"/>
              </a:solidFill>
              <a:effectLst/>
              <a:latin typeface="Elif1"/>
            </a:endParaRPr>
          </a:p>
        </p:txBody>
      </p:sp>
    </p:spTree>
    <p:extLst>
      <p:ext uri="{BB962C8B-B14F-4D97-AF65-F5344CB8AC3E}">
        <p14:creationId xmlns:p14="http://schemas.microsoft.com/office/powerpoint/2010/main" val="3246968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﴾141﴿</a:t>
            </a:r>
            <a:r>
              <a:rPr lang="tr-TR" b="1" i="1" dirty="0">
                <a:solidFill>
                  <a:srgbClr val="4A4A4A"/>
                </a:solidFill>
                <a:effectLst/>
                <a:latin typeface="Helvetica Neue"/>
              </a:rPr>
              <a:t>Hani Firavun’un adamlarından sizi kurtarmıştık. Onlar sizlere işkencenin en kötüsünü yapıyorlardı; oğullarınızı öldürüyorlar, kızlarınızı sağ bırakıyorlardı. İşte bunda rabbinizden büyük bir imtihan ­vardır.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A'râf</a:t>
            </a:r>
            <a:r>
              <a:rPr lang="tr-TR" sz="2400" b="1" i="0" dirty="0">
                <a:solidFill>
                  <a:srgbClr val="725945"/>
                </a:solidFill>
                <a:effectLst/>
                <a:latin typeface="Helvetica Neue"/>
              </a:rPr>
              <a:t> Suresi </a:t>
            </a:r>
            <a:r>
              <a:rPr lang="tr-TR" sz="2200" b="1" i="0" dirty="0">
                <a:solidFill>
                  <a:srgbClr val="725945"/>
                </a:solidFill>
                <a:effectLst/>
                <a:latin typeface="inherit"/>
              </a:rPr>
              <a:t>- 7.Sure </a:t>
            </a:r>
          </a:p>
          <a:p>
            <a:r>
              <a:rPr lang="tr-TR" sz="2200" b="1" dirty="0">
                <a:solidFill>
                  <a:srgbClr val="725945"/>
                </a:solidFill>
                <a:latin typeface="Helvetica Neue"/>
                <a:hlinkClick r:id="rId2"/>
              </a:rPr>
              <a:t>141.</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15416"/>
            <a:ext cx="12192000" cy="1583848"/>
          </a:xfrm>
        </p:spPr>
        <p:txBody>
          <a:bodyPr>
            <a:noAutofit/>
          </a:bodyPr>
          <a:lstStyle/>
          <a:p>
            <a:pPr rtl="1"/>
            <a:r>
              <a:rPr lang="ar-AE" sz="3600" b="0" i="0" dirty="0">
                <a:solidFill>
                  <a:srgbClr val="725945"/>
                </a:solidFill>
                <a:effectLst/>
                <a:latin typeface="Elif1"/>
              </a:rPr>
              <a:t>وَاِذْ اَنْجَيْنَاكُمْ مِنْ اٰلِ فِرْعَوْنَ يَسُومُونَكُمْ سُٓوءَ الْعَذَابِۚ يُقَتِّلُونَ اَبْنَٓاءَكُمْ وَيَسْتَحْيُونَ نِسَٓاءَكُمْؕ</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وَفٖي ذٰلِكُمْ بَلَٓاءٌ مِنْ رَبِّكُمْ عَظٖيمٌࣖ</a:t>
            </a:r>
            <a:r>
              <a:rPr lang="ar-AE" sz="3600" b="1" i="0" u="none" strike="noStrike" dirty="0">
                <a:solidFill>
                  <a:srgbClr val="725945"/>
                </a:solidFill>
                <a:effectLst/>
                <a:latin typeface="Elif1"/>
              </a:rPr>
              <a:t>﴿١٤١﴾</a:t>
            </a:r>
            <a:endParaRPr lang="ar-AE" sz="3600" b="0" i="0" dirty="0">
              <a:solidFill>
                <a:srgbClr val="725945"/>
              </a:solidFill>
              <a:effectLst/>
              <a:latin typeface="Elif1"/>
            </a:endParaRPr>
          </a:p>
        </p:txBody>
      </p:sp>
    </p:spTree>
    <p:extLst>
      <p:ext uri="{BB962C8B-B14F-4D97-AF65-F5344CB8AC3E}">
        <p14:creationId xmlns:p14="http://schemas.microsoft.com/office/powerpoint/2010/main" val="287350269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﴾142﴿</a:t>
            </a:r>
            <a:r>
              <a:rPr lang="tr-TR" b="1" i="1" dirty="0">
                <a:solidFill>
                  <a:srgbClr val="4A4A4A"/>
                </a:solidFill>
                <a:effectLst/>
                <a:latin typeface="Helvetica Neue"/>
              </a:rPr>
              <a:t>Mûsâ ile otuz gece (için) sözleştik ve buna on gece daha ekledik; böylece rabbinin tayin ettiği vakit kırk geceyi buldu. Mûsâ kardeşi </a:t>
            </a:r>
            <a:r>
              <a:rPr lang="tr-TR" b="1" i="1" dirty="0" err="1">
                <a:solidFill>
                  <a:srgbClr val="4A4A4A"/>
                </a:solidFill>
                <a:effectLst/>
                <a:latin typeface="Helvetica Neue"/>
              </a:rPr>
              <a:t>Hârûn’a</a:t>
            </a:r>
            <a:r>
              <a:rPr lang="tr-TR" b="1" i="1" dirty="0">
                <a:solidFill>
                  <a:srgbClr val="4A4A4A"/>
                </a:solidFill>
                <a:effectLst/>
                <a:latin typeface="Helvetica Neue"/>
              </a:rPr>
              <a:t> dedi ki: “Kavmimin içinde benim yerime geç, onları ıslah et, bozguncuların yolunu izleme.”</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A'râf</a:t>
            </a:r>
            <a:r>
              <a:rPr lang="tr-TR" sz="2400" b="1" i="0" dirty="0">
                <a:solidFill>
                  <a:srgbClr val="725945"/>
                </a:solidFill>
                <a:effectLst/>
                <a:latin typeface="Helvetica Neue"/>
              </a:rPr>
              <a:t> Suresi </a:t>
            </a:r>
            <a:r>
              <a:rPr lang="tr-TR" sz="2200" b="1" i="0" dirty="0">
                <a:solidFill>
                  <a:srgbClr val="725945"/>
                </a:solidFill>
                <a:effectLst/>
                <a:latin typeface="inherit"/>
              </a:rPr>
              <a:t>- 7.Sure </a:t>
            </a:r>
          </a:p>
          <a:p>
            <a:r>
              <a:rPr lang="tr-TR" sz="2200" b="1" dirty="0">
                <a:solidFill>
                  <a:srgbClr val="725945"/>
                </a:solidFill>
                <a:latin typeface="Helvetica Neue"/>
                <a:hlinkClick r:id="rId2"/>
              </a:rPr>
              <a:t>142.</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15416"/>
            <a:ext cx="12192000" cy="1583848"/>
          </a:xfrm>
        </p:spPr>
        <p:txBody>
          <a:bodyPr>
            <a:noAutofit/>
          </a:bodyPr>
          <a:lstStyle/>
          <a:p>
            <a:pPr rtl="1"/>
            <a:r>
              <a:rPr lang="ar-AE" sz="3600" b="0" i="0" dirty="0">
                <a:solidFill>
                  <a:srgbClr val="725945"/>
                </a:solidFill>
                <a:effectLst/>
                <a:latin typeface="Elif1"/>
              </a:rPr>
              <a:t>وَوٰعَدْنَا مُوسٰى ثَلٰثٖينَ لَيْلَةً وَاَتْمَمْنَاهَا بِعَشْرٍ فَتَمَّ مٖيقَاتُ رَبِّهٖٓ اَرْبَعٖينَ لَيْلَةًۚ وَقَالَ مُوسٰى</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لِاَخٖيهِ هٰرُونَ اخْلُفْنٖي فٖي قَوْمٖي وَاَصْلِحْ وَلَا تَتَّبِـعْ سَبٖيلَ الْمُفْسِدٖينَ</a:t>
            </a:r>
            <a:r>
              <a:rPr lang="ar-AE" sz="3600" b="1" i="0" u="none" strike="noStrike" dirty="0">
                <a:solidFill>
                  <a:srgbClr val="725945"/>
                </a:solidFill>
                <a:effectLst/>
                <a:latin typeface="Elif1"/>
              </a:rPr>
              <a:t>﴿١٤٢﴾</a:t>
            </a:r>
            <a:endParaRPr lang="ar-AE" sz="3600" b="0" i="0" dirty="0">
              <a:solidFill>
                <a:srgbClr val="725945"/>
              </a:solidFill>
              <a:effectLst/>
              <a:latin typeface="Elif1"/>
            </a:endParaRPr>
          </a:p>
        </p:txBody>
      </p:sp>
    </p:spTree>
    <p:extLst>
      <p:ext uri="{BB962C8B-B14F-4D97-AF65-F5344CB8AC3E}">
        <p14:creationId xmlns:p14="http://schemas.microsoft.com/office/powerpoint/2010/main" val="137985871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sz="2000" b="1" i="1" u="none" strike="noStrike" dirty="0">
                <a:solidFill>
                  <a:srgbClr val="725945"/>
                </a:solidFill>
                <a:effectLst/>
                <a:latin typeface="Helvetica Neue"/>
              </a:rPr>
              <a:t>﴾143﴿</a:t>
            </a:r>
            <a:r>
              <a:rPr lang="tr-TR" sz="2000" b="1" i="1" dirty="0">
                <a:solidFill>
                  <a:srgbClr val="4A4A4A"/>
                </a:solidFill>
                <a:effectLst/>
                <a:latin typeface="Helvetica Neue"/>
              </a:rPr>
              <a:t>Mûsâ, tayin ettiğimiz vakitte (</a:t>
            </a:r>
            <a:r>
              <a:rPr lang="tr-TR" sz="2000" b="1" i="1" dirty="0" err="1">
                <a:solidFill>
                  <a:srgbClr val="4A4A4A"/>
                </a:solidFill>
                <a:effectLst/>
                <a:latin typeface="Helvetica Neue"/>
              </a:rPr>
              <a:t>Tûr’a</a:t>
            </a:r>
            <a:r>
              <a:rPr lang="tr-TR" sz="2000" b="1" i="1" dirty="0">
                <a:solidFill>
                  <a:srgbClr val="4A4A4A"/>
                </a:solidFill>
                <a:effectLst/>
                <a:latin typeface="Helvetica Neue"/>
              </a:rPr>
              <a:t>) gelip de rabbi onunla konuştuğunda o, “Rabbim! Bana görün; sana bakayım” dedi. Rabbi, “Sen beni asla göremezsin. Fakat şu dağa bak; eğer o yerinde durabilirse sen de beni görebilirsin” buyurdu. Rabbi o dağa tecelli edince onu paramparça etti; Mûsâ da bayılıp düştü. Kendine gelince dedi ki: “Seni noksan sıfatlardan tenzih ederim, sana tövbe ettim; ben inananların ilkiyim.”</a:t>
            </a:r>
            <a:endParaRPr lang="tr-TR" sz="277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A'râf</a:t>
            </a:r>
            <a:r>
              <a:rPr lang="tr-TR" sz="2400" b="1" i="0" dirty="0">
                <a:solidFill>
                  <a:srgbClr val="725945"/>
                </a:solidFill>
                <a:effectLst/>
                <a:latin typeface="Helvetica Neue"/>
              </a:rPr>
              <a:t> Suresi </a:t>
            </a:r>
            <a:r>
              <a:rPr lang="tr-TR" sz="2200" b="1" i="0" dirty="0">
                <a:solidFill>
                  <a:srgbClr val="725945"/>
                </a:solidFill>
                <a:effectLst/>
                <a:latin typeface="inherit"/>
              </a:rPr>
              <a:t>- 7.Sure </a:t>
            </a:r>
          </a:p>
          <a:p>
            <a:r>
              <a:rPr lang="tr-TR" sz="2200" b="1" dirty="0">
                <a:solidFill>
                  <a:srgbClr val="725945"/>
                </a:solidFill>
                <a:latin typeface="Helvetica Neue"/>
                <a:hlinkClick r:id="rId2"/>
              </a:rPr>
              <a:t>143.</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004696"/>
            <a:ext cx="12192000" cy="1583848"/>
          </a:xfrm>
        </p:spPr>
        <p:txBody>
          <a:bodyPr>
            <a:noAutofit/>
          </a:bodyPr>
          <a:lstStyle/>
          <a:p>
            <a:pPr rtl="1"/>
            <a:r>
              <a:rPr lang="ar-AE" sz="3600" b="0" i="0" dirty="0">
                <a:solidFill>
                  <a:srgbClr val="725945"/>
                </a:solidFill>
                <a:effectLst/>
                <a:latin typeface="Elif1"/>
              </a:rPr>
              <a:t>وَلَمَّا جَٓاءَ مُوسٰى لِمٖيقَاتِنَا وَكَلَّمَهُ رَبُّهُۙ قَالَ رَبِّ اَرِنٖٓي اَنْظُرْ اِلَيْكَؕ قَالَ لَنْ تَرٰينٖي وَلٰكِنِ انْظُرْ</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اِلَى الْجَبَلِ فَاِنِ اسْتَقَرَّ مَكَانَهُ فَسَوْفَ تَرٰينٖيۚ فَلَمَّا تَجَلّٰى رَبُّهُ لِلْجَبَلِ جَعَلَهُ دَكاًّ وَخَرَّ مُوسٰى</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صَعِقاًۚ فَلَمَّٓا اَفَاقَ قَالَ سُبْحَانَكَ تُبْتُ اِلَيْكَ وَاَنَا۬ اَوَّلُ الْمُؤْمِنٖينَ</a:t>
            </a:r>
            <a:r>
              <a:rPr lang="ar-AE" sz="3600" b="1" i="0" u="none" strike="noStrike" dirty="0">
                <a:solidFill>
                  <a:srgbClr val="725945"/>
                </a:solidFill>
                <a:effectLst/>
                <a:latin typeface="Elif1"/>
              </a:rPr>
              <a:t>﴿١٤٣﴾</a:t>
            </a:r>
            <a:endParaRPr lang="ar-AE" sz="3600" b="0" i="0" dirty="0">
              <a:solidFill>
                <a:srgbClr val="725945"/>
              </a:solidFill>
              <a:effectLst/>
              <a:latin typeface="Elif1"/>
            </a:endParaRPr>
          </a:p>
        </p:txBody>
      </p:sp>
    </p:spTree>
    <p:extLst>
      <p:ext uri="{BB962C8B-B14F-4D97-AF65-F5344CB8AC3E}">
        <p14:creationId xmlns:p14="http://schemas.microsoft.com/office/powerpoint/2010/main" val="2462746769"/>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sz="2000" b="1" i="1" u="none" strike="noStrike" dirty="0">
                <a:solidFill>
                  <a:srgbClr val="725945"/>
                </a:solidFill>
                <a:effectLst/>
                <a:latin typeface="Helvetica Neue"/>
              </a:rPr>
              <a:t>﴾150﴿</a:t>
            </a:r>
            <a:r>
              <a:rPr lang="tr-TR" sz="2000" b="1" i="1" dirty="0">
                <a:solidFill>
                  <a:srgbClr val="4A4A4A"/>
                </a:solidFill>
                <a:effectLst/>
                <a:latin typeface="Helvetica Neue"/>
              </a:rPr>
              <a:t>Mûsâ kızgın ve üzgün olarak kavmine dönünce, “Benden sonra arkamdan ne kötü işler yapmışsınız! Rabbinizin emrini (beklemeyip) acele mi ettiniz?” dedi. Tevrat levhalarını yere attı ve kardeşinin başını tutup kendine doğru çekmeye başladı. </a:t>
            </a:r>
            <a:r>
              <a:rPr lang="tr-TR" sz="2000" b="1" i="1" dirty="0" err="1">
                <a:solidFill>
                  <a:srgbClr val="4A4A4A"/>
                </a:solidFill>
                <a:effectLst/>
                <a:latin typeface="Helvetica Neue"/>
              </a:rPr>
              <a:t>Hârûn</a:t>
            </a:r>
            <a:r>
              <a:rPr lang="tr-TR" sz="2000" b="1" i="1" dirty="0">
                <a:solidFill>
                  <a:srgbClr val="4A4A4A"/>
                </a:solidFill>
                <a:effectLst/>
                <a:latin typeface="Helvetica Neue"/>
              </a:rPr>
              <a:t>, “Ey anam oğlu! Senin bu kavmin beni cidden zayıf gördüler; neredeyse beni öldüreceklerdi! Sen de şimdi düşmanları bana güldürme ve beni zalim kavimle bir tutma!” dedi.</a:t>
            </a:r>
            <a:endParaRPr lang="tr-TR" sz="277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A'râf</a:t>
            </a:r>
            <a:r>
              <a:rPr lang="tr-TR" sz="2400" b="1" i="0" dirty="0">
                <a:solidFill>
                  <a:srgbClr val="725945"/>
                </a:solidFill>
                <a:effectLst/>
                <a:latin typeface="Helvetica Neue"/>
              </a:rPr>
              <a:t> Suresi </a:t>
            </a:r>
            <a:r>
              <a:rPr lang="tr-TR" sz="2200" b="1" i="0" dirty="0">
                <a:solidFill>
                  <a:srgbClr val="725945"/>
                </a:solidFill>
                <a:effectLst/>
                <a:latin typeface="inherit"/>
              </a:rPr>
              <a:t>- 7.Sure </a:t>
            </a:r>
          </a:p>
          <a:p>
            <a:r>
              <a:rPr lang="tr-TR" sz="2200" b="1" dirty="0">
                <a:solidFill>
                  <a:srgbClr val="725945"/>
                </a:solidFill>
                <a:latin typeface="Helvetica Neue"/>
                <a:hlinkClick r:id="rId2"/>
              </a:rPr>
              <a:t>150.</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953896"/>
            <a:ext cx="12192000" cy="1583848"/>
          </a:xfrm>
        </p:spPr>
        <p:txBody>
          <a:bodyPr>
            <a:noAutofit/>
          </a:bodyPr>
          <a:lstStyle/>
          <a:p>
            <a:pPr rtl="1"/>
            <a:r>
              <a:rPr lang="ar-AE" sz="3600" b="0" i="0" dirty="0">
                <a:solidFill>
                  <a:srgbClr val="725945"/>
                </a:solidFill>
                <a:effectLst/>
                <a:latin typeface="Elif1"/>
              </a:rPr>
              <a:t>وَلَمَّا رَجَعَ مُوسٰٓى اِلٰى قَوْمِهٖ غَضْبَانَ اَسِفاًۙ قَالَ بِئْسَمَا خَلَفْتُمُونٖي مِنْ بَعْدٖيۚ اَعَجِلْتُمْ اَمْرَ</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رَبِّكُمْۚ وَاَلْقَى الْاَلْوَاحَ وَاَخَذَ بِرَأْسِ اَخٖيهِ يَجُرُّهُٓ اِلَيْهِؕ قَالَ ابْنَ اُمَّ اِنَّ الْقَوْمَ اسْتَضْعَفُونٖي</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وَكَادُوا يَقْتُلُونَنٖيؗ فَلَا تُشْمِتْ بِيَ الْاَعْدَٓاءَ وَلَا تَجْعَلْنٖي مَعَ الْقَوْمِ الظَّالِمٖينَ</a:t>
            </a:r>
            <a:r>
              <a:rPr lang="ar-AE" sz="3600" b="1" i="0" u="none" strike="noStrike" dirty="0">
                <a:solidFill>
                  <a:srgbClr val="725945"/>
                </a:solidFill>
                <a:effectLst/>
                <a:latin typeface="Elif1"/>
              </a:rPr>
              <a:t>﴿١٥٠﴾</a:t>
            </a:r>
            <a:endParaRPr lang="ar-AE" sz="3600" b="0" i="0" dirty="0">
              <a:solidFill>
                <a:srgbClr val="725945"/>
              </a:solidFill>
              <a:effectLst/>
              <a:latin typeface="Elif1"/>
            </a:endParaRPr>
          </a:p>
        </p:txBody>
      </p:sp>
    </p:spTree>
    <p:extLst>
      <p:ext uri="{BB962C8B-B14F-4D97-AF65-F5344CB8AC3E}">
        <p14:creationId xmlns:p14="http://schemas.microsoft.com/office/powerpoint/2010/main" val="321257796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﴾151﴿</a:t>
            </a:r>
            <a:r>
              <a:rPr lang="tr-TR" b="1" i="1" dirty="0">
                <a:solidFill>
                  <a:srgbClr val="4A4A4A"/>
                </a:solidFill>
                <a:effectLst/>
                <a:latin typeface="Helvetica Neue"/>
              </a:rPr>
              <a:t>Mûsâ, “Ey rabbim! Beni ve kardeşimi bağışla, bizi rahmetine </a:t>
            </a:r>
            <a:r>
              <a:rPr lang="tr-TR" b="1" i="1" dirty="0" err="1">
                <a:solidFill>
                  <a:srgbClr val="4A4A4A"/>
                </a:solidFill>
                <a:effectLst/>
                <a:latin typeface="Helvetica Neue"/>
              </a:rPr>
              <a:t>garkeyle</a:t>
            </a:r>
            <a:r>
              <a:rPr lang="tr-TR" b="1" i="1" dirty="0">
                <a:solidFill>
                  <a:srgbClr val="4A4A4A"/>
                </a:solidFill>
                <a:effectLst/>
                <a:latin typeface="Helvetica Neue"/>
              </a:rPr>
              <a:t>! Sen merhametlilerin en merhametlisisin” dedi.</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A'râf</a:t>
            </a:r>
            <a:r>
              <a:rPr lang="tr-TR" sz="2400" b="1" i="0" dirty="0">
                <a:solidFill>
                  <a:srgbClr val="725945"/>
                </a:solidFill>
                <a:effectLst/>
                <a:latin typeface="Helvetica Neue"/>
              </a:rPr>
              <a:t> Suresi </a:t>
            </a:r>
            <a:r>
              <a:rPr lang="tr-TR" sz="2200" b="1" i="0" dirty="0">
                <a:solidFill>
                  <a:srgbClr val="725945"/>
                </a:solidFill>
                <a:effectLst/>
                <a:latin typeface="inherit"/>
              </a:rPr>
              <a:t>- 7.Sure </a:t>
            </a:r>
          </a:p>
          <a:p>
            <a:r>
              <a:rPr lang="tr-TR" sz="2200" b="1" dirty="0">
                <a:solidFill>
                  <a:srgbClr val="725945"/>
                </a:solidFill>
                <a:latin typeface="Helvetica Neue"/>
                <a:hlinkClick r:id="rId2"/>
              </a:rPr>
              <a:t>151.</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15416"/>
            <a:ext cx="12192000" cy="1583848"/>
          </a:xfrm>
        </p:spPr>
        <p:txBody>
          <a:bodyPr>
            <a:noAutofit/>
          </a:bodyPr>
          <a:lstStyle/>
          <a:p>
            <a:pPr rtl="1"/>
            <a:r>
              <a:rPr lang="ar-AE" sz="3600" b="0" i="0" dirty="0">
                <a:solidFill>
                  <a:srgbClr val="725945"/>
                </a:solidFill>
                <a:effectLst/>
                <a:latin typeface="Elif1"/>
              </a:rPr>
              <a:t>قَالَ رَبِّ اغْفِرْ لٖي وَلِاَخٖي وَاَدْخِلْنَا فٖي رَحْمَتِكَؗ وَاَنْتَ اَرْحَمُ الرَّاحِمٖينَࣖ</a:t>
            </a:r>
            <a:r>
              <a:rPr lang="ar-AE" sz="3600" b="1" i="0" u="none" strike="noStrike" dirty="0">
                <a:solidFill>
                  <a:srgbClr val="725945"/>
                </a:solidFill>
                <a:effectLst/>
                <a:latin typeface="Elif1"/>
              </a:rPr>
              <a:t>﴿١٥١﴾</a:t>
            </a:r>
            <a:endParaRPr lang="ar-AE" sz="3600" b="0" i="0" dirty="0">
              <a:solidFill>
                <a:srgbClr val="725945"/>
              </a:solidFill>
              <a:effectLst/>
              <a:latin typeface="Elif1"/>
            </a:endParaRPr>
          </a:p>
        </p:txBody>
      </p:sp>
    </p:spTree>
    <p:extLst>
      <p:ext uri="{BB962C8B-B14F-4D97-AF65-F5344CB8AC3E}">
        <p14:creationId xmlns:p14="http://schemas.microsoft.com/office/powerpoint/2010/main" val="2696024671"/>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﴾152﴿</a:t>
            </a:r>
            <a:r>
              <a:rPr lang="tr-TR" b="1" i="1" dirty="0">
                <a:solidFill>
                  <a:srgbClr val="4A4A4A"/>
                </a:solidFill>
                <a:effectLst/>
                <a:latin typeface="Helvetica Neue"/>
              </a:rPr>
              <a:t>(Allah buyurdu ki:) “Buzağıya tapanlar yok mu, işte onlara mutlaka rablerinden bir gazap ve dünya hayatında bir alçaklık erişecektir.” Biz iftiracıları böyle cezalandırırız.</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A'râf</a:t>
            </a:r>
            <a:r>
              <a:rPr lang="tr-TR" sz="2400" b="1" i="0" dirty="0">
                <a:solidFill>
                  <a:srgbClr val="725945"/>
                </a:solidFill>
                <a:effectLst/>
                <a:latin typeface="Helvetica Neue"/>
              </a:rPr>
              <a:t> Suresi </a:t>
            </a:r>
            <a:r>
              <a:rPr lang="tr-TR" sz="2200" b="1" i="0" dirty="0">
                <a:solidFill>
                  <a:srgbClr val="725945"/>
                </a:solidFill>
                <a:effectLst/>
                <a:latin typeface="inherit"/>
              </a:rPr>
              <a:t>- 7.Sure </a:t>
            </a:r>
          </a:p>
          <a:p>
            <a:r>
              <a:rPr lang="tr-TR" sz="2200" b="1" dirty="0">
                <a:solidFill>
                  <a:srgbClr val="725945"/>
                </a:solidFill>
                <a:latin typeface="Helvetica Neue"/>
                <a:hlinkClick r:id="rId2"/>
              </a:rPr>
              <a:t>152.</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15416"/>
            <a:ext cx="12192000" cy="1583848"/>
          </a:xfrm>
        </p:spPr>
        <p:txBody>
          <a:bodyPr>
            <a:noAutofit/>
          </a:bodyPr>
          <a:lstStyle/>
          <a:p>
            <a:pPr rtl="1"/>
            <a:r>
              <a:rPr lang="ar-AE" sz="3600" b="0" i="0" dirty="0">
                <a:solidFill>
                  <a:srgbClr val="725945"/>
                </a:solidFill>
                <a:effectLst/>
                <a:latin typeface="Elif1"/>
              </a:rPr>
              <a:t>اِنَّ الَّذٖينَ اتَّخَذُوا الْعِجْلَ سَيَنَالُهُمْ غَضَبٌ مِنْ رَبِّهِمْ وَذِلَّةٌ فِي الْحَيٰوةِ الدُّنْيَاؕ وَكَذٰلِكَ نَجْزِي</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الْمُفْتَرٖينَ</a:t>
            </a:r>
            <a:r>
              <a:rPr lang="ar-AE" sz="3600" b="1" i="0" u="none" strike="noStrike" dirty="0">
                <a:solidFill>
                  <a:srgbClr val="725945"/>
                </a:solidFill>
                <a:effectLst/>
                <a:latin typeface="Elif1"/>
              </a:rPr>
              <a:t>﴿١٥٢﴾</a:t>
            </a:r>
            <a:endParaRPr lang="ar-AE" sz="3600" b="0" i="0" dirty="0">
              <a:solidFill>
                <a:srgbClr val="725945"/>
              </a:solidFill>
              <a:effectLst/>
              <a:latin typeface="Elif1"/>
            </a:endParaRPr>
          </a:p>
        </p:txBody>
      </p:sp>
    </p:spTree>
    <p:extLst>
      <p:ext uri="{BB962C8B-B14F-4D97-AF65-F5344CB8AC3E}">
        <p14:creationId xmlns:p14="http://schemas.microsoft.com/office/powerpoint/2010/main" val="56291925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﴾153﴿</a:t>
            </a:r>
            <a:r>
              <a:rPr lang="tr-TR" b="1" i="1" dirty="0">
                <a:solidFill>
                  <a:srgbClr val="4A4A4A"/>
                </a:solidFill>
                <a:effectLst/>
                <a:latin typeface="Helvetica Neue"/>
              </a:rPr>
              <a:t>Kötülükler yaptıktan sonra ardından tövbekâr olup da iman edenlere gelince, şüphesiz ki, o tövbe ve imandan sonra rabbin elbette bağışlayıcı ve esirgeyicidir.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A'râf</a:t>
            </a:r>
            <a:r>
              <a:rPr lang="tr-TR" sz="2400" b="1" i="0" dirty="0">
                <a:solidFill>
                  <a:srgbClr val="725945"/>
                </a:solidFill>
                <a:effectLst/>
                <a:latin typeface="Helvetica Neue"/>
              </a:rPr>
              <a:t> Suresi </a:t>
            </a:r>
            <a:r>
              <a:rPr lang="tr-TR" sz="2200" b="1" i="0" dirty="0">
                <a:solidFill>
                  <a:srgbClr val="725945"/>
                </a:solidFill>
                <a:effectLst/>
                <a:latin typeface="inherit"/>
              </a:rPr>
              <a:t>- 7.Sure </a:t>
            </a:r>
          </a:p>
          <a:p>
            <a:r>
              <a:rPr lang="tr-TR" sz="2200" b="1" dirty="0">
                <a:solidFill>
                  <a:srgbClr val="725945"/>
                </a:solidFill>
                <a:latin typeface="Helvetica Neue"/>
                <a:hlinkClick r:id="rId2"/>
              </a:rPr>
              <a:t>153.</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15416"/>
            <a:ext cx="12192000" cy="1583848"/>
          </a:xfrm>
        </p:spPr>
        <p:txBody>
          <a:bodyPr>
            <a:noAutofit/>
          </a:bodyPr>
          <a:lstStyle/>
          <a:p>
            <a:pPr rtl="1"/>
            <a:r>
              <a:rPr lang="ar-AE" sz="3600" b="0" i="0" dirty="0">
                <a:solidFill>
                  <a:srgbClr val="725945"/>
                </a:solidFill>
                <a:effectLst/>
                <a:latin typeface="Elif1"/>
              </a:rPr>
              <a:t>وَالَّذٖينَ عَمِلُوا السَّيِّـَٔاتِ ثُمَّ تَابُوا مِنْ بَعْدِهَا وَاٰمَنُواؗ اِنَّ رَبَّكَ مِنْ بَعْدِهَا لَغَفُورٌ رَحٖيمٌ</a:t>
            </a:r>
            <a:r>
              <a:rPr lang="ar-AE" sz="3600" b="1" i="0" u="none" strike="noStrike" dirty="0">
                <a:solidFill>
                  <a:srgbClr val="725945"/>
                </a:solidFill>
                <a:effectLst/>
                <a:latin typeface="Elif1"/>
              </a:rPr>
              <a:t>﴿١٥٣﴾</a:t>
            </a:r>
            <a:endParaRPr lang="ar-AE" sz="3600" b="0" i="0" dirty="0">
              <a:solidFill>
                <a:srgbClr val="725945"/>
              </a:solidFill>
              <a:effectLst/>
              <a:latin typeface="Elif1"/>
            </a:endParaRPr>
          </a:p>
        </p:txBody>
      </p:sp>
    </p:spTree>
    <p:extLst>
      <p:ext uri="{BB962C8B-B14F-4D97-AF65-F5344CB8AC3E}">
        <p14:creationId xmlns:p14="http://schemas.microsoft.com/office/powerpoint/2010/main" val="3074514458"/>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﴾154﴿</a:t>
            </a:r>
            <a:r>
              <a:rPr lang="tr-TR" b="1" i="1" dirty="0">
                <a:solidFill>
                  <a:srgbClr val="4A4A4A"/>
                </a:solidFill>
                <a:effectLst/>
                <a:latin typeface="Helvetica Neue"/>
              </a:rPr>
              <a:t>Mûsâ’nın öfkesi yatışınca levhaları aldı. Onlardaki yazılarda, rablerinden korkanlar için hidayet ve rahmet (hükümleri) vardı.</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A'râf</a:t>
            </a:r>
            <a:r>
              <a:rPr lang="tr-TR" sz="2400" b="1" i="0" dirty="0">
                <a:solidFill>
                  <a:srgbClr val="725945"/>
                </a:solidFill>
                <a:effectLst/>
                <a:latin typeface="Helvetica Neue"/>
              </a:rPr>
              <a:t> Suresi </a:t>
            </a:r>
            <a:r>
              <a:rPr lang="tr-TR" sz="2200" b="1" i="0" dirty="0">
                <a:solidFill>
                  <a:srgbClr val="725945"/>
                </a:solidFill>
                <a:effectLst/>
                <a:latin typeface="inherit"/>
              </a:rPr>
              <a:t>- 7.Sure </a:t>
            </a:r>
          </a:p>
          <a:p>
            <a:r>
              <a:rPr lang="tr-TR" sz="2200" b="1" dirty="0">
                <a:solidFill>
                  <a:srgbClr val="725945"/>
                </a:solidFill>
                <a:latin typeface="Helvetica Neue"/>
                <a:hlinkClick r:id="rId2"/>
              </a:rPr>
              <a:t>154.</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15416"/>
            <a:ext cx="12192000" cy="1583848"/>
          </a:xfrm>
        </p:spPr>
        <p:txBody>
          <a:bodyPr>
            <a:noAutofit/>
          </a:bodyPr>
          <a:lstStyle/>
          <a:p>
            <a:pPr rtl="1"/>
            <a:r>
              <a:rPr lang="ar-AE" sz="3600" b="0" i="0" dirty="0">
                <a:solidFill>
                  <a:srgbClr val="725945"/>
                </a:solidFill>
                <a:effectLst/>
                <a:latin typeface="Elif1"/>
              </a:rPr>
              <a:t>وَلَمَّا سَكَتَ عَنْ مُوسَى الْغَضَبُ اَخَذَ الْاَلْوَاحَۚ وَفٖي نُسْخَتِهَا هُدًى وَرَحْمَةٌ لِلَّذٖينَ هُمْ لِرَبِّهِمْ</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يَرْهَبُونَ</a:t>
            </a:r>
            <a:r>
              <a:rPr lang="ar-AE" sz="3600" b="1" i="0" u="none" strike="noStrike" dirty="0">
                <a:solidFill>
                  <a:srgbClr val="725945"/>
                </a:solidFill>
                <a:effectLst/>
                <a:latin typeface="Elif1"/>
              </a:rPr>
              <a:t>﴿١٥٤﴾</a:t>
            </a:r>
            <a:endParaRPr lang="ar-AE" sz="3600" b="0" i="0" dirty="0">
              <a:solidFill>
                <a:srgbClr val="725945"/>
              </a:solidFill>
              <a:effectLst/>
              <a:latin typeface="Elif1"/>
            </a:endParaRPr>
          </a:p>
        </p:txBody>
      </p:sp>
    </p:spTree>
    <p:extLst>
      <p:ext uri="{BB962C8B-B14F-4D97-AF65-F5344CB8AC3E}">
        <p14:creationId xmlns:p14="http://schemas.microsoft.com/office/powerpoint/2010/main" val="483443963"/>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﴾164﴿</a:t>
            </a:r>
            <a:r>
              <a:rPr lang="tr-TR" b="1" i="1" dirty="0">
                <a:solidFill>
                  <a:srgbClr val="4A4A4A"/>
                </a:solidFill>
                <a:effectLst/>
                <a:latin typeface="Helvetica Neue"/>
              </a:rPr>
              <a:t>İçlerinden bir topluluk, “Allah’ın helâk edeceği yahut şiddetli bir azapla cezalandıracağı kimselere ne diye öğüt veriyorsunuz sanki!” deyince onlar, “Rabbiniz katında bir mazeretimiz olsun diye; bir de sakınıp çekinirler ümidiyle” şeklinde cevap verdiler.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A'râf</a:t>
            </a:r>
            <a:r>
              <a:rPr lang="tr-TR" sz="2400" b="1" i="0" dirty="0">
                <a:solidFill>
                  <a:srgbClr val="725945"/>
                </a:solidFill>
                <a:effectLst/>
                <a:latin typeface="Helvetica Neue"/>
              </a:rPr>
              <a:t> Suresi </a:t>
            </a:r>
            <a:r>
              <a:rPr lang="tr-TR" sz="2200" b="1" i="0" dirty="0">
                <a:solidFill>
                  <a:srgbClr val="725945"/>
                </a:solidFill>
                <a:effectLst/>
                <a:latin typeface="inherit"/>
              </a:rPr>
              <a:t>- 7.Sure </a:t>
            </a:r>
          </a:p>
          <a:p>
            <a:r>
              <a:rPr lang="tr-TR" sz="2200" b="1" dirty="0">
                <a:solidFill>
                  <a:srgbClr val="725945"/>
                </a:solidFill>
                <a:latin typeface="Helvetica Neue"/>
                <a:hlinkClick r:id="rId2"/>
              </a:rPr>
              <a:t>164.</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15416"/>
            <a:ext cx="12192000" cy="1583848"/>
          </a:xfrm>
        </p:spPr>
        <p:txBody>
          <a:bodyPr>
            <a:noAutofit/>
          </a:bodyPr>
          <a:lstStyle/>
          <a:p>
            <a:pPr rtl="1"/>
            <a:r>
              <a:rPr lang="ar-AE" sz="3600" b="0" i="0" dirty="0">
                <a:solidFill>
                  <a:srgbClr val="725945"/>
                </a:solidFill>
                <a:effectLst/>
                <a:latin typeface="Elif1"/>
              </a:rPr>
              <a:t>وَاِذْ قَالَتْ اُمَّةٌ مِنْهُمْ لِمَ تَعِظُونَ قَوْماًۙۨ اللّٰهُ مُهْلِكُهُمْ اَوْ مُعَذِّبُهُمْ عَذَاباً شَدٖيداًؕ قَالُوا مَعْذِرَةً اِلٰى</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رَبِّكُمْ وَلَعَلَّهُمْ يَتَّقُونَ</a:t>
            </a:r>
            <a:r>
              <a:rPr lang="ar-AE" sz="3600" b="1" i="0" u="none" strike="noStrike" dirty="0">
                <a:solidFill>
                  <a:srgbClr val="725945"/>
                </a:solidFill>
                <a:effectLst/>
                <a:latin typeface="Elif1"/>
              </a:rPr>
              <a:t>﴿١٦٤﴾</a:t>
            </a:r>
            <a:endParaRPr lang="ar-AE" sz="3600" b="0" i="0" dirty="0">
              <a:solidFill>
                <a:srgbClr val="725945"/>
              </a:solidFill>
              <a:effectLst/>
              <a:latin typeface="Elif1"/>
            </a:endParaRPr>
          </a:p>
        </p:txBody>
      </p:sp>
    </p:spTree>
    <p:extLst>
      <p:ext uri="{BB962C8B-B14F-4D97-AF65-F5344CB8AC3E}">
        <p14:creationId xmlns:p14="http://schemas.microsoft.com/office/powerpoint/2010/main" val="21763544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sz="2000" b="1" i="1" u="none" strike="noStrike" dirty="0">
                <a:solidFill>
                  <a:srgbClr val="725945"/>
                </a:solidFill>
                <a:effectLst/>
                <a:latin typeface="Helvetica Neue"/>
              </a:rPr>
              <a:t>﴾187﴿</a:t>
            </a:r>
            <a:r>
              <a:rPr lang="tr-TR" sz="2000" b="1" i="1" dirty="0">
                <a:solidFill>
                  <a:srgbClr val="4A4A4A"/>
                </a:solidFill>
                <a:effectLst/>
                <a:latin typeface="Helvetica Neue"/>
              </a:rPr>
              <a:t>“Ne zaman gelip çatacak?” diye sana kıyamet saatini sorarlar. De ki: “Onun hakkındaki bilgi sadece rabbimin katındadır. Vakti geldiğinde onu açığa çıkaracak olan ancak Allah’tır. O (kıyamet), göklere de yere de ağır gelecektir! Sizi ansızın yakalayacaktır!” Sanki sen onu biliyormuşsun gibi sana soruyorlar. De ki: “Onun bilgisi Allah katındadır, fakat insanların çoğu bunu bilmezler.”</a:t>
            </a:r>
            <a:endParaRPr lang="tr-TR" sz="277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A'râf</a:t>
            </a:r>
            <a:r>
              <a:rPr lang="tr-TR" sz="2400" b="1" i="0" dirty="0">
                <a:solidFill>
                  <a:srgbClr val="725945"/>
                </a:solidFill>
                <a:effectLst/>
                <a:latin typeface="Helvetica Neue"/>
              </a:rPr>
              <a:t> Suresi </a:t>
            </a:r>
            <a:r>
              <a:rPr lang="tr-TR" sz="2200" b="1" i="0" dirty="0">
                <a:solidFill>
                  <a:srgbClr val="725945"/>
                </a:solidFill>
                <a:effectLst/>
                <a:latin typeface="inherit"/>
              </a:rPr>
              <a:t>- 7.Sure </a:t>
            </a:r>
          </a:p>
          <a:p>
            <a:r>
              <a:rPr lang="tr-TR" sz="2200" b="1" dirty="0">
                <a:solidFill>
                  <a:srgbClr val="725945"/>
                </a:solidFill>
                <a:latin typeface="Helvetica Neue"/>
                <a:hlinkClick r:id="rId2"/>
              </a:rPr>
              <a:t>187.</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207340"/>
            <a:ext cx="12192000" cy="1583848"/>
          </a:xfrm>
        </p:spPr>
        <p:txBody>
          <a:bodyPr>
            <a:noAutofit/>
          </a:bodyPr>
          <a:lstStyle/>
          <a:p>
            <a:pPr rtl="1"/>
            <a:r>
              <a:rPr lang="ar-AE" sz="3600" b="0" i="0" dirty="0">
                <a:solidFill>
                  <a:srgbClr val="725945"/>
                </a:solidFill>
                <a:effectLst/>
                <a:latin typeface="Elif1"/>
              </a:rPr>
              <a:t>يَسْـَٔلُونَكَ عَنِ السَّاعَةِ اَيَّانَ مُرْسٰيهَاؕ قُلْ اِنَّمَا عِلْمُهَا عِنْدَ رَبّٖيۚ لَا يُجَلّٖيهَا لِوَقْتِهَٓا اِلَّا هُوَؕ ثَقُلَتْ</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فِي السَّمٰوَاتِ وَالْاَرْضِؕ لَا تَأْتٖيكُمْ اِلَّا بَغْتَةًؕ يَسْـَٔلُونَكَ كَاَنَّكَ حَفِيٌّ عَنْهَاؕ قُلْ اِنَّمَا عِلْمُهَا عِنْدَ</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اللّٰهِ وَلٰكِنَّ اَكْثَرَ النَّاسِ لَا يَعْلَمُونَ</a:t>
            </a:r>
            <a:r>
              <a:rPr lang="ar-AE" sz="3600" b="1" i="0" u="none" strike="noStrike" dirty="0">
                <a:solidFill>
                  <a:srgbClr val="725945"/>
                </a:solidFill>
                <a:effectLst/>
                <a:latin typeface="Elif1"/>
              </a:rPr>
              <a:t>﴿١٨٧﴾</a:t>
            </a:r>
            <a:endParaRPr lang="ar-AE" sz="3600" b="0" i="0" dirty="0">
              <a:solidFill>
                <a:srgbClr val="725945"/>
              </a:solidFill>
              <a:effectLst/>
              <a:latin typeface="Elif1"/>
            </a:endParaRPr>
          </a:p>
        </p:txBody>
      </p:sp>
    </p:spTree>
    <p:extLst>
      <p:ext uri="{BB962C8B-B14F-4D97-AF65-F5344CB8AC3E}">
        <p14:creationId xmlns:p14="http://schemas.microsoft.com/office/powerpoint/2010/main" val="1793021369"/>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﴾189﴿</a:t>
            </a:r>
            <a:r>
              <a:rPr lang="tr-TR" b="1" i="1" dirty="0">
                <a:solidFill>
                  <a:srgbClr val="4A4A4A"/>
                </a:solidFill>
                <a:effectLst/>
                <a:latin typeface="Helvetica Neue"/>
              </a:rPr>
              <a:t>Sizi bir tek candan yaratan, kendisiyle mutlu olsun diye ondan da eşini yaratan O’dur. Erkek eşiyle beraber olunca kadın hafif bir yük yüklenir, onu bir süre taşır; hamileliği ağırlaşınca rableri olan Allah’a şu sözlerle yakarırlar: “</a:t>
            </a:r>
            <a:r>
              <a:rPr lang="tr-TR" b="1" i="1" dirty="0" err="1">
                <a:solidFill>
                  <a:srgbClr val="4A4A4A"/>
                </a:solidFill>
                <a:effectLst/>
                <a:latin typeface="Helvetica Neue"/>
              </a:rPr>
              <a:t>Andolsun</a:t>
            </a:r>
            <a:r>
              <a:rPr lang="tr-TR" b="1" i="1" dirty="0">
                <a:solidFill>
                  <a:srgbClr val="4A4A4A"/>
                </a:solidFill>
                <a:effectLst/>
                <a:latin typeface="Helvetica Neue"/>
              </a:rPr>
              <a:t>, bize kusursuz bir çocuk verirsen kesinlikle şükredenlerden olacağız!”</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A'râf</a:t>
            </a:r>
            <a:r>
              <a:rPr lang="tr-TR" sz="2400" b="1" i="0" dirty="0">
                <a:solidFill>
                  <a:srgbClr val="725945"/>
                </a:solidFill>
                <a:effectLst/>
                <a:latin typeface="Helvetica Neue"/>
              </a:rPr>
              <a:t> Suresi </a:t>
            </a:r>
            <a:r>
              <a:rPr lang="tr-TR" sz="2200" b="1" i="0" dirty="0">
                <a:solidFill>
                  <a:srgbClr val="725945"/>
                </a:solidFill>
                <a:effectLst/>
                <a:latin typeface="inherit"/>
              </a:rPr>
              <a:t>- 7.Sure </a:t>
            </a:r>
          </a:p>
          <a:p>
            <a:r>
              <a:rPr lang="tr-TR" sz="2200" b="1" dirty="0">
                <a:solidFill>
                  <a:srgbClr val="725945"/>
                </a:solidFill>
                <a:latin typeface="Helvetica Neue"/>
                <a:hlinkClick r:id="rId2"/>
              </a:rPr>
              <a:t>189.</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06296"/>
            <a:ext cx="12192000" cy="1583848"/>
          </a:xfrm>
        </p:spPr>
        <p:txBody>
          <a:bodyPr>
            <a:noAutofit/>
          </a:bodyPr>
          <a:lstStyle/>
          <a:p>
            <a:pPr rtl="1"/>
            <a:r>
              <a:rPr lang="ar-AE" sz="3600" b="0" i="0" dirty="0">
                <a:solidFill>
                  <a:srgbClr val="725945"/>
                </a:solidFill>
                <a:effectLst/>
                <a:latin typeface="Elif1"/>
              </a:rPr>
              <a:t>هُوَ الَّذٖي خَلَقَكُمْ مِنْ نَفْسٍ وَاحِدَةٍ وَجَعَلَ مِنْهَا زَوْجَهَا لِيَسْكُنَ اِلَيْهَاۚ فَلَمَّا تَغَشّٰيهَا حَمَلَتْ</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حَمْلاً خَفٖيفاً فَمَرَّتْ بِهٖۚ فَلَمَّٓا اَثْقَلَتْ دَعَوَا اللّٰهَ رَبَّهُمَا لَئِنْ اٰتَيْتَنَا صَالِحاً لَنَكُونَنَّ مِنَ</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الشَّاكِرٖينَ</a:t>
            </a:r>
            <a:r>
              <a:rPr lang="ar-AE" sz="3600" b="1" i="0" u="none" strike="noStrike" dirty="0">
                <a:solidFill>
                  <a:srgbClr val="725945"/>
                </a:solidFill>
                <a:effectLst/>
                <a:latin typeface="Elif1"/>
              </a:rPr>
              <a:t>﴿١٨٩﴾</a:t>
            </a:r>
            <a:endParaRPr lang="ar-AE" sz="3600" b="0" i="0" dirty="0">
              <a:solidFill>
                <a:srgbClr val="725945"/>
              </a:solidFill>
              <a:effectLst/>
              <a:latin typeface="Elif1"/>
            </a:endParaRPr>
          </a:p>
        </p:txBody>
      </p:sp>
    </p:spTree>
    <p:extLst>
      <p:ext uri="{BB962C8B-B14F-4D97-AF65-F5344CB8AC3E}">
        <p14:creationId xmlns:p14="http://schemas.microsoft.com/office/powerpoint/2010/main" val="237650746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﴾202﴿</a:t>
            </a:r>
            <a:r>
              <a:rPr lang="tr-TR" b="1" i="1" dirty="0">
                <a:solidFill>
                  <a:srgbClr val="4A4A4A"/>
                </a:solidFill>
                <a:effectLst/>
                <a:latin typeface="Helvetica Neue"/>
              </a:rPr>
              <a:t>(Şeytanların dostları olan inkârcılara gelince,) dostları onları azgınlığa sürükler. Onlar da azgınlıktan hiç geri durmazlar.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A'râf</a:t>
            </a:r>
            <a:r>
              <a:rPr lang="tr-TR" sz="2400" b="1" i="0" dirty="0">
                <a:solidFill>
                  <a:srgbClr val="725945"/>
                </a:solidFill>
                <a:effectLst/>
                <a:latin typeface="Helvetica Neue"/>
              </a:rPr>
              <a:t> Suresi </a:t>
            </a:r>
            <a:r>
              <a:rPr lang="tr-TR" sz="2200" b="1" i="0" dirty="0">
                <a:solidFill>
                  <a:srgbClr val="725945"/>
                </a:solidFill>
                <a:effectLst/>
                <a:latin typeface="inherit"/>
              </a:rPr>
              <a:t>- 7.Sure </a:t>
            </a:r>
          </a:p>
          <a:p>
            <a:r>
              <a:rPr lang="tr-TR" sz="2200" b="1" dirty="0">
                <a:solidFill>
                  <a:srgbClr val="725945"/>
                </a:solidFill>
                <a:latin typeface="Helvetica Neue"/>
                <a:hlinkClick r:id="rId2"/>
              </a:rPr>
              <a:t>202.</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181736"/>
            <a:ext cx="12192000" cy="1583848"/>
          </a:xfrm>
        </p:spPr>
        <p:txBody>
          <a:bodyPr>
            <a:noAutofit/>
          </a:bodyPr>
          <a:lstStyle/>
          <a:p>
            <a:pPr rtl="1"/>
            <a:r>
              <a:rPr lang="ar-AE" sz="3600" b="0" i="0" dirty="0">
                <a:solidFill>
                  <a:srgbClr val="725945"/>
                </a:solidFill>
                <a:effectLst/>
                <a:latin typeface="Elif1"/>
              </a:rPr>
              <a:t>وَاِخْوَانُهُمْ يَمُدُّونَهُمْ فِي الْغَيِّ ثُمَّ لَا يُقْصِرُونَ</a:t>
            </a:r>
            <a:r>
              <a:rPr lang="ar-AE" sz="3600" b="1" i="0" u="none" strike="noStrike" dirty="0">
                <a:solidFill>
                  <a:srgbClr val="725945"/>
                </a:solidFill>
                <a:effectLst/>
                <a:latin typeface="Elif1"/>
              </a:rPr>
              <a:t>﴿٢٠٢﴾</a:t>
            </a:r>
            <a:endParaRPr lang="ar-AE" sz="3600" b="0" i="0" dirty="0">
              <a:solidFill>
                <a:srgbClr val="725945"/>
              </a:solidFill>
              <a:effectLst/>
              <a:latin typeface="Elif1"/>
            </a:endParaRPr>
          </a:p>
        </p:txBody>
      </p:sp>
    </p:spTree>
    <p:extLst>
      <p:ext uri="{BB962C8B-B14F-4D97-AF65-F5344CB8AC3E}">
        <p14:creationId xmlns:p14="http://schemas.microsoft.com/office/powerpoint/2010/main" val="416955767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﴾205﴿</a:t>
            </a:r>
            <a:r>
              <a:rPr lang="tr-TR" b="1" i="1" dirty="0">
                <a:solidFill>
                  <a:srgbClr val="4A4A4A"/>
                </a:solidFill>
                <a:effectLst/>
                <a:latin typeface="Helvetica Neue"/>
              </a:rPr>
              <a:t>Kendi kendine, yalvararak ve ürpererek, alçak sesle sabah akşam rabbini zikret, gafillerden olma!</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A'râf</a:t>
            </a:r>
            <a:r>
              <a:rPr lang="tr-TR" sz="2400" b="1" i="0" dirty="0">
                <a:solidFill>
                  <a:srgbClr val="725945"/>
                </a:solidFill>
                <a:effectLst/>
                <a:latin typeface="Helvetica Neue"/>
              </a:rPr>
              <a:t> Suresi </a:t>
            </a:r>
            <a:r>
              <a:rPr lang="tr-TR" sz="2200" b="1" i="0" dirty="0">
                <a:solidFill>
                  <a:srgbClr val="725945"/>
                </a:solidFill>
                <a:effectLst/>
                <a:latin typeface="inherit"/>
              </a:rPr>
              <a:t>- 7.Sure </a:t>
            </a:r>
          </a:p>
          <a:p>
            <a:r>
              <a:rPr lang="tr-TR" sz="2200" b="1" dirty="0">
                <a:solidFill>
                  <a:srgbClr val="725945"/>
                </a:solidFill>
                <a:latin typeface="Helvetica Neue"/>
                <a:hlinkClick r:id="rId2"/>
              </a:rPr>
              <a:t>205.</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06296"/>
            <a:ext cx="12192000" cy="1583848"/>
          </a:xfrm>
        </p:spPr>
        <p:txBody>
          <a:bodyPr>
            <a:noAutofit/>
          </a:bodyPr>
          <a:lstStyle/>
          <a:p>
            <a:pPr rtl="1"/>
            <a:r>
              <a:rPr lang="ar-AE" sz="3600" b="0" i="0" dirty="0">
                <a:solidFill>
                  <a:srgbClr val="725945"/>
                </a:solidFill>
                <a:effectLst/>
                <a:latin typeface="Elif1"/>
              </a:rPr>
              <a:t>وَاذْكُرْ رَبَّكَ فٖى نَفْسِكَ تَضَرُّعًا وَخٖيفَةً وَدُونَ الْجَهْرِ مِنَ الْقَوْلِ بِالْغُدُوِّ وَالْاٰصَالِ وَلَا تَكُنْ</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مِنَ الْغَافِلٖينَ</a:t>
            </a:r>
            <a:r>
              <a:rPr lang="ar-AE" sz="3600" b="1" i="0" u="none" strike="noStrike" dirty="0">
                <a:solidFill>
                  <a:srgbClr val="725945"/>
                </a:solidFill>
                <a:effectLst/>
                <a:latin typeface="Elif1"/>
              </a:rPr>
              <a:t>﴿٢٠٥﴾</a:t>
            </a:r>
            <a:endParaRPr lang="ar-AE" sz="3600" b="0" i="0" dirty="0">
              <a:solidFill>
                <a:srgbClr val="725945"/>
              </a:solidFill>
              <a:effectLst/>
              <a:latin typeface="Elif1"/>
            </a:endParaRPr>
          </a:p>
        </p:txBody>
      </p:sp>
    </p:spTree>
    <p:extLst>
      <p:ext uri="{BB962C8B-B14F-4D97-AF65-F5344CB8AC3E}">
        <p14:creationId xmlns:p14="http://schemas.microsoft.com/office/powerpoint/2010/main" val="700908459"/>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﴾206﴿</a:t>
            </a:r>
            <a:r>
              <a:rPr lang="tr-TR" b="1" i="1" dirty="0">
                <a:solidFill>
                  <a:srgbClr val="4A4A4A"/>
                </a:solidFill>
                <a:effectLst/>
                <a:latin typeface="Helvetica Neue"/>
              </a:rPr>
              <a:t>Rabbinin katında bulunanlar bile O’na kulluk etmek hususunda kibre kapılmazlar, O’nu tesbih ederler ve yalnız O’na secde ederler.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A'râf</a:t>
            </a:r>
            <a:r>
              <a:rPr lang="tr-TR" sz="2400" b="1" i="0" dirty="0">
                <a:solidFill>
                  <a:srgbClr val="725945"/>
                </a:solidFill>
                <a:effectLst/>
                <a:latin typeface="Helvetica Neue"/>
              </a:rPr>
              <a:t> Suresi </a:t>
            </a:r>
            <a:r>
              <a:rPr lang="tr-TR" sz="2200" b="1" i="0" dirty="0">
                <a:solidFill>
                  <a:srgbClr val="725945"/>
                </a:solidFill>
                <a:effectLst/>
                <a:latin typeface="inherit"/>
              </a:rPr>
              <a:t>- 7.Sure </a:t>
            </a:r>
          </a:p>
          <a:p>
            <a:r>
              <a:rPr lang="tr-TR" sz="2200" b="1" dirty="0">
                <a:solidFill>
                  <a:srgbClr val="725945"/>
                </a:solidFill>
                <a:latin typeface="Helvetica Neue"/>
                <a:hlinkClick r:id="rId2"/>
              </a:rPr>
              <a:t>206.</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049656"/>
            <a:ext cx="12192000" cy="1583848"/>
          </a:xfrm>
        </p:spPr>
        <p:txBody>
          <a:bodyPr>
            <a:noAutofit/>
          </a:bodyPr>
          <a:lstStyle/>
          <a:p>
            <a:pPr rtl="1"/>
            <a:r>
              <a:rPr lang="ar-AE" sz="3600" b="0" i="0" dirty="0">
                <a:solidFill>
                  <a:srgbClr val="725945"/>
                </a:solidFill>
                <a:effectLst/>
                <a:latin typeface="Elif1"/>
              </a:rPr>
              <a:t>اِنَّ الَّذٖينَ عِنْدَ رَبِّكَ لَا يَسْتَكْبِرُونَ عَنْ عِبَادَتِهٖ وَيُسَبِّحُونَهُ وَلَهُ يَسْجُدُونَ</a:t>
            </a:r>
            <a:r>
              <a:rPr lang="ar-AE" sz="3600" b="1" i="0" u="none" strike="noStrike" dirty="0">
                <a:solidFill>
                  <a:srgbClr val="725945"/>
                </a:solidFill>
                <a:effectLst/>
                <a:latin typeface="Elif1"/>
              </a:rPr>
              <a:t>﴿٢٠٦﴾</a:t>
            </a:r>
            <a:endParaRPr lang="ar-AE" sz="3600" b="0" i="0" dirty="0">
              <a:solidFill>
                <a:srgbClr val="725945"/>
              </a:solidFill>
              <a:effectLst/>
              <a:latin typeface="Elif1"/>
            </a:endParaRPr>
          </a:p>
        </p:txBody>
      </p:sp>
    </p:spTree>
    <p:extLst>
      <p:ext uri="{BB962C8B-B14F-4D97-AF65-F5344CB8AC3E}">
        <p14:creationId xmlns:p14="http://schemas.microsoft.com/office/powerpoint/2010/main" val="1495245236"/>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﴾2﴿</a:t>
            </a:r>
            <a:r>
              <a:rPr lang="tr-TR" b="1" i="1" dirty="0">
                <a:solidFill>
                  <a:srgbClr val="4A4A4A"/>
                </a:solidFill>
                <a:effectLst/>
                <a:latin typeface="Helvetica Neue"/>
              </a:rPr>
              <a:t>Müminler o kimselerdir ki, Allah’ın adı anıldığında yürekleri titrer, kendilerine Allah’ın </a:t>
            </a:r>
            <a:r>
              <a:rPr lang="tr-TR" b="1" i="1" dirty="0" err="1">
                <a:solidFill>
                  <a:srgbClr val="4A4A4A"/>
                </a:solidFill>
                <a:effectLst/>
                <a:latin typeface="Helvetica Neue"/>
              </a:rPr>
              <a:t>âyetleri</a:t>
            </a:r>
            <a:r>
              <a:rPr lang="tr-TR" b="1" i="1" dirty="0">
                <a:solidFill>
                  <a:srgbClr val="4A4A4A"/>
                </a:solidFill>
                <a:effectLst/>
                <a:latin typeface="Helvetica Neue"/>
              </a:rPr>
              <a:t> okunduğunda bu onların imanlarını arttırır. Onlar yalnızca rablerine güvenirler.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230524" y="0"/>
            <a:ext cx="2961476" cy="1477328"/>
          </a:xfrm>
          <a:prstGeom prst="rect">
            <a:avLst/>
          </a:prstGeom>
          <a:noFill/>
        </p:spPr>
        <p:txBody>
          <a:bodyPr wrap="square" rtlCol="0">
            <a:spAutoFit/>
          </a:bodyPr>
          <a:lstStyle/>
          <a:p>
            <a:r>
              <a:rPr lang="tr-TR" sz="2400" b="1" i="0" dirty="0" err="1">
                <a:solidFill>
                  <a:srgbClr val="725945"/>
                </a:solidFill>
                <a:effectLst/>
                <a:latin typeface="Helvetica Neue"/>
              </a:rPr>
              <a:t>Enfâl</a:t>
            </a:r>
            <a:r>
              <a:rPr lang="tr-TR" sz="2400" b="1" i="0" dirty="0">
                <a:solidFill>
                  <a:srgbClr val="725945"/>
                </a:solidFill>
                <a:effectLst/>
                <a:latin typeface="Helvetica Neue"/>
              </a:rPr>
              <a:t> Suresi </a:t>
            </a:r>
            <a:r>
              <a:rPr lang="tr-TR" sz="2200" b="1" i="0" dirty="0">
                <a:solidFill>
                  <a:srgbClr val="725945"/>
                </a:solidFill>
                <a:effectLst/>
                <a:latin typeface="inherit"/>
              </a:rPr>
              <a:t>- 8.Sure </a:t>
            </a:r>
          </a:p>
          <a:p>
            <a:r>
              <a:rPr lang="tr-TR" sz="2200" b="1" dirty="0">
                <a:solidFill>
                  <a:srgbClr val="725945"/>
                </a:solidFill>
                <a:latin typeface="Helvetica Neue"/>
                <a:hlinkClick r:id="rId2"/>
              </a:rPr>
              <a:t>2.</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544876"/>
            <a:ext cx="12192000" cy="1583848"/>
          </a:xfrm>
        </p:spPr>
        <p:txBody>
          <a:bodyPr>
            <a:noAutofit/>
          </a:bodyPr>
          <a:lstStyle/>
          <a:p>
            <a:pPr rtl="1"/>
            <a:r>
              <a:rPr lang="ar-AE" sz="3600" b="0" i="0" dirty="0">
                <a:solidFill>
                  <a:srgbClr val="725945"/>
                </a:solidFill>
                <a:effectLst/>
                <a:latin typeface="Elif1"/>
              </a:rPr>
              <a:t>اِنَّمَا الْمُؤْمِنُونَ الَّذٖينَ اِذَا ذُكِرَ اللّٰهُ وَجِلَتْ قُلُوبُهُمْ وَاِذَا تُلِيَتْ عَلَيْهِمْ اٰيَاتُهُ زَادَتْهُمْ اٖيمَانًا</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وَعَلٰى رَبِّهِمْ يَتَوَكَّلُونَۚ</a:t>
            </a:r>
            <a:r>
              <a:rPr lang="ar-AE" sz="3600" b="1" i="0" u="none" strike="noStrike" dirty="0">
                <a:solidFill>
                  <a:srgbClr val="725945"/>
                </a:solidFill>
                <a:effectLst/>
                <a:latin typeface="Elif1"/>
              </a:rPr>
              <a:t>﴿٢﴾</a:t>
            </a:r>
            <a:endParaRPr lang="ar-AE" sz="3600" b="0" i="0" dirty="0">
              <a:solidFill>
                <a:srgbClr val="725945"/>
              </a:solidFill>
              <a:effectLst/>
              <a:latin typeface="Elif1"/>
            </a:endParaRPr>
          </a:p>
        </p:txBody>
      </p:sp>
    </p:spTree>
    <p:extLst>
      <p:ext uri="{BB962C8B-B14F-4D97-AF65-F5344CB8AC3E}">
        <p14:creationId xmlns:p14="http://schemas.microsoft.com/office/powerpoint/2010/main" val="956711543"/>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﴾4﴿</a:t>
            </a:r>
            <a:r>
              <a:rPr lang="tr-TR" b="1" i="1" dirty="0">
                <a:solidFill>
                  <a:srgbClr val="4A4A4A"/>
                </a:solidFill>
                <a:effectLst/>
                <a:latin typeface="Helvetica Neue"/>
              </a:rPr>
              <a:t>Gerçek müminler işte onlardır. Rableri katında onlar için yüksek mevkiler, bağışlanma ve değerli rızık vardır.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230524" y="0"/>
            <a:ext cx="2961476" cy="1477328"/>
          </a:xfrm>
          <a:prstGeom prst="rect">
            <a:avLst/>
          </a:prstGeom>
          <a:noFill/>
        </p:spPr>
        <p:txBody>
          <a:bodyPr wrap="square" rtlCol="0">
            <a:spAutoFit/>
          </a:bodyPr>
          <a:lstStyle/>
          <a:p>
            <a:r>
              <a:rPr lang="tr-TR" sz="2400" b="1" i="0" dirty="0" err="1">
                <a:solidFill>
                  <a:srgbClr val="725945"/>
                </a:solidFill>
                <a:effectLst/>
                <a:latin typeface="Helvetica Neue"/>
              </a:rPr>
              <a:t>Enfâl</a:t>
            </a:r>
            <a:r>
              <a:rPr lang="tr-TR" sz="2400" b="1" i="0" dirty="0">
                <a:solidFill>
                  <a:srgbClr val="725945"/>
                </a:solidFill>
                <a:effectLst/>
                <a:latin typeface="Helvetica Neue"/>
              </a:rPr>
              <a:t> Suresi </a:t>
            </a:r>
            <a:r>
              <a:rPr lang="tr-TR" sz="2200" b="1" i="0" dirty="0">
                <a:solidFill>
                  <a:srgbClr val="725945"/>
                </a:solidFill>
                <a:effectLst/>
                <a:latin typeface="inherit"/>
              </a:rPr>
              <a:t>- 8.Sure </a:t>
            </a:r>
          </a:p>
          <a:p>
            <a:r>
              <a:rPr lang="tr-TR" sz="2200" b="1" dirty="0">
                <a:solidFill>
                  <a:srgbClr val="725945"/>
                </a:solidFill>
                <a:latin typeface="Helvetica Neue"/>
                <a:hlinkClick r:id="rId2"/>
              </a:rPr>
              <a:t>4.</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230244"/>
            <a:ext cx="12192000" cy="1583848"/>
          </a:xfrm>
        </p:spPr>
        <p:txBody>
          <a:bodyPr>
            <a:noAutofit/>
          </a:bodyPr>
          <a:lstStyle/>
          <a:p>
            <a:pPr rtl="1"/>
            <a:r>
              <a:rPr lang="ar-AE" sz="3600" b="0" i="0" dirty="0">
                <a:solidFill>
                  <a:srgbClr val="725945"/>
                </a:solidFill>
                <a:effectLst/>
                <a:latin typeface="Elif1"/>
              </a:rPr>
              <a:t>اُو۬لٰٓئِكَ هُمُ الْمُؤْمِنُونَ حَقًّاۜ لَهُمْ دَرَجَاتٌ عِنْدَ رَبِّهِمْ وَمَغْفِرَةٌ وَرِزْقٌ كَرٖيمٌۚ</a:t>
            </a:r>
            <a:r>
              <a:rPr lang="ar-AE" sz="3600" b="1" i="0" u="none" strike="noStrike" dirty="0">
                <a:solidFill>
                  <a:srgbClr val="725945"/>
                </a:solidFill>
                <a:effectLst/>
                <a:latin typeface="Elif1"/>
              </a:rPr>
              <a:t>﴿٤﴾</a:t>
            </a:r>
            <a:endParaRPr lang="ar-AE" sz="3600" b="0" i="0" dirty="0">
              <a:solidFill>
                <a:srgbClr val="725945"/>
              </a:solidFill>
              <a:effectLst/>
              <a:latin typeface="Elif1"/>
            </a:endParaRPr>
          </a:p>
        </p:txBody>
      </p:sp>
    </p:spTree>
    <p:extLst>
      <p:ext uri="{BB962C8B-B14F-4D97-AF65-F5344CB8AC3E}">
        <p14:creationId xmlns:p14="http://schemas.microsoft.com/office/powerpoint/2010/main" val="410520466"/>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﴾5﴿</a:t>
            </a:r>
            <a:r>
              <a:rPr lang="tr-TR" b="1" i="1" dirty="0">
                <a:solidFill>
                  <a:srgbClr val="4A4A4A"/>
                </a:solidFill>
                <a:effectLst/>
                <a:latin typeface="Helvetica Neue"/>
              </a:rPr>
              <a:t>Nitekim müminlerden bir kısmı isteksiz oldukları halde rabbin seni, doğru bir kararla evinden savaşa çıkarmıştı.</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230524" y="0"/>
            <a:ext cx="2961476" cy="1477328"/>
          </a:xfrm>
          <a:prstGeom prst="rect">
            <a:avLst/>
          </a:prstGeom>
          <a:noFill/>
        </p:spPr>
        <p:txBody>
          <a:bodyPr wrap="square" rtlCol="0">
            <a:spAutoFit/>
          </a:bodyPr>
          <a:lstStyle/>
          <a:p>
            <a:r>
              <a:rPr lang="tr-TR" sz="2400" b="1" i="0" dirty="0" err="1">
                <a:solidFill>
                  <a:srgbClr val="725945"/>
                </a:solidFill>
                <a:effectLst/>
                <a:latin typeface="Helvetica Neue"/>
              </a:rPr>
              <a:t>Enfâl</a:t>
            </a:r>
            <a:r>
              <a:rPr lang="tr-TR" sz="2400" b="1" i="0" dirty="0">
                <a:solidFill>
                  <a:srgbClr val="725945"/>
                </a:solidFill>
                <a:effectLst/>
                <a:latin typeface="Helvetica Neue"/>
              </a:rPr>
              <a:t> Suresi </a:t>
            </a:r>
            <a:r>
              <a:rPr lang="tr-TR" sz="2200" b="1" i="0" dirty="0">
                <a:solidFill>
                  <a:srgbClr val="725945"/>
                </a:solidFill>
                <a:effectLst/>
                <a:latin typeface="inherit"/>
              </a:rPr>
              <a:t>- 8.Sure </a:t>
            </a:r>
          </a:p>
          <a:p>
            <a:r>
              <a:rPr lang="tr-TR" sz="2200" b="1" dirty="0">
                <a:solidFill>
                  <a:srgbClr val="725945"/>
                </a:solidFill>
                <a:latin typeface="Helvetica Neue"/>
                <a:hlinkClick r:id="rId2"/>
              </a:rPr>
              <a:t>5.</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230244"/>
            <a:ext cx="12192000" cy="1583848"/>
          </a:xfrm>
        </p:spPr>
        <p:txBody>
          <a:bodyPr>
            <a:noAutofit/>
          </a:bodyPr>
          <a:lstStyle/>
          <a:p>
            <a:pPr rtl="1"/>
            <a:r>
              <a:rPr lang="ar-AE" sz="3600" b="0" i="0" dirty="0">
                <a:solidFill>
                  <a:srgbClr val="725945"/>
                </a:solidFill>
                <a:effectLst/>
                <a:latin typeface="Elif1"/>
              </a:rPr>
              <a:t>كَمَٓا اَخْرَجَكَ رَبُّكَ مِنْ بَيْتِكَ بِالْحَقِّۖ وَاِنَّ فَرٖيقًا مِنَ الْمُؤْمِنٖينَ لَكَارِهُونَۙ</a:t>
            </a:r>
            <a:r>
              <a:rPr lang="ar-AE" sz="3600" b="1" i="0" u="none" strike="noStrike" dirty="0">
                <a:solidFill>
                  <a:srgbClr val="725945"/>
                </a:solidFill>
                <a:effectLst/>
                <a:latin typeface="Elif1"/>
              </a:rPr>
              <a:t>﴿٥﴾</a:t>
            </a:r>
            <a:endParaRPr lang="ar-AE" sz="3600" b="0" i="0" dirty="0">
              <a:solidFill>
                <a:srgbClr val="725945"/>
              </a:solidFill>
              <a:effectLst/>
              <a:latin typeface="Elif1"/>
            </a:endParaRPr>
          </a:p>
        </p:txBody>
      </p:sp>
    </p:spTree>
    <p:extLst>
      <p:ext uri="{BB962C8B-B14F-4D97-AF65-F5344CB8AC3E}">
        <p14:creationId xmlns:p14="http://schemas.microsoft.com/office/powerpoint/2010/main" val="3778648698"/>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﴾9﴿</a:t>
            </a:r>
            <a:r>
              <a:rPr lang="tr-TR" b="1" i="1" dirty="0">
                <a:solidFill>
                  <a:srgbClr val="4A4A4A"/>
                </a:solidFill>
                <a:effectLst/>
                <a:latin typeface="Helvetica Neue"/>
              </a:rPr>
              <a:t>Rabbinizden yardım dilediğiniz zamanı hatırlayın. Hemen size, “Meleklerden peşi peşine gelen binlik kuvvetlerle ben size yardım edeceğim” diye cevap verdi.</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230524" y="0"/>
            <a:ext cx="2961476" cy="1477328"/>
          </a:xfrm>
          <a:prstGeom prst="rect">
            <a:avLst/>
          </a:prstGeom>
          <a:noFill/>
        </p:spPr>
        <p:txBody>
          <a:bodyPr wrap="square" rtlCol="0">
            <a:spAutoFit/>
          </a:bodyPr>
          <a:lstStyle/>
          <a:p>
            <a:r>
              <a:rPr lang="tr-TR" sz="2400" b="1" i="0" dirty="0" err="1">
                <a:solidFill>
                  <a:srgbClr val="725945"/>
                </a:solidFill>
                <a:effectLst/>
                <a:latin typeface="Helvetica Neue"/>
              </a:rPr>
              <a:t>Enfâl</a:t>
            </a:r>
            <a:r>
              <a:rPr lang="tr-TR" sz="2400" b="1" i="0" dirty="0">
                <a:solidFill>
                  <a:srgbClr val="725945"/>
                </a:solidFill>
                <a:effectLst/>
                <a:latin typeface="Helvetica Neue"/>
              </a:rPr>
              <a:t> Suresi </a:t>
            </a:r>
            <a:r>
              <a:rPr lang="tr-TR" sz="2200" b="1" i="0" dirty="0">
                <a:solidFill>
                  <a:srgbClr val="725945"/>
                </a:solidFill>
                <a:effectLst/>
                <a:latin typeface="inherit"/>
              </a:rPr>
              <a:t>- 8.Sure </a:t>
            </a:r>
          </a:p>
          <a:p>
            <a:r>
              <a:rPr lang="tr-TR" sz="2200" b="1" dirty="0">
                <a:solidFill>
                  <a:srgbClr val="725945"/>
                </a:solidFill>
                <a:latin typeface="Helvetica Neue"/>
                <a:hlinkClick r:id="rId2"/>
              </a:rPr>
              <a:t>9.</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230244"/>
            <a:ext cx="12192000" cy="1583848"/>
          </a:xfrm>
        </p:spPr>
        <p:txBody>
          <a:bodyPr>
            <a:noAutofit/>
          </a:bodyPr>
          <a:lstStyle/>
          <a:p>
            <a:pPr rtl="1"/>
            <a:r>
              <a:rPr lang="ar-AE" sz="3600" b="0" i="0" dirty="0">
                <a:solidFill>
                  <a:srgbClr val="725945"/>
                </a:solidFill>
                <a:effectLst/>
                <a:latin typeface="Elif1"/>
              </a:rPr>
              <a:t>اِذْ تَسْتَغٖيثُونَ رَبَّكُمْ فَاسْتَجَابَ لَكُمْ اَنّٖي مُمِدُّكُمْ بِاَلْفٍ مِنَ الْمَلٰٓئِكَةِ مُرْدِفٖينَ</a:t>
            </a:r>
            <a:r>
              <a:rPr lang="ar-AE" sz="3600" b="1" i="0" u="none" strike="noStrike" dirty="0">
                <a:solidFill>
                  <a:srgbClr val="725945"/>
                </a:solidFill>
                <a:effectLst/>
                <a:latin typeface="Elif1"/>
              </a:rPr>
              <a:t>﴿٩﴾</a:t>
            </a:r>
            <a:endParaRPr lang="ar-AE" sz="3600" b="0" i="0" dirty="0">
              <a:solidFill>
                <a:srgbClr val="725945"/>
              </a:solidFill>
              <a:effectLst/>
              <a:latin typeface="Elif1"/>
            </a:endParaRPr>
          </a:p>
        </p:txBody>
      </p:sp>
    </p:spTree>
    <p:extLst>
      <p:ext uri="{BB962C8B-B14F-4D97-AF65-F5344CB8AC3E}">
        <p14:creationId xmlns:p14="http://schemas.microsoft.com/office/powerpoint/2010/main" val="1397156675"/>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﴾12﴿</a:t>
            </a:r>
            <a:r>
              <a:rPr lang="tr-TR" b="1" i="1" dirty="0">
                <a:solidFill>
                  <a:srgbClr val="4A4A4A"/>
                </a:solidFill>
                <a:effectLst/>
                <a:latin typeface="Helvetica Neue"/>
              </a:rPr>
              <a:t>O sırada rabbin meleklere şunu </a:t>
            </a:r>
            <a:r>
              <a:rPr lang="tr-TR" b="1" i="1" dirty="0" err="1">
                <a:solidFill>
                  <a:srgbClr val="4A4A4A"/>
                </a:solidFill>
                <a:effectLst/>
                <a:latin typeface="Helvetica Neue"/>
              </a:rPr>
              <a:t>vahyediyordu</a:t>
            </a:r>
            <a:r>
              <a:rPr lang="tr-TR" b="1" i="1" dirty="0">
                <a:solidFill>
                  <a:srgbClr val="4A4A4A"/>
                </a:solidFill>
                <a:effectLst/>
                <a:latin typeface="Helvetica Neue"/>
              </a:rPr>
              <a:t>: Şüphesiz ben sizinle beraberim, iman edenlerin sebatlarını pekiştirin. Ben inkâr edenlerin kalplerine korku salacağım, artık boyunlarının üzerinden vurun, onların bütün parmaklarına vurun.</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230524" y="0"/>
            <a:ext cx="2961476" cy="1477328"/>
          </a:xfrm>
          <a:prstGeom prst="rect">
            <a:avLst/>
          </a:prstGeom>
          <a:noFill/>
        </p:spPr>
        <p:txBody>
          <a:bodyPr wrap="square" rtlCol="0">
            <a:spAutoFit/>
          </a:bodyPr>
          <a:lstStyle/>
          <a:p>
            <a:r>
              <a:rPr lang="tr-TR" sz="2400" b="1" i="0" dirty="0" err="1">
                <a:solidFill>
                  <a:srgbClr val="725945"/>
                </a:solidFill>
                <a:effectLst/>
                <a:latin typeface="Helvetica Neue"/>
              </a:rPr>
              <a:t>Enfâl</a:t>
            </a:r>
            <a:r>
              <a:rPr lang="tr-TR" sz="2400" b="1" i="0" dirty="0">
                <a:solidFill>
                  <a:srgbClr val="725945"/>
                </a:solidFill>
                <a:effectLst/>
                <a:latin typeface="Helvetica Neue"/>
              </a:rPr>
              <a:t> Suresi </a:t>
            </a:r>
            <a:r>
              <a:rPr lang="tr-TR" sz="2200" b="1" i="0" dirty="0">
                <a:solidFill>
                  <a:srgbClr val="725945"/>
                </a:solidFill>
                <a:effectLst/>
                <a:latin typeface="inherit"/>
              </a:rPr>
              <a:t>- 8.Sure </a:t>
            </a:r>
          </a:p>
          <a:p>
            <a:r>
              <a:rPr lang="tr-TR" sz="2200" b="1" dirty="0">
                <a:solidFill>
                  <a:srgbClr val="725945"/>
                </a:solidFill>
                <a:latin typeface="Helvetica Neue"/>
                <a:hlinkClick r:id="rId2"/>
              </a:rPr>
              <a:t>12.</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15416"/>
            <a:ext cx="12192000" cy="1583848"/>
          </a:xfrm>
        </p:spPr>
        <p:txBody>
          <a:bodyPr>
            <a:noAutofit/>
          </a:bodyPr>
          <a:lstStyle/>
          <a:p>
            <a:pPr rtl="1"/>
            <a:r>
              <a:rPr lang="ar-AE" sz="3600" b="0" i="0" dirty="0">
                <a:solidFill>
                  <a:srgbClr val="725945"/>
                </a:solidFill>
                <a:effectLst/>
                <a:latin typeface="Elif1"/>
              </a:rPr>
              <a:t>اِذْ يُوحٖي رَبُّكَ اِلَى الْمَلٰٓئِكَةِ اَنّٖي مَعَكُمْ فَثَبِّتُوا الَّذٖينَ اٰمَنُواؕ سَاُلْقٖي فٖي قُلُوبِ الَّذٖينَ كَفَرُوا</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الرُّعْبَ فَاضْرِبُوا فَوْقَ الْاَعْنَاقِ وَاضْرِبُوا مِنْهُمْ كُلَّ بَنَانٍؕ</a:t>
            </a:r>
            <a:r>
              <a:rPr lang="ar-AE" sz="3600" b="1" i="0" u="none" strike="noStrike" dirty="0">
                <a:solidFill>
                  <a:srgbClr val="725945"/>
                </a:solidFill>
                <a:effectLst/>
                <a:latin typeface="Elif1"/>
              </a:rPr>
              <a:t>﴿١٢﴾</a:t>
            </a:r>
            <a:endParaRPr lang="ar-AE" sz="3600" b="0" i="0" dirty="0">
              <a:solidFill>
                <a:srgbClr val="725945"/>
              </a:solidFill>
              <a:effectLst/>
              <a:latin typeface="Elif1"/>
            </a:endParaRPr>
          </a:p>
        </p:txBody>
      </p:sp>
    </p:spTree>
    <p:extLst>
      <p:ext uri="{BB962C8B-B14F-4D97-AF65-F5344CB8AC3E}">
        <p14:creationId xmlns:p14="http://schemas.microsoft.com/office/powerpoint/2010/main" val="1260464694"/>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﴾54﴿</a:t>
            </a:r>
            <a:r>
              <a:rPr lang="tr-TR" b="1" i="1" dirty="0">
                <a:solidFill>
                  <a:srgbClr val="4A4A4A"/>
                </a:solidFill>
                <a:effectLst/>
                <a:latin typeface="Helvetica Neue"/>
              </a:rPr>
              <a:t>Firavun </a:t>
            </a:r>
            <a:r>
              <a:rPr lang="tr-TR" b="1" i="1" dirty="0" err="1">
                <a:solidFill>
                  <a:srgbClr val="4A4A4A"/>
                </a:solidFill>
                <a:effectLst/>
                <a:latin typeface="Helvetica Neue"/>
              </a:rPr>
              <a:t>hânedanıyla</a:t>
            </a:r>
            <a:r>
              <a:rPr lang="tr-TR" b="1" i="1" dirty="0">
                <a:solidFill>
                  <a:srgbClr val="4A4A4A"/>
                </a:solidFill>
                <a:effectLst/>
                <a:latin typeface="Helvetica Neue"/>
              </a:rPr>
              <a:t> onlardan öncekilerin yapageldikleri gibi bunlar da rablerinin </a:t>
            </a:r>
            <a:r>
              <a:rPr lang="tr-TR" b="1" i="1" dirty="0" err="1">
                <a:solidFill>
                  <a:srgbClr val="4A4A4A"/>
                </a:solidFill>
                <a:effectLst/>
                <a:latin typeface="Helvetica Neue"/>
              </a:rPr>
              <a:t>âyetlerini</a:t>
            </a:r>
            <a:r>
              <a:rPr lang="tr-TR" b="1" i="1" dirty="0">
                <a:solidFill>
                  <a:srgbClr val="4A4A4A"/>
                </a:solidFill>
                <a:effectLst/>
                <a:latin typeface="Helvetica Neue"/>
              </a:rPr>
              <a:t> yalanladılar, biz de günahları yüzünden onları helâk ettik. Firavun </a:t>
            </a:r>
            <a:r>
              <a:rPr lang="tr-TR" b="1" i="1" dirty="0" err="1">
                <a:solidFill>
                  <a:srgbClr val="4A4A4A"/>
                </a:solidFill>
                <a:effectLst/>
                <a:latin typeface="Helvetica Neue"/>
              </a:rPr>
              <a:t>hânedanını</a:t>
            </a:r>
            <a:r>
              <a:rPr lang="tr-TR" b="1" i="1" dirty="0">
                <a:solidFill>
                  <a:srgbClr val="4A4A4A"/>
                </a:solidFill>
                <a:effectLst/>
                <a:latin typeface="Helvetica Neue"/>
              </a:rPr>
              <a:t> da suya gömdük. Bunların hepsi hak hukuk tanımaz kimselerdi.</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230524" y="0"/>
            <a:ext cx="2961476" cy="1477328"/>
          </a:xfrm>
          <a:prstGeom prst="rect">
            <a:avLst/>
          </a:prstGeom>
          <a:noFill/>
        </p:spPr>
        <p:txBody>
          <a:bodyPr wrap="square" rtlCol="0">
            <a:spAutoFit/>
          </a:bodyPr>
          <a:lstStyle/>
          <a:p>
            <a:r>
              <a:rPr lang="tr-TR" sz="2400" b="1" i="0" dirty="0" err="1">
                <a:solidFill>
                  <a:srgbClr val="725945"/>
                </a:solidFill>
                <a:effectLst/>
                <a:latin typeface="Helvetica Neue"/>
              </a:rPr>
              <a:t>Enfâl</a:t>
            </a:r>
            <a:r>
              <a:rPr lang="tr-TR" sz="2400" b="1" i="0" dirty="0">
                <a:solidFill>
                  <a:srgbClr val="725945"/>
                </a:solidFill>
                <a:effectLst/>
                <a:latin typeface="Helvetica Neue"/>
              </a:rPr>
              <a:t> Suresi </a:t>
            </a:r>
            <a:r>
              <a:rPr lang="tr-TR" sz="2200" b="1" i="0" dirty="0">
                <a:solidFill>
                  <a:srgbClr val="725945"/>
                </a:solidFill>
                <a:effectLst/>
                <a:latin typeface="inherit"/>
              </a:rPr>
              <a:t>- 8.Sure </a:t>
            </a:r>
          </a:p>
          <a:p>
            <a:r>
              <a:rPr lang="tr-TR" sz="2200" b="1" dirty="0">
                <a:solidFill>
                  <a:srgbClr val="725945"/>
                </a:solidFill>
                <a:latin typeface="Helvetica Neue"/>
                <a:hlinkClick r:id="rId2"/>
              </a:rPr>
              <a:t>54.</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15416"/>
            <a:ext cx="12192000" cy="1583848"/>
          </a:xfrm>
        </p:spPr>
        <p:txBody>
          <a:bodyPr>
            <a:noAutofit/>
          </a:bodyPr>
          <a:lstStyle/>
          <a:p>
            <a:pPr rtl="1"/>
            <a:r>
              <a:rPr lang="ar-AE" sz="3600" b="0" i="0" dirty="0">
                <a:solidFill>
                  <a:srgbClr val="725945"/>
                </a:solidFill>
                <a:effectLst/>
                <a:latin typeface="Elif1"/>
              </a:rPr>
              <a:t>كَدَأْبِ اٰلِ فِرْعَوْنَۙ وَالَّذٖينَ مِنْ قَبْلِهِمْؕ كَذَّبُوا بِاٰيَاتِ رَبِّهِمْۚ فَاَهْلَكْنَاهُمْ بِذُنُوبِهِمْ وَاَغْرَقْـنَٓا اٰلَ</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فِرْعَوْنَۚ وَكُلٌّ كَانُوا ظَالِمٖينَ</a:t>
            </a:r>
            <a:r>
              <a:rPr lang="ar-AE" sz="3600" b="1" i="0" u="none" strike="noStrike" dirty="0">
                <a:solidFill>
                  <a:srgbClr val="725945"/>
                </a:solidFill>
                <a:effectLst/>
                <a:latin typeface="Elif1"/>
              </a:rPr>
              <a:t>﴿٥٤﴾</a:t>
            </a:r>
            <a:endParaRPr lang="ar-AE" sz="3600" b="0" i="0" dirty="0">
              <a:solidFill>
                <a:srgbClr val="725945"/>
              </a:solidFill>
              <a:effectLst/>
              <a:latin typeface="Elif1"/>
            </a:endParaRPr>
          </a:p>
        </p:txBody>
      </p:sp>
    </p:spTree>
    <p:extLst>
      <p:ext uri="{BB962C8B-B14F-4D97-AF65-F5344CB8AC3E}">
        <p14:creationId xmlns:p14="http://schemas.microsoft.com/office/powerpoint/2010/main" val="130859443"/>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﴾21﴿</a:t>
            </a:r>
            <a:r>
              <a:rPr lang="tr-TR" b="1" i="1" dirty="0">
                <a:solidFill>
                  <a:srgbClr val="4A4A4A"/>
                </a:solidFill>
                <a:effectLst/>
                <a:latin typeface="Helvetica Neue"/>
              </a:rPr>
              <a:t>Rableri onları kendi rahmeti, hoşnutluğu ve cennetleriyle müjdeliyor; onlar için orada kesintisiz nimetler vardır.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65342" y="0"/>
            <a:ext cx="3126658" cy="1477328"/>
          </a:xfrm>
          <a:prstGeom prst="rect">
            <a:avLst/>
          </a:prstGeom>
          <a:noFill/>
        </p:spPr>
        <p:txBody>
          <a:bodyPr wrap="square" rtlCol="0">
            <a:spAutoFit/>
          </a:bodyPr>
          <a:lstStyle/>
          <a:p>
            <a:r>
              <a:rPr lang="tr-TR" sz="2400" b="1" i="0" dirty="0" err="1">
                <a:solidFill>
                  <a:srgbClr val="725945"/>
                </a:solidFill>
                <a:effectLst/>
                <a:latin typeface="Helvetica Neue"/>
              </a:rPr>
              <a:t>Tevbe</a:t>
            </a:r>
            <a:r>
              <a:rPr lang="tr-TR" sz="2400" b="1" i="0" dirty="0">
                <a:solidFill>
                  <a:srgbClr val="725945"/>
                </a:solidFill>
                <a:effectLst/>
                <a:latin typeface="Helvetica Neue"/>
              </a:rPr>
              <a:t> Suresi </a:t>
            </a:r>
            <a:r>
              <a:rPr lang="tr-TR" sz="2200" b="1" i="0" dirty="0">
                <a:solidFill>
                  <a:srgbClr val="725945"/>
                </a:solidFill>
                <a:effectLst/>
                <a:latin typeface="inherit"/>
              </a:rPr>
              <a:t>- 9.Sure </a:t>
            </a:r>
          </a:p>
          <a:p>
            <a:r>
              <a:rPr lang="tr-TR" sz="2200" b="1" dirty="0">
                <a:solidFill>
                  <a:srgbClr val="725945"/>
                </a:solidFill>
                <a:latin typeface="Helvetica Neue"/>
                <a:hlinkClick r:id="rId2"/>
              </a:rPr>
              <a:t>21.</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15416"/>
            <a:ext cx="12192000" cy="1583848"/>
          </a:xfrm>
        </p:spPr>
        <p:txBody>
          <a:bodyPr>
            <a:noAutofit/>
          </a:bodyPr>
          <a:lstStyle/>
          <a:p>
            <a:pPr rtl="1"/>
            <a:r>
              <a:rPr lang="ar-AE" sz="3600" b="0" i="0" dirty="0">
                <a:solidFill>
                  <a:srgbClr val="725945"/>
                </a:solidFill>
                <a:effectLst/>
                <a:latin typeface="Elif1"/>
              </a:rPr>
              <a:t>يُبَشِّرُهُمْ رَبُّهُمْ بِرَحْمَةٍ مِنْهُ وَرِضْوَانٍ وَجَنَّاتٍ لَهُمْ فٖيهَا نَعٖيمٌ مُقٖيمٌۙ</a:t>
            </a:r>
            <a:r>
              <a:rPr lang="ar-AE" sz="3600" b="1" i="0" u="none" strike="noStrike" dirty="0">
                <a:solidFill>
                  <a:srgbClr val="725945"/>
                </a:solidFill>
                <a:effectLst/>
                <a:latin typeface="Elif1"/>
              </a:rPr>
              <a:t>﴿٢١﴾</a:t>
            </a:r>
            <a:endParaRPr lang="ar-AE" sz="3600" b="0" i="0" dirty="0">
              <a:solidFill>
                <a:srgbClr val="725945"/>
              </a:solidFill>
              <a:effectLst/>
              <a:latin typeface="Elif1"/>
            </a:endParaRPr>
          </a:p>
        </p:txBody>
      </p:sp>
    </p:spTree>
    <p:extLst>
      <p:ext uri="{BB962C8B-B14F-4D97-AF65-F5344CB8AC3E}">
        <p14:creationId xmlns:p14="http://schemas.microsoft.com/office/powerpoint/2010/main" val="2495422220"/>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﴾31﴿</a:t>
            </a:r>
            <a:r>
              <a:rPr lang="tr-TR" b="1" i="1" dirty="0">
                <a:solidFill>
                  <a:srgbClr val="4A4A4A"/>
                </a:solidFill>
                <a:effectLst/>
                <a:latin typeface="Helvetica Neue"/>
              </a:rPr>
              <a:t>Allah’ı bırakıp da din âlimlerini, rahiplerini, özellikle Meryem oğlu </a:t>
            </a:r>
            <a:r>
              <a:rPr lang="tr-TR" b="1" i="1" dirty="0" err="1">
                <a:solidFill>
                  <a:srgbClr val="4A4A4A"/>
                </a:solidFill>
                <a:effectLst/>
                <a:latin typeface="Helvetica Neue"/>
              </a:rPr>
              <a:t>Mesîh’i</a:t>
            </a:r>
            <a:r>
              <a:rPr lang="tr-TR" b="1" i="1" dirty="0">
                <a:solidFill>
                  <a:srgbClr val="4A4A4A"/>
                </a:solidFill>
                <a:effectLst/>
                <a:latin typeface="Helvetica Neue"/>
              </a:rPr>
              <a:t> rab edindiler. Oysa tek bir Tanrı’ya kulluk etmekle emrolunmuşlardı. O’ndan başka tanrı yoktur; O yüceler yücesidir, onların yakıştırdıkları eş ve ortaklardan bütünüyle uzaktır.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65342" y="0"/>
            <a:ext cx="3126658" cy="1477328"/>
          </a:xfrm>
          <a:prstGeom prst="rect">
            <a:avLst/>
          </a:prstGeom>
          <a:noFill/>
        </p:spPr>
        <p:txBody>
          <a:bodyPr wrap="square" rtlCol="0">
            <a:spAutoFit/>
          </a:bodyPr>
          <a:lstStyle/>
          <a:p>
            <a:r>
              <a:rPr lang="tr-TR" sz="2400" b="1" i="0" dirty="0" err="1">
                <a:solidFill>
                  <a:srgbClr val="725945"/>
                </a:solidFill>
                <a:effectLst/>
                <a:latin typeface="Helvetica Neue"/>
              </a:rPr>
              <a:t>Tevbe</a:t>
            </a:r>
            <a:r>
              <a:rPr lang="tr-TR" sz="2400" b="1" i="0" dirty="0">
                <a:solidFill>
                  <a:srgbClr val="725945"/>
                </a:solidFill>
                <a:effectLst/>
                <a:latin typeface="Helvetica Neue"/>
              </a:rPr>
              <a:t> Suresi </a:t>
            </a:r>
            <a:r>
              <a:rPr lang="tr-TR" sz="2200" b="1" i="0" dirty="0">
                <a:solidFill>
                  <a:srgbClr val="725945"/>
                </a:solidFill>
                <a:effectLst/>
                <a:latin typeface="inherit"/>
              </a:rPr>
              <a:t>- 9.Sure </a:t>
            </a:r>
          </a:p>
          <a:p>
            <a:r>
              <a:rPr lang="tr-TR" sz="2200" b="1" dirty="0">
                <a:solidFill>
                  <a:srgbClr val="725945"/>
                </a:solidFill>
                <a:latin typeface="Helvetica Neue"/>
                <a:hlinkClick r:id="rId2"/>
              </a:rPr>
              <a:t>31.</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15416"/>
            <a:ext cx="12192000" cy="1583848"/>
          </a:xfrm>
        </p:spPr>
        <p:txBody>
          <a:bodyPr>
            <a:noAutofit/>
          </a:bodyPr>
          <a:lstStyle/>
          <a:p>
            <a:pPr rtl="1"/>
            <a:r>
              <a:rPr lang="ar-AE" sz="3600" b="0" i="0" dirty="0">
                <a:solidFill>
                  <a:srgbClr val="725945"/>
                </a:solidFill>
                <a:effectLst/>
                <a:latin typeface="Elif1"/>
              </a:rPr>
              <a:t>اِتَّخَذُٓوا اَحْبَارَهُمْ وَرُهْبَانَهُمْ اَرْبَاباً مِنْ دُونِ اللّٰهِ وَالْمَسٖيحَ ابْنَ مَرْيَمَۚ وَمَٓا اُمِرُٓوا اِلَّا لِيَعْبُدُٓوا</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اِلٰهاً وَاحِداًۚ لَٓا اِلٰهَ اِلَّا هُوَؕ سُبْحَانَهُ عَمَّا يُشْرِكُونَ</a:t>
            </a:r>
            <a:r>
              <a:rPr lang="ar-AE" sz="3600" b="1" i="0" u="none" strike="noStrike" dirty="0">
                <a:solidFill>
                  <a:srgbClr val="725945"/>
                </a:solidFill>
                <a:effectLst/>
                <a:latin typeface="Elif1"/>
              </a:rPr>
              <a:t>﴿٣١﴾</a:t>
            </a:r>
            <a:endParaRPr lang="ar-AE" sz="3600" b="0" i="0" dirty="0">
              <a:solidFill>
                <a:srgbClr val="725945"/>
              </a:solidFill>
              <a:effectLst/>
              <a:latin typeface="Elif1"/>
            </a:endParaRPr>
          </a:p>
        </p:txBody>
      </p:sp>
    </p:spTree>
    <p:extLst>
      <p:ext uri="{BB962C8B-B14F-4D97-AF65-F5344CB8AC3E}">
        <p14:creationId xmlns:p14="http://schemas.microsoft.com/office/powerpoint/2010/main" val="407828526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﴾2﴿</a:t>
            </a:r>
            <a:r>
              <a:rPr lang="tr-TR" b="1" i="1" dirty="0">
                <a:solidFill>
                  <a:srgbClr val="4A4A4A"/>
                </a:solidFill>
                <a:effectLst/>
                <a:latin typeface="Helvetica Neue"/>
              </a:rPr>
              <a:t>İçlerinden bir kişiye, “insanları uyar ve iman edenlerin Allah katında değerli bir yeri bulunduğunu müjdele” diye vahiy göndermemiz insanlar için şaşılacak bir şey midir? Bir de inkâr edenler, “bu, kuşkusuz apaçık bir büyücü” demektedirler.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98194" y="0"/>
            <a:ext cx="3293806" cy="1477328"/>
          </a:xfrm>
          <a:prstGeom prst="rect">
            <a:avLst/>
          </a:prstGeom>
          <a:noFill/>
        </p:spPr>
        <p:txBody>
          <a:bodyPr wrap="square" rtlCol="0">
            <a:spAutoFit/>
          </a:bodyPr>
          <a:lstStyle/>
          <a:p>
            <a:r>
              <a:rPr lang="tr-TR" sz="2400" b="1" i="0" dirty="0" err="1">
                <a:solidFill>
                  <a:srgbClr val="725945"/>
                </a:solidFill>
                <a:effectLst/>
                <a:latin typeface="Helvetica Neue"/>
              </a:rPr>
              <a:t>Yûnus</a:t>
            </a:r>
            <a:r>
              <a:rPr lang="tr-TR" sz="2400" b="1" i="0" dirty="0">
                <a:solidFill>
                  <a:srgbClr val="725945"/>
                </a:solidFill>
                <a:effectLst/>
                <a:latin typeface="Helvetica Neue"/>
              </a:rPr>
              <a:t> Suresi </a:t>
            </a:r>
            <a:r>
              <a:rPr lang="tr-TR" sz="2200" b="1" i="0" dirty="0">
                <a:solidFill>
                  <a:srgbClr val="725945"/>
                </a:solidFill>
                <a:effectLst/>
                <a:latin typeface="inherit"/>
              </a:rPr>
              <a:t>- 10.Sure </a:t>
            </a:r>
          </a:p>
          <a:p>
            <a:r>
              <a:rPr lang="tr-TR" sz="2200" b="1" dirty="0">
                <a:solidFill>
                  <a:srgbClr val="725945"/>
                </a:solidFill>
                <a:latin typeface="Helvetica Neue"/>
                <a:hlinkClick r:id="rId2"/>
              </a:rPr>
              <a:t>2.</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15416"/>
            <a:ext cx="12192000" cy="1583848"/>
          </a:xfrm>
        </p:spPr>
        <p:txBody>
          <a:bodyPr>
            <a:noAutofit/>
          </a:bodyPr>
          <a:lstStyle/>
          <a:p>
            <a:pPr rtl="1"/>
            <a:r>
              <a:rPr lang="ar-AE" sz="3600" b="0" i="0" dirty="0">
                <a:solidFill>
                  <a:srgbClr val="725945"/>
                </a:solidFill>
                <a:effectLst/>
                <a:latin typeface="Elif1"/>
              </a:rPr>
              <a:t>اَكَانَ لِلنَّاسِ عَجَباً اَنْ اَوْحَيْنَٓا اِلٰى رَجُلٍ مِنْهُمْ اَنْ اَنْذِرِ النَّاسَ وَبَشِّرِ الَّذٖينَ اٰمَنُٓوا اَنَّ لَهُمْ قَدَمَ</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صِدْقٍ عِنْدَ رَبِّهِمْؕ قَالَ الْكَافِرُونَ اِنَّ هٰذَا لَسَاحِرٌ مُبٖينٌ</a:t>
            </a:r>
            <a:r>
              <a:rPr lang="ar-AE" sz="3600" b="1" i="0" u="none" strike="noStrike" dirty="0">
                <a:solidFill>
                  <a:srgbClr val="725945"/>
                </a:solidFill>
                <a:effectLst/>
                <a:latin typeface="Elif1"/>
              </a:rPr>
              <a:t>﴿٢﴾</a:t>
            </a:r>
            <a:endParaRPr lang="ar-AE" sz="3600" b="0" i="0" dirty="0">
              <a:solidFill>
                <a:srgbClr val="725945"/>
              </a:solidFill>
              <a:effectLst/>
              <a:latin typeface="Elif1"/>
            </a:endParaRPr>
          </a:p>
        </p:txBody>
      </p:sp>
    </p:spTree>
    <p:extLst>
      <p:ext uri="{BB962C8B-B14F-4D97-AF65-F5344CB8AC3E}">
        <p14:creationId xmlns:p14="http://schemas.microsoft.com/office/powerpoint/2010/main" val="346639072"/>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﴾3﴿</a:t>
            </a:r>
            <a:r>
              <a:rPr lang="tr-TR" b="1" i="1" dirty="0">
                <a:solidFill>
                  <a:srgbClr val="4A4A4A"/>
                </a:solidFill>
                <a:effectLst/>
                <a:latin typeface="Helvetica Neue"/>
              </a:rPr>
              <a:t>Kuşkusuz rabbiniz, gökleri ve yeri altı günde yaratan, sonra da (yarattığı) arşa hâkim olan, her işi yöneten Allah’tır. O izin vermedikçe şefaat edecek biri de yoktur. İşte bu Allah sizin rabbinizdir, öyleyse O’na kulluk ediniz. Bunları düşünmez misiniz!</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98194" y="0"/>
            <a:ext cx="3293806" cy="1477328"/>
          </a:xfrm>
          <a:prstGeom prst="rect">
            <a:avLst/>
          </a:prstGeom>
          <a:noFill/>
        </p:spPr>
        <p:txBody>
          <a:bodyPr wrap="square" rtlCol="0">
            <a:spAutoFit/>
          </a:bodyPr>
          <a:lstStyle/>
          <a:p>
            <a:r>
              <a:rPr lang="tr-TR" sz="2400" b="1" i="0" dirty="0" err="1">
                <a:solidFill>
                  <a:srgbClr val="725945"/>
                </a:solidFill>
                <a:effectLst/>
                <a:latin typeface="Helvetica Neue"/>
              </a:rPr>
              <a:t>Yûnus</a:t>
            </a:r>
            <a:r>
              <a:rPr lang="tr-TR" sz="2400" b="1" i="0" dirty="0">
                <a:solidFill>
                  <a:srgbClr val="725945"/>
                </a:solidFill>
                <a:effectLst/>
                <a:latin typeface="Helvetica Neue"/>
              </a:rPr>
              <a:t> Suresi </a:t>
            </a:r>
            <a:r>
              <a:rPr lang="tr-TR" sz="2200" b="1" i="0" dirty="0">
                <a:solidFill>
                  <a:srgbClr val="725945"/>
                </a:solidFill>
                <a:effectLst/>
                <a:latin typeface="inherit"/>
              </a:rPr>
              <a:t>- 10.Sure </a:t>
            </a:r>
          </a:p>
          <a:p>
            <a:r>
              <a:rPr lang="tr-TR" sz="2200" b="1" dirty="0">
                <a:solidFill>
                  <a:srgbClr val="725945"/>
                </a:solidFill>
                <a:latin typeface="Helvetica Neue"/>
                <a:hlinkClick r:id="rId2"/>
              </a:rPr>
              <a:t>3.</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15416"/>
            <a:ext cx="12192000" cy="1583848"/>
          </a:xfrm>
        </p:spPr>
        <p:txBody>
          <a:bodyPr>
            <a:noAutofit/>
          </a:bodyPr>
          <a:lstStyle/>
          <a:p>
            <a:pPr rtl="1"/>
            <a:r>
              <a:rPr lang="ar-AE" sz="3600" b="0" i="0" dirty="0">
                <a:solidFill>
                  <a:srgbClr val="725945"/>
                </a:solidFill>
                <a:effectLst/>
                <a:latin typeface="Elif1"/>
              </a:rPr>
              <a:t>اِنَّ رَبَّكُمُ اللّٰهُ الَّذٖي خَلَقَ السَّمٰوَاتِ وَالْاَرْضَ فٖي سِتَّةِ اَيَّامٍ ثُمَّ اسْتَوٰى عَلَى الْعَرْشِ يُدَبِّرُ</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الْاَمْرَؕ مَا مِنْ شَفٖيعٍ اِلَّا مِنْ بَعْدِ اِذْنِهٖؕ ذٰلِكُمُ اللّٰهُ رَبُّكُمْ فَاعْبُدُوهُؕ اَفَلَا تَذَكَّرُونَ</a:t>
            </a:r>
            <a:r>
              <a:rPr lang="ar-AE" sz="3600" b="1" i="0" u="none" strike="noStrike" dirty="0">
                <a:solidFill>
                  <a:srgbClr val="725945"/>
                </a:solidFill>
                <a:effectLst/>
                <a:latin typeface="Elif1"/>
              </a:rPr>
              <a:t>﴿٣﴾</a:t>
            </a:r>
            <a:endParaRPr lang="ar-AE" sz="3600" b="0" i="0" dirty="0">
              <a:solidFill>
                <a:srgbClr val="725945"/>
              </a:solidFill>
              <a:effectLst/>
              <a:latin typeface="Elif1"/>
            </a:endParaRPr>
          </a:p>
        </p:txBody>
      </p:sp>
    </p:spTree>
    <p:extLst>
      <p:ext uri="{BB962C8B-B14F-4D97-AF65-F5344CB8AC3E}">
        <p14:creationId xmlns:p14="http://schemas.microsoft.com/office/powerpoint/2010/main" val="2687053914"/>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﴾15﴿</a:t>
            </a:r>
            <a:r>
              <a:rPr lang="tr-TR" b="1" i="1" dirty="0">
                <a:solidFill>
                  <a:srgbClr val="4A4A4A"/>
                </a:solidFill>
                <a:effectLst/>
                <a:latin typeface="Helvetica Neue"/>
              </a:rPr>
              <a:t>Kendilerine </a:t>
            </a:r>
            <a:r>
              <a:rPr lang="tr-TR" b="1" i="1" dirty="0" err="1">
                <a:solidFill>
                  <a:srgbClr val="4A4A4A"/>
                </a:solidFill>
                <a:effectLst/>
                <a:latin typeface="Helvetica Neue"/>
              </a:rPr>
              <a:t>âyetlerimiz</a:t>
            </a:r>
            <a:r>
              <a:rPr lang="tr-TR" b="1" i="1" dirty="0">
                <a:solidFill>
                  <a:srgbClr val="4A4A4A"/>
                </a:solidFill>
                <a:effectLst/>
                <a:latin typeface="Helvetica Neue"/>
              </a:rPr>
              <a:t> açıkça okunup anlatılınca bize geleceklerine inanmayanlar, “Bundan başka bir Kur’an getir veya bunu değiştir” dediler. Onlara şöyle de: “Onu kendiliğimden değiştirmeye hak ve yetkim yoktur, ben ancak bana vahyedilene uyuyorum. Eğer rabbime itaatsizlik edersem şüphesiz dehşetli bir günün azabından korkarım.”</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98194" y="0"/>
            <a:ext cx="3293806" cy="1477328"/>
          </a:xfrm>
          <a:prstGeom prst="rect">
            <a:avLst/>
          </a:prstGeom>
          <a:noFill/>
        </p:spPr>
        <p:txBody>
          <a:bodyPr wrap="square" rtlCol="0">
            <a:spAutoFit/>
          </a:bodyPr>
          <a:lstStyle/>
          <a:p>
            <a:r>
              <a:rPr lang="tr-TR" sz="2400" b="1" i="0" dirty="0" err="1">
                <a:solidFill>
                  <a:srgbClr val="725945"/>
                </a:solidFill>
                <a:effectLst/>
                <a:latin typeface="Helvetica Neue"/>
              </a:rPr>
              <a:t>Yûnus</a:t>
            </a:r>
            <a:r>
              <a:rPr lang="tr-TR" sz="2400" b="1" i="0" dirty="0">
                <a:solidFill>
                  <a:srgbClr val="725945"/>
                </a:solidFill>
                <a:effectLst/>
                <a:latin typeface="Helvetica Neue"/>
              </a:rPr>
              <a:t> Suresi </a:t>
            </a:r>
            <a:r>
              <a:rPr lang="tr-TR" sz="2200" b="1" i="0" dirty="0">
                <a:solidFill>
                  <a:srgbClr val="725945"/>
                </a:solidFill>
                <a:effectLst/>
                <a:latin typeface="inherit"/>
              </a:rPr>
              <a:t>- 10.Sure </a:t>
            </a:r>
          </a:p>
          <a:p>
            <a:r>
              <a:rPr lang="tr-TR" sz="2200" b="1" dirty="0">
                <a:solidFill>
                  <a:srgbClr val="725945"/>
                </a:solidFill>
                <a:latin typeface="Helvetica Neue"/>
                <a:hlinkClick r:id="rId2"/>
              </a:rPr>
              <a:t>15.</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025016"/>
            <a:ext cx="12192000" cy="1583848"/>
          </a:xfrm>
        </p:spPr>
        <p:txBody>
          <a:bodyPr>
            <a:noAutofit/>
          </a:bodyPr>
          <a:lstStyle/>
          <a:p>
            <a:pPr rtl="1"/>
            <a:r>
              <a:rPr lang="ar-AE" sz="3600" b="0" i="0" dirty="0">
                <a:solidFill>
                  <a:srgbClr val="725945"/>
                </a:solidFill>
                <a:effectLst/>
                <a:latin typeface="Elif1"/>
              </a:rPr>
              <a:t>وَاِذَا تُتْلٰى عَلَيْهِمْ اٰيَاتُنَا بَيِّنَاتٍۙ قَالَ الَّذٖينَ لَا يَرْجُونَ لِقَٓاءَنَا ائْتِ بِقُرْاٰنٍ غَيْرِ هٰذَٓا اَوْ بَدِّلْهُؕ قُلْ</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مَا يَكُونُ لٖٓي اَنْ اُبَدِّلَهُ مِنْ تِلْقَٓائِ۬ نَفْسٖيۚ اِنْ اَتَّبِعُ اِلَّا مَا يُوحٰٓى اِلَيَّۚ اِنّٖٓي اَخَافُ اِنْ عَصَيْتُ</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رَبّٖي عَذَابَ يَوْمٍ عَظٖيمٍ</a:t>
            </a:r>
            <a:r>
              <a:rPr lang="ar-AE" sz="3600" b="1" i="0" u="none" strike="noStrike" dirty="0">
                <a:solidFill>
                  <a:srgbClr val="725945"/>
                </a:solidFill>
                <a:effectLst/>
                <a:latin typeface="Elif1"/>
              </a:rPr>
              <a:t>﴿١٥﴾</a:t>
            </a:r>
            <a:endParaRPr lang="ar-AE" sz="3600" b="0" i="0" dirty="0">
              <a:solidFill>
                <a:srgbClr val="725945"/>
              </a:solidFill>
              <a:effectLst/>
              <a:latin typeface="Elif1"/>
            </a:endParaRPr>
          </a:p>
        </p:txBody>
      </p:sp>
    </p:spTree>
    <p:extLst>
      <p:ext uri="{BB962C8B-B14F-4D97-AF65-F5344CB8AC3E}">
        <p14:creationId xmlns:p14="http://schemas.microsoft.com/office/powerpoint/2010/main" val="3119556355"/>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﴾19﴿</a:t>
            </a:r>
            <a:r>
              <a:rPr lang="tr-TR" b="1" i="1" dirty="0">
                <a:solidFill>
                  <a:srgbClr val="4A4A4A"/>
                </a:solidFill>
                <a:effectLst/>
                <a:latin typeface="Helvetica Neue"/>
              </a:rPr>
              <a:t>İnsanlar (inanç birliği içinde bütünleşmiş) tek bir topluluktan ibaretti, sonra aralarında inanç farklılığı oluştu. Eğer rabbinin katından daha önce verilmiş bir söz olmasaydı, ayrılığa düştükleri konuda aralarında hüküm verilir, iş bitirilirdi.</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98194" y="0"/>
            <a:ext cx="3293806" cy="1477328"/>
          </a:xfrm>
          <a:prstGeom prst="rect">
            <a:avLst/>
          </a:prstGeom>
          <a:noFill/>
        </p:spPr>
        <p:txBody>
          <a:bodyPr wrap="square" rtlCol="0">
            <a:spAutoFit/>
          </a:bodyPr>
          <a:lstStyle/>
          <a:p>
            <a:r>
              <a:rPr lang="tr-TR" sz="2400" b="1" i="0" dirty="0" err="1">
                <a:solidFill>
                  <a:srgbClr val="725945"/>
                </a:solidFill>
                <a:effectLst/>
                <a:latin typeface="Helvetica Neue"/>
              </a:rPr>
              <a:t>Yûnus</a:t>
            </a:r>
            <a:r>
              <a:rPr lang="tr-TR" sz="2400" b="1" i="0" dirty="0">
                <a:solidFill>
                  <a:srgbClr val="725945"/>
                </a:solidFill>
                <a:effectLst/>
                <a:latin typeface="Helvetica Neue"/>
              </a:rPr>
              <a:t> Suresi </a:t>
            </a:r>
            <a:r>
              <a:rPr lang="tr-TR" sz="2200" b="1" i="0" dirty="0">
                <a:solidFill>
                  <a:srgbClr val="725945"/>
                </a:solidFill>
                <a:effectLst/>
                <a:latin typeface="inherit"/>
              </a:rPr>
              <a:t>- 10.Sure </a:t>
            </a:r>
          </a:p>
          <a:p>
            <a:r>
              <a:rPr lang="tr-TR" sz="2200" b="1" dirty="0">
                <a:solidFill>
                  <a:srgbClr val="725945"/>
                </a:solidFill>
                <a:latin typeface="Helvetica Neue"/>
                <a:hlinkClick r:id="rId2"/>
              </a:rPr>
              <a:t>19.</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025016"/>
            <a:ext cx="12192000" cy="1583848"/>
          </a:xfrm>
        </p:spPr>
        <p:txBody>
          <a:bodyPr>
            <a:noAutofit/>
          </a:bodyPr>
          <a:lstStyle/>
          <a:p>
            <a:pPr rtl="1"/>
            <a:r>
              <a:rPr lang="ar-AE" sz="3600" b="0" i="0" dirty="0">
                <a:solidFill>
                  <a:srgbClr val="725945"/>
                </a:solidFill>
                <a:effectLst/>
                <a:latin typeface="Elif1"/>
              </a:rPr>
              <a:t>وَمَا كَانَ النَّاسُ اِلَّٓا اُمَّةً وَاحِدَةً فَاخْتَلَفُواؕ وَلَوْلَا كَلِمَةٌ سَبَقَتْ مِنْ رَبِّكَ لَقُضِيَ بَيْنَهُمْ فٖيمَا فٖيهِ</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يَخْتَلِفُونَ</a:t>
            </a:r>
            <a:r>
              <a:rPr lang="ar-AE" sz="3600" b="1" i="0" u="none" strike="noStrike" dirty="0">
                <a:solidFill>
                  <a:srgbClr val="725945"/>
                </a:solidFill>
                <a:effectLst/>
                <a:latin typeface="Elif1"/>
              </a:rPr>
              <a:t>﴿١٩﴾</a:t>
            </a:r>
            <a:endParaRPr lang="ar-AE" sz="3600" b="0" i="0" dirty="0">
              <a:solidFill>
                <a:srgbClr val="725945"/>
              </a:solidFill>
              <a:effectLst/>
              <a:latin typeface="Elif1"/>
            </a:endParaRPr>
          </a:p>
        </p:txBody>
      </p:sp>
    </p:spTree>
    <p:extLst>
      <p:ext uri="{BB962C8B-B14F-4D97-AF65-F5344CB8AC3E}">
        <p14:creationId xmlns:p14="http://schemas.microsoft.com/office/powerpoint/2010/main" val="3820958192"/>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﴾20﴿</a:t>
            </a:r>
            <a:r>
              <a:rPr lang="tr-TR" b="1" i="1" dirty="0">
                <a:solidFill>
                  <a:srgbClr val="4A4A4A"/>
                </a:solidFill>
                <a:effectLst/>
                <a:latin typeface="Helvetica Neue"/>
              </a:rPr>
              <a:t>“Ona rabbinden bir işaret gelse ya!” diyorlar. De ki: “</a:t>
            </a:r>
            <a:r>
              <a:rPr lang="tr-TR" b="1" i="1" dirty="0" err="1">
                <a:solidFill>
                  <a:srgbClr val="4A4A4A"/>
                </a:solidFill>
                <a:effectLst/>
                <a:latin typeface="Helvetica Neue"/>
              </a:rPr>
              <a:t>Gaybı</a:t>
            </a:r>
            <a:r>
              <a:rPr lang="tr-TR" b="1" i="1" dirty="0">
                <a:solidFill>
                  <a:srgbClr val="4A4A4A"/>
                </a:solidFill>
                <a:effectLst/>
                <a:latin typeface="Helvetica Neue"/>
              </a:rPr>
              <a:t> bilmek Allah’a mahsustur; bekleyiniz, ben de sizinle beraber bekleyenlerdenim.”</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98194" y="0"/>
            <a:ext cx="3293806" cy="1477328"/>
          </a:xfrm>
          <a:prstGeom prst="rect">
            <a:avLst/>
          </a:prstGeom>
          <a:noFill/>
        </p:spPr>
        <p:txBody>
          <a:bodyPr wrap="square" rtlCol="0">
            <a:spAutoFit/>
          </a:bodyPr>
          <a:lstStyle/>
          <a:p>
            <a:r>
              <a:rPr lang="tr-TR" sz="2400" b="1" i="0" dirty="0" err="1">
                <a:solidFill>
                  <a:srgbClr val="725945"/>
                </a:solidFill>
                <a:effectLst/>
                <a:latin typeface="Helvetica Neue"/>
              </a:rPr>
              <a:t>Yûnus</a:t>
            </a:r>
            <a:r>
              <a:rPr lang="tr-TR" sz="2400" b="1" i="0" dirty="0">
                <a:solidFill>
                  <a:srgbClr val="725945"/>
                </a:solidFill>
                <a:effectLst/>
                <a:latin typeface="Helvetica Neue"/>
              </a:rPr>
              <a:t> Suresi </a:t>
            </a:r>
            <a:r>
              <a:rPr lang="tr-TR" sz="2200" b="1" i="0" dirty="0">
                <a:solidFill>
                  <a:srgbClr val="725945"/>
                </a:solidFill>
                <a:effectLst/>
                <a:latin typeface="inherit"/>
              </a:rPr>
              <a:t>- 10.Sure </a:t>
            </a:r>
          </a:p>
          <a:p>
            <a:r>
              <a:rPr lang="tr-TR" sz="2200" b="1" dirty="0">
                <a:solidFill>
                  <a:srgbClr val="725945"/>
                </a:solidFill>
                <a:latin typeface="Helvetica Neue"/>
                <a:hlinkClick r:id="rId2"/>
              </a:rPr>
              <a:t>20.</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025016"/>
            <a:ext cx="12192000" cy="1583848"/>
          </a:xfrm>
        </p:spPr>
        <p:txBody>
          <a:bodyPr>
            <a:noAutofit/>
          </a:bodyPr>
          <a:lstStyle/>
          <a:p>
            <a:pPr rtl="1"/>
            <a:r>
              <a:rPr lang="ar-AE" sz="3600" b="0" i="0" dirty="0">
                <a:solidFill>
                  <a:srgbClr val="725945"/>
                </a:solidFill>
                <a:effectLst/>
                <a:latin typeface="Elif1"/>
              </a:rPr>
              <a:t>وَيَقُولُونَ لَوْلَٓا اُنْزِلَ عَلَيْهِ اٰيَةٌ مِنْ رَبِّهٖۚ فَقُلْ اِنَّمَا الْغَيْبُ لِلّٰهِ فَانْتَظِرُواۚ اِنّٖي مَعَكُمْ مِنَ</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الْمُنْتَظِرٖينَࣖ</a:t>
            </a:r>
            <a:r>
              <a:rPr lang="ar-AE" sz="3600" b="1" i="0" u="none" strike="noStrike" dirty="0">
                <a:solidFill>
                  <a:srgbClr val="725945"/>
                </a:solidFill>
                <a:effectLst/>
                <a:latin typeface="Elif1"/>
              </a:rPr>
              <a:t>﴿٢٠﴾</a:t>
            </a:r>
            <a:endParaRPr lang="ar-AE" sz="3600" b="0" i="0" dirty="0">
              <a:solidFill>
                <a:srgbClr val="725945"/>
              </a:solidFill>
              <a:effectLst/>
              <a:latin typeface="Elif1"/>
            </a:endParaRPr>
          </a:p>
        </p:txBody>
      </p:sp>
    </p:spTree>
    <p:extLst>
      <p:ext uri="{BB962C8B-B14F-4D97-AF65-F5344CB8AC3E}">
        <p14:creationId xmlns:p14="http://schemas.microsoft.com/office/powerpoint/2010/main" val="729971976"/>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﴾31﴿</a:t>
            </a:r>
            <a:r>
              <a:rPr lang="tr-TR" b="1" i="1" dirty="0">
                <a:solidFill>
                  <a:srgbClr val="4A4A4A"/>
                </a:solidFill>
                <a:effectLst/>
                <a:latin typeface="Helvetica Neue"/>
              </a:rPr>
              <a:t>De ki: Size gökten ve yerden kim rızık veriyor? Ya da işitme ve görme yeteneklerini hükmü altında kim tutuyor? Ölüden diriyi çıkaran, diriden de ölüyü çıkaran kim? Her türlü işi kim yürütüyor? “Allah” diye cevap verecekler. “Öyleyse (O’na ortak koşmaktan) sakınmıyor musunuz?” de.</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98194" y="0"/>
            <a:ext cx="3293806" cy="1477328"/>
          </a:xfrm>
          <a:prstGeom prst="rect">
            <a:avLst/>
          </a:prstGeom>
          <a:noFill/>
        </p:spPr>
        <p:txBody>
          <a:bodyPr wrap="square" rtlCol="0">
            <a:spAutoFit/>
          </a:bodyPr>
          <a:lstStyle/>
          <a:p>
            <a:r>
              <a:rPr lang="tr-TR" sz="2400" b="1" i="0" dirty="0" err="1">
                <a:solidFill>
                  <a:srgbClr val="725945"/>
                </a:solidFill>
                <a:effectLst/>
                <a:latin typeface="Helvetica Neue"/>
              </a:rPr>
              <a:t>Yûnus</a:t>
            </a:r>
            <a:r>
              <a:rPr lang="tr-TR" sz="2400" b="1" i="0" dirty="0">
                <a:solidFill>
                  <a:srgbClr val="725945"/>
                </a:solidFill>
                <a:effectLst/>
                <a:latin typeface="Helvetica Neue"/>
              </a:rPr>
              <a:t> Suresi </a:t>
            </a:r>
            <a:r>
              <a:rPr lang="tr-TR" sz="2200" b="1" i="0" dirty="0">
                <a:solidFill>
                  <a:srgbClr val="725945"/>
                </a:solidFill>
                <a:effectLst/>
                <a:latin typeface="inherit"/>
              </a:rPr>
              <a:t>- 10.Sure </a:t>
            </a:r>
          </a:p>
          <a:p>
            <a:r>
              <a:rPr lang="tr-TR" sz="2200" b="1" dirty="0">
                <a:solidFill>
                  <a:srgbClr val="725945"/>
                </a:solidFill>
                <a:latin typeface="Helvetica Neue"/>
                <a:hlinkClick r:id="rId2"/>
              </a:rPr>
              <a:t>31.</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025016"/>
            <a:ext cx="12192000" cy="1583848"/>
          </a:xfrm>
        </p:spPr>
        <p:txBody>
          <a:bodyPr>
            <a:noAutofit/>
          </a:bodyPr>
          <a:lstStyle/>
          <a:p>
            <a:pPr rtl="1"/>
            <a:r>
              <a:rPr lang="ar-AE" sz="3600" b="0" i="0" dirty="0">
                <a:solidFill>
                  <a:srgbClr val="725945"/>
                </a:solidFill>
                <a:effectLst/>
                <a:latin typeface="Elif1"/>
              </a:rPr>
              <a:t>قُلْ مَنْ يَرْزُقُكُمْ مِنَ السَّمَٓاءِ وَالْاَرْضِ اَمَّنْ يَمْلِكُ السَّمْعَ وَالْاَبْصَارَ وَمَنْ يُخْرِجُ الْحَيَّ مِنَ</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الْمَيِّتِ وَيُخْرِجُ الْمَيِّتَ مِنَ الْحَيِّ وَمَنْ يُدَبِّرُ الْاَمْرَؕ فَسَيَقُولُونَ اللّٰهُۚ فَقُلْ اَفَلَا تَتَّقُونَ</a:t>
            </a:r>
            <a:r>
              <a:rPr lang="ar-AE" sz="3600" b="1" i="0" u="none" strike="noStrike" dirty="0">
                <a:solidFill>
                  <a:srgbClr val="725945"/>
                </a:solidFill>
                <a:effectLst/>
                <a:latin typeface="Elif1"/>
              </a:rPr>
              <a:t>﴿٣١﴾</a:t>
            </a:r>
            <a:endParaRPr lang="ar-AE" sz="9600" b="0" i="0" dirty="0">
              <a:solidFill>
                <a:srgbClr val="725945"/>
              </a:solidFill>
              <a:effectLst/>
              <a:latin typeface="Elif1"/>
            </a:endParaRPr>
          </a:p>
        </p:txBody>
      </p:sp>
    </p:spTree>
    <p:extLst>
      <p:ext uri="{BB962C8B-B14F-4D97-AF65-F5344CB8AC3E}">
        <p14:creationId xmlns:p14="http://schemas.microsoft.com/office/powerpoint/2010/main" val="2916733462"/>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﴾32﴿</a:t>
            </a:r>
            <a:r>
              <a:rPr lang="tr-TR" b="1" i="1" dirty="0">
                <a:solidFill>
                  <a:srgbClr val="4A4A4A"/>
                </a:solidFill>
                <a:effectLst/>
                <a:latin typeface="Helvetica Neue"/>
              </a:rPr>
              <a:t>İşte O Allah sizin gerçek rabbinizdir. Gerçeğin dışında sapkınlıktan başka ne olabilir ki? Nasıl yoldan çıkarılabiliyorsunuz?</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98194" y="0"/>
            <a:ext cx="3293806" cy="1477328"/>
          </a:xfrm>
          <a:prstGeom prst="rect">
            <a:avLst/>
          </a:prstGeom>
          <a:noFill/>
        </p:spPr>
        <p:txBody>
          <a:bodyPr wrap="square" rtlCol="0">
            <a:spAutoFit/>
          </a:bodyPr>
          <a:lstStyle/>
          <a:p>
            <a:r>
              <a:rPr lang="tr-TR" sz="2400" b="1" i="0" dirty="0" err="1">
                <a:solidFill>
                  <a:srgbClr val="725945"/>
                </a:solidFill>
                <a:effectLst/>
                <a:latin typeface="Helvetica Neue"/>
              </a:rPr>
              <a:t>Yûnus</a:t>
            </a:r>
            <a:r>
              <a:rPr lang="tr-TR" sz="2400" b="1" i="0" dirty="0">
                <a:solidFill>
                  <a:srgbClr val="725945"/>
                </a:solidFill>
                <a:effectLst/>
                <a:latin typeface="Helvetica Neue"/>
              </a:rPr>
              <a:t> Suresi </a:t>
            </a:r>
            <a:r>
              <a:rPr lang="tr-TR" sz="2200" b="1" i="0" dirty="0">
                <a:solidFill>
                  <a:srgbClr val="725945"/>
                </a:solidFill>
                <a:effectLst/>
                <a:latin typeface="inherit"/>
              </a:rPr>
              <a:t>- 10.Sure </a:t>
            </a:r>
          </a:p>
          <a:p>
            <a:r>
              <a:rPr lang="tr-TR" sz="2200" b="1" dirty="0">
                <a:solidFill>
                  <a:srgbClr val="725945"/>
                </a:solidFill>
                <a:latin typeface="Helvetica Neue"/>
                <a:hlinkClick r:id="rId2"/>
              </a:rPr>
              <a:t>32.</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15416"/>
            <a:ext cx="12192000" cy="1583848"/>
          </a:xfrm>
        </p:spPr>
        <p:txBody>
          <a:bodyPr>
            <a:noAutofit/>
          </a:bodyPr>
          <a:lstStyle/>
          <a:p>
            <a:pPr rtl="1"/>
            <a:r>
              <a:rPr lang="ar-AE" sz="3600" b="0" i="0" dirty="0">
                <a:solidFill>
                  <a:srgbClr val="725945"/>
                </a:solidFill>
                <a:effectLst/>
                <a:latin typeface="Elif1"/>
              </a:rPr>
              <a:t>فَذٰلِكُمُ اللّٰهُ رَبُّكُمُ الْحَقُّۚ فَمَاذَا بَعْدَ الْحَقِّ اِلَّا الضَّلَالُۚ فَاَنّٰى تُصْرَفُونَ</a:t>
            </a:r>
            <a:r>
              <a:rPr lang="ar-AE" sz="3600" b="1" i="0" u="none" strike="noStrike" dirty="0">
                <a:solidFill>
                  <a:srgbClr val="725945"/>
                </a:solidFill>
                <a:effectLst/>
                <a:latin typeface="Elif1"/>
              </a:rPr>
              <a:t>﴿٣٢﴾</a:t>
            </a:r>
            <a:endParaRPr lang="ar-AE" sz="3600" b="0" i="0" dirty="0">
              <a:solidFill>
                <a:srgbClr val="725945"/>
              </a:solidFill>
              <a:effectLst/>
              <a:latin typeface="Elif1"/>
            </a:endParaRPr>
          </a:p>
        </p:txBody>
      </p:sp>
    </p:spTree>
    <p:extLst>
      <p:ext uri="{BB962C8B-B14F-4D97-AF65-F5344CB8AC3E}">
        <p14:creationId xmlns:p14="http://schemas.microsoft.com/office/powerpoint/2010/main" val="1299750709"/>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﴾33﴿</a:t>
            </a:r>
            <a:r>
              <a:rPr lang="tr-TR" b="1" i="1" dirty="0">
                <a:solidFill>
                  <a:srgbClr val="4A4A4A"/>
                </a:solidFill>
                <a:effectLst/>
                <a:latin typeface="Helvetica Neue"/>
              </a:rPr>
              <a:t>Böylece günahkârlık batağına saplananlarla ilgili olarak rabbinin verdiği, “Onlar artık iman etmeyecekler!” şeklindeki hüküm gerçekleşti.</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98194" y="0"/>
            <a:ext cx="3293806" cy="1477328"/>
          </a:xfrm>
          <a:prstGeom prst="rect">
            <a:avLst/>
          </a:prstGeom>
          <a:noFill/>
        </p:spPr>
        <p:txBody>
          <a:bodyPr wrap="square" rtlCol="0">
            <a:spAutoFit/>
          </a:bodyPr>
          <a:lstStyle/>
          <a:p>
            <a:r>
              <a:rPr lang="tr-TR" sz="2400" b="1" i="0" dirty="0" err="1">
                <a:solidFill>
                  <a:srgbClr val="725945"/>
                </a:solidFill>
                <a:effectLst/>
                <a:latin typeface="Helvetica Neue"/>
              </a:rPr>
              <a:t>Yûnus</a:t>
            </a:r>
            <a:r>
              <a:rPr lang="tr-TR" sz="2400" b="1" i="0" dirty="0">
                <a:solidFill>
                  <a:srgbClr val="725945"/>
                </a:solidFill>
                <a:effectLst/>
                <a:latin typeface="Helvetica Neue"/>
              </a:rPr>
              <a:t> Suresi </a:t>
            </a:r>
            <a:r>
              <a:rPr lang="tr-TR" sz="2200" b="1" i="0" dirty="0">
                <a:solidFill>
                  <a:srgbClr val="725945"/>
                </a:solidFill>
                <a:effectLst/>
                <a:latin typeface="inherit"/>
              </a:rPr>
              <a:t>- 10.Sure </a:t>
            </a:r>
          </a:p>
          <a:p>
            <a:r>
              <a:rPr lang="tr-TR" sz="2200" b="1" dirty="0">
                <a:solidFill>
                  <a:srgbClr val="725945"/>
                </a:solidFill>
                <a:latin typeface="Helvetica Neue"/>
                <a:hlinkClick r:id="rId2"/>
              </a:rPr>
              <a:t>33.</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277764"/>
            <a:ext cx="12192000" cy="1583848"/>
          </a:xfrm>
        </p:spPr>
        <p:txBody>
          <a:bodyPr>
            <a:noAutofit/>
          </a:bodyPr>
          <a:lstStyle/>
          <a:p>
            <a:pPr rtl="1"/>
            <a:r>
              <a:rPr lang="ar-AE" sz="3600" b="0" i="0" dirty="0">
                <a:solidFill>
                  <a:srgbClr val="725945"/>
                </a:solidFill>
                <a:effectLst/>
                <a:latin typeface="Elif1"/>
              </a:rPr>
              <a:t>كَذٰلِكَ حَقَّتْ كَلِمَتُ رَبِّكَ عَلَى الَّذٖينَ فَسَقُٓوا اَنَّهُمْ لَا يُؤْمِنُونَ</a:t>
            </a:r>
            <a:r>
              <a:rPr lang="ar-AE" sz="3600" b="1" i="0" u="none" strike="noStrike" dirty="0">
                <a:solidFill>
                  <a:srgbClr val="725945"/>
                </a:solidFill>
                <a:effectLst/>
                <a:latin typeface="Elif1"/>
              </a:rPr>
              <a:t>﴿٣٣﴾</a:t>
            </a:r>
            <a:endParaRPr lang="ar-AE" sz="3600" b="0" i="0" dirty="0">
              <a:solidFill>
                <a:srgbClr val="725945"/>
              </a:solidFill>
              <a:effectLst/>
              <a:latin typeface="Elif1"/>
            </a:endParaRPr>
          </a:p>
        </p:txBody>
      </p:sp>
    </p:spTree>
    <p:extLst>
      <p:ext uri="{BB962C8B-B14F-4D97-AF65-F5344CB8AC3E}">
        <p14:creationId xmlns:p14="http://schemas.microsoft.com/office/powerpoint/2010/main" val="3108398878"/>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﴾37﴿</a:t>
            </a:r>
            <a:r>
              <a:rPr lang="tr-TR" b="1" i="1" dirty="0">
                <a:solidFill>
                  <a:srgbClr val="4A4A4A"/>
                </a:solidFill>
                <a:effectLst/>
                <a:latin typeface="Helvetica Neue"/>
              </a:rPr>
              <a:t>Bu Kur’an Allah’tandır, başkası tarafından uydurulmuş değildir; o, kendisinden önceki kitapları (asıllarını) doğrulamakta ve konulmuş olan hükümleri açıklamaktadır; bunda kuşku yoktur, O âlemlerin rabbindendir.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98194" y="0"/>
            <a:ext cx="3293806" cy="1477328"/>
          </a:xfrm>
          <a:prstGeom prst="rect">
            <a:avLst/>
          </a:prstGeom>
          <a:noFill/>
        </p:spPr>
        <p:txBody>
          <a:bodyPr wrap="square" rtlCol="0">
            <a:spAutoFit/>
          </a:bodyPr>
          <a:lstStyle/>
          <a:p>
            <a:r>
              <a:rPr lang="tr-TR" sz="2400" b="1" i="0" dirty="0" err="1">
                <a:solidFill>
                  <a:srgbClr val="725945"/>
                </a:solidFill>
                <a:effectLst/>
                <a:latin typeface="Helvetica Neue"/>
              </a:rPr>
              <a:t>Yûnus</a:t>
            </a:r>
            <a:r>
              <a:rPr lang="tr-TR" sz="2400" b="1" i="0" dirty="0">
                <a:solidFill>
                  <a:srgbClr val="725945"/>
                </a:solidFill>
                <a:effectLst/>
                <a:latin typeface="Helvetica Neue"/>
              </a:rPr>
              <a:t> Suresi </a:t>
            </a:r>
            <a:r>
              <a:rPr lang="tr-TR" sz="2200" b="1" i="0" dirty="0">
                <a:solidFill>
                  <a:srgbClr val="725945"/>
                </a:solidFill>
                <a:effectLst/>
                <a:latin typeface="inherit"/>
              </a:rPr>
              <a:t>- 10.Sure </a:t>
            </a:r>
          </a:p>
          <a:p>
            <a:r>
              <a:rPr lang="tr-TR" sz="2200" b="1" dirty="0">
                <a:solidFill>
                  <a:srgbClr val="725945"/>
                </a:solidFill>
                <a:latin typeface="Helvetica Neue"/>
                <a:hlinkClick r:id="rId2"/>
              </a:rPr>
              <a:t>37.</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15416"/>
            <a:ext cx="12192000" cy="1583848"/>
          </a:xfrm>
        </p:spPr>
        <p:txBody>
          <a:bodyPr>
            <a:noAutofit/>
          </a:bodyPr>
          <a:lstStyle/>
          <a:p>
            <a:pPr rtl="1"/>
            <a:r>
              <a:rPr lang="ar-AE" sz="3600" b="0" i="0" dirty="0">
                <a:solidFill>
                  <a:srgbClr val="725945"/>
                </a:solidFill>
                <a:effectLst/>
                <a:latin typeface="Elif1"/>
              </a:rPr>
              <a:t>وَمَا كَانَ هٰذَا الْقُرْاٰنُ اَنْ يُفْتَرٰى مِنْ دُونِ اللّٰهِ وَلٰكِنْ تَصْدٖيقَ الَّذٖي بَيْنَ يَدَيْهِ وَتَفْصٖيلَ</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الْكِتَابِ لَا رَيْبَ فٖيهِ مِنْ رَبِّ الْعَالَمٖينَࣞ</a:t>
            </a:r>
            <a:r>
              <a:rPr lang="ar-AE" sz="3600" b="1" i="0" u="none" strike="noStrike" dirty="0">
                <a:solidFill>
                  <a:srgbClr val="725945"/>
                </a:solidFill>
                <a:effectLst/>
                <a:latin typeface="Elif1"/>
              </a:rPr>
              <a:t>﴿٣٧﴾</a:t>
            </a:r>
            <a:endParaRPr lang="ar-AE" sz="3600" b="0" i="0" dirty="0">
              <a:solidFill>
                <a:srgbClr val="725945"/>
              </a:solidFill>
              <a:effectLst/>
              <a:latin typeface="Elif1"/>
            </a:endParaRPr>
          </a:p>
        </p:txBody>
      </p:sp>
    </p:spTree>
    <p:extLst>
      <p:ext uri="{BB962C8B-B14F-4D97-AF65-F5344CB8AC3E}">
        <p14:creationId xmlns:p14="http://schemas.microsoft.com/office/powerpoint/2010/main" val="1054829065"/>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﴾53﴿</a:t>
            </a:r>
            <a:r>
              <a:rPr lang="tr-TR" b="1" i="1" dirty="0">
                <a:solidFill>
                  <a:srgbClr val="4A4A4A"/>
                </a:solidFill>
                <a:effectLst/>
                <a:latin typeface="Helvetica Neue"/>
              </a:rPr>
              <a:t>“Sahi bu doğru mu?” diye sana soruyorlar. De ki: “Elbette! Rabbime yemin ederim ki bu söylenenler kuşku götürmez bir gerçektir. Siz de bunları önleyemeyeceksiniz!”</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98194" y="0"/>
            <a:ext cx="3293806" cy="1477328"/>
          </a:xfrm>
          <a:prstGeom prst="rect">
            <a:avLst/>
          </a:prstGeom>
          <a:noFill/>
        </p:spPr>
        <p:txBody>
          <a:bodyPr wrap="square" rtlCol="0">
            <a:spAutoFit/>
          </a:bodyPr>
          <a:lstStyle/>
          <a:p>
            <a:r>
              <a:rPr lang="tr-TR" sz="2400" b="1" i="0" dirty="0" err="1">
                <a:solidFill>
                  <a:srgbClr val="725945"/>
                </a:solidFill>
                <a:effectLst/>
                <a:latin typeface="Helvetica Neue"/>
              </a:rPr>
              <a:t>Yûnus</a:t>
            </a:r>
            <a:r>
              <a:rPr lang="tr-TR" sz="2400" b="1" i="0" dirty="0">
                <a:solidFill>
                  <a:srgbClr val="725945"/>
                </a:solidFill>
                <a:effectLst/>
                <a:latin typeface="Helvetica Neue"/>
              </a:rPr>
              <a:t> Suresi </a:t>
            </a:r>
            <a:r>
              <a:rPr lang="tr-TR" sz="2200" b="1" i="0" dirty="0">
                <a:solidFill>
                  <a:srgbClr val="725945"/>
                </a:solidFill>
                <a:effectLst/>
                <a:latin typeface="inherit"/>
              </a:rPr>
              <a:t>- 10.Sure </a:t>
            </a:r>
          </a:p>
          <a:p>
            <a:r>
              <a:rPr lang="tr-TR" sz="2200" b="1" dirty="0">
                <a:solidFill>
                  <a:srgbClr val="725945"/>
                </a:solidFill>
                <a:latin typeface="Helvetica Neue"/>
                <a:hlinkClick r:id="rId2"/>
              </a:rPr>
              <a:t>53.</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15416"/>
            <a:ext cx="12192000" cy="1583848"/>
          </a:xfrm>
        </p:spPr>
        <p:txBody>
          <a:bodyPr>
            <a:noAutofit/>
          </a:bodyPr>
          <a:lstStyle/>
          <a:p>
            <a:pPr rtl="1"/>
            <a:r>
              <a:rPr lang="ar-AE" sz="3600" b="0" i="0" dirty="0">
                <a:solidFill>
                  <a:srgbClr val="725945"/>
                </a:solidFill>
                <a:effectLst/>
                <a:latin typeface="Elif1"/>
              </a:rPr>
              <a:t>وَيَسْتَنْبِـؤُ۫نَكَ اَحَقٌّ هُوَؕ قُلْ اٖي وَرَبّٖٓي اِنَّهُ لَحَقٌّ وَمَٓا اَنْتُمْ بِمُعْجِزٖينَࣖ</a:t>
            </a:r>
            <a:r>
              <a:rPr lang="ar-AE" sz="3600" b="1" i="0" u="none" strike="noStrike" dirty="0">
                <a:solidFill>
                  <a:srgbClr val="725945"/>
                </a:solidFill>
                <a:effectLst/>
                <a:latin typeface="Elif1"/>
              </a:rPr>
              <a:t>﴿٥٣﴾</a:t>
            </a:r>
            <a:endParaRPr lang="ar-AE" sz="3600" b="0" i="0" dirty="0">
              <a:solidFill>
                <a:srgbClr val="725945"/>
              </a:solidFill>
              <a:effectLst/>
              <a:latin typeface="Elif1"/>
            </a:endParaRPr>
          </a:p>
        </p:txBody>
      </p:sp>
    </p:spTree>
    <p:extLst>
      <p:ext uri="{BB962C8B-B14F-4D97-AF65-F5344CB8AC3E}">
        <p14:creationId xmlns:p14="http://schemas.microsoft.com/office/powerpoint/2010/main" val="3107924235"/>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﴾57﴿</a:t>
            </a:r>
            <a:r>
              <a:rPr lang="tr-TR" b="1" i="1" dirty="0">
                <a:solidFill>
                  <a:srgbClr val="4A4A4A"/>
                </a:solidFill>
                <a:effectLst/>
                <a:latin typeface="Helvetica Neue"/>
              </a:rPr>
              <a:t>Ey insanlar! Rabbinizden size bir öğüt, kalplerdeki hastalıklara bir şifa, inananlara bir rehber ve rahmet gelmiştir.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98194" y="0"/>
            <a:ext cx="3293806" cy="1477328"/>
          </a:xfrm>
          <a:prstGeom prst="rect">
            <a:avLst/>
          </a:prstGeom>
          <a:noFill/>
        </p:spPr>
        <p:txBody>
          <a:bodyPr wrap="square" rtlCol="0">
            <a:spAutoFit/>
          </a:bodyPr>
          <a:lstStyle/>
          <a:p>
            <a:r>
              <a:rPr lang="tr-TR" sz="2400" b="1" i="0" dirty="0" err="1">
                <a:solidFill>
                  <a:srgbClr val="725945"/>
                </a:solidFill>
                <a:effectLst/>
                <a:latin typeface="Helvetica Neue"/>
              </a:rPr>
              <a:t>Yûnus</a:t>
            </a:r>
            <a:r>
              <a:rPr lang="tr-TR" sz="2400" b="1" i="0" dirty="0">
                <a:solidFill>
                  <a:srgbClr val="725945"/>
                </a:solidFill>
                <a:effectLst/>
                <a:latin typeface="Helvetica Neue"/>
              </a:rPr>
              <a:t> Suresi </a:t>
            </a:r>
            <a:r>
              <a:rPr lang="tr-TR" sz="2200" b="1" i="0" dirty="0">
                <a:solidFill>
                  <a:srgbClr val="725945"/>
                </a:solidFill>
                <a:effectLst/>
                <a:latin typeface="inherit"/>
              </a:rPr>
              <a:t>- 10.Sure </a:t>
            </a:r>
          </a:p>
          <a:p>
            <a:r>
              <a:rPr lang="tr-TR" sz="2200" b="1" dirty="0">
                <a:solidFill>
                  <a:srgbClr val="725945"/>
                </a:solidFill>
                <a:latin typeface="Helvetica Neue"/>
                <a:hlinkClick r:id="rId2"/>
              </a:rPr>
              <a:t>57.</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15416"/>
            <a:ext cx="12192000" cy="1583848"/>
          </a:xfrm>
        </p:spPr>
        <p:txBody>
          <a:bodyPr>
            <a:noAutofit/>
          </a:bodyPr>
          <a:lstStyle/>
          <a:p>
            <a:pPr rtl="1"/>
            <a:r>
              <a:rPr lang="ar-AE" sz="3600" b="0" i="0" dirty="0">
                <a:solidFill>
                  <a:srgbClr val="725945"/>
                </a:solidFill>
                <a:effectLst/>
                <a:latin typeface="Elif1"/>
              </a:rPr>
              <a:t>يَٓا اَيُّهَا النَّاسُ قَدْ جَٓاءَتْكُمْ مَوْعِظَةٌ مِنْ رَبِّكُمْ وَشِفَٓاءٌ لِمَا فِي الصُّدُورِ وَهُدًى وَرَحْمَةٌ</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لِلْمُؤْمِنٖينَ</a:t>
            </a:r>
            <a:r>
              <a:rPr lang="ar-AE" sz="3600" b="1" i="0" u="none" strike="noStrike" dirty="0">
                <a:solidFill>
                  <a:srgbClr val="725945"/>
                </a:solidFill>
                <a:effectLst/>
                <a:latin typeface="Elif1"/>
              </a:rPr>
              <a:t>﴿٥٧﴾</a:t>
            </a:r>
            <a:endParaRPr lang="ar-AE" sz="3600" b="0" i="0" dirty="0">
              <a:solidFill>
                <a:srgbClr val="725945"/>
              </a:solidFill>
              <a:effectLst/>
              <a:latin typeface="Elif1"/>
            </a:endParaRPr>
          </a:p>
        </p:txBody>
      </p:sp>
    </p:spTree>
    <p:extLst>
      <p:ext uri="{BB962C8B-B14F-4D97-AF65-F5344CB8AC3E}">
        <p14:creationId xmlns:p14="http://schemas.microsoft.com/office/powerpoint/2010/main" val="2283972822"/>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﴾88﴿</a:t>
            </a:r>
            <a:r>
              <a:rPr lang="tr-TR" b="1" i="1" dirty="0">
                <a:solidFill>
                  <a:srgbClr val="4A4A4A"/>
                </a:solidFill>
                <a:effectLst/>
                <a:latin typeface="Helvetica Neue"/>
              </a:rPr>
              <a:t>Mûsâ, “Rabbimiz!” dedi, “Sen Firavun’a ve adamlarına dünya hayatında ihtişam ve servet verdin; insanları senin yolundan saptırsınlar diye mi </a:t>
            </a:r>
            <a:r>
              <a:rPr lang="tr-TR" b="1" i="1" dirty="0" err="1">
                <a:solidFill>
                  <a:srgbClr val="4A4A4A"/>
                </a:solidFill>
                <a:effectLst/>
                <a:latin typeface="Helvetica Neue"/>
              </a:rPr>
              <a:t>yâ</a:t>
            </a:r>
            <a:r>
              <a:rPr lang="tr-TR" b="1" i="1" dirty="0">
                <a:solidFill>
                  <a:srgbClr val="4A4A4A"/>
                </a:solidFill>
                <a:effectLst/>
                <a:latin typeface="Helvetica Neue"/>
              </a:rPr>
              <a:t> rab! Ey rabbimiz! Artık onların servetlerini silip yok et, kalplerine sıkıntı ver; elem veren cezayı görmedikçe iman etmesinler de görsünler!”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98194" y="0"/>
            <a:ext cx="3293806" cy="1477328"/>
          </a:xfrm>
          <a:prstGeom prst="rect">
            <a:avLst/>
          </a:prstGeom>
          <a:noFill/>
        </p:spPr>
        <p:txBody>
          <a:bodyPr wrap="square" rtlCol="0">
            <a:spAutoFit/>
          </a:bodyPr>
          <a:lstStyle/>
          <a:p>
            <a:r>
              <a:rPr lang="tr-TR" sz="2400" b="1" i="0" dirty="0" err="1">
                <a:solidFill>
                  <a:srgbClr val="725945"/>
                </a:solidFill>
                <a:effectLst/>
                <a:latin typeface="Helvetica Neue"/>
              </a:rPr>
              <a:t>Yûnus</a:t>
            </a:r>
            <a:r>
              <a:rPr lang="tr-TR" sz="2400" b="1" i="0" dirty="0">
                <a:solidFill>
                  <a:srgbClr val="725945"/>
                </a:solidFill>
                <a:effectLst/>
                <a:latin typeface="Helvetica Neue"/>
              </a:rPr>
              <a:t> Suresi </a:t>
            </a:r>
            <a:r>
              <a:rPr lang="tr-TR" sz="2200" b="1" i="0" dirty="0">
                <a:solidFill>
                  <a:srgbClr val="725945"/>
                </a:solidFill>
                <a:effectLst/>
                <a:latin typeface="inherit"/>
              </a:rPr>
              <a:t>- 10.Sure </a:t>
            </a:r>
          </a:p>
          <a:p>
            <a:r>
              <a:rPr lang="tr-TR" sz="2200" b="1" dirty="0">
                <a:solidFill>
                  <a:srgbClr val="725945"/>
                </a:solidFill>
                <a:latin typeface="Helvetica Neue"/>
                <a:hlinkClick r:id="rId2"/>
              </a:rPr>
              <a:t>88.</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85217"/>
            <a:ext cx="12192000" cy="1583848"/>
          </a:xfrm>
        </p:spPr>
        <p:txBody>
          <a:bodyPr>
            <a:noAutofit/>
          </a:bodyPr>
          <a:lstStyle/>
          <a:p>
            <a:pPr rtl="1"/>
            <a:r>
              <a:rPr lang="ar-AE" sz="3600" b="0" i="0" dirty="0">
                <a:solidFill>
                  <a:srgbClr val="725945"/>
                </a:solidFill>
                <a:effectLst/>
                <a:latin typeface="Elif1"/>
              </a:rPr>
              <a:t>وَقَالَ مُوسٰى رَبَّـنَٓا اِنَّكَ اٰتَيْتَ فِرْعَوْنَ وَمَلَاَهُ زٖينَةً وَاَمْوَالاً فِي الْحَيٰوةِ الدُّنْيَاۙ رَبَّـنَا لِيُضِلُّوا</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عَنْ سَبٖيلِكَۚ رَبَّـنَا اطْمِسْ عَلٰٓى اَمْوَالِهِمْ وَاشْدُدْ عَلٰى قُلُوبِهِمْ فَلَا يُؤْمِنُوا حَتّٰى يَرَوُا الْعَذَابَ</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الْاَلٖيمَ</a:t>
            </a:r>
            <a:r>
              <a:rPr lang="ar-AE" sz="3600" b="1" i="0" u="none" strike="noStrike" dirty="0">
                <a:solidFill>
                  <a:srgbClr val="725945"/>
                </a:solidFill>
                <a:effectLst/>
                <a:latin typeface="Elif1"/>
              </a:rPr>
              <a:t>﴿٨٨﴾</a:t>
            </a:r>
            <a:endParaRPr lang="ar-AE" sz="3600" b="0" i="0" dirty="0">
              <a:solidFill>
                <a:srgbClr val="725945"/>
              </a:solidFill>
              <a:effectLst/>
              <a:latin typeface="Elif1"/>
            </a:endParaRPr>
          </a:p>
        </p:txBody>
      </p:sp>
    </p:spTree>
    <p:extLst>
      <p:ext uri="{BB962C8B-B14F-4D97-AF65-F5344CB8AC3E}">
        <p14:creationId xmlns:p14="http://schemas.microsoft.com/office/powerpoint/2010/main" val="169677038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﴾93﴿</a:t>
            </a:r>
            <a:r>
              <a:rPr lang="tr-TR" b="1" i="1" dirty="0">
                <a:solidFill>
                  <a:srgbClr val="4A4A4A"/>
                </a:solidFill>
                <a:effectLst/>
                <a:latin typeface="Helvetica Neue"/>
              </a:rPr>
              <a:t>Andolsun biz </a:t>
            </a:r>
            <a:r>
              <a:rPr lang="tr-TR" b="1" i="1" dirty="0" err="1">
                <a:solidFill>
                  <a:srgbClr val="4A4A4A"/>
                </a:solidFill>
                <a:effectLst/>
                <a:latin typeface="Helvetica Neue"/>
              </a:rPr>
              <a:t>İsrâiloğulları’nı</a:t>
            </a:r>
            <a:r>
              <a:rPr lang="tr-TR" b="1" i="1" dirty="0">
                <a:solidFill>
                  <a:srgbClr val="4A4A4A"/>
                </a:solidFill>
                <a:effectLst/>
                <a:latin typeface="Helvetica Neue"/>
              </a:rPr>
              <a:t> seçkin bir yere yerleştirdik ve onları güzel nimetlerle rızıklandırdık. Kendilerine ilim gelinceye kadar da ayrılığa düşmediler. Ayrılığa düştükleri konularda rabbin kıyamet günü aralarında hükmünü elbette verecektir.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98194" y="0"/>
            <a:ext cx="3293806" cy="1477328"/>
          </a:xfrm>
          <a:prstGeom prst="rect">
            <a:avLst/>
          </a:prstGeom>
          <a:noFill/>
        </p:spPr>
        <p:txBody>
          <a:bodyPr wrap="square" rtlCol="0">
            <a:spAutoFit/>
          </a:bodyPr>
          <a:lstStyle/>
          <a:p>
            <a:r>
              <a:rPr lang="tr-TR" sz="2400" b="1" i="0" dirty="0" err="1">
                <a:solidFill>
                  <a:srgbClr val="725945"/>
                </a:solidFill>
                <a:effectLst/>
                <a:latin typeface="Helvetica Neue"/>
              </a:rPr>
              <a:t>Yûnus</a:t>
            </a:r>
            <a:r>
              <a:rPr lang="tr-TR" sz="2400" b="1" i="0" dirty="0">
                <a:solidFill>
                  <a:srgbClr val="725945"/>
                </a:solidFill>
                <a:effectLst/>
                <a:latin typeface="Helvetica Neue"/>
              </a:rPr>
              <a:t> Suresi </a:t>
            </a:r>
            <a:r>
              <a:rPr lang="tr-TR" sz="2200" b="1" i="0" dirty="0">
                <a:solidFill>
                  <a:srgbClr val="725945"/>
                </a:solidFill>
                <a:effectLst/>
                <a:latin typeface="inherit"/>
              </a:rPr>
              <a:t>- 10.Sure </a:t>
            </a:r>
          </a:p>
          <a:p>
            <a:r>
              <a:rPr lang="tr-TR" sz="2200" b="1" dirty="0">
                <a:solidFill>
                  <a:srgbClr val="725945"/>
                </a:solidFill>
                <a:latin typeface="Helvetica Neue"/>
                <a:hlinkClick r:id="rId2"/>
              </a:rPr>
              <a:t>93.</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64107"/>
            <a:ext cx="12192000" cy="1583848"/>
          </a:xfrm>
        </p:spPr>
        <p:txBody>
          <a:bodyPr>
            <a:noAutofit/>
          </a:bodyPr>
          <a:lstStyle/>
          <a:p>
            <a:pPr rtl="1"/>
            <a:r>
              <a:rPr lang="ar-AE" sz="3600" b="0" i="0" dirty="0">
                <a:solidFill>
                  <a:srgbClr val="725945"/>
                </a:solidFill>
                <a:effectLst/>
                <a:latin typeface="Elif1"/>
              </a:rPr>
              <a:t>وَلَقَدْ بَوَّأْنَا بَنٖٓي اِسْرَٓائٖلَ مُبَوَّاَ صِدْقٍ وَرَزَقْنَاهُمْ مِنَ الطَّيِّبَاتِۚ فَمَا اخْتَلَفُوا حَتّٰى جَٓاءَهُمُ الْعِلْمُؕ</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اِنَّ رَبَّكَ يَقْضٖي بَيْنَهُمْ يَوْمَ الْقِيٰمَةِ فٖيمَا كَانُوا فٖيهِ يَخْتَلِفُونَ</a:t>
            </a:r>
            <a:r>
              <a:rPr lang="ar-AE" sz="3600" b="1" i="0" u="none" strike="noStrike" dirty="0">
                <a:solidFill>
                  <a:srgbClr val="725945"/>
                </a:solidFill>
                <a:effectLst/>
                <a:latin typeface="Elif1"/>
              </a:rPr>
              <a:t>﴿٩٣﴾</a:t>
            </a:r>
            <a:endParaRPr lang="ar-AE" sz="3600" b="0" i="0" dirty="0">
              <a:solidFill>
                <a:srgbClr val="725945"/>
              </a:solidFill>
              <a:effectLst/>
              <a:latin typeface="Elif1"/>
            </a:endParaRPr>
          </a:p>
        </p:txBody>
      </p:sp>
    </p:spTree>
    <p:extLst>
      <p:ext uri="{BB962C8B-B14F-4D97-AF65-F5344CB8AC3E}">
        <p14:creationId xmlns:p14="http://schemas.microsoft.com/office/powerpoint/2010/main" val="2452807748"/>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﴾94﴿</a:t>
            </a:r>
            <a:r>
              <a:rPr lang="tr-TR" b="1" i="1" dirty="0">
                <a:solidFill>
                  <a:srgbClr val="4A4A4A"/>
                </a:solidFill>
                <a:effectLst/>
                <a:latin typeface="Helvetica Neue"/>
              </a:rPr>
              <a:t>Şayet sana indirdiklerimizden şüphen varsa, senden önce kitabı okuyanlara sor. Rabbinden sana gelen, gerçeğin ta kendisidir, sakın şüphelenenlerden olma!</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98194" y="0"/>
            <a:ext cx="3293806" cy="1477328"/>
          </a:xfrm>
          <a:prstGeom prst="rect">
            <a:avLst/>
          </a:prstGeom>
          <a:noFill/>
        </p:spPr>
        <p:txBody>
          <a:bodyPr wrap="square" rtlCol="0">
            <a:spAutoFit/>
          </a:bodyPr>
          <a:lstStyle/>
          <a:p>
            <a:r>
              <a:rPr lang="tr-TR" sz="2400" b="1" i="0" dirty="0" err="1">
                <a:solidFill>
                  <a:srgbClr val="725945"/>
                </a:solidFill>
                <a:effectLst/>
                <a:latin typeface="Helvetica Neue"/>
              </a:rPr>
              <a:t>Yûnus</a:t>
            </a:r>
            <a:r>
              <a:rPr lang="tr-TR" sz="2400" b="1" i="0" dirty="0">
                <a:solidFill>
                  <a:srgbClr val="725945"/>
                </a:solidFill>
                <a:effectLst/>
                <a:latin typeface="Helvetica Neue"/>
              </a:rPr>
              <a:t> Suresi </a:t>
            </a:r>
            <a:r>
              <a:rPr lang="tr-TR" sz="2200" b="1" i="0" dirty="0">
                <a:solidFill>
                  <a:srgbClr val="725945"/>
                </a:solidFill>
                <a:effectLst/>
                <a:latin typeface="inherit"/>
              </a:rPr>
              <a:t>- 10.Sure </a:t>
            </a:r>
          </a:p>
          <a:p>
            <a:r>
              <a:rPr lang="tr-TR" sz="2200" b="1" dirty="0">
                <a:solidFill>
                  <a:srgbClr val="725945"/>
                </a:solidFill>
                <a:latin typeface="Helvetica Neue"/>
                <a:hlinkClick r:id="rId2"/>
              </a:rPr>
              <a:t>94.</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64107"/>
            <a:ext cx="12192000" cy="1583848"/>
          </a:xfrm>
        </p:spPr>
        <p:txBody>
          <a:bodyPr>
            <a:noAutofit/>
          </a:bodyPr>
          <a:lstStyle/>
          <a:p>
            <a:pPr rtl="1"/>
            <a:r>
              <a:rPr lang="ar-AE" sz="3600" b="0" i="0" dirty="0">
                <a:solidFill>
                  <a:srgbClr val="725945"/>
                </a:solidFill>
                <a:effectLst/>
                <a:latin typeface="Elif1"/>
              </a:rPr>
              <a:t>فَاِنْ كُنْتَ فٖي شَكٍّ مِمَّٓا اَنْزَلْـنَٓا اِلَيْكَ فَسْـَٔلِ الَّذٖينَ يَقْرَؤُ۫نَ الْكِتَابَ مِنْ قَبْلِكَۚ لَقَدْ جَٓاءَكَ الْحَقُّ</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مِنْ رَبِّكَ فَلَا تَكُونَنَّ مِنَ الْمُمْتَرٖينَۙ</a:t>
            </a:r>
            <a:r>
              <a:rPr lang="ar-AE" sz="3600" b="1" i="0" u="none" strike="noStrike" dirty="0">
                <a:solidFill>
                  <a:srgbClr val="725945"/>
                </a:solidFill>
                <a:effectLst/>
                <a:latin typeface="Elif1"/>
              </a:rPr>
              <a:t>﴿٩٤﴾</a:t>
            </a:r>
            <a:endParaRPr lang="ar-AE" sz="3600" b="0" i="0" dirty="0">
              <a:solidFill>
                <a:srgbClr val="725945"/>
              </a:solidFill>
              <a:effectLst/>
              <a:latin typeface="Elif1"/>
            </a:endParaRPr>
          </a:p>
        </p:txBody>
      </p:sp>
    </p:spTree>
    <p:extLst>
      <p:ext uri="{BB962C8B-B14F-4D97-AF65-F5344CB8AC3E}">
        <p14:creationId xmlns:p14="http://schemas.microsoft.com/office/powerpoint/2010/main" val="1132081839"/>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﴾99﴿</a:t>
            </a:r>
            <a:r>
              <a:rPr lang="tr-TR" b="1" i="1" dirty="0">
                <a:solidFill>
                  <a:srgbClr val="4A4A4A"/>
                </a:solidFill>
                <a:effectLst/>
                <a:latin typeface="Helvetica Neue"/>
              </a:rPr>
              <a:t>Eğer rabbin dileseydi, yeryüzünde bulunanların hepsi topluca iman ederdi. Hal böyleyken, mümin olsunlar diye sen tutup insanları zorlayacak mısın!</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98194" y="0"/>
            <a:ext cx="3293806" cy="1477328"/>
          </a:xfrm>
          <a:prstGeom prst="rect">
            <a:avLst/>
          </a:prstGeom>
          <a:noFill/>
        </p:spPr>
        <p:txBody>
          <a:bodyPr wrap="square" rtlCol="0">
            <a:spAutoFit/>
          </a:bodyPr>
          <a:lstStyle/>
          <a:p>
            <a:r>
              <a:rPr lang="tr-TR" sz="2400" b="1" i="0" dirty="0" err="1">
                <a:solidFill>
                  <a:srgbClr val="725945"/>
                </a:solidFill>
                <a:effectLst/>
                <a:latin typeface="Helvetica Neue"/>
              </a:rPr>
              <a:t>Yûnus</a:t>
            </a:r>
            <a:r>
              <a:rPr lang="tr-TR" sz="2400" b="1" i="0" dirty="0">
                <a:solidFill>
                  <a:srgbClr val="725945"/>
                </a:solidFill>
                <a:effectLst/>
                <a:latin typeface="Helvetica Neue"/>
              </a:rPr>
              <a:t> Suresi </a:t>
            </a:r>
            <a:r>
              <a:rPr lang="tr-TR" sz="2200" b="1" i="0" dirty="0">
                <a:solidFill>
                  <a:srgbClr val="725945"/>
                </a:solidFill>
                <a:effectLst/>
                <a:latin typeface="inherit"/>
              </a:rPr>
              <a:t>- 10.Sure </a:t>
            </a:r>
          </a:p>
          <a:p>
            <a:r>
              <a:rPr lang="tr-TR" sz="2200" b="1" dirty="0">
                <a:solidFill>
                  <a:srgbClr val="725945"/>
                </a:solidFill>
                <a:latin typeface="Helvetica Neue"/>
                <a:hlinkClick r:id="rId2"/>
              </a:rPr>
              <a:t>99.</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64107"/>
            <a:ext cx="12192000" cy="1583848"/>
          </a:xfrm>
        </p:spPr>
        <p:txBody>
          <a:bodyPr>
            <a:noAutofit/>
          </a:bodyPr>
          <a:lstStyle/>
          <a:p>
            <a:pPr rtl="1"/>
            <a:r>
              <a:rPr lang="ar-AE" sz="3600" b="0" i="0" dirty="0">
                <a:solidFill>
                  <a:srgbClr val="725945"/>
                </a:solidFill>
                <a:effectLst/>
                <a:latin typeface="Elif1"/>
              </a:rPr>
              <a:t>وَلَوْ شَٓاءَ رَبُّكَ لَاٰمَنَ مَنْ فِي الْاَرْضِ كُلُّهُمْ جَمٖيعاًؕ اَفَاَنْتَ تُكْرِهُ النَّاسَ حَتّٰى يَكُونُوا</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مُؤْمِنٖينَ</a:t>
            </a:r>
            <a:r>
              <a:rPr lang="ar-AE" sz="3600" b="1" i="0" u="none" strike="noStrike" dirty="0">
                <a:solidFill>
                  <a:srgbClr val="725945"/>
                </a:solidFill>
                <a:effectLst/>
                <a:latin typeface="Elif1"/>
              </a:rPr>
              <a:t>﴿٩٩﴾</a:t>
            </a:r>
            <a:endParaRPr lang="ar-AE" sz="3600" b="0" i="0" dirty="0">
              <a:solidFill>
                <a:srgbClr val="725945"/>
              </a:solidFill>
              <a:effectLst/>
              <a:latin typeface="Elif1"/>
            </a:endParaRPr>
          </a:p>
        </p:txBody>
      </p:sp>
    </p:spTree>
    <p:extLst>
      <p:ext uri="{BB962C8B-B14F-4D97-AF65-F5344CB8AC3E}">
        <p14:creationId xmlns:p14="http://schemas.microsoft.com/office/powerpoint/2010/main" val="1570134886"/>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﴾107﴿</a:t>
            </a:r>
            <a:r>
              <a:rPr lang="tr-TR" b="1" i="1" dirty="0">
                <a:solidFill>
                  <a:srgbClr val="4A4A4A"/>
                </a:solidFill>
                <a:effectLst/>
                <a:latin typeface="Helvetica Neue"/>
              </a:rPr>
              <a:t>Allah sana bir zarar verecek olursa, onu O’ndan başka giderecek yoktur. O senin hakkında bir iyilik dilerse onun </a:t>
            </a:r>
            <a:r>
              <a:rPr lang="tr-TR" b="1" i="1" dirty="0" err="1">
                <a:solidFill>
                  <a:srgbClr val="4A4A4A"/>
                </a:solidFill>
                <a:effectLst/>
                <a:latin typeface="Helvetica Neue"/>
              </a:rPr>
              <a:t>lutfunu</a:t>
            </a:r>
            <a:r>
              <a:rPr lang="tr-TR" b="1" i="1" dirty="0">
                <a:solidFill>
                  <a:srgbClr val="4A4A4A"/>
                </a:solidFill>
                <a:effectLst/>
                <a:latin typeface="Helvetica Neue"/>
              </a:rPr>
              <a:t> engelleyebilecek de yoktur. Bunu kullarından dilediğine nasip eder. Bağışlayan ve esirgeyen O’dur.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98194" y="0"/>
            <a:ext cx="3293806" cy="1477328"/>
          </a:xfrm>
          <a:prstGeom prst="rect">
            <a:avLst/>
          </a:prstGeom>
          <a:noFill/>
        </p:spPr>
        <p:txBody>
          <a:bodyPr wrap="square" rtlCol="0">
            <a:spAutoFit/>
          </a:bodyPr>
          <a:lstStyle/>
          <a:p>
            <a:r>
              <a:rPr lang="tr-TR" sz="2400" b="1" i="0" dirty="0" err="1">
                <a:solidFill>
                  <a:srgbClr val="725945"/>
                </a:solidFill>
                <a:effectLst/>
                <a:latin typeface="Helvetica Neue"/>
              </a:rPr>
              <a:t>Yûnus</a:t>
            </a:r>
            <a:r>
              <a:rPr lang="tr-TR" sz="2400" b="1" i="0" dirty="0">
                <a:solidFill>
                  <a:srgbClr val="725945"/>
                </a:solidFill>
                <a:effectLst/>
                <a:latin typeface="Helvetica Neue"/>
              </a:rPr>
              <a:t> Suresi </a:t>
            </a:r>
            <a:r>
              <a:rPr lang="tr-TR" sz="2200" b="1" i="0" dirty="0">
                <a:solidFill>
                  <a:srgbClr val="725945"/>
                </a:solidFill>
                <a:effectLst/>
                <a:latin typeface="inherit"/>
              </a:rPr>
              <a:t>- 10.Sure </a:t>
            </a:r>
          </a:p>
          <a:p>
            <a:r>
              <a:rPr lang="tr-TR" sz="2200" b="1" dirty="0">
                <a:solidFill>
                  <a:srgbClr val="725945"/>
                </a:solidFill>
                <a:latin typeface="Helvetica Neue"/>
                <a:hlinkClick r:id="rId2"/>
              </a:rPr>
              <a:t>107.</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64107"/>
            <a:ext cx="12192000" cy="1583848"/>
          </a:xfrm>
        </p:spPr>
        <p:txBody>
          <a:bodyPr>
            <a:noAutofit/>
          </a:bodyPr>
          <a:lstStyle/>
          <a:p>
            <a:pPr rtl="1"/>
            <a:r>
              <a:rPr lang="ar-AE" sz="3600" b="0" i="0" dirty="0">
                <a:solidFill>
                  <a:srgbClr val="725945"/>
                </a:solidFill>
                <a:effectLst/>
                <a:latin typeface="Elif1"/>
              </a:rPr>
              <a:t>وَاِنْ يَمْسَسْكَ اللّٰهُ بِضُرٍّ فَلَا كَاشِفَ لَـهُٓ اِلَّا هُوَۚ وَاِنْ يُرِدْكَ بِخَيْرٍ فَلَا رَٓادَّ لِفَضْلِهٖؕ يُصٖيبُ بِهٖ</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مَنْ يَشَٓاءُ مِنْ عِبَادِهٖؕ وَهُوَ الْغَفُورُ الرَّحٖيمُ</a:t>
            </a:r>
            <a:r>
              <a:rPr lang="ar-AE" sz="3600" b="1" i="0" u="none" strike="noStrike" dirty="0">
                <a:solidFill>
                  <a:srgbClr val="725945"/>
                </a:solidFill>
                <a:effectLst/>
                <a:latin typeface="Elif1"/>
              </a:rPr>
              <a:t>﴿١٠٧﴾</a:t>
            </a:r>
            <a:endParaRPr lang="ar-AE" sz="3600" b="0" i="0" dirty="0">
              <a:solidFill>
                <a:srgbClr val="725945"/>
              </a:solidFill>
              <a:effectLst/>
              <a:latin typeface="Elif1"/>
            </a:endParaRPr>
          </a:p>
        </p:txBody>
      </p:sp>
    </p:spTree>
    <p:extLst>
      <p:ext uri="{BB962C8B-B14F-4D97-AF65-F5344CB8AC3E}">
        <p14:creationId xmlns:p14="http://schemas.microsoft.com/office/powerpoint/2010/main" val="3520086818"/>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﴾108﴿</a:t>
            </a:r>
            <a:r>
              <a:rPr lang="tr-TR" b="1" i="1" dirty="0">
                <a:solidFill>
                  <a:srgbClr val="4A4A4A"/>
                </a:solidFill>
                <a:effectLst/>
                <a:latin typeface="Helvetica Neue"/>
              </a:rPr>
              <a:t>De ki: “Ey insanlar! İşte size rabbinizden gerçek gelmiştir. Artık kim doğru yolu tutarsa kendi lehine bu yolu seçmiş, kim de saparsa kendi aleyhine sapmış olur. Ben sizin adınıza hareket edecek değilim.”</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98194" y="0"/>
            <a:ext cx="3293806" cy="1477328"/>
          </a:xfrm>
          <a:prstGeom prst="rect">
            <a:avLst/>
          </a:prstGeom>
          <a:noFill/>
        </p:spPr>
        <p:txBody>
          <a:bodyPr wrap="square" rtlCol="0">
            <a:spAutoFit/>
          </a:bodyPr>
          <a:lstStyle/>
          <a:p>
            <a:r>
              <a:rPr lang="tr-TR" sz="2400" b="1" i="0" dirty="0" err="1">
                <a:solidFill>
                  <a:srgbClr val="725945"/>
                </a:solidFill>
                <a:effectLst/>
                <a:latin typeface="Helvetica Neue"/>
              </a:rPr>
              <a:t>Yûnus</a:t>
            </a:r>
            <a:r>
              <a:rPr lang="tr-TR" sz="2400" b="1" i="0" dirty="0">
                <a:solidFill>
                  <a:srgbClr val="725945"/>
                </a:solidFill>
                <a:effectLst/>
                <a:latin typeface="Helvetica Neue"/>
              </a:rPr>
              <a:t> Suresi </a:t>
            </a:r>
            <a:r>
              <a:rPr lang="tr-TR" sz="2200" b="1" i="0" dirty="0">
                <a:solidFill>
                  <a:srgbClr val="725945"/>
                </a:solidFill>
                <a:effectLst/>
                <a:latin typeface="inherit"/>
              </a:rPr>
              <a:t>- 10.Sure </a:t>
            </a:r>
          </a:p>
          <a:p>
            <a:r>
              <a:rPr lang="tr-TR" sz="2200" b="1" dirty="0">
                <a:solidFill>
                  <a:srgbClr val="725945"/>
                </a:solidFill>
                <a:latin typeface="Helvetica Neue"/>
                <a:hlinkClick r:id="rId2"/>
              </a:rPr>
              <a:t>108.</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64107"/>
            <a:ext cx="12192000" cy="1583848"/>
          </a:xfrm>
        </p:spPr>
        <p:txBody>
          <a:bodyPr>
            <a:noAutofit/>
          </a:bodyPr>
          <a:lstStyle/>
          <a:p>
            <a:pPr rtl="1"/>
            <a:r>
              <a:rPr lang="ar-AE" sz="3600" b="0" i="0" dirty="0">
                <a:solidFill>
                  <a:srgbClr val="725945"/>
                </a:solidFill>
                <a:effectLst/>
                <a:latin typeface="Elif1"/>
              </a:rPr>
              <a:t>قُلْ يَٓا اَيُّهَا النَّاسُ قَدْ جَٓاءَكُمُ الْحَقُّ مِنْ رَبِّكُمْۚ فَمَنِ اهْتَدٰى فَاِنَّمَا يَهْتَدٖي لِنَفْسِهٖۚ وَمَنْ ضَلَّ</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فَاِنَّمَا يَضِلُّ عَلَيْهَاۚ وَمَٓا اَنَا۬ عَلَيْكُمْ بِوَكٖيلٍؕ</a:t>
            </a:r>
            <a:r>
              <a:rPr lang="ar-AE" sz="3600" b="1" i="0" u="none" strike="noStrike" dirty="0">
                <a:solidFill>
                  <a:srgbClr val="725945"/>
                </a:solidFill>
                <a:effectLst/>
                <a:latin typeface="Elif1"/>
              </a:rPr>
              <a:t>﴿١٠٨﴾</a:t>
            </a:r>
            <a:endParaRPr lang="ar-AE" sz="3600" b="0" i="0" dirty="0">
              <a:solidFill>
                <a:srgbClr val="725945"/>
              </a:solidFill>
              <a:effectLst/>
              <a:latin typeface="Elif1"/>
            </a:endParaRPr>
          </a:p>
        </p:txBody>
      </p:sp>
    </p:spTree>
    <p:extLst>
      <p:ext uri="{BB962C8B-B14F-4D97-AF65-F5344CB8AC3E}">
        <p14:creationId xmlns:p14="http://schemas.microsoft.com/office/powerpoint/2010/main" val="1063178227"/>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﴾38﴿</a:t>
            </a:r>
            <a:r>
              <a:rPr lang="tr-TR" b="1" i="1" dirty="0">
                <a:solidFill>
                  <a:srgbClr val="4A4A4A"/>
                </a:solidFill>
                <a:effectLst/>
                <a:latin typeface="Helvetica Neue"/>
              </a:rPr>
              <a:t>Yoksa “Onu Muhammed uydurdu” mu diyorlar? De ki: “Eğer iddianızda doğru iseniz, o zaman onun benzeri bir </a:t>
            </a:r>
            <a:r>
              <a:rPr lang="tr-TR" b="1" i="1" dirty="0" err="1">
                <a:solidFill>
                  <a:srgbClr val="4A4A4A"/>
                </a:solidFill>
                <a:effectLst/>
                <a:latin typeface="Helvetica Neue"/>
              </a:rPr>
              <a:t>sûre</a:t>
            </a:r>
            <a:r>
              <a:rPr lang="tr-TR" b="1" i="1" dirty="0">
                <a:solidFill>
                  <a:srgbClr val="4A4A4A"/>
                </a:solidFill>
                <a:effectLst/>
                <a:latin typeface="Helvetica Neue"/>
              </a:rPr>
              <a:t> de siz getirin bakalım; Allah’tan başka çağırabildiklerinizi de yardımınıza çağırın!”</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98194" y="0"/>
            <a:ext cx="3293806" cy="1477328"/>
          </a:xfrm>
          <a:prstGeom prst="rect">
            <a:avLst/>
          </a:prstGeom>
          <a:noFill/>
        </p:spPr>
        <p:txBody>
          <a:bodyPr wrap="square" rtlCol="0">
            <a:spAutoFit/>
          </a:bodyPr>
          <a:lstStyle/>
          <a:p>
            <a:r>
              <a:rPr lang="tr-TR" sz="2400" b="1" i="0" dirty="0" err="1">
                <a:solidFill>
                  <a:srgbClr val="725945"/>
                </a:solidFill>
                <a:effectLst/>
                <a:latin typeface="Helvetica Neue"/>
              </a:rPr>
              <a:t>Yûnus</a:t>
            </a:r>
            <a:r>
              <a:rPr lang="tr-TR" sz="2400" b="1" i="0" dirty="0">
                <a:solidFill>
                  <a:srgbClr val="725945"/>
                </a:solidFill>
                <a:effectLst/>
                <a:latin typeface="Helvetica Neue"/>
              </a:rPr>
              <a:t> Suresi </a:t>
            </a:r>
            <a:r>
              <a:rPr lang="tr-TR" sz="2200" b="1" i="0" dirty="0">
                <a:solidFill>
                  <a:srgbClr val="725945"/>
                </a:solidFill>
                <a:effectLst/>
                <a:latin typeface="inherit"/>
              </a:rPr>
              <a:t>- 10.Sure </a:t>
            </a:r>
          </a:p>
          <a:p>
            <a:r>
              <a:rPr lang="tr-TR" sz="2200" b="1" dirty="0">
                <a:solidFill>
                  <a:srgbClr val="725945"/>
                </a:solidFill>
                <a:latin typeface="Helvetica Neue"/>
                <a:hlinkClick r:id="rId2"/>
              </a:rPr>
              <a:t>38.</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64107"/>
            <a:ext cx="12192000" cy="1583848"/>
          </a:xfrm>
        </p:spPr>
        <p:txBody>
          <a:bodyPr>
            <a:noAutofit/>
          </a:bodyPr>
          <a:lstStyle/>
          <a:p>
            <a:pPr rtl="1"/>
            <a:r>
              <a:rPr lang="ar-AE" sz="3600" b="0" i="0" dirty="0">
                <a:solidFill>
                  <a:srgbClr val="725945"/>
                </a:solidFill>
                <a:effectLst/>
                <a:latin typeface="Elif1"/>
              </a:rPr>
              <a:t>اَمْ يَقُولُونَ افْتَرٰيهُؕ قُلْ فَأْتُوا بِسُورَةٍ مِثْلِهٖ وَادْعُوا مَنِ اسْتَطَعْتُمْ مِنْ دُونِ اللّٰهِ اِنْ كُنْتُمْ</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صَادِقٖينَ</a:t>
            </a:r>
            <a:r>
              <a:rPr lang="ar-AE" sz="3600" b="1" i="0" u="none" strike="noStrike" dirty="0">
                <a:solidFill>
                  <a:srgbClr val="725945"/>
                </a:solidFill>
                <a:effectLst/>
                <a:latin typeface="Elif1"/>
              </a:rPr>
              <a:t>﴿٣٨﴾</a:t>
            </a:r>
            <a:endParaRPr lang="ar-AE" sz="3600" b="0" i="0" dirty="0">
              <a:solidFill>
                <a:srgbClr val="725945"/>
              </a:solidFill>
              <a:effectLst/>
              <a:latin typeface="Elif1"/>
            </a:endParaRPr>
          </a:p>
        </p:txBody>
      </p:sp>
    </p:spTree>
    <p:extLst>
      <p:ext uri="{BB962C8B-B14F-4D97-AF65-F5344CB8AC3E}">
        <p14:creationId xmlns:p14="http://schemas.microsoft.com/office/powerpoint/2010/main" val="257768247"/>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﴾39﴿</a:t>
            </a:r>
            <a:r>
              <a:rPr lang="tr-TR" b="1" i="1" dirty="0">
                <a:solidFill>
                  <a:srgbClr val="4A4A4A"/>
                </a:solidFill>
                <a:effectLst/>
                <a:latin typeface="Helvetica Neue"/>
              </a:rPr>
              <a:t>İşin gerçeği şu ki onlar, mahiyetini bilemedikleri ve henüz kendilerine yorumu yapılmamış olan şeyi yalanladılar. Onlardan öncekiler de işte böyle yalan saymışlardı; ama bak zalimlerin sonu nice oldu!</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98194" y="0"/>
            <a:ext cx="3293806" cy="1477328"/>
          </a:xfrm>
          <a:prstGeom prst="rect">
            <a:avLst/>
          </a:prstGeom>
          <a:noFill/>
        </p:spPr>
        <p:txBody>
          <a:bodyPr wrap="square" rtlCol="0">
            <a:spAutoFit/>
          </a:bodyPr>
          <a:lstStyle/>
          <a:p>
            <a:r>
              <a:rPr lang="tr-TR" sz="2400" b="1" i="0" dirty="0" err="1">
                <a:solidFill>
                  <a:srgbClr val="725945"/>
                </a:solidFill>
                <a:effectLst/>
                <a:latin typeface="Helvetica Neue"/>
              </a:rPr>
              <a:t>Yûnus</a:t>
            </a:r>
            <a:r>
              <a:rPr lang="tr-TR" sz="2400" b="1" i="0" dirty="0">
                <a:solidFill>
                  <a:srgbClr val="725945"/>
                </a:solidFill>
                <a:effectLst/>
                <a:latin typeface="Helvetica Neue"/>
              </a:rPr>
              <a:t> Suresi </a:t>
            </a:r>
            <a:r>
              <a:rPr lang="tr-TR" sz="2200" b="1" i="0" dirty="0">
                <a:solidFill>
                  <a:srgbClr val="725945"/>
                </a:solidFill>
                <a:effectLst/>
                <a:latin typeface="inherit"/>
              </a:rPr>
              <a:t>- 10.Sure </a:t>
            </a:r>
          </a:p>
          <a:p>
            <a:r>
              <a:rPr lang="tr-TR" sz="2200" b="1" dirty="0">
                <a:solidFill>
                  <a:srgbClr val="725945"/>
                </a:solidFill>
                <a:latin typeface="Helvetica Neue"/>
                <a:hlinkClick r:id="rId2"/>
              </a:rPr>
              <a:t>39.</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64107"/>
            <a:ext cx="12192000" cy="1583848"/>
          </a:xfrm>
        </p:spPr>
        <p:txBody>
          <a:bodyPr>
            <a:noAutofit/>
          </a:bodyPr>
          <a:lstStyle/>
          <a:p>
            <a:pPr rtl="1"/>
            <a:r>
              <a:rPr lang="ar-AE" sz="3600" b="0" i="0" dirty="0">
                <a:solidFill>
                  <a:srgbClr val="725945"/>
                </a:solidFill>
                <a:effectLst/>
                <a:latin typeface="Elif1"/>
              </a:rPr>
              <a:t>بَلْ كَذَّبُوا بِمَا لَمْ يُحٖيطُوا بِعِلْمِهٖ وَلَمَّا يَأْتِهِمْ تَأْوٖيلُهُؕ كَذٰلِكَ كَذَّبَ الَّذٖينَ مِنْ قَبْلِهِمْ فَانْظُرْ كَيْفَ</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كَانَ عَاقِبَةُ الظَّالِمٖينَ</a:t>
            </a:r>
            <a:r>
              <a:rPr lang="ar-AE" sz="3600" b="1" i="0" u="none" strike="noStrike" dirty="0">
                <a:solidFill>
                  <a:srgbClr val="725945"/>
                </a:solidFill>
                <a:effectLst/>
                <a:latin typeface="Elif1"/>
              </a:rPr>
              <a:t>﴿٣٩﴾</a:t>
            </a:r>
            <a:endParaRPr lang="ar-AE" sz="3600" b="0" i="0" dirty="0">
              <a:solidFill>
                <a:srgbClr val="725945"/>
              </a:solidFill>
              <a:effectLst/>
              <a:latin typeface="Elif1"/>
            </a:endParaRPr>
          </a:p>
        </p:txBody>
      </p:sp>
    </p:spTree>
    <p:extLst>
      <p:ext uri="{BB962C8B-B14F-4D97-AF65-F5344CB8AC3E}">
        <p14:creationId xmlns:p14="http://schemas.microsoft.com/office/powerpoint/2010/main" val="1186917540"/>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﴾40﴿</a:t>
            </a:r>
            <a:r>
              <a:rPr lang="tr-TR" b="1" i="1" dirty="0">
                <a:solidFill>
                  <a:srgbClr val="4A4A4A"/>
                </a:solidFill>
                <a:effectLst/>
                <a:latin typeface="Helvetica Neue"/>
              </a:rPr>
              <a:t>Onların arasında bu Kur’an’a inanan da var inanmayan da. Rabbin bozguncuları çok iyi bilmektedir.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98194" y="0"/>
            <a:ext cx="3293806" cy="1477328"/>
          </a:xfrm>
          <a:prstGeom prst="rect">
            <a:avLst/>
          </a:prstGeom>
          <a:noFill/>
        </p:spPr>
        <p:txBody>
          <a:bodyPr wrap="square" rtlCol="0">
            <a:spAutoFit/>
          </a:bodyPr>
          <a:lstStyle/>
          <a:p>
            <a:r>
              <a:rPr lang="tr-TR" sz="2400" b="1" i="0" dirty="0" err="1">
                <a:solidFill>
                  <a:srgbClr val="725945"/>
                </a:solidFill>
                <a:effectLst/>
                <a:latin typeface="Helvetica Neue"/>
              </a:rPr>
              <a:t>Yûnus</a:t>
            </a:r>
            <a:r>
              <a:rPr lang="tr-TR" sz="2400" b="1" i="0" dirty="0">
                <a:solidFill>
                  <a:srgbClr val="725945"/>
                </a:solidFill>
                <a:effectLst/>
                <a:latin typeface="Helvetica Neue"/>
              </a:rPr>
              <a:t> Suresi </a:t>
            </a:r>
            <a:r>
              <a:rPr lang="tr-TR" sz="2200" b="1" i="0" dirty="0">
                <a:solidFill>
                  <a:srgbClr val="725945"/>
                </a:solidFill>
                <a:effectLst/>
                <a:latin typeface="inherit"/>
              </a:rPr>
              <a:t>- 10.Sure </a:t>
            </a:r>
          </a:p>
          <a:p>
            <a:r>
              <a:rPr lang="tr-TR" sz="2200" b="1" dirty="0">
                <a:solidFill>
                  <a:srgbClr val="725945"/>
                </a:solidFill>
                <a:latin typeface="Helvetica Neue"/>
                <a:hlinkClick r:id="rId2"/>
              </a:rPr>
              <a:t>40.</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044675"/>
            <a:ext cx="12192000" cy="1583848"/>
          </a:xfrm>
        </p:spPr>
        <p:txBody>
          <a:bodyPr>
            <a:noAutofit/>
          </a:bodyPr>
          <a:lstStyle/>
          <a:p>
            <a:pPr rtl="1"/>
            <a:r>
              <a:rPr lang="ar-AE" sz="3600" b="0" i="0" dirty="0">
                <a:solidFill>
                  <a:srgbClr val="725945"/>
                </a:solidFill>
                <a:effectLst/>
                <a:latin typeface="Elif1"/>
              </a:rPr>
              <a:t>وَمِنْهُمْ مَنْ يُؤْمِنُ بِهٖ وَمِنْهُمْ مَنْ لَا يُؤْمِنُ بِهٖؕ وَرَبُّكَ اَعْلَمُ بِالْمُفْسِدٖينَࣖ</a:t>
            </a:r>
            <a:r>
              <a:rPr lang="ar-AE" sz="3600" b="1" i="0" u="none" strike="noStrike" dirty="0">
                <a:solidFill>
                  <a:srgbClr val="725945"/>
                </a:solidFill>
                <a:effectLst/>
                <a:latin typeface="Elif1"/>
              </a:rPr>
              <a:t>﴿٤٠﴾</a:t>
            </a:r>
            <a:endParaRPr lang="ar-AE" sz="3600" b="0" i="0" dirty="0">
              <a:solidFill>
                <a:srgbClr val="725945"/>
              </a:solidFill>
              <a:effectLst/>
              <a:latin typeface="Elif1"/>
            </a:endParaRPr>
          </a:p>
        </p:txBody>
      </p:sp>
    </p:spTree>
    <p:extLst>
      <p:ext uri="{BB962C8B-B14F-4D97-AF65-F5344CB8AC3E}">
        <p14:creationId xmlns:p14="http://schemas.microsoft.com/office/powerpoint/2010/main" val="2773582300"/>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﴾59﴿</a:t>
            </a:r>
            <a:r>
              <a:rPr lang="tr-TR" b="1" i="1" dirty="0">
                <a:solidFill>
                  <a:srgbClr val="4A4A4A"/>
                </a:solidFill>
                <a:effectLst/>
                <a:latin typeface="Helvetica Neue"/>
              </a:rPr>
              <a:t>De ki: “Allah’ın size rızık olarak indirdiği şeylerden bir kısmını helâl bir kısmını haram saymanıza ne demeli?” De ki: “Buna Allah mı izin verdi yoksa Allah adına hüküm mü uyduruyorsunuz?”</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98194" y="0"/>
            <a:ext cx="3293806" cy="1477328"/>
          </a:xfrm>
          <a:prstGeom prst="rect">
            <a:avLst/>
          </a:prstGeom>
          <a:noFill/>
        </p:spPr>
        <p:txBody>
          <a:bodyPr wrap="square" rtlCol="0">
            <a:spAutoFit/>
          </a:bodyPr>
          <a:lstStyle/>
          <a:p>
            <a:r>
              <a:rPr lang="tr-TR" sz="2400" b="1" i="0" dirty="0" err="1">
                <a:solidFill>
                  <a:srgbClr val="725945"/>
                </a:solidFill>
                <a:effectLst/>
                <a:latin typeface="Helvetica Neue"/>
              </a:rPr>
              <a:t>Yûnus</a:t>
            </a:r>
            <a:r>
              <a:rPr lang="tr-TR" sz="2400" b="1" i="0" dirty="0">
                <a:solidFill>
                  <a:srgbClr val="725945"/>
                </a:solidFill>
                <a:effectLst/>
                <a:latin typeface="Helvetica Neue"/>
              </a:rPr>
              <a:t> Suresi </a:t>
            </a:r>
            <a:r>
              <a:rPr lang="tr-TR" sz="2200" b="1" i="0" dirty="0">
                <a:solidFill>
                  <a:srgbClr val="725945"/>
                </a:solidFill>
                <a:effectLst/>
                <a:latin typeface="inherit"/>
              </a:rPr>
              <a:t>- 10.Sure </a:t>
            </a:r>
          </a:p>
          <a:p>
            <a:r>
              <a:rPr lang="tr-TR" sz="2200" b="1" dirty="0">
                <a:solidFill>
                  <a:srgbClr val="725945"/>
                </a:solidFill>
                <a:latin typeface="Helvetica Neue"/>
                <a:hlinkClick r:id="rId2"/>
              </a:rPr>
              <a:t>59.</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64107"/>
            <a:ext cx="12192000" cy="1583848"/>
          </a:xfrm>
        </p:spPr>
        <p:txBody>
          <a:bodyPr>
            <a:noAutofit/>
          </a:bodyPr>
          <a:lstStyle/>
          <a:p>
            <a:pPr rtl="1"/>
            <a:r>
              <a:rPr lang="ar-AE" sz="3600" b="0" i="0" dirty="0">
                <a:solidFill>
                  <a:srgbClr val="725945"/>
                </a:solidFill>
                <a:effectLst/>
                <a:latin typeface="Elif1"/>
              </a:rPr>
              <a:t>قُلْ اَرَاَيْتُمْ مَٓا اَنْزَلَ اللّٰهُ لَكُمْ مِنْ رِزْقٍ فَجَعَلْتُمْ مِنْهُ حَرَاماً وَحَلَالاًؕ قُلْ آٰللّٰهُ اَذِنَ لَكُمْ اَمْ عَلَى</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اللّٰهِ تَفْتَرُونَ</a:t>
            </a:r>
            <a:r>
              <a:rPr lang="ar-AE" sz="3600" b="1" i="0" u="none" strike="noStrike" dirty="0">
                <a:solidFill>
                  <a:srgbClr val="725945"/>
                </a:solidFill>
                <a:effectLst/>
                <a:latin typeface="Elif1"/>
              </a:rPr>
              <a:t>﴿٥٩﴾</a:t>
            </a:r>
            <a:endParaRPr lang="ar-AE" sz="3600" b="0" i="0" dirty="0">
              <a:solidFill>
                <a:srgbClr val="725945"/>
              </a:solidFill>
              <a:effectLst/>
              <a:latin typeface="Elif1"/>
            </a:endParaRPr>
          </a:p>
        </p:txBody>
      </p:sp>
    </p:spTree>
    <p:extLst>
      <p:ext uri="{BB962C8B-B14F-4D97-AF65-F5344CB8AC3E}">
        <p14:creationId xmlns:p14="http://schemas.microsoft.com/office/powerpoint/2010/main" val="1521118119"/>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﴾60﴿</a:t>
            </a:r>
            <a:r>
              <a:rPr lang="tr-TR" b="1" i="1" dirty="0">
                <a:solidFill>
                  <a:srgbClr val="4A4A4A"/>
                </a:solidFill>
                <a:effectLst/>
                <a:latin typeface="Helvetica Neue"/>
              </a:rPr>
              <a:t>Peki, kendi uydurmalarını Allah’a yakıştıranlar, kıyamet gününde olacaklar için ne düşünüyorlar? Gerçek şu ki Allah insanlara karşı </a:t>
            </a:r>
            <a:r>
              <a:rPr lang="tr-TR" b="1" i="1" dirty="0" err="1">
                <a:solidFill>
                  <a:srgbClr val="4A4A4A"/>
                </a:solidFill>
                <a:effectLst/>
                <a:latin typeface="Helvetica Neue"/>
              </a:rPr>
              <a:t>lutufkârdır</a:t>
            </a:r>
            <a:r>
              <a:rPr lang="tr-TR" b="1" i="1" dirty="0">
                <a:solidFill>
                  <a:srgbClr val="4A4A4A"/>
                </a:solidFill>
                <a:effectLst/>
                <a:latin typeface="Helvetica Neue"/>
              </a:rPr>
              <a:t>; ama onların çoğu şükretmezler.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98194" y="0"/>
            <a:ext cx="3293806" cy="1477328"/>
          </a:xfrm>
          <a:prstGeom prst="rect">
            <a:avLst/>
          </a:prstGeom>
          <a:noFill/>
        </p:spPr>
        <p:txBody>
          <a:bodyPr wrap="square" rtlCol="0">
            <a:spAutoFit/>
          </a:bodyPr>
          <a:lstStyle/>
          <a:p>
            <a:r>
              <a:rPr lang="tr-TR" sz="2400" b="1" i="0" dirty="0" err="1">
                <a:solidFill>
                  <a:srgbClr val="725945"/>
                </a:solidFill>
                <a:effectLst/>
                <a:latin typeface="Helvetica Neue"/>
              </a:rPr>
              <a:t>Yûnus</a:t>
            </a:r>
            <a:r>
              <a:rPr lang="tr-TR" sz="2400" b="1" i="0" dirty="0">
                <a:solidFill>
                  <a:srgbClr val="725945"/>
                </a:solidFill>
                <a:effectLst/>
                <a:latin typeface="Helvetica Neue"/>
              </a:rPr>
              <a:t> Suresi </a:t>
            </a:r>
            <a:r>
              <a:rPr lang="tr-TR" sz="2200" b="1" i="0" dirty="0">
                <a:solidFill>
                  <a:srgbClr val="725945"/>
                </a:solidFill>
                <a:effectLst/>
                <a:latin typeface="inherit"/>
              </a:rPr>
              <a:t>- 10.Sure </a:t>
            </a:r>
          </a:p>
          <a:p>
            <a:r>
              <a:rPr lang="tr-TR" sz="2200" b="1" dirty="0">
                <a:solidFill>
                  <a:srgbClr val="725945"/>
                </a:solidFill>
                <a:latin typeface="Helvetica Neue"/>
                <a:hlinkClick r:id="rId2"/>
              </a:rPr>
              <a:t>60.</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64107"/>
            <a:ext cx="12192000" cy="1583848"/>
          </a:xfrm>
        </p:spPr>
        <p:txBody>
          <a:bodyPr>
            <a:noAutofit/>
          </a:bodyPr>
          <a:lstStyle/>
          <a:p>
            <a:pPr rtl="1"/>
            <a:r>
              <a:rPr lang="ar-AE" sz="3600" b="0" i="0" dirty="0">
                <a:solidFill>
                  <a:srgbClr val="725945"/>
                </a:solidFill>
                <a:effectLst/>
                <a:latin typeface="Elif1"/>
              </a:rPr>
              <a:t>وَمَا ظَنُّ الَّذٖينَ يَفْتَرُونَ عَلَى اللّٰهِ الْكَذِبَ يَوْمَ الْقِيٰمَةِؕ اِنَّ اللّٰهَ لَذُو فَضْلٍ عَلَى النَّاسِ وَلٰكِنَّ</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اَكْثَرَهُمْ لَا يَشْكُرُونَࣖ</a:t>
            </a:r>
            <a:r>
              <a:rPr lang="ar-AE" sz="3600" b="1" i="0" u="none" strike="noStrike" dirty="0">
                <a:solidFill>
                  <a:srgbClr val="725945"/>
                </a:solidFill>
                <a:effectLst/>
                <a:latin typeface="Elif1"/>
              </a:rPr>
              <a:t>﴿٦٠﴾</a:t>
            </a:r>
            <a:endParaRPr lang="ar-AE" sz="3600" b="0" i="0" dirty="0">
              <a:solidFill>
                <a:srgbClr val="725945"/>
              </a:solidFill>
              <a:effectLst/>
              <a:latin typeface="Elif1"/>
            </a:endParaRPr>
          </a:p>
        </p:txBody>
      </p:sp>
    </p:spTree>
    <p:extLst>
      <p:ext uri="{BB962C8B-B14F-4D97-AF65-F5344CB8AC3E}">
        <p14:creationId xmlns:p14="http://schemas.microsoft.com/office/powerpoint/2010/main" val="1756922760"/>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sz="2000" b="1" i="1" u="none" strike="noStrike" dirty="0">
                <a:solidFill>
                  <a:srgbClr val="725945"/>
                </a:solidFill>
                <a:effectLst/>
                <a:latin typeface="Helvetica Neue"/>
              </a:rPr>
              <a:t>﴾61﴿</a:t>
            </a:r>
            <a:r>
              <a:rPr lang="tr-TR" sz="2000" b="1" i="1" dirty="0">
                <a:solidFill>
                  <a:srgbClr val="4A4A4A"/>
                </a:solidFill>
                <a:effectLst/>
                <a:latin typeface="Helvetica Neue"/>
              </a:rPr>
              <a:t>Ne zaman sen bir faaliyet göstersen, Kur’an’dan bir bölüm okusan ve siz ne zaman bir iş yapsanız, o işe koyulduğunuzda muhakkak ki biz üzerinizde gözetleyici oluruz. Ne yerde ne de gökte, zerre miktarı bir şey bile rabbinin bilgisi dışında kalmaz; bundan daha küçük veya daha büyük ne varsa istisnasız apaçık bir kitapta yazılıdır.</a:t>
            </a:r>
            <a:endParaRPr lang="tr-TR" sz="277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98194" y="0"/>
            <a:ext cx="3293806" cy="1477328"/>
          </a:xfrm>
          <a:prstGeom prst="rect">
            <a:avLst/>
          </a:prstGeom>
          <a:noFill/>
        </p:spPr>
        <p:txBody>
          <a:bodyPr wrap="square" rtlCol="0">
            <a:spAutoFit/>
          </a:bodyPr>
          <a:lstStyle/>
          <a:p>
            <a:r>
              <a:rPr lang="tr-TR" sz="2400" b="1" i="0" dirty="0" err="1">
                <a:solidFill>
                  <a:srgbClr val="725945"/>
                </a:solidFill>
                <a:effectLst/>
                <a:latin typeface="Helvetica Neue"/>
              </a:rPr>
              <a:t>Yûnus</a:t>
            </a:r>
            <a:r>
              <a:rPr lang="tr-TR" sz="2400" b="1" i="0" dirty="0">
                <a:solidFill>
                  <a:srgbClr val="725945"/>
                </a:solidFill>
                <a:effectLst/>
                <a:latin typeface="Helvetica Neue"/>
              </a:rPr>
              <a:t> Suresi </a:t>
            </a:r>
            <a:r>
              <a:rPr lang="tr-TR" sz="2200" b="1" i="0" dirty="0">
                <a:solidFill>
                  <a:srgbClr val="725945"/>
                </a:solidFill>
                <a:effectLst/>
                <a:latin typeface="inherit"/>
              </a:rPr>
              <a:t>- 10.Sure </a:t>
            </a:r>
          </a:p>
          <a:p>
            <a:r>
              <a:rPr lang="tr-TR" sz="2200" b="1" dirty="0">
                <a:solidFill>
                  <a:srgbClr val="725945"/>
                </a:solidFill>
                <a:latin typeface="Helvetica Neue"/>
                <a:hlinkClick r:id="rId2"/>
              </a:rPr>
              <a:t>61.</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207340"/>
            <a:ext cx="12192000" cy="1583848"/>
          </a:xfrm>
        </p:spPr>
        <p:txBody>
          <a:bodyPr>
            <a:noAutofit/>
          </a:bodyPr>
          <a:lstStyle/>
          <a:p>
            <a:pPr rtl="1"/>
            <a:r>
              <a:rPr lang="ar-AE" sz="3600" b="0" i="0" dirty="0">
                <a:solidFill>
                  <a:srgbClr val="725945"/>
                </a:solidFill>
                <a:effectLst/>
                <a:latin typeface="Elif1"/>
              </a:rPr>
              <a:t>وَمَا تَكُونُ فٖي شَأْنٍ وَمَا تَتْلُوا مِنْهُ مِنْ قُرْاٰنٍ وَلَا تَعْمَلُونَ مِنْ عَمَلٍ اِلَّا كُنَّا عَلَيْكُمْ شُهُوداً اِذْ</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تُفٖيضُونَ فٖيهِؕ وَمَا يَعْزُبُ عَنْ رَبِّكَ مِنْ مِثْقَالِ ذَرَّةٍ فِي الْاَرْضِ وَلَا فِي السَّمَٓاءِ وَلَٓا</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اَصْغَرَ مِنْ ذٰلِكَ وَلَٓا اَكْبَرَ اِلَّا فٖي كِتَابٍ مُبٖينٍ</a:t>
            </a:r>
            <a:r>
              <a:rPr lang="ar-AE" sz="3600" b="1" i="0" u="none" strike="noStrike" dirty="0">
                <a:solidFill>
                  <a:srgbClr val="725945"/>
                </a:solidFill>
                <a:effectLst/>
                <a:latin typeface="Elif1"/>
              </a:rPr>
              <a:t>﴿٦١﴾</a:t>
            </a:r>
            <a:endParaRPr lang="ar-AE" sz="3600" b="0" i="0" dirty="0">
              <a:solidFill>
                <a:srgbClr val="725945"/>
              </a:solidFill>
              <a:effectLst/>
              <a:latin typeface="Elif1"/>
            </a:endParaRPr>
          </a:p>
        </p:txBody>
      </p:sp>
    </p:spTree>
    <p:extLst>
      <p:ext uri="{BB962C8B-B14F-4D97-AF65-F5344CB8AC3E}">
        <p14:creationId xmlns:p14="http://schemas.microsoft.com/office/powerpoint/2010/main" val="3984321681"/>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39310"/>
            <a:ext cx="12192000" cy="2854960"/>
          </a:xfrm>
        </p:spPr>
        <p:txBody>
          <a:bodyPr>
            <a:normAutofit/>
          </a:bodyPr>
          <a:lstStyle/>
          <a:p>
            <a:r>
              <a:rPr lang="tr-TR" b="1" i="1" u="none" strike="noStrike" dirty="0">
                <a:solidFill>
                  <a:srgbClr val="725945"/>
                </a:solidFill>
                <a:effectLst/>
                <a:latin typeface="Helvetica Neue"/>
              </a:rPr>
              <a:t>﴾85﴿</a:t>
            </a:r>
            <a:r>
              <a:rPr lang="tr-TR" b="1" i="1" dirty="0">
                <a:solidFill>
                  <a:srgbClr val="4A4A4A"/>
                </a:solidFill>
                <a:effectLst/>
                <a:latin typeface="Helvetica Neue"/>
              </a:rPr>
              <a:t>Onlar da şöyle karşılık verdiler: “Yalnız Allah’a dayanıp güvendik. Rabbimiz! Bizi o zalimler için imtihan aracı kılma!</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98194" y="0"/>
            <a:ext cx="3293806" cy="1477328"/>
          </a:xfrm>
          <a:prstGeom prst="rect">
            <a:avLst/>
          </a:prstGeom>
          <a:noFill/>
        </p:spPr>
        <p:txBody>
          <a:bodyPr wrap="square" rtlCol="0">
            <a:spAutoFit/>
          </a:bodyPr>
          <a:lstStyle/>
          <a:p>
            <a:r>
              <a:rPr lang="tr-TR" sz="2400" b="1" i="0" dirty="0" err="1">
                <a:solidFill>
                  <a:srgbClr val="725945"/>
                </a:solidFill>
                <a:effectLst/>
                <a:latin typeface="Helvetica Neue"/>
              </a:rPr>
              <a:t>Yûnus</a:t>
            </a:r>
            <a:r>
              <a:rPr lang="tr-TR" sz="2400" b="1" i="0" dirty="0">
                <a:solidFill>
                  <a:srgbClr val="725945"/>
                </a:solidFill>
                <a:effectLst/>
                <a:latin typeface="Helvetica Neue"/>
              </a:rPr>
              <a:t> Suresi </a:t>
            </a:r>
            <a:r>
              <a:rPr lang="tr-TR" sz="2200" b="1" i="0" dirty="0">
                <a:solidFill>
                  <a:srgbClr val="725945"/>
                </a:solidFill>
                <a:effectLst/>
                <a:latin typeface="inherit"/>
              </a:rPr>
              <a:t>- 10.Sure </a:t>
            </a:r>
          </a:p>
          <a:p>
            <a:r>
              <a:rPr lang="tr-TR" sz="2200" b="1" dirty="0">
                <a:solidFill>
                  <a:srgbClr val="725945"/>
                </a:solidFill>
                <a:latin typeface="Helvetica Neue"/>
                <a:hlinkClick r:id="rId2"/>
              </a:rPr>
              <a:t>85.</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034843"/>
            <a:ext cx="12192000" cy="1583848"/>
          </a:xfrm>
        </p:spPr>
        <p:txBody>
          <a:bodyPr>
            <a:noAutofit/>
          </a:bodyPr>
          <a:lstStyle/>
          <a:p>
            <a:pPr rtl="1"/>
            <a:r>
              <a:rPr lang="ar-AE" sz="3600" b="0" i="0" dirty="0">
                <a:solidFill>
                  <a:srgbClr val="725945"/>
                </a:solidFill>
                <a:effectLst/>
                <a:latin typeface="Elif1"/>
              </a:rPr>
              <a:t>فَقَالُوا عَلَى اللّٰهِ تَوَكَّلْنَاۚ رَبَّـنَا لَا تَجْعَلْنَا فِتْنَةً لِلْقَوْمِ الظَّالِمٖينَۙ</a:t>
            </a:r>
            <a:r>
              <a:rPr lang="ar-AE" sz="3600" b="1" i="0" u="none" strike="noStrike" dirty="0">
                <a:solidFill>
                  <a:srgbClr val="725945"/>
                </a:solidFill>
                <a:effectLst/>
                <a:latin typeface="Elif1"/>
              </a:rPr>
              <a:t>﴿٨٥﴾</a:t>
            </a:r>
            <a:endParaRPr lang="ar-AE" sz="3600" b="0" i="0" dirty="0">
              <a:solidFill>
                <a:srgbClr val="725945"/>
              </a:solidFill>
              <a:effectLst/>
              <a:latin typeface="Elif1"/>
            </a:endParaRPr>
          </a:p>
        </p:txBody>
      </p:sp>
    </p:spTree>
    <p:extLst>
      <p:ext uri="{BB962C8B-B14F-4D97-AF65-F5344CB8AC3E}">
        <p14:creationId xmlns:p14="http://schemas.microsoft.com/office/powerpoint/2010/main" val="659203957"/>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003040"/>
            <a:ext cx="12192000" cy="2854960"/>
          </a:xfrm>
        </p:spPr>
        <p:txBody>
          <a:bodyPr>
            <a:normAutofit/>
          </a:bodyPr>
          <a:lstStyle/>
          <a:p>
            <a:r>
              <a:rPr lang="tr-TR" b="1" i="1" u="none" strike="noStrike" dirty="0">
                <a:solidFill>
                  <a:srgbClr val="725945"/>
                </a:solidFill>
                <a:effectLst/>
                <a:latin typeface="Helvetica Neue"/>
              </a:rPr>
              <a:t>﴾86﴿</a:t>
            </a:r>
            <a:r>
              <a:rPr lang="tr-TR" b="1" i="1" dirty="0">
                <a:solidFill>
                  <a:srgbClr val="4A4A4A"/>
                </a:solidFill>
                <a:effectLst/>
                <a:latin typeface="Helvetica Neue"/>
              </a:rPr>
              <a:t>Merhametinle bizi o inkârcılar güruhundan kurtar.”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98194" y="0"/>
            <a:ext cx="3293806" cy="1477328"/>
          </a:xfrm>
          <a:prstGeom prst="rect">
            <a:avLst/>
          </a:prstGeom>
          <a:noFill/>
        </p:spPr>
        <p:txBody>
          <a:bodyPr wrap="square" rtlCol="0">
            <a:spAutoFit/>
          </a:bodyPr>
          <a:lstStyle/>
          <a:p>
            <a:r>
              <a:rPr lang="tr-TR" sz="2400" b="1" i="0" dirty="0" err="1">
                <a:solidFill>
                  <a:srgbClr val="725945"/>
                </a:solidFill>
                <a:effectLst/>
                <a:latin typeface="Helvetica Neue"/>
              </a:rPr>
              <a:t>Yûnus</a:t>
            </a:r>
            <a:r>
              <a:rPr lang="tr-TR" sz="2400" b="1" i="0" dirty="0">
                <a:solidFill>
                  <a:srgbClr val="725945"/>
                </a:solidFill>
                <a:effectLst/>
                <a:latin typeface="Helvetica Neue"/>
              </a:rPr>
              <a:t> Suresi </a:t>
            </a:r>
            <a:r>
              <a:rPr lang="tr-TR" sz="2200" b="1" i="0" dirty="0">
                <a:solidFill>
                  <a:srgbClr val="725945"/>
                </a:solidFill>
                <a:effectLst/>
                <a:latin typeface="inherit"/>
              </a:rPr>
              <a:t>- 10.Sure </a:t>
            </a:r>
          </a:p>
          <a:p>
            <a:r>
              <a:rPr lang="tr-TR" sz="2200" b="1" dirty="0">
                <a:solidFill>
                  <a:srgbClr val="725945"/>
                </a:solidFill>
                <a:latin typeface="Helvetica Neue"/>
                <a:hlinkClick r:id="rId2"/>
              </a:rPr>
              <a:t>86.</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064340"/>
            <a:ext cx="12192000" cy="1583848"/>
          </a:xfrm>
        </p:spPr>
        <p:txBody>
          <a:bodyPr>
            <a:noAutofit/>
          </a:bodyPr>
          <a:lstStyle/>
          <a:p>
            <a:pPr rtl="1"/>
            <a:r>
              <a:rPr lang="ar-AE" sz="3600" b="0" i="0" dirty="0">
                <a:solidFill>
                  <a:srgbClr val="725945"/>
                </a:solidFill>
                <a:effectLst/>
                <a:latin typeface="Elif1"/>
              </a:rPr>
              <a:t>وَنَجِّنَا بِرَحْمَتِكَ مِنَ الْقَوْمِ الْكَافِرٖينَ</a:t>
            </a:r>
            <a:r>
              <a:rPr lang="ar-AE" sz="3600" b="1" i="0" u="none" strike="noStrike" dirty="0">
                <a:solidFill>
                  <a:srgbClr val="725945"/>
                </a:solidFill>
                <a:effectLst/>
                <a:latin typeface="Elif1"/>
              </a:rPr>
              <a:t>﴿٨٦﴾</a:t>
            </a:r>
            <a:endParaRPr lang="ar-AE" sz="3600" b="0" i="0" dirty="0">
              <a:solidFill>
                <a:srgbClr val="725945"/>
              </a:solidFill>
              <a:effectLst/>
              <a:latin typeface="Elif1"/>
            </a:endParaRPr>
          </a:p>
        </p:txBody>
      </p:sp>
    </p:spTree>
    <p:extLst>
      <p:ext uri="{BB962C8B-B14F-4D97-AF65-F5344CB8AC3E}">
        <p14:creationId xmlns:p14="http://schemas.microsoft.com/office/powerpoint/2010/main" val="2725930883"/>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003040"/>
            <a:ext cx="12192000" cy="2854960"/>
          </a:xfrm>
        </p:spPr>
        <p:txBody>
          <a:bodyPr>
            <a:normAutofit/>
          </a:bodyPr>
          <a:lstStyle/>
          <a:p>
            <a:r>
              <a:rPr lang="tr-TR" b="1" i="1" u="none" strike="noStrike" dirty="0">
                <a:solidFill>
                  <a:srgbClr val="725945"/>
                </a:solidFill>
                <a:effectLst/>
                <a:latin typeface="Helvetica Neue"/>
              </a:rPr>
              <a:t>﴾89﴿</a:t>
            </a:r>
            <a:r>
              <a:rPr lang="tr-TR" b="1" i="1" dirty="0">
                <a:solidFill>
                  <a:srgbClr val="4A4A4A"/>
                </a:solidFill>
                <a:effectLst/>
                <a:latin typeface="Helvetica Neue"/>
              </a:rPr>
              <a:t>Allah şöyle buyurdu: “İkinizin de duası kabul edildi; doğruluktan ayrılmayın ve sakın kendini bilmezlerin yoluna uymayın.”</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98194" y="0"/>
            <a:ext cx="3293806" cy="1477328"/>
          </a:xfrm>
          <a:prstGeom prst="rect">
            <a:avLst/>
          </a:prstGeom>
          <a:noFill/>
        </p:spPr>
        <p:txBody>
          <a:bodyPr wrap="square" rtlCol="0">
            <a:spAutoFit/>
          </a:bodyPr>
          <a:lstStyle/>
          <a:p>
            <a:r>
              <a:rPr lang="tr-TR" sz="2400" b="1" i="0" dirty="0" err="1">
                <a:solidFill>
                  <a:srgbClr val="725945"/>
                </a:solidFill>
                <a:effectLst/>
                <a:latin typeface="Helvetica Neue"/>
              </a:rPr>
              <a:t>Yûnus</a:t>
            </a:r>
            <a:r>
              <a:rPr lang="tr-TR" sz="2400" b="1" i="0" dirty="0">
                <a:solidFill>
                  <a:srgbClr val="725945"/>
                </a:solidFill>
                <a:effectLst/>
                <a:latin typeface="Helvetica Neue"/>
              </a:rPr>
              <a:t> Suresi </a:t>
            </a:r>
            <a:r>
              <a:rPr lang="tr-TR" sz="2200" b="1" i="0" dirty="0">
                <a:solidFill>
                  <a:srgbClr val="725945"/>
                </a:solidFill>
                <a:effectLst/>
                <a:latin typeface="inherit"/>
              </a:rPr>
              <a:t>- 10.Sure </a:t>
            </a:r>
          </a:p>
          <a:p>
            <a:r>
              <a:rPr lang="tr-TR" sz="2200" b="1" dirty="0">
                <a:solidFill>
                  <a:srgbClr val="725945"/>
                </a:solidFill>
                <a:latin typeface="Helvetica Neue"/>
                <a:hlinkClick r:id="rId2"/>
              </a:rPr>
              <a:t>89.</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064340"/>
            <a:ext cx="12192000" cy="1583848"/>
          </a:xfrm>
        </p:spPr>
        <p:txBody>
          <a:bodyPr>
            <a:noAutofit/>
          </a:bodyPr>
          <a:lstStyle/>
          <a:p>
            <a:pPr rtl="1"/>
            <a:r>
              <a:rPr lang="ar-AE" sz="3600" b="0" i="0" dirty="0">
                <a:solidFill>
                  <a:srgbClr val="725945"/>
                </a:solidFill>
                <a:effectLst/>
                <a:latin typeface="Elif1"/>
              </a:rPr>
              <a:t>قَالَ قَدْ اُجٖيبَتْ دَعْوَتُكُمَا فَاسْتَقٖيمَا وَلَا تَتَّبِعَٓانِّ سَبٖيلَ الَّذٖينَ لَا يَعْلَمُونَ</a:t>
            </a:r>
            <a:r>
              <a:rPr lang="ar-AE" sz="3600" b="1" i="0" u="none" strike="noStrike" dirty="0">
                <a:solidFill>
                  <a:srgbClr val="725945"/>
                </a:solidFill>
                <a:effectLst/>
                <a:latin typeface="Elif1"/>
              </a:rPr>
              <a:t>﴿٨٩﴾</a:t>
            </a:r>
            <a:endParaRPr lang="ar-AE" sz="3600" b="0" i="0" dirty="0">
              <a:solidFill>
                <a:srgbClr val="725945"/>
              </a:solidFill>
              <a:effectLst/>
              <a:latin typeface="Elif1"/>
            </a:endParaRPr>
          </a:p>
        </p:txBody>
      </p:sp>
    </p:spTree>
    <p:extLst>
      <p:ext uri="{BB962C8B-B14F-4D97-AF65-F5344CB8AC3E}">
        <p14:creationId xmlns:p14="http://schemas.microsoft.com/office/powerpoint/2010/main" val="1517066356"/>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003040"/>
            <a:ext cx="12192000" cy="2854960"/>
          </a:xfrm>
        </p:spPr>
        <p:txBody>
          <a:bodyPr>
            <a:normAutofit/>
          </a:bodyPr>
          <a:lstStyle/>
          <a:p>
            <a:r>
              <a:rPr lang="tr-TR" b="1" i="1" u="none" strike="noStrike">
                <a:solidFill>
                  <a:srgbClr val="725945"/>
                </a:solidFill>
                <a:effectLst/>
                <a:latin typeface="Helvetica Neue"/>
              </a:rPr>
              <a:t>﴾96-97﴿</a:t>
            </a:r>
            <a:r>
              <a:rPr lang="tr-TR" b="1" i="1">
                <a:solidFill>
                  <a:srgbClr val="4A4A4A"/>
                </a:solidFill>
                <a:effectLst/>
                <a:latin typeface="Helvetica Neue"/>
              </a:rPr>
              <a:t>Şu bir gerçek ki, haklarında rabbinin hükmü kesinleşmiş olanlar kendilerine her türlü kanıt gelse bile, elem veren azabı görmedikçe iman etmezler.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98194" y="0"/>
            <a:ext cx="3293806" cy="1477328"/>
          </a:xfrm>
          <a:prstGeom prst="rect">
            <a:avLst/>
          </a:prstGeom>
          <a:noFill/>
        </p:spPr>
        <p:txBody>
          <a:bodyPr wrap="square" rtlCol="0">
            <a:spAutoFit/>
          </a:bodyPr>
          <a:lstStyle/>
          <a:p>
            <a:r>
              <a:rPr lang="tr-TR" sz="2400" b="1" i="0" dirty="0" err="1">
                <a:solidFill>
                  <a:srgbClr val="725945"/>
                </a:solidFill>
                <a:effectLst/>
                <a:latin typeface="Helvetica Neue"/>
              </a:rPr>
              <a:t>Yûnus</a:t>
            </a:r>
            <a:r>
              <a:rPr lang="tr-TR" sz="2400" b="1" i="0" dirty="0">
                <a:solidFill>
                  <a:srgbClr val="725945"/>
                </a:solidFill>
                <a:effectLst/>
                <a:latin typeface="Helvetica Neue"/>
              </a:rPr>
              <a:t> Suresi </a:t>
            </a:r>
            <a:r>
              <a:rPr lang="tr-TR" sz="2200" b="1" i="0" dirty="0">
                <a:solidFill>
                  <a:srgbClr val="725945"/>
                </a:solidFill>
                <a:effectLst/>
                <a:latin typeface="inherit"/>
              </a:rPr>
              <a:t>- 10.Sure </a:t>
            </a:r>
          </a:p>
          <a:p>
            <a:r>
              <a:rPr lang="tr-TR" sz="2200" b="1" dirty="0">
                <a:solidFill>
                  <a:srgbClr val="725945"/>
                </a:solidFill>
                <a:latin typeface="Helvetica Neue"/>
                <a:hlinkClick r:id="rId2"/>
              </a:rPr>
              <a:t>96 - 97.</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45152"/>
            <a:ext cx="12192000" cy="1583848"/>
          </a:xfrm>
        </p:spPr>
        <p:txBody>
          <a:bodyPr>
            <a:noAutofit/>
          </a:bodyPr>
          <a:lstStyle/>
          <a:p>
            <a:pPr rtl="1"/>
            <a:r>
              <a:rPr lang="ar-AE" sz="3600" b="0" i="0" dirty="0">
                <a:solidFill>
                  <a:srgbClr val="725945"/>
                </a:solidFill>
                <a:effectLst/>
                <a:latin typeface="Elif1"/>
              </a:rPr>
              <a:t>اِنَّ الَّذٖينَ حَقَّتْ عَلَيْهِمْ كَلِمَتُ رَبِّكَ لَا يُؤْمِنُونَۙ</a:t>
            </a:r>
            <a:r>
              <a:rPr lang="ar-AE" sz="3600" b="1" i="0" u="none" strike="noStrike" dirty="0">
                <a:solidFill>
                  <a:srgbClr val="725945"/>
                </a:solidFill>
                <a:effectLst/>
                <a:latin typeface="Elif1"/>
              </a:rPr>
              <a:t>﴿٩٦﴾</a:t>
            </a:r>
            <a:r>
              <a:rPr lang="tr-TR" sz="3600" b="1" i="0" u="none" strike="noStrike" dirty="0">
                <a:solidFill>
                  <a:srgbClr val="725945"/>
                </a:solidFill>
                <a:effectLst/>
                <a:latin typeface="Elif1"/>
              </a:rPr>
              <a:t/>
            </a:r>
            <a:br>
              <a:rPr lang="tr-TR" sz="3600" b="1" i="0" u="none" strike="noStrike" dirty="0">
                <a:solidFill>
                  <a:srgbClr val="725945"/>
                </a:solidFill>
                <a:effectLst/>
                <a:latin typeface="Elif1"/>
              </a:rPr>
            </a:br>
            <a:r>
              <a:rPr lang="ar-AE" sz="3600" b="0" i="0" dirty="0">
                <a:solidFill>
                  <a:srgbClr val="725945"/>
                </a:solidFill>
                <a:effectLst/>
                <a:latin typeface="Elif1"/>
              </a:rPr>
              <a:t/>
            </a:r>
            <a:br>
              <a:rPr lang="ar-AE" sz="3600" b="0" i="0" dirty="0">
                <a:solidFill>
                  <a:srgbClr val="725945"/>
                </a:solidFill>
                <a:effectLst/>
                <a:latin typeface="Elif1"/>
              </a:rPr>
            </a:br>
            <a:r>
              <a:rPr lang="ar-AE" sz="3600" b="0" i="0" dirty="0">
                <a:solidFill>
                  <a:srgbClr val="725945"/>
                </a:solidFill>
                <a:effectLst/>
                <a:latin typeface="Elif1"/>
              </a:rPr>
              <a:t>وَلَوْ جَٓاءَتْهُمْ كُلُّ اٰيَةٍ حَتّٰى يَرَوُا الْعَذَابَ الْاَلٖيمَ</a:t>
            </a:r>
            <a:r>
              <a:rPr lang="ar-AE" sz="3600" b="1" i="0" u="none" strike="noStrike" dirty="0">
                <a:solidFill>
                  <a:srgbClr val="725945"/>
                </a:solidFill>
                <a:effectLst/>
                <a:latin typeface="Elif1"/>
              </a:rPr>
              <a:t>﴿٩٧﴾</a:t>
            </a:r>
            <a:r>
              <a:rPr lang="ar-AE" sz="3600" b="0" i="0" dirty="0">
                <a:solidFill>
                  <a:srgbClr val="725945"/>
                </a:solidFill>
                <a:effectLst/>
                <a:latin typeface="Elif1"/>
              </a:rPr>
              <a:t/>
            </a:r>
            <a:br>
              <a:rPr lang="ar-AE" sz="3600" b="0" i="0" dirty="0">
                <a:solidFill>
                  <a:srgbClr val="725945"/>
                </a:solidFill>
                <a:effectLst/>
                <a:latin typeface="Elif1"/>
              </a:rPr>
            </a:br>
            <a:endParaRPr lang="ar-AE" sz="3600" b="0" i="0" dirty="0">
              <a:solidFill>
                <a:srgbClr val="725945"/>
              </a:solidFill>
              <a:effectLst/>
              <a:latin typeface="Elif1"/>
            </a:endParaRPr>
          </a:p>
        </p:txBody>
      </p:sp>
    </p:spTree>
    <p:extLst>
      <p:ext uri="{BB962C8B-B14F-4D97-AF65-F5344CB8AC3E}">
        <p14:creationId xmlns:p14="http://schemas.microsoft.com/office/powerpoint/2010/main" val="2707784656"/>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sz="2000" b="1" i="1" u="none" strike="noStrike" dirty="0">
                <a:solidFill>
                  <a:srgbClr val="725945"/>
                </a:solidFill>
                <a:effectLst/>
                <a:latin typeface="Helvetica Neue"/>
              </a:rPr>
              <a:t>﴾17﴿</a:t>
            </a:r>
            <a:r>
              <a:rPr lang="tr-TR" sz="2000" b="1" i="1" dirty="0">
                <a:solidFill>
                  <a:srgbClr val="4A4A4A"/>
                </a:solidFill>
                <a:effectLst/>
                <a:latin typeface="Helvetica Neue"/>
              </a:rPr>
              <a:t>Rabbinden gelmiş açık bir delile dayanan kimse (hiç ötekiler gibi olur mu)? Bu delili de rabbinden gelen bir şahit izliyor; ayrıca ondan önce de bir önder ve rahmet olarak Mûsâ’nın kitabı var. İşte bunlar ona inanırlar; çeşitli gruplardan onu inkâr edenlerin varacağı yer ise cehennem ateşidir. Bundan şüpheniz olmasın; bu rabbin tarafından bildirilmiş bir gerçektir; fakat insanların çoğu inanmazlar.</a:t>
            </a:r>
            <a:endParaRPr lang="tr-TR" sz="277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252155" y="0"/>
            <a:ext cx="2939845" cy="1477328"/>
          </a:xfrm>
          <a:prstGeom prst="rect">
            <a:avLst/>
          </a:prstGeom>
          <a:noFill/>
        </p:spPr>
        <p:txBody>
          <a:bodyPr wrap="square" rtlCol="0">
            <a:spAutoFit/>
          </a:bodyPr>
          <a:lstStyle/>
          <a:p>
            <a:r>
              <a:rPr lang="tr-TR" sz="2400" b="1" i="0" dirty="0">
                <a:solidFill>
                  <a:srgbClr val="725945"/>
                </a:solidFill>
                <a:effectLst/>
                <a:latin typeface="Helvetica Neue"/>
              </a:rPr>
              <a:t>Hûd Suresi </a:t>
            </a:r>
            <a:r>
              <a:rPr lang="tr-TR" sz="2200" b="1" i="0" dirty="0">
                <a:solidFill>
                  <a:srgbClr val="725945"/>
                </a:solidFill>
                <a:effectLst/>
                <a:latin typeface="inherit"/>
              </a:rPr>
              <a:t>- 11.Sure </a:t>
            </a:r>
          </a:p>
          <a:p>
            <a:r>
              <a:rPr lang="tr-TR" sz="2200" b="1" dirty="0">
                <a:solidFill>
                  <a:srgbClr val="725945"/>
                </a:solidFill>
                <a:latin typeface="Helvetica Neue"/>
                <a:hlinkClick r:id="rId2"/>
              </a:rPr>
              <a:t>17.</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948260"/>
            <a:ext cx="12192000" cy="1583848"/>
          </a:xfrm>
        </p:spPr>
        <p:txBody>
          <a:bodyPr>
            <a:noAutofit/>
          </a:bodyPr>
          <a:lstStyle/>
          <a:p>
            <a:pPr rtl="1"/>
            <a:r>
              <a:rPr lang="ar-AE" sz="3600" b="0" i="0" dirty="0">
                <a:solidFill>
                  <a:srgbClr val="725945"/>
                </a:solidFill>
                <a:effectLst/>
                <a:latin typeface="Elif1"/>
              </a:rPr>
              <a:t>اَفَمَنْ كَانَ عَلٰى بَيِّنَةٍ مِنْ رَبِّهٖ وَيَتْلُوهُ شَاهِدٌ مِنْهُ وَمِنْ قَبْلِهٖ كِتَابُ مُوسٰٓى اِمَاماً وَرَحْمَةًؕ</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اُو۬لٰٓئِكَ يُؤْمِنُونَ بِهٖؕ وَمَنْ يَكْفُرْ بِهٖ مِنَ الْاَحْزَابِ فَالنَّارُ مَوْعِدُهُۚ فَلَا تَكُ فٖي مِرْيَةٍ مِنْهُ اِنَّهُ</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الْحَقُّ مِنْ رَبِّكَ وَلٰكِنَّ اَكْثَرَ النَّاسِ لَا يُؤْمِنُونَ</a:t>
            </a:r>
            <a:r>
              <a:rPr lang="ar-AE" sz="3600" b="1" i="0" u="none" strike="noStrike" dirty="0">
                <a:solidFill>
                  <a:srgbClr val="725945"/>
                </a:solidFill>
                <a:effectLst/>
                <a:latin typeface="Elif1"/>
              </a:rPr>
              <a:t>﴿١٧﴾</a:t>
            </a:r>
            <a:endParaRPr lang="ar-AE" sz="3600" b="0" i="0" dirty="0">
              <a:solidFill>
                <a:srgbClr val="725945"/>
              </a:solidFill>
              <a:effectLst/>
              <a:latin typeface="Elif1"/>
            </a:endParaRPr>
          </a:p>
        </p:txBody>
      </p:sp>
    </p:spTree>
    <p:extLst>
      <p:ext uri="{BB962C8B-B14F-4D97-AF65-F5344CB8AC3E}">
        <p14:creationId xmlns:p14="http://schemas.microsoft.com/office/powerpoint/2010/main" val="1417123869"/>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﴾18﴿</a:t>
            </a:r>
            <a:r>
              <a:rPr lang="tr-TR" b="1" i="1" dirty="0">
                <a:solidFill>
                  <a:srgbClr val="4A4A4A"/>
                </a:solidFill>
                <a:effectLst/>
                <a:latin typeface="Helvetica Neue"/>
              </a:rPr>
              <a:t>Allah hakkında yalan yanlış şeyler uydurandan daha zalim kim vardır! Onlar (kıyamet gününde) rablerinin huzuruna çıkarılacaklar, şahitler de “İşte bunlar rablerine asılsız şeyler isnat edenlerdir” diyecekler. Bilin ki, Allah’ın lâneti zalimlerin üzerine olacaktır!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252155" y="0"/>
            <a:ext cx="2939845" cy="1477328"/>
          </a:xfrm>
          <a:prstGeom prst="rect">
            <a:avLst/>
          </a:prstGeom>
          <a:noFill/>
        </p:spPr>
        <p:txBody>
          <a:bodyPr wrap="square" rtlCol="0">
            <a:spAutoFit/>
          </a:bodyPr>
          <a:lstStyle/>
          <a:p>
            <a:r>
              <a:rPr lang="tr-TR" sz="2400" b="1" i="0" dirty="0">
                <a:solidFill>
                  <a:srgbClr val="725945"/>
                </a:solidFill>
                <a:effectLst/>
                <a:latin typeface="Helvetica Neue"/>
              </a:rPr>
              <a:t>Hûd Suresi </a:t>
            </a:r>
            <a:r>
              <a:rPr lang="tr-TR" sz="2200" b="1" i="0" dirty="0">
                <a:solidFill>
                  <a:srgbClr val="725945"/>
                </a:solidFill>
                <a:effectLst/>
                <a:latin typeface="inherit"/>
              </a:rPr>
              <a:t>- 11.Sure </a:t>
            </a:r>
          </a:p>
          <a:p>
            <a:r>
              <a:rPr lang="tr-TR" sz="2200" b="1" dirty="0">
                <a:solidFill>
                  <a:srgbClr val="725945"/>
                </a:solidFill>
                <a:latin typeface="Helvetica Neue"/>
                <a:hlinkClick r:id="rId2"/>
              </a:rPr>
              <a:t>18.</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82789"/>
            <a:ext cx="12192000" cy="1583848"/>
          </a:xfrm>
        </p:spPr>
        <p:txBody>
          <a:bodyPr>
            <a:noAutofit/>
          </a:bodyPr>
          <a:lstStyle/>
          <a:p>
            <a:pPr rtl="1"/>
            <a:r>
              <a:rPr lang="ar-AE" sz="3600" b="0" i="0" dirty="0">
                <a:solidFill>
                  <a:srgbClr val="725945"/>
                </a:solidFill>
                <a:effectLst/>
                <a:latin typeface="Elif1"/>
              </a:rPr>
              <a:t>وَمَنْ اَظْلَمُ مِمَّنِ افْتَرٰى عَلَى اللّٰهِ كَذِباًؕ اُو۬لٰٓئِكَ يُعْرَضُونَ عَلٰى رَبِّهِمْ وَيَقُولُ الْاَشْهَادُ هٰٓؤُ۬لآَءِ</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الَّذٖينَ كَذَبُوا عَلٰى رَبِّهِمْۚ اَلَا لَعْنَةُ اللّٰهِ عَلَى الظَّالِمٖينَۙ</a:t>
            </a:r>
            <a:r>
              <a:rPr lang="ar-AE" sz="3600" b="1" i="0" u="none" strike="noStrike" dirty="0">
                <a:solidFill>
                  <a:srgbClr val="725945"/>
                </a:solidFill>
                <a:effectLst/>
                <a:latin typeface="Elif1"/>
              </a:rPr>
              <a:t>﴿١٨﴾</a:t>
            </a:r>
            <a:endParaRPr lang="ar-AE" sz="3600" b="0" i="0" dirty="0">
              <a:solidFill>
                <a:srgbClr val="725945"/>
              </a:solidFill>
              <a:effectLst/>
              <a:latin typeface="Elif1"/>
            </a:endParaRPr>
          </a:p>
        </p:txBody>
      </p:sp>
    </p:spTree>
    <p:extLst>
      <p:ext uri="{BB962C8B-B14F-4D97-AF65-F5344CB8AC3E}">
        <p14:creationId xmlns:p14="http://schemas.microsoft.com/office/powerpoint/2010/main" val="2578304633"/>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﴾23﴿</a:t>
            </a:r>
            <a:r>
              <a:rPr lang="tr-TR" b="1" i="1" dirty="0">
                <a:solidFill>
                  <a:srgbClr val="4A4A4A"/>
                </a:solidFill>
                <a:effectLst/>
                <a:latin typeface="Helvetica Neue"/>
              </a:rPr>
              <a:t>İman edip dünya ve </a:t>
            </a:r>
            <a:r>
              <a:rPr lang="tr-TR" b="1" i="1" dirty="0" err="1">
                <a:solidFill>
                  <a:srgbClr val="4A4A4A"/>
                </a:solidFill>
                <a:effectLst/>
                <a:latin typeface="Helvetica Neue"/>
              </a:rPr>
              <a:t>âhiret</a:t>
            </a:r>
            <a:r>
              <a:rPr lang="tr-TR" b="1" i="1" dirty="0">
                <a:solidFill>
                  <a:srgbClr val="4A4A4A"/>
                </a:solidFill>
                <a:effectLst/>
                <a:latin typeface="Helvetica Neue"/>
              </a:rPr>
              <a:t> için yararlı işler yapan ve rablerine gönül huzuruyla teslim olanlara gelince, işte onlar cennetliklerdir. Onlar orada ebedî kalacaklardır.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252155" y="0"/>
            <a:ext cx="2939845" cy="1477328"/>
          </a:xfrm>
          <a:prstGeom prst="rect">
            <a:avLst/>
          </a:prstGeom>
          <a:noFill/>
        </p:spPr>
        <p:txBody>
          <a:bodyPr wrap="square" rtlCol="0">
            <a:spAutoFit/>
          </a:bodyPr>
          <a:lstStyle/>
          <a:p>
            <a:r>
              <a:rPr lang="tr-TR" sz="2400" b="1" i="0" dirty="0">
                <a:solidFill>
                  <a:srgbClr val="725945"/>
                </a:solidFill>
                <a:effectLst/>
                <a:latin typeface="Helvetica Neue"/>
              </a:rPr>
              <a:t>Hûd Suresi </a:t>
            </a:r>
            <a:r>
              <a:rPr lang="tr-TR" sz="2200" b="1" i="0" dirty="0">
                <a:solidFill>
                  <a:srgbClr val="725945"/>
                </a:solidFill>
                <a:effectLst/>
                <a:latin typeface="inherit"/>
              </a:rPr>
              <a:t>- 11.Sure </a:t>
            </a:r>
          </a:p>
          <a:p>
            <a:r>
              <a:rPr lang="tr-TR" sz="2200" b="1" dirty="0">
                <a:solidFill>
                  <a:srgbClr val="725945"/>
                </a:solidFill>
                <a:latin typeface="Helvetica Neue"/>
                <a:hlinkClick r:id="rId2"/>
              </a:rPr>
              <a:t>23.</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82789"/>
            <a:ext cx="12192000" cy="1583848"/>
          </a:xfrm>
        </p:spPr>
        <p:txBody>
          <a:bodyPr>
            <a:noAutofit/>
          </a:bodyPr>
          <a:lstStyle/>
          <a:p>
            <a:pPr rtl="1"/>
            <a:r>
              <a:rPr lang="ar-AE" sz="3600" b="0" i="0" dirty="0">
                <a:solidFill>
                  <a:srgbClr val="725945"/>
                </a:solidFill>
                <a:effectLst/>
                <a:latin typeface="Elif1"/>
              </a:rPr>
              <a:t>اِنَّ الَّذٖينَ اٰمَنُوا وَعَمِلُوا الصَّالِحَاتِ وَاَخْبَتُٓوا اِلٰى رَبِّهِمْۙ اُو۬لٰٓئِكَ اَصْحَابُ الْجَنَّةِۚ هُمْ فٖيهَا</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خَالِدُونَ</a:t>
            </a:r>
            <a:r>
              <a:rPr lang="ar-AE" sz="3600" b="1" i="0" u="none" strike="noStrike" dirty="0">
                <a:solidFill>
                  <a:srgbClr val="725945"/>
                </a:solidFill>
                <a:effectLst/>
                <a:latin typeface="Elif1"/>
              </a:rPr>
              <a:t>﴿٢٣﴾</a:t>
            </a:r>
            <a:endParaRPr lang="ar-AE" sz="3600" b="0" i="0" dirty="0">
              <a:solidFill>
                <a:srgbClr val="725945"/>
              </a:solidFill>
              <a:effectLst/>
              <a:latin typeface="Elif1"/>
            </a:endParaRPr>
          </a:p>
        </p:txBody>
      </p:sp>
    </p:spTree>
    <p:extLst>
      <p:ext uri="{BB962C8B-B14F-4D97-AF65-F5344CB8AC3E}">
        <p14:creationId xmlns:p14="http://schemas.microsoft.com/office/powerpoint/2010/main" val="2590008470"/>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﴾28﴿</a:t>
            </a:r>
            <a:r>
              <a:rPr lang="tr-TR" b="1" i="1" dirty="0">
                <a:solidFill>
                  <a:srgbClr val="4A4A4A"/>
                </a:solidFill>
                <a:effectLst/>
                <a:latin typeface="Helvetica Neue"/>
              </a:rPr>
              <a:t>Nûh şöyle dedi: “Ey kavmim! Bir de şöyle düşünün: Ya benim, rabbimden gelmiş açık bir delilim varsa ve O kendi katından bana rahmet vermiş de siz bunu anlamamışsanız! Siz rahmeti istemediğiniz halde biz sizi ona zorlayabilir miyiz?</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252155" y="0"/>
            <a:ext cx="2939845" cy="1477328"/>
          </a:xfrm>
          <a:prstGeom prst="rect">
            <a:avLst/>
          </a:prstGeom>
          <a:noFill/>
        </p:spPr>
        <p:txBody>
          <a:bodyPr wrap="square" rtlCol="0">
            <a:spAutoFit/>
          </a:bodyPr>
          <a:lstStyle/>
          <a:p>
            <a:r>
              <a:rPr lang="tr-TR" sz="2400" b="1" i="0" dirty="0">
                <a:solidFill>
                  <a:srgbClr val="725945"/>
                </a:solidFill>
                <a:effectLst/>
                <a:latin typeface="Helvetica Neue"/>
              </a:rPr>
              <a:t>Hûd Suresi </a:t>
            </a:r>
            <a:r>
              <a:rPr lang="tr-TR" sz="2200" b="1" i="0" dirty="0">
                <a:solidFill>
                  <a:srgbClr val="725945"/>
                </a:solidFill>
                <a:effectLst/>
                <a:latin typeface="inherit"/>
              </a:rPr>
              <a:t>- 11.Sure </a:t>
            </a:r>
          </a:p>
          <a:p>
            <a:r>
              <a:rPr lang="tr-TR" sz="2200" b="1" dirty="0">
                <a:solidFill>
                  <a:srgbClr val="725945"/>
                </a:solidFill>
                <a:latin typeface="Helvetica Neue"/>
                <a:hlinkClick r:id="rId2"/>
              </a:rPr>
              <a:t>28.</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82789"/>
            <a:ext cx="12192000" cy="1583848"/>
          </a:xfrm>
        </p:spPr>
        <p:txBody>
          <a:bodyPr>
            <a:noAutofit/>
          </a:bodyPr>
          <a:lstStyle/>
          <a:p>
            <a:pPr rtl="1"/>
            <a:r>
              <a:rPr lang="ar-AE" sz="3600" b="0" i="0" dirty="0">
                <a:solidFill>
                  <a:srgbClr val="725945"/>
                </a:solidFill>
                <a:effectLst/>
                <a:latin typeface="Elif1"/>
              </a:rPr>
              <a:t>قَالَ يَا قَوْمِ اَرَاَيْتُمْ اِنْ كُنْتُ عَلٰى بَيِّنَةٍ مِنْ رَبّٖي وَاٰتٰينٖي رَحْمَةً مِنْ عِنْدِهٖ فَعُمِّيَتْ عَلَيْكُمْؕ</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اَنُلْزِمُكُمُوهَا وَاَنْتُمْ لَهَا كَارِهُونَ</a:t>
            </a:r>
            <a:r>
              <a:rPr lang="ar-AE" sz="3600" b="1" i="0" u="none" strike="noStrike" dirty="0">
                <a:solidFill>
                  <a:srgbClr val="725945"/>
                </a:solidFill>
                <a:effectLst/>
                <a:latin typeface="Elif1"/>
              </a:rPr>
              <a:t>﴿٢٨﴾</a:t>
            </a:r>
            <a:endParaRPr lang="ar-AE" sz="3600" b="0" i="0" dirty="0">
              <a:solidFill>
                <a:srgbClr val="725945"/>
              </a:solidFill>
              <a:effectLst/>
              <a:latin typeface="Elif1"/>
            </a:endParaRPr>
          </a:p>
        </p:txBody>
      </p:sp>
    </p:spTree>
    <p:extLst>
      <p:ext uri="{BB962C8B-B14F-4D97-AF65-F5344CB8AC3E}">
        <p14:creationId xmlns:p14="http://schemas.microsoft.com/office/powerpoint/2010/main" val="2216780893"/>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﴾29﴿</a:t>
            </a:r>
            <a:r>
              <a:rPr lang="tr-TR" b="1" i="1" dirty="0">
                <a:solidFill>
                  <a:srgbClr val="4A4A4A"/>
                </a:solidFill>
                <a:effectLst/>
                <a:latin typeface="Helvetica Neue"/>
              </a:rPr>
              <a:t>Ey kavmim! Buna karşılık sizden herhangi bir mal istemiyorum. Benim ecrim sadece Allah’a aittir. (Siz istiyorsunuz diye) ben iman edenleri kovacak değilim; onlar (imanları sayesinde) rablerine kavuşacaklardır. Fakat ben sizi bilgisizliğe gömülmüş bir topluluk olarak görüyorum.</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252155" y="0"/>
            <a:ext cx="2939845" cy="1477328"/>
          </a:xfrm>
          <a:prstGeom prst="rect">
            <a:avLst/>
          </a:prstGeom>
          <a:noFill/>
        </p:spPr>
        <p:txBody>
          <a:bodyPr wrap="square" rtlCol="0">
            <a:spAutoFit/>
          </a:bodyPr>
          <a:lstStyle/>
          <a:p>
            <a:r>
              <a:rPr lang="tr-TR" sz="2400" b="1" i="0" dirty="0">
                <a:solidFill>
                  <a:srgbClr val="725945"/>
                </a:solidFill>
                <a:effectLst/>
                <a:latin typeface="Helvetica Neue"/>
              </a:rPr>
              <a:t>Hûd Suresi </a:t>
            </a:r>
            <a:r>
              <a:rPr lang="tr-TR" sz="2200" b="1" i="0" dirty="0">
                <a:solidFill>
                  <a:srgbClr val="725945"/>
                </a:solidFill>
                <a:effectLst/>
                <a:latin typeface="inherit"/>
              </a:rPr>
              <a:t>- 11.Sure </a:t>
            </a:r>
          </a:p>
          <a:p>
            <a:r>
              <a:rPr lang="tr-TR" sz="2200" b="1" dirty="0">
                <a:solidFill>
                  <a:srgbClr val="725945"/>
                </a:solidFill>
                <a:latin typeface="Helvetica Neue"/>
                <a:hlinkClick r:id="rId2"/>
              </a:rPr>
              <a:t>29.</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82789"/>
            <a:ext cx="12192000" cy="1583848"/>
          </a:xfrm>
        </p:spPr>
        <p:txBody>
          <a:bodyPr>
            <a:noAutofit/>
          </a:bodyPr>
          <a:lstStyle/>
          <a:p>
            <a:pPr rtl="1"/>
            <a:r>
              <a:rPr lang="ar-AE" sz="3600" b="0" i="0" dirty="0">
                <a:solidFill>
                  <a:srgbClr val="725945"/>
                </a:solidFill>
                <a:effectLst/>
                <a:latin typeface="Elif1"/>
              </a:rPr>
              <a:t>وَيَا قَوْمِ لَٓا اَسْـَٔلُكُمْ عَلَيْهِ مَالاًؕ اِنْ اَجْرِيَ اِلَّا عَلَى اللّٰهِ وَمَٓا اَنَا۬ بِطَارِدِ الَّذٖينَ اٰمَنُواؕ اِنَّهُمْ</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مُلَاقُوا رَبِّهِمْ وَلٰكِنّٖٓي اَرٰيكُمْ قَوْماً تَجْهَلُونَ</a:t>
            </a:r>
            <a:r>
              <a:rPr lang="ar-AE" sz="3600" b="1" i="0" u="none" strike="noStrike" dirty="0">
                <a:solidFill>
                  <a:srgbClr val="725945"/>
                </a:solidFill>
                <a:effectLst/>
                <a:latin typeface="Elif1"/>
              </a:rPr>
              <a:t>﴿٢٩﴾</a:t>
            </a:r>
            <a:endParaRPr lang="ar-AE" sz="3600" b="0" i="0" dirty="0">
              <a:solidFill>
                <a:srgbClr val="725945"/>
              </a:solidFill>
              <a:effectLst/>
              <a:latin typeface="Elif1"/>
            </a:endParaRPr>
          </a:p>
        </p:txBody>
      </p:sp>
    </p:spTree>
    <p:extLst>
      <p:ext uri="{BB962C8B-B14F-4D97-AF65-F5344CB8AC3E}">
        <p14:creationId xmlns:p14="http://schemas.microsoft.com/office/powerpoint/2010/main" val="973434980"/>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﴾34﴿</a:t>
            </a:r>
            <a:r>
              <a:rPr lang="tr-TR" b="1" i="1" dirty="0">
                <a:solidFill>
                  <a:srgbClr val="4A4A4A"/>
                </a:solidFill>
                <a:effectLst/>
                <a:latin typeface="Helvetica Neue"/>
              </a:rPr>
              <a:t>Eğer Allah sizi azgınlığınızın içinde bırakmayı dilemişse, ben size öğüt vermek istesem de öğüdüm size fayda vermez. O sizin rabbinizdir ve O’na döndürüleceksiniz.”</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252155" y="0"/>
            <a:ext cx="2939845" cy="1477328"/>
          </a:xfrm>
          <a:prstGeom prst="rect">
            <a:avLst/>
          </a:prstGeom>
          <a:noFill/>
        </p:spPr>
        <p:txBody>
          <a:bodyPr wrap="square" rtlCol="0">
            <a:spAutoFit/>
          </a:bodyPr>
          <a:lstStyle/>
          <a:p>
            <a:r>
              <a:rPr lang="tr-TR" sz="2400" b="1" i="0" dirty="0">
                <a:solidFill>
                  <a:srgbClr val="725945"/>
                </a:solidFill>
                <a:effectLst/>
                <a:latin typeface="Helvetica Neue"/>
              </a:rPr>
              <a:t>Hûd Suresi </a:t>
            </a:r>
            <a:r>
              <a:rPr lang="tr-TR" sz="2200" b="1" i="0" dirty="0">
                <a:solidFill>
                  <a:srgbClr val="725945"/>
                </a:solidFill>
                <a:effectLst/>
                <a:latin typeface="inherit"/>
              </a:rPr>
              <a:t>- 11.Sure </a:t>
            </a:r>
          </a:p>
          <a:p>
            <a:r>
              <a:rPr lang="tr-TR" sz="2200" b="1" dirty="0">
                <a:solidFill>
                  <a:srgbClr val="725945"/>
                </a:solidFill>
                <a:latin typeface="Helvetica Neue"/>
                <a:hlinkClick r:id="rId2"/>
              </a:rPr>
              <a:t>34.</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82789"/>
            <a:ext cx="12192000" cy="1583848"/>
          </a:xfrm>
        </p:spPr>
        <p:txBody>
          <a:bodyPr>
            <a:noAutofit/>
          </a:bodyPr>
          <a:lstStyle/>
          <a:p>
            <a:pPr rtl="1"/>
            <a:r>
              <a:rPr lang="ar-AE" sz="3600" b="0" i="0" dirty="0">
                <a:solidFill>
                  <a:srgbClr val="725945"/>
                </a:solidFill>
                <a:effectLst/>
                <a:latin typeface="Elif1"/>
              </a:rPr>
              <a:t>وَلَا يَنْفَعُكُمْ نُصْحٖٓي اِنْ اَرَدْتُ اَنْ اَنْصَحَ لَكُمْ اِنْ كَانَ اللّٰهُ يُرٖيدُ اَنْ يُغْوِيَكُمْؕ هُوَ رَبُّكُمْ وَاِلَيْهِ</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تُرْجَعُونَؕ</a:t>
            </a:r>
            <a:r>
              <a:rPr lang="ar-AE" sz="3600" b="1" i="0" u="none" strike="noStrike" dirty="0">
                <a:solidFill>
                  <a:srgbClr val="725945"/>
                </a:solidFill>
                <a:effectLst/>
                <a:latin typeface="Elif1"/>
              </a:rPr>
              <a:t>﴿٣٤﴾</a:t>
            </a:r>
            <a:endParaRPr lang="ar-AE" sz="3600" b="0" i="0" dirty="0">
              <a:solidFill>
                <a:srgbClr val="725945"/>
              </a:solidFill>
              <a:effectLst/>
              <a:latin typeface="Elif1"/>
            </a:endParaRPr>
          </a:p>
        </p:txBody>
      </p:sp>
    </p:spTree>
    <p:extLst>
      <p:ext uri="{BB962C8B-B14F-4D97-AF65-F5344CB8AC3E}">
        <p14:creationId xmlns:p14="http://schemas.microsoft.com/office/powerpoint/2010/main" val="3347326224"/>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﴾41﴿</a:t>
            </a:r>
            <a:r>
              <a:rPr lang="tr-TR" b="1" i="1" dirty="0">
                <a:solidFill>
                  <a:srgbClr val="4A4A4A"/>
                </a:solidFill>
                <a:effectLst/>
                <a:latin typeface="Helvetica Neue"/>
              </a:rPr>
              <a:t>Nûh, “Haydi gemiye binin! Yüzerken de dururken de Allah’ın adını anın. Şüphesiz ki rabbim çok bağışlayan, pek esirgeyendir” dedi.</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252155" y="0"/>
            <a:ext cx="2939845" cy="1477328"/>
          </a:xfrm>
          <a:prstGeom prst="rect">
            <a:avLst/>
          </a:prstGeom>
          <a:noFill/>
        </p:spPr>
        <p:txBody>
          <a:bodyPr wrap="square" rtlCol="0">
            <a:spAutoFit/>
          </a:bodyPr>
          <a:lstStyle/>
          <a:p>
            <a:r>
              <a:rPr lang="tr-TR" sz="2400" b="1" i="0" dirty="0">
                <a:solidFill>
                  <a:srgbClr val="725945"/>
                </a:solidFill>
                <a:effectLst/>
                <a:latin typeface="Helvetica Neue"/>
              </a:rPr>
              <a:t>Hûd Suresi </a:t>
            </a:r>
            <a:r>
              <a:rPr lang="tr-TR" sz="2200" b="1" i="0" dirty="0">
                <a:solidFill>
                  <a:srgbClr val="725945"/>
                </a:solidFill>
                <a:effectLst/>
                <a:latin typeface="inherit"/>
              </a:rPr>
              <a:t>- 11.Sure </a:t>
            </a:r>
          </a:p>
          <a:p>
            <a:r>
              <a:rPr lang="tr-TR" sz="2200" b="1" dirty="0">
                <a:solidFill>
                  <a:srgbClr val="725945"/>
                </a:solidFill>
                <a:latin typeface="Helvetica Neue"/>
                <a:hlinkClick r:id="rId2"/>
              </a:rPr>
              <a:t>41.</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976144"/>
            <a:ext cx="12192000" cy="1583848"/>
          </a:xfrm>
        </p:spPr>
        <p:txBody>
          <a:bodyPr>
            <a:noAutofit/>
          </a:bodyPr>
          <a:lstStyle/>
          <a:p>
            <a:pPr rtl="1"/>
            <a:r>
              <a:rPr lang="ar-AE" sz="3600" b="0" i="0" dirty="0">
                <a:solidFill>
                  <a:srgbClr val="725945"/>
                </a:solidFill>
                <a:effectLst/>
                <a:latin typeface="Elif1"/>
              </a:rPr>
              <a:t>وَقَالَ ارْكَبُوا فٖيهَا بِسْمِ اللّٰهِ مَجْرٰۭۙيهَا وَمُرْسٰيهَاؕ اِنَّ رَبّٖي لَغَفُورٌ رَحٖيمٌ</a:t>
            </a:r>
            <a:r>
              <a:rPr lang="ar-AE" sz="3600" b="1" i="0" u="none" strike="noStrike" dirty="0">
                <a:solidFill>
                  <a:srgbClr val="725945"/>
                </a:solidFill>
                <a:effectLst/>
                <a:latin typeface="Elif1"/>
              </a:rPr>
              <a:t>﴿٤١﴾</a:t>
            </a:r>
            <a:endParaRPr lang="ar-AE" sz="3600" b="0" i="0" dirty="0">
              <a:solidFill>
                <a:srgbClr val="725945"/>
              </a:solidFill>
              <a:effectLst/>
              <a:latin typeface="Elif1"/>
            </a:endParaRPr>
          </a:p>
        </p:txBody>
      </p:sp>
    </p:spTree>
    <p:extLst>
      <p:ext uri="{BB962C8B-B14F-4D97-AF65-F5344CB8AC3E}">
        <p14:creationId xmlns:p14="http://schemas.microsoft.com/office/powerpoint/2010/main" val="590879522"/>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﴾45﴿</a:t>
            </a:r>
            <a:r>
              <a:rPr lang="tr-TR" b="1" i="1" dirty="0">
                <a:solidFill>
                  <a:srgbClr val="4A4A4A"/>
                </a:solidFill>
                <a:effectLst/>
                <a:latin typeface="Helvetica Neue"/>
              </a:rPr>
              <a:t>Nûh rabbine şöyle seslendi: “Ey rabbim! Şüphesiz oğlum da ailemdendir. Senin vaadin elbette haktır. Sen hâkimlerin en âdilisin” dedi.</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252155" y="0"/>
            <a:ext cx="2939845" cy="1477328"/>
          </a:xfrm>
          <a:prstGeom prst="rect">
            <a:avLst/>
          </a:prstGeom>
          <a:noFill/>
        </p:spPr>
        <p:txBody>
          <a:bodyPr wrap="square" rtlCol="0">
            <a:spAutoFit/>
          </a:bodyPr>
          <a:lstStyle/>
          <a:p>
            <a:r>
              <a:rPr lang="tr-TR" sz="2400" b="1" i="0" dirty="0">
                <a:solidFill>
                  <a:srgbClr val="725945"/>
                </a:solidFill>
                <a:effectLst/>
                <a:latin typeface="Helvetica Neue"/>
              </a:rPr>
              <a:t>Hûd Suresi </a:t>
            </a:r>
            <a:r>
              <a:rPr lang="tr-TR" sz="2200" b="1" i="0" dirty="0">
                <a:solidFill>
                  <a:srgbClr val="725945"/>
                </a:solidFill>
                <a:effectLst/>
                <a:latin typeface="inherit"/>
              </a:rPr>
              <a:t>- 11.Sure </a:t>
            </a:r>
          </a:p>
          <a:p>
            <a:r>
              <a:rPr lang="tr-TR" sz="2200" b="1" dirty="0">
                <a:solidFill>
                  <a:srgbClr val="725945"/>
                </a:solidFill>
                <a:latin typeface="Helvetica Neue"/>
                <a:hlinkClick r:id="rId2"/>
              </a:rPr>
              <a:t>45.</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77328"/>
            <a:ext cx="12192000" cy="1583848"/>
          </a:xfrm>
        </p:spPr>
        <p:txBody>
          <a:bodyPr>
            <a:noAutofit/>
          </a:bodyPr>
          <a:lstStyle/>
          <a:p>
            <a:pPr rtl="1"/>
            <a:r>
              <a:rPr lang="ar-AE" sz="3600" b="0" i="0" dirty="0">
                <a:solidFill>
                  <a:srgbClr val="725945"/>
                </a:solidFill>
                <a:effectLst/>
                <a:latin typeface="Elif1"/>
              </a:rPr>
              <a:t>وَنَادٰى نُوحٌ رَبَّهُ فَقَالَ رَبِّ اِنَّ ابْنٖي مِنْ اَهْلٖي وَاِنَّ وَعْدَكَ الْحَقُّ وَاَنْتَ اَحْكَمُ</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الْحَاكِمٖينَ</a:t>
            </a:r>
            <a:r>
              <a:rPr lang="ar-AE" sz="3600" b="1" i="0" u="none" strike="noStrike" dirty="0">
                <a:solidFill>
                  <a:srgbClr val="725945"/>
                </a:solidFill>
                <a:effectLst/>
                <a:latin typeface="Elif1"/>
              </a:rPr>
              <a:t>﴿٤٥﴾</a:t>
            </a:r>
            <a:endParaRPr lang="ar-AE" sz="3600" b="0" i="0" dirty="0">
              <a:solidFill>
                <a:srgbClr val="725945"/>
              </a:solidFill>
              <a:effectLst/>
              <a:latin typeface="Elif1"/>
            </a:endParaRPr>
          </a:p>
        </p:txBody>
      </p:sp>
    </p:spTree>
    <p:extLst>
      <p:ext uri="{BB962C8B-B14F-4D97-AF65-F5344CB8AC3E}">
        <p14:creationId xmlns:p14="http://schemas.microsoft.com/office/powerpoint/2010/main" val="3013849086"/>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﴾50﴿</a:t>
            </a:r>
            <a:r>
              <a:rPr lang="tr-TR" b="1" i="1" dirty="0">
                <a:solidFill>
                  <a:srgbClr val="4A4A4A"/>
                </a:solidFill>
                <a:effectLst/>
                <a:latin typeface="Helvetica Neue"/>
              </a:rPr>
              <a:t>Âd kavmine de kardeşleri Hûd’u gönderdik. Dedi ki: “Ey kavmim! Allah’a kulluk edin; O’ndan başka tanrınız yoktur; siz sadece uydurmaktasınız.</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252155" y="0"/>
            <a:ext cx="2939845" cy="1477328"/>
          </a:xfrm>
          <a:prstGeom prst="rect">
            <a:avLst/>
          </a:prstGeom>
          <a:noFill/>
        </p:spPr>
        <p:txBody>
          <a:bodyPr wrap="square" rtlCol="0">
            <a:spAutoFit/>
          </a:bodyPr>
          <a:lstStyle/>
          <a:p>
            <a:r>
              <a:rPr lang="tr-TR" sz="2400" b="1" i="0" dirty="0">
                <a:solidFill>
                  <a:srgbClr val="725945"/>
                </a:solidFill>
                <a:effectLst/>
                <a:latin typeface="Helvetica Neue"/>
              </a:rPr>
              <a:t>Hûd Suresi </a:t>
            </a:r>
            <a:r>
              <a:rPr lang="tr-TR" sz="2200" b="1" i="0" dirty="0">
                <a:solidFill>
                  <a:srgbClr val="725945"/>
                </a:solidFill>
                <a:effectLst/>
                <a:latin typeface="inherit"/>
              </a:rPr>
              <a:t>- 11.Sure </a:t>
            </a:r>
          </a:p>
          <a:p>
            <a:r>
              <a:rPr lang="tr-TR" sz="2200" b="1" dirty="0">
                <a:solidFill>
                  <a:srgbClr val="725945"/>
                </a:solidFill>
                <a:latin typeface="Helvetica Neue"/>
                <a:hlinkClick r:id="rId2"/>
              </a:rPr>
              <a:t>50.</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77328"/>
            <a:ext cx="12192000" cy="1583848"/>
          </a:xfrm>
        </p:spPr>
        <p:txBody>
          <a:bodyPr>
            <a:noAutofit/>
          </a:bodyPr>
          <a:lstStyle/>
          <a:p>
            <a:pPr rtl="1"/>
            <a:r>
              <a:rPr lang="ar-AE" sz="3600" b="0" i="0" dirty="0">
                <a:solidFill>
                  <a:srgbClr val="725945"/>
                </a:solidFill>
                <a:effectLst/>
                <a:latin typeface="Elif1"/>
              </a:rPr>
              <a:t>وَاِلٰى عَادٍ اَخَاهُمْ هُوداًؕ قَالَ يَا قَوْمِ اعْبُدُوا اللّٰهَ مَا لَكُمْ مِنْ اِلٰهٍ غَيْرُهُؕ اِنْ اَنْتُمْ اِلَّا</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مُفْتَرُونَ</a:t>
            </a:r>
            <a:r>
              <a:rPr lang="ar-AE" sz="3600" b="1" i="0" u="none" strike="noStrike" dirty="0">
                <a:solidFill>
                  <a:srgbClr val="725945"/>
                </a:solidFill>
                <a:effectLst/>
                <a:latin typeface="Elif1"/>
              </a:rPr>
              <a:t>﴿٥٠﴾</a:t>
            </a:r>
            <a:endParaRPr lang="ar-AE" sz="3600" b="0" i="0" dirty="0">
              <a:solidFill>
                <a:srgbClr val="725945"/>
              </a:solidFill>
              <a:effectLst/>
              <a:latin typeface="Elif1"/>
            </a:endParaRPr>
          </a:p>
        </p:txBody>
      </p:sp>
    </p:spTree>
    <p:extLst>
      <p:ext uri="{BB962C8B-B14F-4D97-AF65-F5344CB8AC3E}">
        <p14:creationId xmlns:p14="http://schemas.microsoft.com/office/powerpoint/2010/main" val="2933679423"/>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﴾52﴿</a:t>
            </a:r>
            <a:r>
              <a:rPr lang="tr-TR" b="1" i="1" dirty="0">
                <a:solidFill>
                  <a:srgbClr val="4A4A4A"/>
                </a:solidFill>
                <a:effectLst/>
                <a:latin typeface="Helvetica Neue"/>
              </a:rPr>
              <a:t>Ey kavmim! Rabbinizden bağışlanmayı dileyin, sonra O’na tövbe edin ki üzerinize bolca yağmur göndersin ve kuvvetinize kuvvet katsın; sakın günahkârlar olup Allah’tan yüz çevirmeyin!”</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252155" y="0"/>
            <a:ext cx="2939845" cy="1477328"/>
          </a:xfrm>
          <a:prstGeom prst="rect">
            <a:avLst/>
          </a:prstGeom>
          <a:noFill/>
        </p:spPr>
        <p:txBody>
          <a:bodyPr wrap="square" rtlCol="0">
            <a:spAutoFit/>
          </a:bodyPr>
          <a:lstStyle/>
          <a:p>
            <a:r>
              <a:rPr lang="tr-TR" sz="2400" b="1" i="0" dirty="0">
                <a:solidFill>
                  <a:srgbClr val="725945"/>
                </a:solidFill>
                <a:effectLst/>
                <a:latin typeface="Helvetica Neue"/>
              </a:rPr>
              <a:t>Hûd Suresi </a:t>
            </a:r>
            <a:r>
              <a:rPr lang="tr-TR" sz="2200" b="1" i="0" dirty="0">
                <a:solidFill>
                  <a:srgbClr val="725945"/>
                </a:solidFill>
                <a:effectLst/>
                <a:latin typeface="inherit"/>
              </a:rPr>
              <a:t>- 11.Sure </a:t>
            </a:r>
          </a:p>
          <a:p>
            <a:r>
              <a:rPr lang="tr-TR" sz="2200" b="1" dirty="0">
                <a:solidFill>
                  <a:srgbClr val="725945"/>
                </a:solidFill>
                <a:latin typeface="Helvetica Neue"/>
                <a:hlinkClick r:id="rId2"/>
              </a:rPr>
              <a:t>52.</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77328"/>
            <a:ext cx="12192000" cy="1583848"/>
          </a:xfrm>
        </p:spPr>
        <p:txBody>
          <a:bodyPr>
            <a:noAutofit/>
          </a:bodyPr>
          <a:lstStyle/>
          <a:p>
            <a:pPr rtl="1"/>
            <a:r>
              <a:rPr lang="ar-AE" sz="3600" b="0" i="0" dirty="0">
                <a:solidFill>
                  <a:srgbClr val="725945"/>
                </a:solidFill>
                <a:effectLst/>
                <a:latin typeface="Elif1"/>
              </a:rPr>
              <a:t>وَيَا قَوْمِ اسْتَغْفِرُوا رَبَّكُمْ ثُمَّ تُوبُٓوا اِلَيْهِ يُرْسِلِ السَّمَٓاءَ عَلَيْكُمْ مِدْرَاراً وَيَزِدْكُمْ قُوَّةً اِلٰى</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قُوَّتِكُمْ وَلَا تَتَوَلَّوْا مُجْرِمٖينَ</a:t>
            </a:r>
            <a:r>
              <a:rPr lang="ar-AE" sz="3600" b="1" i="0" u="none" strike="noStrike" dirty="0">
                <a:solidFill>
                  <a:srgbClr val="725945"/>
                </a:solidFill>
                <a:effectLst/>
                <a:latin typeface="Elif1"/>
              </a:rPr>
              <a:t>﴿٥٢﴾</a:t>
            </a:r>
            <a:endParaRPr lang="ar-AE" sz="3600" b="0" i="0" dirty="0">
              <a:solidFill>
                <a:srgbClr val="725945"/>
              </a:solidFill>
              <a:effectLst/>
              <a:latin typeface="Elif1"/>
            </a:endParaRPr>
          </a:p>
        </p:txBody>
      </p:sp>
    </p:spTree>
    <p:extLst>
      <p:ext uri="{BB962C8B-B14F-4D97-AF65-F5344CB8AC3E}">
        <p14:creationId xmlns:p14="http://schemas.microsoft.com/office/powerpoint/2010/main" val="957873453"/>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﴾56﴿</a:t>
            </a:r>
            <a:r>
              <a:rPr lang="tr-TR" b="1" i="1" dirty="0">
                <a:solidFill>
                  <a:srgbClr val="4A4A4A"/>
                </a:solidFill>
                <a:effectLst/>
                <a:latin typeface="Helvetica Neue"/>
              </a:rPr>
              <a:t>Ben, benim de rabbim, sizin de rabbiniz olan Allah’a dayandım. Çünkü her canlının kontrolü O’nun elindedir. Şüphesiz rabbimin yolu dosdoğru yoldur.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252155" y="0"/>
            <a:ext cx="2939845" cy="1477328"/>
          </a:xfrm>
          <a:prstGeom prst="rect">
            <a:avLst/>
          </a:prstGeom>
          <a:noFill/>
        </p:spPr>
        <p:txBody>
          <a:bodyPr wrap="square" rtlCol="0">
            <a:spAutoFit/>
          </a:bodyPr>
          <a:lstStyle/>
          <a:p>
            <a:r>
              <a:rPr lang="tr-TR" sz="2400" b="1" i="0" dirty="0">
                <a:solidFill>
                  <a:srgbClr val="725945"/>
                </a:solidFill>
                <a:effectLst/>
                <a:latin typeface="Helvetica Neue"/>
              </a:rPr>
              <a:t>Hûd Suresi </a:t>
            </a:r>
            <a:r>
              <a:rPr lang="tr-TR" sz="2200" b="1" i="0" dirty="0">
                <a:solidFill>
                  <a:srgbClr val="725945"/>
                </a:solidFill>
                <a:effectLst/>
                <a:latin typeface="inherit"/>
              </a:rPr>
              <a:t>- 11.Sure </a:t>
            </a:r>
          </a:p>
          <a:p>
            <a:r>
              <a:rPr lang="tr-TR" sz="2200" b="1" dirty="0">
                <a:solidFill>
                  <a:srgbClr val="725945"/>
                </a:solidFill>
                <a:latin typeface="Helvetica Neue"/>
                <a:hlinkClick r:id="rId2"/>
              </a:rPr>
              <a:t>56.</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77328"/>
            <a:ext cx="12192000" cy="1583848"/>
          </a:xfrm>
        </p:spPr>
        <p:txBody>
          <a:bodyPr>
            <a:noAutofit/>
          </a:bodyPr>
          <a:lstStyle/>
          <a:p>
            <a:pPr rtl="1"/>
            <a:r>
              <a:rPr lang="ar-AE" sz="3600" b="0" i="0" dirty="0">
                <a:solidFill>
                  <a:srgbClr val="725945"/>
                </a:solidFill>
                <a:effectLst/>
                <a:latin typeface="Elif1"/>
              </a:rPr>
              <a:t>اِنّٖي تَوَكَّلْتُ عَلَى اللّٰهِ رَبّٖي وَرَبِّكُمْؕ مَا مِنْ دَٓابَّةٍ اِلَّا هُوَ اٰخِذٌ بِنَاصِيَتِهَاؕ اِنَّ رَبّٖي عَلٰى صِرَاطٍ</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مُسْتَقٖيمٍ</a:t>
            </a:r>
            <a:r>
              <a:rPr lang="ar-AE" sz="3600" b="1" i="0" u="none" strike="noStrike" dirty="0">
                <a:solidFill>
                  <a:srgbClr val="725945"/>
                </a:solidFill>
                <a:effectLst/>
                <a:latin typeface="Elif1"/>
              </a:rPr>
              <a:t>﴿٥٦﴾</a:t>
            </a:r>
            <a:endParaRPr lang="ar-AE" sz="3600" b="0" i="0" dirty="0">
              <a:solidFill>
                <a:srgbClr val="725945"/>
              </a:solidFill>
              <a:effectLst/>
              <a:latin typeface="Elif1"/>
            </a:endParaRPr>
          </a:p>
        </p:txBody>
      </p:sp>
    </p:spTree>
    <p:extLst>
      <p:ext uri="{BB962C8B-B14F-4D97-AF65-F5344CB8AC3E}">
        <p14:creationId xmlns:p14="http://schemas.microsoft.com/office/powerpoint/2010/main" val="3964873255"/>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﴾57﴿</a:t>
            </a:r>
            <a:r>
              <a:rPr lang="tr-TR" b="1" i="1" dirty="0">
                <a:solidFill>
                  <a:srgbClr val="4A4A4A"/>
                </a:solidFill>
                <a:effectLst/>
                <a:latin typeface="Helvetica Neue"/>
              </a:rPr>
              <a:t>Eğer sırt çevirirseniz bilin ki size ulaştırmakla görevli olduğum şeyi size bildirdim. Rabbim yerinize başka bir kavmi getirebilir. Siz O’na hiçbir engel çıkaramazsınız. Şüphesiz rabbim her şeyi gözetendir.”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252155" y="0"/>
            <a:ext cx="2939845" cy="1477328"/>
          </a:xfrm>
          <a:prstGeom prst="rect">
            <a:avLst/>
          </a:prstGeom>
          <a:noFill/>
        </p:spPr>
        <p:txBody>
          <a:bodyPr wrap="square" rtlCol="0">
            <a:spAutoFit/>
          </a:bodyPr>
          <a:lstStyle/>
          <a:p>
            <a:r>
              <a:rPr lang="tr-TR" sz="2400" b="1" i="0" dirty="0">
                <a:solidFill>
                  <a:srgbClr val="725945"/>
                </a:solidFill>
                <a:effectLst/>
                <a:latin typeface="Helvetica Neue"/>
              </a:rPr>
              <a:t>Hûd Suresi </a:t>
            </a:r>
            <a:r>
              <a:rPr lang="tr-TR" sz="2200" b="1" i="0" dirty="0">
                <a:solidFill>
                  <a:srgbClr val="725945"/>
                </a:solidFill>
                <a:effectLst/>
                <a:latin typeface="inherit"/>
              </a:rPr>
              <a:t>- 11.Sure </a:t>
            </a:r>
          </a:p>
          <a:p>
            <a:r>
              <a:rPr lang="tr-TR" sz="2200" b="1" dirty="0">
                <a:solidFill>
                  <a:srgbClr val="725945"/>
                </a:solidFill>
                <a:latin typeface="Helvetica Neue"/>
                <a:hlinkClick r:id="rId2"/>
              </a:rPr>
              <a:t>57.</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77328"/>
            <a:ext cx="12192000" cy="1583848"/>
          </a:xfrm>
        </p:spPr>
        <p:txBody>
          <a:bodyPr>
            <a:noAutofit/>
          </a:bodyPr>
          <a:lstStyle/>
          <a:p>
            <a:pPr rtl="1"/>
            <a:r>
              <a:rPr lang="ar-AE" sz="3600" b="0" i="0" dirty="0">
                <a:solidFill>
                  <a:srgbClr val="725945"/>
                </a:solidFill>
                <a:effectLst/>
                <a:latin typeface="Elif1"/>
              </a:rPr>
              <a:t>فَاِنْ تَوَلَّوْا فَقَدْ اَبْلَغْتُكُمْ مَٓا اُرْسِلْتُ بِهٖٓ اِلَيْكُمْؕ وَيَسْتَخْلِفُ رَبّٖي قَوْماً غَيْرَكُمْۚ وَلَا تَضُرُّونَهُ شَيْـٔاًؕ</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اِنَّ رَبّٖي عَلٰى كُلِّ شَيْءٍ حَفٖيظٌ</a:t>
            </a:r>
            <a:r>
              <a:rPr lang="ar-AE" sz="3600" b="1" i="0" u="none" strike="noStrike" dirty="0">
                <a:solidFill>
                  <a:srgbClr val="725945"/>
                </a:solidFill>
                <a:effectLst/>
                <a:latin typeface="Elif1"/>
              </a:rPr>
              <a:t>﴿٥٧﴾</a:t>
            </a:r>
            <a:endParaRPr lang="ar-AE" sz="3600" b="0" i="0" dirty="0">
              <a:solidFill>
                <a:srgbClr val="725945"/>
              </a:solidFill>
              <a:effectLst/>
              <a:latin typeface="Elif1"/>
            </a:endParaRPr>
          </a:p>
        </p:txBody>
      </p:sp>
    </p:spTree>
    <p:extLst>
      <p:ext uri="{BB962C8B-B14F-4D97-AF65-F5344CB8AC3E}">
        <p14:creationId xmlns:p14="http://schemas.microsoft.com/office/powerpoint/2010/main" val="1081396775"/>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﴾59﴿</a:t>
            </a:r>
            <a:r>
              <a:rPr lang="tr-TR" b="1" i="1" dirty="0">
                <a:solidFill>
                  <a:srgbClr val="4A4A4A"/>
                </a:solidFill>
                <a:effectLst/>
                <a:latin typeface="Helvetica Neue"/>
              </a:rPr>
              <a:t>İşte </a:t>
            </a:r>
            <a:r>
              <a:rPr lang="tr-TR" b="1" i="1" dirty="0" err="1">
                <a:solidFill>
                  <a:srgbClr val="4A4A4A"/>
                </a:solidFill>
                <a:effectLst/>
                <a:latin typeface="Helvetica Neue"/>
              </a:rPr>
              <a:t>Âd</a:t>
            </a:r>
            <a:r>
              <a:rPr lang="tr-TR" b="1" i="1" dirty="0">
                <a:solidFill>
                  <a:srgbClr val="4A4A4A"/>
                </a:solidFill>
                <a:effectLst/>
                <a:latin typeface="Helvetica Neue"/>
              </a:rPr>
              <a:t>! Rablerinin </a:t>
            </a:r>
            <a:r>
              <a:rPr lang="tr-TR" b="1" i="1" dirty="0" err="1">
                <a:solidFill>
                  <a:srgbClr val="4A4A4A"/>
                </a:solidFill>
                <a:effectLst/>
                <a:latin typeface="Helvetica Neue"/>
              </a:rPr>
              <a:t>âyetlerini</a:t>
            </a:r>
            <a:r>
              <a:rPr lang="tr-TR" b="1" i="1" dirty="0">
                <a:solidFill>
                  <a:srgbClr val="4A4A4A"/>
                </a:solidFill>
                <a:effectLst/>
                <a:latin typeface="Helvetica Neue"/>
              </a:rPr>
              <a:t> inkâr ettiler; O’nun peygamberlerine âsi oldular ve her inatçı zorbanın emrine uydular.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252155" y="0"/>
            <a:ext cx="2939845" cy="1477328"/>
          </a:xfrm>
          <a:prstGeom prst="rect">
            <a:avLst/>
          </a:prstGeom>
          <a:noFill/>
        </p:spPr>
        <p:txBody>
          <a:bodyPr wrap="square" rtlCol="0">
            <a:spAutoFit/>
          </a:bodyPr>
          <a:lstStyle/>
          <a:p>
            <a:r>
              <a:rPr lang="tr-TR" sz="2400" b="1" i="0" dirty="0">
                <a:solidFill>
                  <a:srgbClr val="725945"/>
                </a:solidFill>
                <a:effectLst/>
                <a:latin typeface="Helvetica Neue"/>
              </a:rPr>
              <a:t>Hûd Suresi </a:t>
            </a:r>
            <a:r>
              <a:rPr lang="tr-TR" sz="2200" b="1" i="0" dirty="0">
                <a:solidFill>
                  <a:srgbClr val="725945"/>
                </a:solidFill>
                <a:effectLst/>
                <a:latin typeface="inherit"/>
              </a:rPr>
              <a:t>- 11.Sure </a:t>
            </a:r>
          </a:p>
          <a:p>
            <a:r>
              <a:rPr lang="tr-TR" sz="2200" b="1" dirty="0">
                <a:solidFill>
                  <a:srgbClr val="725945"/>
                </a:solidFill>
                <a:latin typeface="Helvetica Neue"/>
                <a:hlinkClick r:id="rId2"/>
              </a:rPr>
              <a:t>59.</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77328"/>
            <a:ext cx="12192000" cy="1187214"/>
          </a:xfrm>
        </p:spPr>
        <p:txBody>
          <a:bodyPr>
            <a:noAutofit/>
          </a:bodyPr>
          <a:lstStyle/>
          <a:p>
            <a:pPr rtl="1"/>
            <a:r>
              <a:rPr lang="ar-AE" sz="3600" b="0" i="0" dirty="0">
                <a:solidFill>
                  <a:srgbClr val="725945"/>
                </a:solidFill>
                <a:effectLst/>
                <a:latin typeface="Elif1"/>
              </a:rPr>
              <a:t>وَتِلْكَ عَادٌ جَحَدُوا بِاٰيَاتِ رَبِّهِمْ وَعَصَوْا رُسُلَهُ وَاتَّبَعُٓوا اَمْرَ كُلِّ جَبَّارٍ عَنٖيدٍ</a:t>
            </a:r>
            <a:r>
              <a:rPr lang="ar-AE" sz="3600" b="1" i="0" u="none" strike="noStrike" dirty="0">
                <a:solidFill>
                  <a:srgbClr val="725945"/>
                </a:solidFill>
                <a:effectLst/>
                <a:latin typeface="Elif1"/>
              </a:rPr>
              <a:t>﴿٥٩﴾</a:t>
            </a:r>
            <a:endParaRPr lang="ar-AE" sz="3600" b="0" i="0" dirty="0">
              <a:solidFill>
                <a:srgbClr val="725945"/>
              </a:solidFill>
              <a:effectLst/>
              <a:latin typeface="Elif1"/>
            </a:endParaRPr>
          </a:p>
        </p:txBody>
      </p:sp>
    </p:spTree>
    <p:extLst>
      <p:ext uri="{BB962C8B-B14F-4D97-AF65-F5344CB8AC3E}">
        <p14:creationId xmlns:p14="http://schemas.microsoft.com/office/powerpoint/2010/main" val="4194128606"/>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﴾60﴿</a:t>
            </a:r>
            <a:r>
              <a:rPr lang="tr-TR" b="1" i="1" dirty="0">
                <a:solidFill>
                  <a:srgbClr val="4A4A4A"/>
                </a:solidFill>
                <a:effectLst/>
                <a:latin typeface="Helvetica Neue"/>
              </a:rPr>
              <a:t>Onlar hem bu dünyada hem de kıyamet gününde lânete uğradılar. Evet </a:t>
            </a:r>
            <a:r>
              <a:rPr lang="tr-TR" b="1" i="1" dirty="0" err="1">
                <a:solidFill>
                  <a:srgbClr val="4A4A4A"/>
                </a:solidFill>
                <a:effectLst/>
                <a:latin typeface="Helvetica Neue"/>
              </a:rPr>
              <a:t>Âd</a:t>
            </a:r>
            <a:r>
              <a:rPr lang="tr-TR" b="1" i="1" dirty="0">
                <a:solidFill>
                  <a:srgbClr val="4A4A4A"/>
                </a:solidFill>
                <a:effectLst/>
                <a:latin typeface="Helvetica Neue"/>
              </a:rPr>
              <a:t> rabbini inkâr etti. Hûd’un kavmi </a:t>
            </a:r>
            <a:r>
              <a:rPr lang="tr-TR" b="1" i="1" dirty="0" err="1">
                <a:solidFill>
                  <a:srgbClr val="4A4A4A"/>
                </a:solidFill>
                <a:effectLst/>
                <a:latin typeface="Helvetica Neue"/>
              </a:rPr>
              <a:t>Âd’ın</a:t>
            </a:r>
            <a:r>
              <a:rPr lang="tr-TR" b="1" i="1" dirty="0">
                <a:solidFill>
                  <a:srgbClr val="4A4A4A"/>
                </a:solidFill>
                <a:effectLst/>
                <a:latin typeface="Helvetica Neue"/>
              </a:rPr>
              <a:t> canı cehenneme!</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252155" y="0"/>
            <a:ext cx="2939845" cy="1477328"/>
          </a:xfrm>
          <a:prstGeom prst="rect">
            <a:avLst/>
          </a:prstGeom>
          <a:noFill/>
        </p:spPr>
        <p:txBody>
          <a:bodyPr wrap="square" rtlCol="0">
            <a:spAutoFit/>
          </a:bodyPr>
          <a:lstStyle/>
          <a:p>
            <a:r>
              <a:rPr lang="tr-TR" sz="2400" b="1" i="0" dirty="0">
                <a:solidFill>
                  <a:srgbClr val="725945"/>
                </a:solidFill>
                <a:effectLst/>
                <a:latin typeface="Helvetica Neue"/>
              </a:rPr>
              <a:t>Hûd Suresi </a:t>
            </a:r>
            <a:r>
              <a:rPr lang="tr-TR" sz="2200" b="1" i="0" dirty="0">
                <a:solidFill>
                  <a:srgbClr val="725945"/>
                </a:solidFill>
                <a:effectLst/>
                <a:latin typeface="inherit"/>
              </a:rPr>
              <a:t>- 11.Sure </a:t>
            </a:r>
          </a:p>
          <a:p>
            <a:r>
              <a:rPr lang="tr-TR" sz="2200" b="1" dirty="0">
                <a:solidFill>
                  <a:srgbClr val="725945"/>
                </a:solidFill>
                <a:latin typeface="Helvetica Neue"/>
                <a:hlinkClick r:id="rId2"/>
              </a:rPr>
              <a:t>60.</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11624"/>
            <a:ext cx="12192000" cy="1187214"/>
          </a:xfrm>
        </p:spPr>
        <p:txBody>
          <a:bodyPr>
            <a:noAutofit/>
          </a:bodyPr>
          <a:lstStyle/>
          <a:p>
            <a:pPr rtl="1"/>
            <a:r>
              <a:rPr lang="ar-AE" sz="3600" b="0" i="0" dirty="0">
                <a:solidFill>
                  <a:srgbClr val="725945"/>
                </a:solidFill>
                <a:effectLst/>
                <a:latin typeface="Elif1"/>
              </a:rPr>
              <a:t>وَاُتْبِعُوا فٖي هٰذِهِ الدُّنْيَا لَعْنَةً وَيَوْمَ الْقِيٰمَةِؕ اَلَٓا اِنَّ عَاداً كَفَرُوا رَبَّهُمْؕ اَلَا بُعْداً لِعَادٍ قَوْمِ</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هُودٍࣖ</a:t>
            </a:r>
            <a:r>
              <a:rPr lang="ar-AE" sz="3600" b="1" i="0" u="none" strike="noStrike" dirty="0">
                <a:solidFill>
                  <a:srgbClr val="725945"/>
                </a:solidFill>
                <a:effectLst/>
                <a:latin typeface="Elif1"/>
              </a:rPr>
              <a:t>﴿٦٠﴾</a:t>
            </a:r>
            <a:endParaRPr lang="ar-AE" sz="3600" b="0" i="0" dirty="0">
              <a:solidFill>
                <a:srgbClr val="725945"/>
              </a:solidFill>
              <a:effectLst/>
              <a:latin typeface="Elif1"/>
            </a:endParaRPr>
          </a:p>
        </p:txBody>
      </p:sp>
    </p:spTree>
    <p:extLst>
      <p:ext uri="{BB962C8B-B14F-4D97-AF65-F5344CB8AC3E}">
        <p14:creationId xmlns:p14="http://schemas.microsoft.com/office/powerpoint/2010/main" val="1863045810"/>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﴾61﴿</a:t>
            </a:r>
            <a:r>
              <a:rPr lang="tr-TR" b="1" i="1" dirty="0">
                <a:solidFill>
                  <a:srgbClr val="4A4A4A"/>
                </a:solidFill>
                <a:effectLst/>
                <a:latin typeface="Helvetica Neue"/>
              </a:rPr>
              <a:t>Semûd kavmine de kardeşleri </a:t>
            </a:r>
            <a:r>
              <a:rPr lang="tr-TR" b="1" i="1" dirty="0" err="1">
                <a:solidFill>
                  <a:srgbClr val="4A4A4A"/>
                </a:solidFill>
                <a:effectLst/>
                <a:latin typeface="Helvetica Neue"/>
              </a:rPr>
              <a:t>Sâlih’i</a:t>
            </a:r>
            <a:r>
              <a:rPr lang="tr-TR" b="1" i="1" dirty="0">
                <a:solidFill>
                  <a:srgbClr val="4A4A4A"/>
                </a:solidFill>
                <a:effectLst/>
                <a:latin typeface="Helvetica Neue"/>
              </a:rPr>
              <a:t> gönderdik. Dedi ki: “Ey kavmim! Allah’a kulluk edin; sizin O’ndan başka tanrınız yoktur. O sizi yerden var etti ve size orayı </a:t>
            </a:r>
            <a:r>
              <a:rPr lang="tr-TR" b="1" i="1" dirty="0" err="1">
                <a:solidFill>
                  <a:srgbClr val="4A4A4A"/>
                </a:solidFill>
                <a:effectLst/>
                <a:latin typeface="Helvetica Neue"/>
              </a:rPr>
              <a:t>mâmur</a:t>
            </a:r>
            <a:r>
              <a:rPr lang="tr-TR" b="1" i="1" dirty="0">
                <a:solidFill>
                  <a:srgbClr val="4A4A4A"/>
                </a:solidFill>
                <a:effectLst/>
                <a:latin typeface="Helvetica Neue"/>
              </a:rPr>
              <a:t> hale getirme görevi verdi. O halde O’ndan mağfiret isteyin; sonra O’na tövbe edin. Şüphesiz rabbim yakındır, duaları kabul eder.”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252155" y="0"/>
            <a:ext cx="2939845" cy="1477328"/>
          </a:xfrm>
          <a:prstGeom prst="rect">
            <a:avLst/>
          </a:prstGeom>
          <a:noFill/>
        </p:spPr>
        <p:txBody>
          <a:bodyPr wrap="square" rtlCol="0">
            <a:spAutoFit/>
          </a:bodyPr>
          <a:lstStyle/>
          <a:p>
            <a:r>
              <a:rPr lang="tr-TR" sz="2400" b="1" i="0" dirty="0">
                <a:solidFill>
                  <a:srgbClr val="725945"/>
                </a:solidFill>
                <a:effectLst/>
                <a:latin typeface="Helvetica Neue"/>
              </a:rPr>
              <a:t>Hûd Suresi </a:t>
            </a:r>
            <a:r>
              <a:rPr lang="tr-TR" sz="2200" b="1" i="0" dirty="0">
                <a:solidFill>
                  <a:srgbClr val="725945"/>
                </a:solidFill>
                <a:effectLst/>
                <a:latin typeface="inherit"/>
              </a:rPr>
              <a:t>- 11.Sure </a:t>
            </a:r>
          </a:p>
          <a:p>
            <a:r>
              <a:rPr lang="tr-TR" sz="2200" b="1" dirty="0">
                <a:solidFill>
                  <a:srgbClr val="725945"/>
                </a:solidFill>
                <a:latin typeface="Helvetica Neue"/>
                <a:hlinkClick r:id="rId2"/>
              </a:rPr>
              <a:t>61.</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11624"/>
            <a:ext cx="12192000" cy="1187214"/>
          </a:xfrm>
        </p:spPr>
        <p:txBody>
          <a:bodyPr>
            <a:noAutofit/>
          </a:bodyPr>
          <a:lstStyle/>
          <a:p>
            <a:pPr rtl="1"/>
            <a:r>
              <a:rPr lang="ar-AE" sz="3600" b="0" i="0" dirty="0">
                <a:solidFill>
                  <a:srgbClr val="725945"/>
                </a:solidFill>
                <a:effectLst/>
                <a:latin typeface="Elif1"/>
              </a:rPr>
              <a:t>وَاِلٰى ثَمُودَ اَخَاهُمْ صَالِحاًۘ قَالَ يَا قَوْمِ اعْبُدُوا اللّٰهَ مَا لَكُمْ مِنْ اِلٰهٍ غَيْرُهُؕ هُوَ اَنْشَاَكُمْ مِنَ</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الْاَرْضِ وَاسْتَعْمَرَكُمْ فٖيهَا فَاسْتَغْفِرُوهُ ثُمَّ تُوبُٓوا اِلَيْهِؕ اِنَّ رَبّٖي قَرٖيبٌ مُجٖيبٌ</a:t>
            </a:r>
            <a:r>
              <a:rPr lang="ar-AE" sz="3600" b="1" i="0" u="none" strike="noStrike" dirty="0">
                <a:solidFill>
                  <a:srgbClr val="725945"/>
                </a:solidFill>
                <a:effectLst/>
                <a:latin typeface="Elif1"/>
              </a:rPr>
              <a:t>﴿٦١﴾</a:t>
            </a:r>
            <a:endParaRPr lang="ar-AE" sz="3600" b="0" i="0" dirty="0">
              <a:solidFill>
                <a:srgbClr val="725945"/>
              </a:solidFill>
              <a:effectLst/>
              <a:latin typeface="Elif1"/>
            </a:endParaRPr>
          </a:p>
        </p:txBody>
      </p:sp>
    </p:spTree>
    <p:extLst>
      <p:ext uri="{BB962C8B-B14F-4D97-AF65-F5344CB8AC3E}">
        <p14:creationId xmlns:p14="http://schemas.microsoft.com/office/powerpoint/2010/main" val="4285465974"/>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﴾63﴿</a:t>
            </a:r>
            <a:r>
              <a:rPr lang="tr-TR" b="1" i="1" dirty="0">
                <a:solidFill>
                  <a:srgbClr val="4A4A4A"/>
                </a:solidFill>
                <a:effectLst/>
                <a:latin typeface="Helvetica Neue"/>
              </a:rPr>
              <a:t>Sâlih dedi ki: “Ey kavmim! Bir de şöyle düşünün: Ya ben rabbimden verilmiş apaçık bir delile dayanıyorsam ve O bana kendinden bir </a:t>
            </a:r>
            <a:r>
              <a:rPr lang="tr-TR" b="1" i="1" dirty="0" err="1">
                <a:solidFill>
                  <a:srgbClr val="4A4A4A"/>
                </a:solidFill>
                <a:effectLst/>
                <a:latin typeface="Helvetica Neue"/>
              </a:rPr>
              <a:t>lutufta</a:t>
            </a:r>
            <a:r>
              <a:rPr lang="tr-TR" b="1" i="1" dirty="0">
                <a:solidFill>
                  <a:srgbClr val="4A4A4A"/>
                </a:solidFill>
                <a:effectLst/>
                <a:latin typeface="Helvetica Neue"/>
              </a:rPr>
              <a:t> bulunmuşsa! Bu durum karşısında O’na âsi olursam beni Allah’a karşı kim korur? (Size uyarsam) benim ancak zararımı arttırırsınız.</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252155" y="0"/>
            <a:ext cx="2939845" cy="1477328"/>
          </a:xfrm>
          <a:prstGeom prst="rect">
            <a:avLst/>
          </a:prstGeom>
          <a:noFill/>
        </p:spPr>
        <p:txBody>
          <a:bodyPr wrap="square" rtlCol="0">
            <a:spAutoFit/>
          </a:bodyPr>
          <a:lstStyle/>
          <a:p>
            <a:r>
              <a:rPr lang="tr-TR" sz="2400" b="1" i="0" dirty="0">
                <a:solidFill>
                  <a:srgbClr val="725945"/>
                </a:solidFill>
                <a:effectLst/>
                <a:latin typeface="Helvetica Neue"/>
              </a:rPr>
              <a:t>Hûd Suresi </a:t>
            </a:r>
            <a:r>
              <a:rPr lang="tr-TR" sz="2200" b="1" i="0" dirty="0">
                <a:solidFill>
                  <a:srgbClr val="725945"/>
                </a:solidFill>
                <a:effectLst/>
                <a:latin typeface="inherit"/>
              </a:rPr>
              <a:t>- 11.Sure </a:t>
            </a:r>
          </a:p>
          <a:p>
            <a:r>
              <a:rPr lang="tr-TR" sz="2200" b="1" dirty="0">
                <a:solidFill>
                  <a:srgbClr val="725945"/>
                </a:solidFill>
                <a:latin typeface="Helvetica Neue"/>
                <a:hlinkClick r:id="rId2"/>
              </a:rPr>
              <a:t>63.</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11624"/>
            <a:ext cx="12192000" cy="1187214"/>
          </a:xfrm>
        </p:spPr>
        <p:txBody>
          <a:bodyPr>
            <a:noAutofit/>
          </a:bodyPr>
          <a:lstStyle/>
          <a:p>
            <a:pPr rtl="1"/>
            <a:r>
              <a:rPr lang="ar-AE" sz="3600" b="0" i="0" dirty="0">
                <a:solidFill>
                  <a:srgbClr val="725945"/>
                </a:solidFill>
                <a:effectLst/>
                <a:latin typeface="Elif1"/>
              </a:rPr>
              <a:t>قَالَ يَا قَوْمِ اَرَاَيْتُمْ اِنْ كُنْتُ عَلٰى بَيِّنَةٍ مِنْ رَبّٖي وَاٰتٰينٖي مِنْهُ رَحْمَةً فَمَنْ يَنْصُرُنٖي مِنَ اللّٰهِ اِنْ</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عَصَيْتُهُ فَمَا تَزٖيدُونَنٖي غَيْرَ تَخْسٖيرٍ</a:t>
            </a:r>
            <a:r>
              <a:rPr lang="ar-AE" sz="3600" b="1" i="0" u="none" strike="noStrike" dirty="0">
                <a:solidFill>
                  <a:srgbClr val="725945"/>
                </a:solidFill>
                <a:effectLst/>
                <a:latin typeface="Elif1"/>
              </a:rPr>
              <a:t>﴿٦٣﴾</a:t>
            </a:r>
            <a:endParaRPr lang="ar-AE" sz="3600" b="0" i="0" dirty="0">
              <a:solidFill>
                <a:srgbClr val="725945"/>
              </a:solidFill>
              <a:effectLst/>
              <a:latin typeface="Elif1"/>
            </a:endParaRPr>
          </a:p>
        </p:txBody>
      </p:sp>
    </p:spTree>
    <p:extLst>
      <p:ext uri="{BB962C8B-B14F-4D97-AF65-F5344CB8AC3E}">
        <p14:creationId xmlns:p14="http://schemas.microsoft.com/office/powerpoint/2010/main" val="1986418547"/>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﴾66﴿</a:t>
            </a:r>
            <a:r>
              <a:rPr lang="tr-TR" b="1" i="1" dirty="0">
                <a:solidFill>
                  <a:srgbClr val="4A4A4A"/>
                </a:solidFill>
                <a:effectLst/>
                <a:latin typeface="Helvetica Neue"/>
              </a:rPr>
              <a:t>Emrimiz gelince </a:t>
            </a:r>
            <a:r>
              <a:rPr lang="tr-TR" b="1" i="1" dirty="0" err="1">
                <a:solidFill>
                  <a:srgbClr val="4A4A4A"/>
                </a:solidFill>
                <a:effectLst/>
                <a:latin typeface="Helvetica Neue"/>
              </a:rPr>
              <a:t>Sâlih’i</a:t>
            </a:r>
            <a:r>
              <a:rPr lang="tr-TR" b="1" i="1" dirty="0">
                <a:solidFill>
                  <a:srgbClr val="4A4A4A"/>
                </a:solidFill>
                <a:effectLst/>
                <a:latin typeface="Helvetica Neue"/>
              </a:rPr>
              <a:t> ve onunla beraber iman edenleri, bizden bir rahmet olarak, helâk olmaktan ve o günün zilletinden kurtardık. Şüphesiz rabbin kuvvetlidir, üstündür.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252155" y="0"/>
            <a:ext cx="2939845" cy="1477328"/>
          </a:xfrm>
          <a:prstGeom prst="rect">
            <a:avLst/>
          </a:prstGeom>
          <a:noFill/>
        </p:spPr>
        <p:txBody>
          <a:bodyPr wrap="square" rtlCol="0">
            <a:spAutoFit/>
          </a:bodyPr>
          <a:lstStyle/>
          <a:p>
            <a:r>
              <a:rPr lang="tr-TR" sz="2400" b="1" i="0" dirty="0">
                <a:solidFill>
                  <a:srgbClr val="725945"/>
                </a:solidFill>
                <a:effectLst/>
                <a:latin typeface="Helvetica Neue"/>
              </a:rPr>
              <a:t>Hûd Suresi </a:t>
            </a:r>
            <a:r>
              <a:rPr lang="tr-TR" sz="2200" b="1" i="0" dirty="0">
                <a:solidFill>
                  <a:srgbClr val="725945"/>
                </a:solidFill>
                <a:effectLst/>
                <a:latin typeface="inherit"/>
              </a:rPr>
              <a:t>- 11.Sure </a:t>
            </a:r>
          </a:p>
          <a:p>
            <a:r>
              <a:rPr lang="tr-TR" sz="2200" b="1" dirty="0">
                <a:solidFill>
                  <a:srgbClr val="725945"/>
                </a:solidFill>
                <a:latin typeface="Helvetica Neue"/>
                <a:hlinkClick r:id="rId2"/>
              </a:rPr>
              <a:t>66.</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11624"/>
            <a:ext cx="12192000" cy="1187214"/>
          </a:xfrm>
        </p:spPr>
        <p:txBody>
          <a:bodyPr>
            <a:noAutofit/>
          </a:bodyPr>
          <a:lstStyle/>
          <a:p>
            <a:pPr rtl="1"/>
            <a:r>
              <a:rPr lang="ar-AE" sz="3600" b="0" i="0" dirty="0">
                <a:solidFill>
                  <a:srgbClr val="725945"/>
                </a:solidFill>
                <a:effectLst/>
                <a:latin typeface="Elif1"/>
              </a:rPr>
              <a:t>فَلَمَّا جَٓاءَ اَمْرُنَا نَجَّيْنَا صَالِحاً وَالَّذٖينَ اٰمَنُوا مَعَهُ بِرَحْمَةٍ مِنَّا وَمِنْ خِزْيِ يَوْمِئِذٍؕ اِنَّ رَبَّكَ هُوَ</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الْقَوِيُّ الْعَزٖيزُ</a:t>
            </a:r>
            <a:r>
              <a:rPr lang="ar-AE" sz="3600" b="1" i="0" u="none" strike="noStrike" dirty="0">
                <a:solidFill>
                  <a:srgbClr val="725945"/>
                </a:solidFill>
                <a:effectLst/>
                <a:latin typeface="Elif1"/>
              </a:rPr>
              <a:t>﴿٦٦﴾</a:t>
            </a:r>
            <a:endParaRPr lang="ar-AE" sz="3600" b="0" i="0" dirty="0">
              <a:solidFill>
                <a:srgbClr val="725945"/>
              </a:solidFill>
              <a:effectLst/>
              <a:latin typeface="Elif1"/>
            </a:endParaRPr>
          </a:p>
        </p:txBody>
      </p:sp>
    </p:spTree>
    <p:extLst>
      <p:ext uri="{BB962C8B-B14F-4D97-AF65-F5344CB8AC3E}">
        <p14:creationId xmlns:p14="http://schemas.microsoft.com/office/powerpoint/2010/main" val="1519438550"/>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﴾68﴿</a:t>
            </a:r>
            <a:r>
              <a:rPr lang="tr-TR" b="1" i="1" dirty="0">
                <a:solidFill>
                  <a:srgbClr val="4A4A4A"/>
                </a:solidFill>
                <a:effectLst/>
                <a:latin typeface="Helvetica Neue"/>
              </a:rPr>
              <a:t>Sanki orada hiç oturmamışlardı. İşte böyle, </a:t>
            </a:r>
            <a:r>
              <a:rPr lang="tr-TR" b="1" i="1" dirty="0" err="1">
                <a:solidFill>
                  <a:srgbClr val="4A4A4A"/>
                </a:solidFill>
                <a:effectLst/>
                <a:latin typeface="Helvetica Neue"/>
              </a:rPr>
              <a:t>Semûd</a:t>
            </a:r>
            <a:r>
              <a:rPr lang="tr-TR" b="1" i="1" dirty="0">
                <a:solidFill>
                  <a:srgbClr val="4A4A4A"/>
                </a:solidFill>
                <a:effectLst/>
                <a:latin typeface="Helvetica Neue"/>
              </a:rPr>
              <a:t> kavmi rablerini inkâr etti. Vay </a:t>
            </a:r>
            <a:r>
              <a:rPr lang="tr-TR" b="1" i="1" dirty="0" err="1">
                <a:solidFill>
                  <a:srgbClr val="4A4A4A"/>
                </a:solidFill>
                <a:effectLst/>
                <a:latin typeface="Helvetica Neue"/>
              </a:rPr>
              <a:t>Semûd’un</a:t>
            </a:r>
            <a:r>
              <a:rPr lang="tr-TR" b="1" i="1" dirty="0">
                <a:solidFill>
                  <a:srgbClr val="4A4A4A"/>
                </a:solidFill>
                <a:effectLst/>
                <a:latin typeface="Helvetica Neue"/>
              </a:rPr>
              <a:t> haline!</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252155" y="0"/>
            <a:ext cx="2939845" cy="1477328"/>
          </a:xfrm>
          <a:prstGeom prst="rect">
            <a:avLst/>
          </a:prstGeom>
          <a:noFill/>
        </p:spPr>
        <p:txBody>
          <a:bodyPr wrap="square" rtlCol="0">
            <a:spAutoFit/>
          </a:bodyPr>
          <a:lstStyle/>
          <a:p>
            <a:r>
              <a:rPr lang="tr-TR" sz="2400" b="1" i="0" dirty="0">
                <a:solidFill>
                  <a:srgbClr val="725945"/>
                </a:solidFill>
                <a:effectLst/>
                <a:latin typeface="Helvetica Neue"/>
              </a:rPr>
              <a:t>Hûd Suresi </a:t>
            </a:r>
            <a:r>
              <a:rPr lang="tr-TR" sz="2200" b="1" i="0" dirty="0">
                <a:solidFill>
                  <a:srgbClr val="725945"/>
                </a:solidFill>
                <a:effectLst/>
                <a:latin typeface="inherit"/>
              </a:rPr>
              <a:t>- 11.Sure </a:t>
            </a:r>
          </a:p>
          <a:p>
            <a:r>
              <a:rPr lang="tr-TR" sz="2200" b="1" dirty="0">
                <a:solidFill>
                  <a:srgbClr val="725945"/>
                </a:solidFill>
                <a:latin typeface="Helvetica Neue"/>
                <a:hlinkClick r:id="rId2"/>
              </a:rPr>
              <a:t>68.</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241353"/>
            <a:ext cx="12192000" cy="1187214"/>
          </a:xfrm>
        </p:spPr>
        <p:txBody>
          <a:bodyPr>
            <a:noAutofit/>
          </a:bodyPr>
          <a:lstStyle/>
          <a:p>
            <a:pPr rtl="1"/>
            <a:r>
              <a:rPr lang="ar-AE" sz="3600" b="0" i="0" dirty="0">
                <a:solidFill>
                  <a:srgbClr val="725945"/>
                </a:solidFill>
                <a:effectLst/>
                <a:latin typeface="Elif1"/>
              </a:rPr>
              <a:t>كَاَنْ لَمْ يَغْنَوْا فٖيهَاؕ اَلَٓا اِنَّ ثَمُودَا۬ كَفَرُوا رَبَّهُمْؕ اَلَا بُعْداً لِثَمُودَࣖ</a:t>
            </a:r>
            <a:r>
              <a:rPr lang="ar-AE" sz="3600" b="1" i="0" u="none" strike="noStrike" dirty="0">
                <a:solidFill>
                  <a:srgbClr val="725945"/>
                </a:solidFill>
                <a:effectLst/>
                <a:latin typeface="Elif1"/>
              </a:rPr>
              <a:t>﴿٦٨﴾</a:t>
            </a:r>
            <a:endParaRPr lang="ar-AE" sz="3600" b="0" i="0" dirty="0">
              <a:solidFill>
                <a:srgbClr val="725945"/>
              </a:solidFill>
              <a:effectLst/>
              <a:latin typeface="Elif1"/>
            </a:endParaRPr>
          </a:p>
        </p:txBody>
      </p:sp>
    </p:spTree>
    <p:extLst>
      <p:ext uri="{BB962C8B-B14F-4D97-AF65-F5344CB8AC3E}">
        <p14:creationId xmlns:p14="http://schemas.microsoft.com/office/powerpoint/2010/main" val="2412749627"/>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﴾75﴿</a:t>
            </a:r>
            <a:r>
              <a:rPr lang="tr-TR" b="1" i="1" dirty="0">
                <a:solidFill>
                  <a:srgbClr val="4A4A4A"/>
                </a:solidFill>
                <a:effectLst/>
                <a:latin typeface="Helvetica Neue"/>
              </a:rPr>
              <a:t>İbrâhim cidden ağır başlı, hassas ruhlu, kendini Allah’a vermiş biriydi.</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252155" y="0"/>
            <a:ext cx="2939845" cy="1477328"/>
          </a:xfrm>
          <a:prstGeom prst="rect">
            <a:avLst/>
          </a:prstGeom>
          <a:noFill/>
        </p:spPr>
        <p:txBody>
          <a:bodyPr wrap="square" rtlCol="0">
            <a:spAutoFit/>
          </a:bodyPr>
          <a:lstStyle/>
          <a:p>
            <a:r>
              <a:rPr lang="tr-TR" sz="2400" b="1" i="0" dirty="0">
                <a:solidFill>
                  <a:srgbClr val="725945"/>
                </a:solidFill>
                <a:effectLst/>
                <a:latin typeface="Helvetica Neue"/>
              </a:rPr>
              <a:t>Hûd Suresi </a:t>
            </a:r>
            <a:r>
              <a:rPr lang="tr-TR" sz="2200" b="1" i="0" dirty="0">
                <a:solidFill>
                  <a:srgbClr val="725945"/>
                </a:solidFill>
                <a:effectLst/>
                <a:latin typeface="inherit"/>
              </a:rPr>
              <a:t>- 11.Sure </a:t>
            </a:r>
          </a:p>
          <a:p>
            <a:r>
              <a:rPr lang="tr-TR" sz="2200" b="1" dirty="0">
                <a:solidFill>
                  <a:srgbClr val="725945"/>
                </a:solidFill>
                <a:latin typeface="Helvetica Neue"/>
                <a:hlinkClick r:id="rId2"/>
              </a:rPr>
              <a:t>75.</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241353"/>
            <a:ext cx="12192000" cy="1187214"/>
          </a:xfrm>
        </p:spPr>
        <p:txBody>
          <a:bodyPr>
            <a:noAutofit/>
          </a:bodyPr>
          <a:lstStyle/>
          <a:p>
            <a:pPr rtl="1"/>
            <a:r>
              <a:rPr lang="ar-AE" sz="3600" b="0" i="0" dirty="0">
                <a:solidFill>
                  <a:srgbClr val="725945"/>
                </a:solidFill>
                <a:effectLst/>
                <a:latin typeface="Elif1"/>
              </a:rPr>
              <a:t>اِنَّ اِبْرٰهٖيمَ لَحَلٖيمٌ اَوَّاهٌ مُنٖيبٌ</a:t>
            </a:r>
            <a:r>
              <a:rPr lang="ar-AE" sz="3600" b="1" i="0" u="none" strike="noStrike" dirty="0">
                <a:solidFill>
                  <a:srgbClr val="725945"/>
                </a:solidFill>
                <a:effectLst/>
                <a:latin typeface="Elif1"/>
              </a:rPr>
              <a:t>﴿٧٥﴾</a:t>
            </a:r>
            <a:endParaRPr lang="ar-AE" sz="3600" b="0" i="0" dirty="0">
              <a:solidFill>
                <a:srgbClr val="725945"/>
              </a:solidFill>
              <a:effectLst/>
              <a:latin typeface="Elif1"/>
            </a:endParaRPr>
          </a:p>
        </p:txBody>
      </p:sp>
    </p:spTree>
    <p:extLst>
      <p:ext uri="{BB962C8B-B14F-4D97-AF65-F5344CB8AC3E}">
        <p14:creationId xmlns:p14="http://schemas.microsoft.com/office/powerpoint/2010/main" val="3502758969"/>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﴾81﴿</a:t>
            </a:r>
            <a:r>
              <a:rPr lang="tr-TR" b="1" i="1" dirty="0">
                <a:solidFill>
                  <a:srgbClr val="4A4A4A"/>
                </a:solidFill>
                <a:effectLst/>
                <a:latin typeface="Helvetica Neue"/>
              </a:rPr>
              <a:t>Elçiler “Ey </a:t>
            </a:r>
            <a:r>
              <a:rPr lang="tr-TR" b="1" i="1" dirty="0" err="1">
                <a:solidFill>
                  <a:srgbClr val="4A4A4A"/>
                </a:solidFill>
                <a:effectLst/>
                <a:latin typeface="Helvetica Neue"/>
              </a:rPr>
              <a:t>Lût</a:t>
            </a:r>
            <a:r>
              <a:rPr lang="tr-TR" b="1" i="1" dirty="0">
                <a:solidFill>
                  <a:srgbClr val="4A4A4A"/>
                </a:solidFill>
                <a:effectLst/>
                <a:latin typeface="Helvetica Neue"/>
              </a:rPr>
              <a:t>! Biz rabbinin elçileriyiz. Onlar sana asla dokunamayacaklar. Sen gecenin bir vaktinde ailenle birlikte yola çık. Eşin hariç, sizden hiç kimse geride kalmasın. Çünkü onların başına gelecek olan, şüphesiz onun başına da gelecektir. Onlar için belirlenen zaman, sabah vaktidir. Sabah da yakın, değil mi?” dediler.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252155" y="0"/>
            <a:ext cx="2939845" cy="1477328"/>
          </a:xfrm>
          <a:prstGeom prst="rect">
            <a:avLst/>
          </a:prstGeom>
          <a:noFill/>
        </p:spPr>
        <p:txBody>
          <a:bodyPr wrap="square" rtlCol="0">
            <a:spAutoFit/>
          </a:bodyPr>
          <a:lstStyle/>
          <a:p>
            <a:r>
              <a:rPr lang="tr-TR" sz="2400" b="1" i="0" dirty="0">
                <a:solidFill>
                  <a:srgbClr val="725945"/>
                </a:solidFill>
                <a:effectLst/>
                <a:latin typeface="Helvetica Neue"/>
              </a:rPr>
              <a:t>Hûd Suresi </a:t>
            </a:r>
            <a:r>
              <a:rPr lang="tr-TR" sz="2200" b="1" i="0" dirty="0">
                <a:solidFill>
                  <a:srgbClr val="725945"/>
                </a:solidFill>
                <a:effectLst/>
                <a:latin typeface="inherit"/>
              </a:rPr>
              <a:t>- 11.Sure </a:t>
            </a:r>
          </a:p>
          <a:p>
            <a:r>
              <a:rPr lang="tr-TR" sz="2200" b="1" dirty="0">
                <a:solidFill>
                  <a:srgbClr val="725945"/>
                </a:solidFill>
                <a:latin typeface="Helvetica Neue"/>
                <a:hlinkClick r:id="rId2"/>
              </a:rPr>
              <a:t>81.</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700454"/>
            <a:ext cx="12192000" cy="1187214"/>
          </a:xfrm>
        </p:spPr>
        <p:txBody>
          <a:bodyPr>
            <a:noAutofit/>
          </a:bodyPr>
          <a:lstStyle/>
          <a:p>
            <a:pPr rtl="1"/>
            <a:r>
              <a:rPr lang="ar-AE" sz="3600" b="0" i="0" dirty="0">
                <a:solidFill>
                  <a:srgbClr val="725945"/>
                </a:solidFill>
                <a:effectLst/>
                <a:latin typeface="Elif1"/>
              </a:rPr>
              <a:t>قَالُوا يَا لُوطُ اِنَّا رُسُلُ رَبِّكَ لَنْ يَصِلُٓوا اِلَيْكَ فَاَسْرِ بِاَهْلِكَ بِقِطْعٍ مِنَ الَّيْلِ وَلَا يَلْتَفِتْ مِنْكُمْ</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اَحَدٌ اِلَّا امْرَاَتَكَؕ اِنَّهُ مُصٖيبُهَا مَٓا اَصَابَهُمْؕ اِنَّ مَوْعِدَهُمُ الصُّبْحُؕ اَلَيْسَ الصُّبْحُ بِقَرٖيبٍ</a:t>
            </a:r>
            <a:r>
              <a:rPr lang="ar-AE" sz="3600" b="1" i="0" u="none" strike="noStrike" dirty="0">
                <a:solidFill>
                  <a:srgbClr val="725945"/>
                </a:solidFill>
                <a:effectLst/>
                <a:latin typeface="Elif1"/>
              </a:rPr>
              <a:t>﴿٨١﴾</a:t>
            </a:r>
            <a:endParaRPr lang="ar-AE" sz="3600" b="0" i="0" dirty="0">
              <a:solidFill>
                <a:srgbClr val="725945"/>
              </a:solidFill>
              <a:effectLst/>
              <a:latin typeface="Elif1"/>
            </a:endParaRPr>
          </a:p>
        </p:txBody>
      </p:sp>
    </p:spTree>
    <p:extLst>
      <p:ext uri="{BB962C8B-B14F-4D97-AF65-F5344CB8AC3E}">
        <p14:creationId xmlns:p14="http://schemas.microsoft.com/office/powerpoint/2010/main" val="3893626838"/>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﴾82-83﴿</a:t>
            </a:r>
            <a:r>
              <a:rPr lang="tr-TR" b="1" i="1" dirty="0">
                <a:solidFill>
                  <a:srgbClr val="4A4A4A"/>
                </a:solidFill>
                <a:effectLst/>
                <a:latin typeface="Helvetica Neue"/>
              </a:rPr>
              <a:t>Emrimiz gelince oranın altını üstüne getirdik ve üzerlerine sağanak halinde, rabbin katında işaretlenmiş taşlar yağdırdık. Böyle cezalar zalimlerin başından hiç eksik olmaz.</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252155" y="0"/>
            <a:ext cx="2939845" cy="1477328"/>
          </a:xfrm>
          <a:prstGeom prst="rect">
            <a:avLst/>
          </a:prstGeom>
          <a:noFill/>
        </p:spPr>
        <p:txBody>
          <a:bodyPr wrap="square" rtlCol="0">
            <a:spAutoFit/>
          </a:bodyPr>
          <a:lstStyle/>
          <a:p>
            <a:r>
              <a:rPr lang="tr-TR" sz="2400" b="1" i="0" dirty="0">
                <a:solidFill>
                  <a:srgbClr val="725945"/>
                </a:solidFill>
                <a:effectLst/>
                <a:latin typeface="Helvetica Neue"/>
              </a:rPr>
              <a:t>Hûd Suresi </a:t>
            </a:r>
            <a:r>
              <a:rPr lang="tr-TR" sz="2200" b="1" i="0" dirty="0">
                <a:solidFill>
                  <a:srgbClr val="725945"/>
                </a:solidFill>
                <a:effectLst/>
                <a:latin typeface="inherit"/>
              </a:rPr>
              <a:t>- 11.Sure </a:t>
            </a:r>
          </a:p>
          <a:p>
            <a:r>
              <a:rPr lang="tr-TR" sz="2200" b="1" dirty="0">
                <a:solidFill>
                  <a:srgbClr val="725945"/>
                </a:solidFill>
                <a:latin typeface="Helvetica Neue"/>
                <a:hlinkClick r:id="rId2"/>
              </a:rPr>
              <a:t>82 – 83.</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68826" y="2431056"/>
            <a:ext cx="12192000" cy="1187214"/>
          </a:xfrm>
        </p:spPr>
        <p:txBody>
          <a:bodyPr>
            <a:noAutofit/>
          </a:bodyPr>
          <a:lstStyle/>
          <a:p>
            <a:pPr rtl="1"/>
            <a:r>
              <a:rPr lang="ar-AE" sz="3600" b="0" i="0" dirty="0">
                <a:solidFill>
                  <a:srgbClr val="725945"/>
                </a:solidFill>
                <a:effectLst/>
                <a:latin typeface="Elif1"/>
              </a:rPr>
              <a:t>فَلَمَّا جَٓاءَ اَمْرُنَا جَعَلْنَا عَالِيَهَا سَافِلَهَا وَاَمْطَرْنَا عَلَيْهَا حِجَارَةً مِنْ سِجّٖيلٍۙ مَنْضُودٍۙ</a:t>
            </a:r>
            <a:r>
              <a:rPr lang="ar-AE" sz="3600" b="1" i="0" u="none" strike="noStrike" dirty="0">
                <a:solidFill>
                  <a:srgbClr val="725945"/>
                </a:solidFill>
                <a:effectLst/>
                <a:latin typeface="Elif1"/>
              </a:rPr>
              <a:t>﴿٨٢﴾</a:t>
            </a:r>
            <a:r>
              <a:rPr lang="tr-TR" sz="3600" b="1" i="0" u="none" strike="noStrike" dirty="0">
                <a:solidFill>
                  <a:srgbClr val="725945"/>
                </a:solidFill>
                <a:effectLst/>
                <a:latin typeface="Elif1"/>
              </a:rPr>
              <a:t/>
            </a:r>
            <a:br>
              <a:rPr lang="tr-TR" sz="3600" b="1" i="0" u="none" strike="noStrike" dirty="0">
                <a:solidFill>
                  <a:srgbClr val="725945"/>
                </a:solidFill>
                <a:effectLst/>
                <a:latin typeface="Elif1"/>
              </a:rPr>
            </a:br>
            <a:r>
              <a:rPr lang="ar-AE" sz="3600" b="0" i="0" dirty="0">
                <a:solidFill>
                  <a:srgbClr val="725945"/>
                </a:solidFill>
                <a:effectLst/>
                <a:latin typeface="Elif1"/>
              </a:rPr>
              <a:t/>
            </a:r>
            <a:br>
              <a:rPr lang="ar-AE" sz="3600" b="0" i="0" dirty="0">
                <a:solidFill>
                  <a:srgbClr val="725945"/>
                </a:solidFill>
                <a:effectLst/>
                <a:latin typeface="Elif1"/>
              </a:rPr>
            </a:br>
            <a:r>
              <a:rPr lang="ar-AE" sz="3600" b="0" i="0" dirty="0">
                <a:solidFill>
                  <a:srgbClr val="725945"/>
                </a:solidFill>
                <a:effectLst/>
                <a:latin typeface="Elif1"/>
              </a:rPr>
              <a:t>مُسَوَّمَةً عِنْدَ رَبِّكَؕ وَمَا هِيَ مِنَ الظَّالِمٖينَ بِبَعٖيدٍࣖ</a:t>
            </a:r>
            <a:r>
              <a:rPr lang="ar-AE" sz="3600" b="1" i="0" u="none" strike="noStrike" dirty="0">
                <a:solidFill>
                  <a:srgbClr val="725945"/>
                </a:solidFill>
                <a:effectLst/>
                <a:latin typeface="Elif1"/>
              </a:rPr>
              <a:t>﴿٨٣﴾</a:t>
            </a:r>
            <a:r>
              <a:rPr lang="ar-AE" sz="3600" b="0" i="0" dirty="0">
                <a:solidFill>
                  <a:srgbClr val="725945"/>
                </a:solidFill>
                <a:effectLst/>
                <a:latin typeface="Elif1"/>
              </a:rPr>
              <a:t/>
            </a:r>
            <a:br>
              <a:rPr lang="ar-AE" sz="3600" b="0" i="0" dirty="0">
                <a:solidFill>
                  <a:srgbClr val="725945"/>
                </a:solidFill>
                <a:effectLst/>
                <a:latin typeface="Elif1"/>
              </a:rPr>
            </a:br>
            <a:endParaRPr lang="ar-AE" sz="3600" b="0" i="0" dirty="0">
              <a:solidFill>
                <a:srgbClr val="725945"/>
              </a:solidFill>
              <a:effectLst/>
              <a:latin typeface="Elif1"/>
            </a:endParaRPr>
          </a:p>
        </p:txBody>
      </p:sp>
    </p:spTree>
    <p:extLst>
      <p:ext uri="{BB962C8B-B14F-4D97-AF65-F5344CB8AC3E}">
        <p14:creationId xmlns:p14="http://schemas.microsoft.com/office/powerpoint/2010/main" val="1596886177"/>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474989"/>
            <a:ext cx="12192000" cy="2854960"/>
          </a:xfrm>
        </p:spPr>
        <p:txBody>
          <a:bodyPr>
            <a:normAutofit/>
          </a:bodyPr>
          <a:lstStyle/>
          <a:p>
            <a:r>
              <a:rPr lang="tr-TR" sz="2000" b="1" i="1" u="none" strike="noStrike" dirty="0">
                <a:solidFill>
                  <a:srgbClr val="725945"/>
                </a:solidFill>
                <a:effectLst/>
                <a:latin typeface="Helvetica Neue"/>
              </a:rPr>
              <a:t>﴾88﴿</a:t>
            </a:r>
            <a:r>
              <a:rPr lang="tr-TR" sz="2000" b="1" i="1" dirty="0">
                <a:solidFill>
                  <a:srgbClr val="4A4A4A"/>
                </a:solidFill>
                <a:effectLst/>
                <a:latin typeface="Helvetica Neue"/>
              </a:rPr>
              <a:t>Şuayb de şöyle dedi: “Ey kavmim! Bir de şöyle düşünün: Ya benim, rabbimden açık bir delilim varsa ve O bana tarafından güzel bir nasip vermişse! Size yasakladığımı kendim yapmak niyetinde değilim. Ben sadece gücümün yettiği kadar ıslah etmek istiyorum. Fakat başarmam Allah’ın yardımına bağlıdır. Yalnız O’na dayanıyor ve O’na yöneliyorum.</a:t>
            </a:r>
            <a:endParaRPr lang="tr-TR" sz="3333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252155" y="0"/>
            <a:ext cx="2939845" cy="1477328"/>
          </a:xfrm>
          <a:prstGeom prst="rect">
            <a:avLst/>
          </a:prstGeom>
          <a:noFill/>
        </p:spPr>
        <p:txBody>
          <a:bodyPr wrap="square" rtlCol="0">
            <a:spAutoFit/>
          </a:bodyPr>
          <a:lstStyle/>
          <a:p>
            <a:r>
              <a:rPr lang="tr-TR" sz="2400" b="1" i="0" dirty="0">
                <a:solidFill>
                  <a:srgbClr val="725945"/>
                </a:solidFill>
                <a:effectLst/>
                <a:latin typeface="Helvetica Neue"/>
              </a:rPr>
              <a:t>Hûd Suresi </a:t>
            </a:r>
            <a:r>
              <a:rPr lang="tr-TR" sz="2200" b="1" i="0" dirty="0">
                <a:solidFill>
                  <a:srgbClr val="725945"/>
                </a:solidFill>
                <a:effectLst/>
                <a:latin typeface="inherit"/>
              </a:rPr>
              <a:t>- 11.Sure </a:t>
            </a:r>
          </a:p>
          <a:p>
            <a:r>
              <a:rPr lang="tr-TR" sz="2200" b="1" dirty="0">
                <a:solidFill>
                  <a:srgbClr val="725945"/>
                </a:solidFill>
                <a:latin typeface="Helvetica Neue"/>
                <a:hlinkClick r:id="rId2"/>
              </a:rPr>
              <a:t>88.</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559992"/>
            <a:ext cx="12192000" cy="1187214"/>
          </a:xfrm>
        </p:spPr>
        <p:txBody>
          <a:bodyPr>
            <a:noAutofit/>
          </a:bodyPr>
          <a:lstStyle/>
          <a:p>
            <a:pPr rtl="1"/>
            <a:r>
              <a:rPr lang="ar-AE" sz="3600" b="0" i="0" dirty="0">
                <a:solidFill>
                  <a:srgbClr val="725945"/>
                </a:solidFill>
                <a:effectLst/>
                <a:latin typeface="Elif1"/>
              </a:rPr>
              <a:t>قَالَ يَا قَوْمِ اَرَاَيْتُمْ اِنْ كُنْتُ عَلٰى بَيِّنَةٍ مِنْ رَبّٖي وَرَزَقَنٖي مِنْهُ رِزْقاً حَسَناًؕ وَمَٓا اُرٖيدُ اَنْ</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اُخَالِفَكُمْ اِلٰى مَٓا اَنْهٰيكُمْ عَنْهُؕ اِنْ اُرٖيدُ اِلَّا الْاِصْلَاحَ مَا اسْتَطَعْتُؕ وَمَا تَوْفٖيقٖٓي اِلَّا بِاللّٰهِؕ عَلَيْهِ</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تَوَكَّلْتُ وَاِلَيْهِ اُنٖيبُ</a:t>
            </a:r>
            <a:r>
              <a:rPr lang="ar-AE" sz="3600" b="1" i="0" u="none" strike="noStrike" dirty="0">
                <a:solidFill>
                  <a:srgbClr val="725945"/>
                </a:solidFill>
                <a:effectLst/>
                <a:latin typeface="Elif1"/>
              </a:rPr>
              <a:t>﴿٨٨﴾</a:t>
            </a:r>
            <a:endParaRPr lang="ar-AE" sz="3600" b="0" i="0" dirty="0">
              <a:solidFill>
                <a:srgbClr val="725945"/>
              </a:solidFill>
              <a:effectLst/>
              <a:latin typeface="Elif1"/>
            </a:endParaRPr>
          </a:p>
        </p:txBody>
      </p:sp>
    </p:spTree>
    <p:extLst>
      <p:ext uri="{BB962C8B-B14F-4D97-AF65-F5344CB8AC3E}">
        <p14:creationId xmlns:p14="http://schemas.microsoft.com/office/powerpoint/2010/main" val="1542022551"/>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﴾92﴿</a:t>
            </a:r>
            <a:r>
              <a:rPr lang="tr-TR" b="1" i="1" dirty="0">
                <a:solidFill>
                  <a:srgbClr val="4A4A4A"/>
                </a:solidFill>
                <a:effectLst/>
                <a:latin typeface="Helvetica Neue"/>
              </a:rPr>
              <a:t>Şuayb da, “Ey kavmim! Size göre benim kabilem Allah’tan daha mı hatırlı ki O’nu arkanıza atıp unuttunuz. Şüphesiz ki rabbim yaptıklarınızı kuşatmıştır.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252155" y="0"/>
            <a:ext cx="2939845" cy="1477328"/>
          </a:xfrm>
          <a:prstGeom prst="rect">
            <a:avLst/>
          </a:prstGeom>
          <a:noFill/>
        </p:spPr>
        <p:txBody>
          <a:bodyPr wrap="square" rtlCol="0">
            <a:spAutoFit/>
          </a:bodyPr>
          <a:lstStyle/>
          <a:p>
            <a:r>
              <a:rPr lang="tr-TR" sz="2400" b="1" i="0" dirty="0">
                <a:solidFill>
                  <a:srgbClr val="725945"/>
                </a:solidFill>
                <a:effectLst/>
                <a:latin typeface="Helvetica Neue"/>
              </a:rPr>
              <a:t>Hûd Suresi </a:t>
            </a:r>
            <a:r>
              <a:rPr lang="tr-TR" sz="2200" b="1" i="0" dirty="0">
                <a:solidFill>
                  <a:srgbClr val="725945"/>
                </a:solidFill>
                <a:effectLst/>
                <a:latin typeface="inherit"/>
              </a:rPr>
              <a:t>- 11.Sure </a:t>
            </a:r>
          </a:p>
          <a:p>
            <a:r>
              <a:rPr lang="tr-TR" sz="2200" b="1" dirty="0">
                <a:solidFill>
                  <a:srgbClr val="725945"/>
                </a:solidFill>
                <a:latin typeface="Helvetica Neue"/>
                <a:hlinkClick r:id="rId2"/>
              </a:rPr>
              <a:t>92.</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28273"/>
            <a:ext cx="12192000" cy="1187214"/>
          </a:xfrm>
        </p:spPr>
        <p:txBody>
          <a:bodyPr>
            <a:noAutofit/>
          </a:bodyPr>
          <a:lstStyle/>
          <a:p>
            <a:pPr rtl="1"/>
            <a:r>
              <a:rPr lang="ar-AE" sz="3600" b="0" i="0" dirty="0">
                <a:solidFill>
                  <a:srgbClr val="725945"/>
                </a:solidFill>
                <a:effectLst/>
                <a:latin typeface="Elif1"/>
              </a:rPr>
              <a:t>قَالَ يَا قَوْمِ اَرَهْطٖٓي اَعَزُّ عَلَيْكُمْ مِنَ اللّٰهِؕ وَاتَّخَذْتُمُوهُ وَرَٓاءَكُمْ ظِهْرِياًّؕ اِنَّ رَبّٖي بِمَا تَعْمَلُونَ</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مُحٖيطٌ</a:t>
            </a:r>
            <a:r>
              <a:rPr lang="ar-AE" sz="3600" b="1" i="0" u="none" strike="noStrike" dirty="0">
                <a:solidFill>
                  <a:srgbClr val="725945"/>
                </a:solidFill>
                <a:effectLst/>
                <a:latin typeface="Elif1"/>
              </a:rPr>
              <a:t>﴿٩٢﴾</a:t>
            </a:r>
            <a:endParaRPr lang="ar-AE" sz="3600" b="0" i="0" dirty="0">
              <a:solidFill>
                <a:srgbClr val="725945"/>
              </a:solidFill>
              <a:effectLst/>
              <a:latin typeface="Elif1"/>
            </a:endParaRPr>
          </a:p>
        </p:txBody>
      </p:sp>
    </p:spTree>
    <p:extLst>
      <p:ext uri="{BB962C8B-B14F-4D97-AF65-F5344CB8AC3E}">
        <p14:creationId xmlns:p14="http://schemas.microsoft.com/office/powerpoint/2010/main" val="3026157290"/>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﴾101﴿</a:t>
            </a:r>
            <a:r>
              <a:rPr lang="tr-TR" b="1" i="1" dirty="0">
                <a:solidFill>
                  <a:srgbClr val="4A4A4A"/>
                </a:solidFill>
                <a:effectLst/>
                <a:latin typeface="Helvetica Neue"/>
              </a:rPr>
              <a:t>Onlara biz zulmetmedik; onlar kendi kendilerine zulmettiler. Rabbinin hükmü geldiğinde Allah’ı bırakıp da taptıkları tanrıları onlara hiçbir şey sağlamadı; ziyanlarını artırmaktan başka bir işe yaramadı.</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252155" y="0"/>
            <a:ext cx="2939845" cy="1477328"/>
          </a:xfrm>
          <a:prstGeom prst="rect">
            <a:avLst/>
          </a:prstGeom>
          <a:noFill/>
        </p:spPr>
        <p:txBody>
          <a:bodyPr wrap="square" rtlCol="0">
            <a:spAutoFit/>
          </a:bodyPr>
          <a:lstStyle/>
          <a:p>
            <a:r>
              <a:rPr lang="tr-TR" sz="2400" b="1" i="0" dirty="0">
                <a:solidFill>
                  <a:srgbClr val="725945"/>
                </a:solidFill>
                <a:effectLst/>
                <a:latin typeface="Helvetica Neue"/>
              </a:rPr>
              <a:t>Hûd Suresi </a:t>
            </a:r>
            <a:r>
              <a:rPr lang="tr-TR" sz="2200" b="1" i="0" dirty="0">
                <a:solidFill>
                  <a:srgbClr val="725945"/>
                </a:solidFill>
                <a:effectLst/>
                <a:latin typeface="inherit"/>
              </a:rPr>
              <a:t>- 11.Sure </a:t>
            </a:r>
          </a:p>
          <a:p>
            <a:r>
              <a:rPr lang="tr-TR" sz="2200" b="1" dirty="0">
                <a:solidFill>
                  <a:srgbClr val="725945"/>
                </a:solidFill>
                <a:latin typeface="Helvetica Neue"/>
                <a:hlinkClick r:id="rId2"/>
              </a:rPr>
              <a:t>101.</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28273"/>
            <a:ext cx="12192000" cy="1187214"/>
          </a:xfrm>
        </p:spPr>
        <p:txBody>
          <a:bodyPr>
            <a:noAutofit/>
          </a:bodyPr>
          <a:lstStyle/>
          <a:p>
            <a:pPr rtl="1"/>
            <a:r>
              <a:rPr lang="ar-AE" sz="3600" b="0" i="0" dirty="0">
                <a:solidFill>
                  <a:srgbClr val="725945"/>
                </a:solidFill>
                <a:effectLst/>
                <a:latin typeface="Elif1"/>
              </a:rPr>
              <a:t>وَمَا ظَلَمْنَاهُمْ وَلٰكِنْ ظَلَمُٓوا اَنْفُسَهُمْ فَـمَٓا اَغْنَتْ عَنْهُمْ اٰلِهَتُهُمُ الَّتٖي يَدْعُونَ مِنْ دُونِ اللّٰهِ مِنْ</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شَيْءٍ لَمَّا جَٓاءَ اَمْرُ رَبِّكَؕ وَمَا زَادُوهُمْ غَيْرَ تَتْبٖيبٍ</a:t>
            </a:r>
            <a:r>
              <a:rPr lang="ar-AE" sz="3600" b="1" i="0" u="none" strike="noStrike" dirty="0">
                <a:solidFill>
                  <a:srgbClr val="725945"/>
                </a:solidFill>
                <a:effectLst/>
                <a:latin typeface="Elif1"/>
              </a:rPr>
              <a:t>﴿١٠١﴾</a:t>
            </a:r>
            <a:endParaRPr lang="ar-AE" sz="3600" b="0" i="0" dirty="0">
              <a:solidFill>
                <a:srgbClr val="725945"/>
              </a:solidFill>
              <a:effectLst/>
              <a:latin typeface="Elif1"/>
            </a:endParaRPr>
          </a:p>
        </p:txBody>
      </p:sp>
    </p:spTree>
    <p:extLst>
      <p:ext uri="{BB962C8B-B14F-4D97-AF65-F5344CB8AC3E}">
        <p14:creationId xmlns:p14="http://schemas.microsoft.com/office/powerpoint/2010/main" val="2935059948"/>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﴾102﴿</a:t>
            </a:r>
            <a:r>
              <a:rPr lang="tr-TR" b="1" i="1" dirty="0">
                <a:solidFill>
                  <a:srgbClr val="4A4A4A"/>
                </a:solidFill>
                <a:effectLst/>
                <a:latin typeface="Helvetica Neue"/>
              </a:rPr>
              <a:t>Rabbin, zulme sapan toplulukları yakaladığında işte böyle yakalar! Şüphesiz onun cezalandırması pek elem vericidir, pek çetindir!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252155" y="0"/>
            <a:ext cx="2939845" cy="1477328"/>
          </a:xfrm>
          <a:prstGeom prst="rect">
            <a:avLst/>
          </a:prstGeom>
          <a:noFill/>
        </p:spPr>
        <p:txBody>
          <a:bodyPr wrap="square" rtlCol="0">
            <a:spAutoFit/>
          </a:bodyPr>
          <a:lstStyle/>
          <a:p>
            <a:r>
              <a:rPr lang="tr-TR" sz="2400" b="1" i="0" dirty="0">
                <a:solidFill>
                  <a:srgbClr val="725945"/>
                </a:solidFill>
                <a:effectLst/>
                <a:latin typeface="Helvetica Neue"/>
              </a:rPr>
              <a:t>Hûd Suresi </a:t>
            </a:r>
            <a:r>
              <a:rPr lang="tr-TR" sz="2200" b="1" i="0" dirty="0">
                <a:solidFill>
                  <a:srgbClr val="725945"/>
                </a:solidFill>
                <a:effectLst/>
                <a:latin typeface="inherit"/>
              </a:rPr>
              <a:t>- 11.Sure </a:t>
            </a:r>
          </a:p>
          <a:p>
            <a:r>
              <a:rPr lang="tr-TR" sz="2200" b="1" dirty="0">
                <a:solidFill>
                  <a:srgbClr val="725945"/>
                </a:solidFill>
                <a:latin typeface="Helvetica Neue"/>
                <a:hlinkClick r:id="rId2"/>
              </a:rPr>
              <a:t>102.</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28273"/>
            <a:ext cx="12192000" cy="1187214"/>
          </a:xfrm>
        </p:spPr>
        <p:txBody>
          <a:bodyPr>
            <a:noAutofit/>
          </a:bodyPr>
          <a:lstStyle/>
          <a:p>
            <a:pPr rtl="1"/>
            <a:r>
              <a:rPr lang="ar-AE" sz="3600" b="0" i="0" dirty="0">
                <a:solidFill>
                  <a:srgbClr val="725945"/>
                </a:solidFill>
                <a:effectLst/>
                <a:latin typeface="Elif1"/>
              </a:rPr>
              <a:t>وَكَذٰلِكَ اَخْذُ رَبِّكَ اِذَٓا اَخَذَ الْقُرٰى وَهِيَ ظَالِمَةٌؕ اِنَّ اَخْذَهُٓ اَلٖيمٌ شَدٖيدٌ</a:t>
            </a:r>
            <a:r>
              <a:rPr lang="ar-AE" sz="3600" b="1" i="0" u="none" strike="noStrike" dirty="0">
                <a:solidFill>
                  <a:srgbClr val="725945"/>
                </a:solidFill>
                <a:effectLst/>
                <a:latin typeface="Elif1"/>
              </a:rPr>
              <a:t>﴿١٠٢﴾</a:t>
            </a:r>
            <a:endParaRPr lang="ar-AE" sz="3600" b="0" i="0" dirty="0">
              <a:solidFill>
                <a:srgbClr val="725945"/>
              </a:solidFill>
              <a:effectLst/>
              <a:latin typeface="Elif1"/>
            </a:endParaRPr>
          </a:p>
        </p:txBody>
      </p:sp>
    </p:spTree>
    <p:extLst>
      <p:ext uri="{BB962C8B-B14F-4D97-AF65-F5344CB8AC3E}">
        <p14:creationId xmlns:p14="http://schemas.microsoft.com/office/powerpoint/2010/main" val="2497546338"/>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﴾107﴿</a:t>
            </a:r>
            <a:r>
              <a:rPr lang="tr-TR" b="1" i="1" dirty="0">
                <a:solidFill>
                  <a:srgbClr val="4A4A4A"/>
                </a:solidFill>
                <a:effectLst/>
                <a:latin typeface="Helvetica Neue"/>
              </a:rPr>
              <a:t>Rabbinin dilediği hariç, onlar gökler ve yer durdukça o ateşte ebedî kalacaklardır. Rabbin gerçekten istediğini yapar.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252155" y="0"/>
            <a:ext cx="2939845" cy="1477328"/>
          </a:xfrm>
          <a:prstGeom prst="rect">
            <a:avLst/>
          </a:prstGeom>
          <a:noFill/>
        </p:spPr>
        <p:txBody>
          <a:bodyPr wrap="square" rtlCol="0">
            <a:spAutoFit/>
          </a:bodyPr>
          <a:lstStyle/>
          <a:p>
            <a:r>
              <a:rPr lang="tr-TR" sz="2400" b="1" i="0" dirty="0">
                <a:solidFill>
                  <a:srgbClr val="725945"/>
                </a:solidFill>
                <a:effectLst/>
                <a:latin typeface="Helvetica Neue"/>
              </a:rPr>
              <a:t>Hûd Suresi </a:t>
            </a:r>
            <a:r>
              <a:rPr lang="tr-TR" sz="2200" b="1" i="0" dirty="0">
                <a:solidFill>
                  <a:srgbClr val="725945"/>
                </a:solidFill>
                <a:effectLst/>
                <a:latin typeface="inherit"/>
              </a:rPr>
              <a:t>- 11.Sure </a:t>
            </a:r>
          </a:p>
          <a:p>
            <a:r>
              <a:rPr lang="tr-TR" sz="2200" b="1" dirty="0">
                <a:solidFill>
                  <a:srgbClr val="725945"/>
                </a:solidFill>
                <a:latin typeface="Helvetica Neue"/>
                <a:hlinkClick r:id="rId2"/>
              </a:rPr>
              <a:t>107.</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28273"/>
            <a:ext cx="12192000" cy="1187214"/>
          </a:xfrm>
        </p:spPr>
        <p:txBody>
          <a:bodyPr>
            <a:noAutofit/>
          </a:bodyPr>
          <a:lstStyle/>
          <a:p>
            <a:pPr rtl="1"/>
            <a:r>
              <a:rPr lang="ar-AE" sz="3600" b="0" i="0" dirty="0">
                <a:solidFill>
                  <a:srgbClr val="725945"/>
                </a:solidFill>
                <a:effectLst/>
                <a:latin typeface="Elif1"/>
              </a:rPr>
              <a:t>خَالِدٖينَ فٖيهَا مَا دَامَتِ السَّمٰوَاتُ وَالْاَرْضُ اِلَّا مَا شَٓاءَ رَبُّكَؕ اِنَّ رَبَّكَ فَعَّالٌ لِمَا يُرٖيدُ</a:t>
            </a:r>
            <a:r>
              <a:rPr lang="ar-AE" sz="3600" b="1" i="0" u="none" strike="noStrike" dirty="0">
                <a:solidFill>
                  <a:srgbClr val="725945"/>
                </a:solidFill>
                <a:effectLst/>
                <a:latin typeface="Elif1"/>
              </a:rPr>
              <a:t>﴿١٠٧﴾</a:t>
            </a:r>
            <a:endParaRPr lang="ar-AE" sz="3600" b="0" i="0" dirty="0">
              <a:solidFill>
                <a:srgbClr val="725945"/>
              </a:solidFill>
              <a:effectLst/>
              <a:latin typeface="Elif1"/>
            </a:endParaRPr>
          </a:p>
        </p:txBody>
      </p:sp>
    </p:spTree>
    <p:extLst>
      <p:ext uri="{BB962C8B-B14F-4D97-AF65-F5344CB8AC3E}">
        <p14:creationId xmlns:p14="http://schemas.microsoft.com/office/powerpoint/2010/main" val="1099134753"/>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﴾108﴿</a:t>
            </a:r>
            <a:r>
              <a:rPr lang="tr-TR" b="1" i="1" dirty="0">
                <a:solidFill>
                  <a:srgbClr val="4A4A4A"/>
                </a:solidFill>
                <a:effectLst/>
                <a:latin typeface="Helvetica Neue"/>
              </a:rPr>
              <a:t>Mutlu olanlara gelince onlar da cennettedirler. Rabbinin dilediği hariç, gökler ve yer durdukça onlar da orada kesintisiz bir </a:t>
            </a:r>
            <a:r>
              <a:rPr lang="tr-TR" b="1" i="1" dirty="0" err="1">
                <a:solidFill>
                  <a:srgbClr val="4A4A4A"/>
                </a:solidFill>
                <a:effectLst/>
                <a:latin typeface="Helvetica Neue"/>
              </a:rPr>
              <a:t>lutuf</a:t>
            </a:r>
            <a:r>
              <a:rPr lang="tr-TR" b="1" i="1" dirty="0">
                <a:solidFill>
                  <a:srgbClr val="4A4A4A"/>
                </a:solidFill>
                <a:effectLst/>
                <a:latin typeface="Helvetica Neue"/>
              </a:rPr>
              <a:t> olarak ebedî kalacaklardır.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252155" y="0"/>
            <a:ext cx="2939845" cy="1477328"/>
          </a:xfrm>
          <a:prstGeom prst="rect">
            <a:avLst/>
          </a:prstGeom>
          <a:noFill/>
        </p:spPr>
        <p:txBody>
          <a:bodyPr wrap="square" rtlCol="0">
            <a:spAutoFit/>
          </a:bodyPr>
          <a:lstStyle/>
          <a:p>
            <a:r>
              <a:rPr lang="tr-TR" sz="2400" b="1" i="0" dirty="0">
                <a:solidFill>
                  <a:srgbClr val="725945"/>
                </a:solidFill>
                <a:effectLst/>
                <a:latin typeface="Helvetica Neue"/>
              </a:rPr>
              <a:t>Hûd Suresi </a:t>
            </a:r>
            <a:r>
              <a:rPr lang="tr-TR" sz="2200" b="1" i="0" dirty="0">
                <a:solidFill>
                  <a:srgbClr val="725945"/>
                </a:solidFill>
                <a:effectLst/>
                <a:latin typeface="inherit"/>
              </a:rPr>
              <a:t>- 11.Sure </a:t>
            </a:r>
          </a:p>
          <a:p>
            <a:r>
              <a:rPr lang="tr-TR" sz="2200" b="1" dirty="0">
                <a:solidFill>
                  <a:srgbClr val="725945"/>
                </a:solidFill>
                <a:latin typeface="Helvetica Neue"/>
                <a:hlinkClick r:id="rId2"/>
              </a:rPr>
              <a:t>108.</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28273"/>
            <a:ext cx="12192000" cy="1187214"/>
          </a:xfrm>
        </p:spPr>
        <p:txBody>
          <a:bodyPr>
            <a:noAutofit/>
          </a:bodyPr>
          <a:lstStyle/>
          <a:p>
            <a:pPr rtl="1"/>
            <a:r>
              <a:rPr lang="ar-AE" sz="3600" b="0" i="0" dirty="0">
                <a:solidFill>
                  <a:srgbClr val="725945"/>
                </a:solidFill>
                <a:effectLst/>
                <a:latin typeface="Elif1"/>
              </a:rPr>
              <a:t>وَاَمَّا الَّذٖينَ سُعِدُوا فَفِي الْجَنَّةِ خَالِدٖينَ فٖيهَا مَا دَامَتِ السَّمٰوَاتُ وَالْاَرْضُ اِلَّا مَا شَٓاءَ رَبُّكَؕ</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عَطَٓاءً غَيْرَ مَجْذُوذٍ</a:t>
            </a:r>
            <a:r>
              <a:rPr lang="ar-AE" sz="3600" b="1" i="0" u="none" strike="noStrike" dirty="0">
                <a:solidFill>
                  <a:srgbClr val="725945"/>
                </a:solidFill>
                <a:effectLst/>
                <a:latin typeface="Elif1"/>
              </a:rPr>
              <a:t>﴿١٠٨﴾</a:t>
            </a:r>
            <a:endParaRPr lang="ar-AE" sz="3600" b="0" i="0" dirty="0">
              <a:solidFill>
                <a:srgbClr val="725945"/>
              </a:solidFill>
              <a:effectLst/>
              <a:latin typeface="Elif1"/>
            </a:endParaRPr>
          </a:p>
        </p:txBody>
      </p:sp>
    </p:spTree>
    <p:extLst>
      <p:ext uri="{BB962C8B-B14F-4D97-AF65-F5344CB8AC3E}">
        <p14:creationId xmlns:p14="http://schemas.microsoft.com/office/powerpoint/2010/main" val="265738553"/>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﴾110﴿</a:t>
            </a:r>
            <a:r>
              <a:rPr lang="tr-TR" b="1" i="1" dirty="0">
                <a:solidFill>
                  <a:srgbClr val="4A4A4A"/>
                </a:solidFill>
                <a:effectLst/>
                <a:latin typeface="Helvetica Neue"/>
              </a:rPr>
              <a:t>Gerçek şu ki biz Mûsâ’ya da kitabı vermiştik; onda da ihtilâfa düşüldü. Eğer rabbin tarafından daha önce verilmiş bir söz olmasaydı işleri bitirilirdi. Onlar kitap hakkında derin bir şüphe içindedirler.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252155" y="0"/>
            <a:ext cx="2939845" cy="1477328"/>
          </a:xfrm>
          <a:prstGeom prst="rect">
            <a:avLst/>
          </a:prstGeom>
          <a:noFill/>
        </p:spPr>
        <p:txBody>
          <a:bodyPr wrap="square" rtlCol="0">
            <a:spAutoFit/>
          </a:bodyPr>
          <a:lstStyle/>
          <a:p>
            <a:r>
              <a:rPr lang="tr-TR" sz="2400" b="1" i="0" dirty="0">
                <a:solidFill>
                  <a:srgbClr val="725945"/>
                </a:solidFill>
                <a:effectLst/>
                <a:latin typeface="Helvetica Neue"/>
              </a:rPr>
              <a:t>Hûd Suresi </a:t>
            </a:r>
            <a:r>
              <a:rPr lang="tr-TR" sz="2200" b="1" i="0" dirty="0">
                <a:solidFill>
                  <a:srgbClr val="725945"/>
                </a:solidFill>
                <a:effectLst/>
                <a:latin typeface="inherit"/>
              </a:rPr>
              <a:t>- 11.Sure </a:t>
            </a:r>
          </a:p>
          <a:p>
            <a:r>
              <a:rPr lang="tr-TR" sz="2200" b="1" dirty="0">
                <a:solidFill>
                  <a:srgbClr val="725945"/>
                </a:solidFill>
                <a:latin typeface="Helvetica Neue"/>
                <a:hlinkClick r:id="rId2"/>
              </a:rPr>
              <a:t>110.</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28273"/>
            <a:ext cx="12192000" cy="1187214"/>
          </a:xfrm>
        </p:spPr>
        <p:txBody>
          <a:bodyPr>
            <a:noAutofit/>
          </a:bodyPr>
          <a:lstStyle/>
          <a:p>
            <a:pPr rtl="1"/>
            <a:r>
              <a:rPr lang="ar-AE" sz="3600" b="0" i="0" dirty="0">
                <a:solidFill>
                  <a:srgbClr val="725945"/>
                </a:solidFill>
                <a:effectLst/>
                <a:latin typeface="Elif1"/>
              </a:rPr>
              <a:t>وَلَقَدْ اٰتَيْنَا مُوسَى الْكِتَابَ فَاخْتُلِفَ فٖيهِؕ وَلَوْلَا كَلِمَةٌ سَبَقَتْ مِنْ رَبِّكَ لَقُضِيَ بَيْنَهُمْؕ وَاِنَّهُمْ لَفٖي</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شَكٍّ مِنْهُ مُرٖيبٍ</a:t>
            </a:r>
            <a:r>
              <a:rPr lang="ar-AE" sz="3600" b="1" i="0" u="none" strike="noStrike" dirty="0">
                <a:solidFill>
                  <a:srgbClr val="725945"/>
                </a:solidFill>
                <a:effectLst/>
                <a:latin typeface="Elif1"/>
              </a:rPr>
              <a:t>﴿١١٠﴾</a:t>
            </a:r>
            <a:endParaRPr lang="ar-AE" sz="3600" b="0" i="0" dirty="0">
              <a:solidFill>
                <a:srgbClr val="725945"/>
              </a:solidFill>
              <a:effectLst/>
              <a:latin typeface="Elif1"/>
            </a:endParaRPr>
          </a:p>
        </p:txBody>
      </p:sp>
    </p:spTree>
    <p:extLst>
      <p:ext uri="{BB962C8B-B14F-4D97-AF65-F5344CB8AC3E}">
        <p14:creationId xmlns:p14="http://schemas.microsoft.com/office/powerpoint/2010/main" val="4232112790"/>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﴾111﴿</a:t>
            </a:r>
            <a:r>
              <a:rPr lang="tr-TR" b="1" i="1" dirty="0">
                <a:solidFill>
                  <a:srgbClr val="4A4A4A"/>
                </a:solidFill>
                <a:effectLst/>
                <a:latin typeface="Helvetica Neue"/>
              </a:rPr>
              <a:t>Şüphesiz rabbin, onların her birine yaptıklarının karşılığını tam olarak verecektir. Rabbin, onların yapmakta olduklarından haberdardır.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252155" y="0"/>
            <a:ext cx="2939845" cy="1477328"/>
          </a:xfrm>
          <a:prstGeom prst="rect">
            <a:avLst/>
          </a:prstGeom>
          <a:noFill/>
        </p:spPr>
        <p:txBody>
          <a:bodyPr wrap="square" rtlCol="0">
            <a:spAutoFit/>
          </a:bodyPr>
          <a:lstStyle/>
          <a:p>
            <a:r>
              <a:rPr lang="tr-TR" sz="2400" b="1" i="0" dirty="0">
                <a:solidFill>
                  <a:srgbClr val="725945"/>
                </a:solidFill>
                <a:effectLst/>
                <a:latin typeface="Helvetica Neue"/>
              </a:rPr>
              <a:t>Hûd Suresi </a:t>
            </a:r>
            <a:r>
              <a:rPr lang="tr-TR" sz="2200" b="1" i="0" dirty="0">
                <a:solidFill>
                  <a:srgbClr val="725945"/>
                </a:solidFill>
                <a:effectLst/>
                <a:latin typeface="inherit"/>
              </a:rPr>
              <a:t>- 11.Sure </a:t>
            </a:r>
          </a:p>
          <a:p>
            <a:r>
              <a:rPr lang="tr-TR" sz="2200" b="1" dirty="0">
                <a:solidFill>
                  <a:srgbClr val="725945"/>
                </a:solidFill>
                <a:latin typeface="Helvetica Neue"/>
                <a:hlinkClick r:id="rId2"/>
              </a:rPr>
              <a:t>111.</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28273"/>
            <a:ext cx="12192000" cy="1187214"/>
          </a:xfrm>
        </p:spPr>
        <p:txBody>
          <a:bodyPr>
            <a:noAutofit/>
          </a:bodyPr>
          <a:lstStyle/>
          <a:p>
            <a:pPr rtl="1"/>
            <a:r>
              <a:rPr lang="ar-AE" sz="3600" b="0" i="0" dirty="0">
                <a:solidFill>
                  <a:srgbClr val="725945"/>
                </a:solidFill>
                <a:effectLst/>
                <a:latin typeface="Elif1"/>
              </a:rPr>
              <a:t>وَاِنَّ كُلاًّ لَمَّا لَيُوَفِّيَنَّهُمْ رَبُّكَ اَعْمَالَهُمْؕ اِنَّهُ بِمَا يَعْمَلُونَ خَبٖيرٌ</a:t>
            </a:r>
            <a:r>
              <a:rPr lang="ar-AE" sz="3600" b="1" i="0" u="none" strike="noStrike" dirty="0">
                <a:solidFill>
                  <a:srgbClr val="725945"/>
                </a:solidFill>
                <a:effectLst/>
                <a:latin typeface="Elif1"/>
              </a:rPr>
              <a:t>﴿١١١﴾</a:t>
            </a:r>
            <a:endParaRPr lang="ar-AE" sz="3600" b="0" i="0" dirty="0">
              <a:solidFill>
                <a:srgbClr val="725945"/>
              </a:solidFill>
              <a:effectLst/>
              <a:latin typeface="Elif1"/>
            </a:endParaRPr>
          </a:p>
        </p:txBody>
      </p:sp>
    </p:spTree>
    <p:extLst>
      <p:ext uri="{BB962C8B-B14F-4D97-AF65-F5344CB8AC3E}">
        <p14:creationId xmlns:p14="http://schemas.microsoft.com/office/powerpoint/2010/main" val="4095355668"/>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﴾117﴿</a:t>
            </a:r>
            <a:r>
              <a:rPr lang="tr-TR" b="1" i="1" dirty="0">
                <a:solidFill>
                  <a:srgbClr val="4A4A4A"/>
                </a:solidFill>
                <a:effectLst/>
                <a:latin typeface="Helvetica Neue"/>
              </a:rPr>
              <a:t>Rabbin, halkı iyilik peşinde olan ülkeleri haksız yere helâk edecek değildir.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252155" y="0"/>
            <a:ext cx="2939845" cy="1477328"/>
          </a:xfrm>
          <a:prstGeom prst="rect">
            <a:avLst/>
          </a:prstGeom>
          <a:noFill/>
        </p:spPr>
        <p:txBody>
          <a:bodyPr wrap="square" rtlCol="0">
            <a:spAutoFit/>
          </a:bodyPr>
          <a:lstStyle/>
          <a:p>
            <a:r>
              <a:rPr lang="tr-TR" sz="2400" b="1" i="0" dirty="0">
                <a:solidFill>
                  <a:srgbClr val="725945"/>
                </a:solidFill>
                <a:effectLst/>
                <a:latin typeface="Helvetica Neue"/>
              </a:rPr>
              <a:t>Hûd Suresi </a:t>
            </a:r>
            <a:r>
              <a:rPr lang="tr-TR" sz="2200" b="1" i="0" dirty="0">
                <a:solidFill>
                  <a:srgbClr val="725945"/>
                </a:solidFill>
                <a:effectLst/>
                <a:latin typeface="inherit"/>
              </a:rPr>
              <a:t>- 11.Sure </a:t>
            </a:r>
          </a:p>
          <a:p>
            <a:r>
              <a:rPr lang="tr-TR" sz="2200" b="1" dirty="0">
                <a:solidFill>
                  <a:srgbClr val="725945"/>
                </a:solidFill>
                <a:latin typeface="Helvetica Neue"/>
                <a:hlinkClick r:id="rId2"/>
              </a:rPr>
              <a:t>117.</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28273"/>
            <a:ext cx="12192000" cy="1187214"/>
          </a:xfrm>
        </p:spPr>
        <p:txBody>
          <a:bodyPr>
            <a:noAutofit/>
          </a:bodyPr>
          <a:lstStyle/>
          <a:p>
            <a:pPr rtl="1"/>
            <a:r>
              <a:rPr lang="ar-AE" sz="3600" b="0" i="0" dirty="0">
                <a:solidFill>
                  <a:srgbClr val="725945"/>
                </a:solidFill>
                <a:effectLst/>
                <a:latin typeface="Elif1"/>
              </a:rPr>
              <a:t>وَمَا كَانَ رَبُّكَ لِيُهْلِكَ الْقُرٰى بِظُلْمٍ وَاَهْلُهَا مُصْلِحُونَ</a:t>
            </a:r>
            <a:r>
              <a:rPr lang="ar-AE" sz="3600" b="1" i="0" u="none" strike="noStrike" dirty="0">
                <a:solidFill>
                  <a:srgbClr val="725945"/>
                </a:solidFill>
                <a:effectLst/>
                <a:latin typeface="Elif1"/>
              </a:rPr>
              <a:t>﴿١١٧﴾</a:t>
            </a:r>
            <a:endParaRPr lang="ar-AE" sz="3600" b="0" i="0" dirty="0">
              <a:solidFill>
                <a:srgbClr val="725945"/>
              </a:solidFill>
              <a:effectLst/>
              <a:latin typeface="Elif1"/>
            </a:endParaRPr>
          </a:p>
        </p:txBody>
      </p:sp>
    </p:spTree>
    <p:extLst>
      <p:ext uri="{BB962C8B-B14F-4D97-AF65-F5344CB8AC3E}">
        <p14:creationId xmlns:p14="http://schemas.microsoft.com/office/powerpoint/2010/main" val="958177983"/>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pPr lvl="1"/>
            <a:r>
              <a:rPr lang="tr-TR" b="1" i="1" u="none" strike="noStrike" dirty="0">
                <a:solidFill>
                  <a:srgbClr val="725945"/>
                </a:solidFill>
                <a:effectLst/>
                <a:latin typeface="Helvetica Neue"/>
              </a:rPr>
              <a:t>﴾118-119﴿</a:t>
            </a:r>
            <a:r>
              <a:rPr lang="tr-TR" b="1" i="1" dirty="0">
                <a:solidFill>
                  <a:srgbClr val="4A4A4A"/>
                </a:solidFill>
                <a:effectLst/>
                <a:latin typeface="Helvetica Neue"/>
              </a:rPr>
              <a:t>Rabbin dileseydi insanları elbette tek bir ümmet yapardı. Fakat onlar hep ihtilâf içinde olacaklardır, rabbinin esirgedikleri müstesna; zaten O insanları buna uygun yaratmıştır. Böylece rabbinin, “</a:t>
            </a:r>
            <a:r>
              <a:rPr lang="tr-TR" b="1" i="1" dirty="0" err="1">
                <a:solidFill>
                  <a:srgbClr val="4A4A4A"/>
                </a:solidFill>
                <a:effectLst/>
                <a:latin typeface="Helvetica Neue"/>
              </a:rPr>
              <a:t>Andolsun</a:t>
            </a:r>
            <a:r>
              <a:rPr lang="tr-TR" b="1" i="1" dirty="0">
                <a:solidFill>
                  <a:srgbClr val="4A4A4A"/>
                </a:solidFill>
                <a:effectLst/>
                <a:latin typeface="Helvetica Neue"/>
              </a:rPr>
              <a:t> ki cehennemi hem insanlar hem cinlerle dolduracağım” sözü yerini bulmuş oldu.</a:t>
            </a:r>
            <a:endParaRPr lang="tr-TR" sz="3996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252155" y="0"/>
            <a:ext cx="2939845" cy="1477328"/>
          </a:xfrm>
          <a:prstGeom prst="rect">
            <a:avLst/>
          </a:prstGeom>
          <a:noFill/>
        </p:spPr>
        <p:txBody>
          <a:bodyPr wrap="square" rtlCol="0">
            <a:spAutoFit/>
          </a:bodyPr>
          <a:lstStyle/>
          <a:p>
            <a:r>
              <a:rPr lang="tr-TR" sz="2400" b="1" i="0" dirty="0">
                <a:solidFill>
                  <a:srgbClr val="725945"/>
                </a:solidFill>
                <a:effectLst/>
                <a:latin typeface="Helvetica Neue"/>
              </a:rPr>
              <a:t>Hûd Suresi </a:t>
            </a:r>
            <a:r>
              <a:rPr lang="tr-TR" sz="2200" b="1" i="0" dirty="0">
                <a:solidFill>
                  <a:srgbClr val="725945"/>
                </a:solidFill>
                <a:effectLst/>
                <a:latin typeface="inherit"/>
              </a:rPr>
              <a:t>- 11.Sure </a:t>
            </a:r>
          </a:p>
          <a:p>
            <a:r>
              <a:rPr lang="tr-TR" sz="2200" b="1" dirty="0">
                <a:solidFill>
                  <a:srgbClr val="725945"/>
                </a:solidFill>
                <a:latin typeface="Helvetica Neue"/>
                <a:hlinkClick r:id="rId2"/>
              </a:rPr>
              <a:t>118.</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559992"/>
            <a:ext cx="12192000" cy="1187214"/>
          </a:xfrm>
        </p:spPr>
        <p:txBody>
          <a:bodyPr>
            <a:noAutofit/>
          </a:bodyPr>
          <a:lstStyle/>
          <a:p>
            <a:pPr rtl="1"/>
            <a:r>
              <a:rPr lang="ar-AE" sz="3600" b="0" i="0" dirty="0">
                <a:solidFill>
                  <a:srgbClr val="725945"/>
                </a:solidFill>
                <a:effectLst/>
                <a:latin typeface="Elif1"/>
              </a:rPr>
              <a:t>وَلَوْ شَٓاءَ رَبُّكَ لَجَعَلَ النَّاسَ اُمَّةً وَاحِدَةً وَلَا يَزَالُونَ مُخْتَلِفٖينَۙ</a:t>
            </a:r>
            <a:r>
              <a:rPr lang="ar-AE" sz="3600" b="1" i="0" u="none" strike="noStrike" dirty="0">
                <a:solidFill>
                  <a:srgbClr val="725945"/>
                </a:solidFill>
                <a:effectLst/>
                <a:latin typeface="Elif1"/>
              </a:rPr>
              <a:t>﴿١١٨﴾</a:t>
            </a:r>
            <a:r>
              <a:rPr lang="tr-TR" sz="3600" b="1" i="0" u="none" strike="noStrike" dirty="0">
                <a:solidFill>
                  <a:srgbClr val="725945"/>
                </a:solidFill>
                <a:effectLst/>
                <a:latin typeface="Elif1"/>
              </a:rPr>
              <a:t/>
            </a:r>
            <a:br>
              <a:rPr lang="tr-TR" sz="3600" b="1" i="0" u="none" strike="noStrike" dirty="0">
                <a:solidFill>
                  <a:srgbClr val="725945"/>
                </a:solidFill>
                <a:effectLst/>
                <a:latin typeface="Elif1"/>
              </a:rPr>
            </a:br>
            <a:r>
              <a:rPr lang="ar-AE" sz="3600" b="0" i="0" dirty="0">
                <a:solidFill>
                  <a:srgbClr val="725945"/>
                </a:solidFill>
                <a:effectLst/>
                <a:latin typeface="Elif1"/>
              </a:rPr>
              <a:t/>
            </a:r>
            <a:br>
              <a:rPr lang="ar-AE" sz="3600" b="0" i="0" dirty="0">
                <a:solidFill>
                  <a:srgbClr val="725945"/>
                </a:solidFill>
                <a:effectLst/>
                <a:latin typeface="Elif1"/>
              </a:rPr>
            </a:br>
            <a:r>
              <a:rPr lang="ar-AE" sz="3600" b="0" i="0" dirty="0">
                <a:solidFill>
                  <a:srgbClr val="725945"/>
                </a:solidFill>
                <a:effectLst/>
                <a:latin typeface="Elif1"/>
              </a:rPr>
              <a:t>اِلَّا مَنْ رَحِمَ رَبُّكَۜ وَلِذٰلِكَ خَلَقَهُمْۜ وَتَمَّتْ كَلِمَةُ رَبِّكَ لَاَمْلَـَٔنَّ جَهَنَّمَ مِنَ الْجِنَّةِ وَالنَّاسِ</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اَجْمَع۪ينَ</a:t>
            </a:r>
            <a:r>
              <a:rPr lang="ar-AE" sz="3600" b="1" i="0" u="none" strike="noStrike" dirty="0">
                <a:solidFill>
                  <a:srgbClr val="725945"/>
                </a:solidFill>
                <a:effectLst/>
                <a:latin typeface="Elif1"/>
              </a:rPr>
              <a:t>﴿١١٩﴾</a:t>
            </a:r>
            <a:endParaRPr lang="ar-AE" sz="3600" b="0" i="0" dirty="0">
              <a:solidFill>
                <a:srgbClr val="725945"/>
              </a:solidFill>
              <a:effectLst/>
              <a:latin typeface="Elif1"/>
            </a:endParaRPr>
          </a:p>
        </p:txBody>
      </p:sp>
    </p:spTree>
    <p:extLst>
      <p:ext uri="{BB962C8B-B14F-4D97-AF65-F5344CB8AC3E}">
        <p14:creationId xmlns:p14="http://schemas.microsoft.com/office/powerpoint/2010/main" val="1470024009"/>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﴾123﴿</a:t>
            </a:r>
            <a:r>
              <a:rPr lang="tr-TR" b="1" i="1" dirty="0">
                <a:solidFill>
                  <a:srgbClr val="4A4A4A"/>
                </a:solidFill>
                <a:effectLst/>
                <a:latin typeface="Helvetica Neue"/>
              </a:rPr>
              <a:t>Göklerin ve yerin gizlisi (</a:t>
            </a:r>
            <a:r>
              <a:rPr lang="tr-TR" b="1" i="1" dirty="0" err="1">
                <a:solidFill>
                  <a:srgbClr val="4A4A4A"/>
                </a:solidFill>
                <a:effectLst/>
                <a:latin typeface="Helvetica Neue"/>
              </a:rPr>
              <a:t>gaybı</a:t>
            </a:r>
            <a:r>
              <a:rPr lang="tr-TR" b="1" i="1" dirty="0">
                <a:solidFill>
                  <a:srgbClr val="4A4A4A"/>
                </a:solidFill>
                <a:effectLst/>
                <a:latin typeface="Helvetica Neue"/>
              </a:rPr>
              <a:t>) yalnız Allah’a aittir. Her iş O’na döndürülür. Öyleyse O’na kulluk et ve O’na güvenip dayan! Rabbin yapmakta olduklarınızdan habersiz değildir.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252155" y="0"/>
            <a:ext cx="2939845" cy="1477328"/>
          </a:xfrm>
          <a:prstGeom prst="rect">
            <a:avLst/>
          </a:prstGeom>
          <a:noFill/>
        </p:spPr>
        <p:txBody>
          <a:bodyPr wrap="square" rtlCol="0">
            <a:spAutoFit/>
          </a:bodyPr>
          <a:lstStyle/>
          <a:p>
            <a:r>
              <a:rPr lang="tr-TR" sz="2400" b="1" i="0" dirty="0">
                <a:solidFill>
                  <a:srgbClr val="725945"/>
                </a:solidFill>
                <a:effectLst/>
                <a:latin typeface="Helvetica Neue"/>
              </a:rPr>
              <a:t>Hûd Suresi </a:t>
            </a:r>
            <a:r>
              <a:rPr lang="tr-TR" sz="2200" b="1" i="0" dirty="0">
                <a:solidFill>
                  <a:srgbClr val="725945"/>
                </a:solidFill>
                <a:effectLst/>
                <a:latin typeface="inherit"/>
              </a:rPr>
              <a:t>- 11.Sure </a:t>
            </a:r>
          </a:p>
          <a:p>
            <a:r>
              <a:rPr lang="tr-TR" sz="2200" b="1" dirty="0">
                <a:solidFill>
                  <a:srgbClr val="725945"/>
                </a:solidFill>
                <a:latin typeface="Helvetica Neue"/>
                <a:hlinkClick r:id="rId2"/>
              </a:rPr>
              <a:t>123.</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28273"/>
            <a:ext cx="12192000" cy="1187214"/>
          </a:xfrm>
        </p:spPr>
        <p:txBody>
          <a:bodyPr>
            <a:noAutofit/>
          </a:bodyPr>
          <a:lstStyle/>
          <a:p>
            <a:pPr rtl="1"/>
            <a:r>
              <a:rPr lang="ar-AE" sz="3600" b="0" i="0" dirty="0">
                <a:solidFill>
                  <a:srgbClr val="725945"/>
                </a:solidFill>
                <a:effectLst/>
                <a:latin typeface="Elif1"/>
              </a:rPr>
              <a:t>وَلِلّٰهِ غَيْبُ السَّمٰوَاتِ وَالْاَرْضِ وَاِلَيْهِ يُرْجَعُ الْاَمْرُ كُلُّهُ فَاعْبُدْهُ وَتَوَكَّلْ عَلَيْهِؕ وَمَا رَبُّكَ</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بِغَافِلٍ عَمَّا تَعْمَلُونَ</a:t>
            </a:r>
            <a:r>
              <a:rPr lang="ar-AE" sz="3600" b="1" i="0" u="none" strike="noStrike" dirty="0">
                <a:solidFill>
                  <a:srgbClr val="725945"/>
                </a:solidFill>
                <a:effectLst/>
                <a:latin typeface="Elif1"/>
              </a:rPr>
              <a:t>﴿١٢٣﴾</a:t>
            </a:r>
            <a:endParaRPr lang="ar-AE" sz="3600" b="0" i="0" dirty="0">
              <a:solidFill>
                <a:srgbClr val="725945"/>
              </a:solidFill>
              <a:effectLst/>
              <a:latin typeface="Elif1"/>
            </a:endParaRPr>
          </a:p>
        </p:txBody>
      </p:sp>
    </p:spTree>
    <p:extLst>
      <p:ext uri="{BB962C8B-B14F-4D97-AF65-F5344CB8AC3E}">
        <p14:creationId xmlns:p14="http://schemas.microsoft.com/office/powerpoint/2010/main" val="1188944245"/>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﴾6﴿</a:t>
            </a:r>
            <a:r>
              <a:rPr lang="tr-TR" b="1" i="1" dirty="0">
                <a:solidFill>
                  <a:srgbClr val="4A4A4A"/>
                </a:solidFill>
                <a:effectLst/>
                <a:latin typeface="Helvetica Neue"/>
              </a:rPr>
              <a:t>Anlaşılan böylece rabbin seni seçecek, sana rüyada görülenlerin yorumunu öğretecek ve daha önce ataların İbrâhim ve İshak’a nimetini tamamladığı gibi sana ve </a:t>
            </a:r>
            <a:r>
              <a:rPr lang="tr-TR" b="1" i="1" dirty="0" err="1">
                <a:solidFill>
                  <a:srgbClr val="4A4A4A"/>
                </a:solidFill>
                <a:effectLst/>
                <a:latin typeface="Helvetica Neue"/>
              </a:rPr>
              <a:t>Ya‘kūb</a:t>
            </a:r>
            <a:r>
              <a:rPr lang="tr-TR" b="1" i="1" dirty="0">
                <a:solidFill>
                  <a:srgbClr val="4A4A4A"/>
                </a:solidFill>
                <a:effectLst/>
                <a:latin typeface="Helvetica Neue"/>
              </a:rPr>
              <a:t> soyuna da nimetini tamamlayacaktır. Kuşkusuz rabbin çok iyi bilendir, hikmet sahibidir.”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947355" y="0"/>
            <a:ext cx="3244645" cy="1477328"/>
          </a:xfrm>
          <a:prstGeom prst="rect">
            <a:avLst/>
          </a:prstGeom>
          <a:noFill/>
        </p:spPr>
        <p:txBody>
          <a:bodyPr wrap="square" rtlCol="0">
            <a:spAutoFit/>
          </a:bodyPr>
          <a:lstStyle/>
          <a:p>
            <a:r>
              <a:rPr lang="tr-TR" sz="2400" b="1" i="0" dirty="0" err="1">
                <a:solidFill>
                  <a:srgbClr val="725945"/>
                </a:solidFill>
                <a:effectLst/>
                <a:latin typeface="Helvetica Neue"/>
              </a:rPr>
              <a:t>Yûsuf</a:t>
            </a:r>
            <a:r>
              <a:rPr lang="tr-TR" sz="2400" b="1" i="0" dirty="0">
                <a:solidFill>
                  <a:srgbClr val="725945"/>
                </a:solidFill>
                <a:effectLst/>
                <a:latin typeface="Helvetica Neue"/>
              </a:rPr>
              <a:t> Suresi </a:t>
            </a:r>
            <a:r>
              <a:rPr lang="tr-TR" sz="2200" b="1" i="0" dirty="0">
                <a:solidFill>
                  <a:srgbClr val="725945"/>
                </a:solidFill>
                <a:effectLst/>
                <a:latin typeface="inherit"/>
              </a:rPr>
              <a:t>- 12.Sure </a:t>
            </a:r>
          </a:p>
          <a:p>
            <a:r>
              <a:rPr lang="tr-TR" sz="2200" b="1" dirty="0">
                <a:solidFill>
                  <a:srgbClr val="725945"/>
                </a:solidFill>
                <a:latin typeface="Helvetica Neue"/>
                <a:hlinkClick r:id="rId2"/>
              </a:rPr>
              <a:t>6.</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28273"/>
            <a:ext cx="12192000" cy="1187214"/>
          </a:xfrm>
        </p:spPr>
        <p:txBody>
          <a:bodyPr>
            <a:noAutofit/>
          </a:bodyPr>
          <a:lstStyle/>
          <a:p>
            <a:pPr rtl="1"/>
            <a:r>
              <a:rPr lang="ar-AE" sz="3600" b="0" i="0" dirty="0">
                <a:solidFill>
                  <a:srgbClr val="725945"/>
                </a:solidFill>
                <a:effectLst/>
                <a:latin typeface="Elif1"/>
              </a:rPr>
              <a:t>وَكَذٰلِكَ يَجْتَبٖيكَ رَبُّكَ وَيُعَلِّمُكَ مِنْ تَأْوٖيلِ الْاَحَادٖيثِ وَيُتِمُّ نِعْمَتَهُ عَلَيْكَ وَعَلٰٓى اٰلِ يَعْقُوبَ</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كَمَٓا اَتَمَّهَا عَلٰٓى اَبَوَيْكَ مِنْ قَبْلُ اِبْرٰهٖيمَ وَاِسْحٰقَؕ اِنَّ رَبَّكَ عَلٖيمٌ حَكٖيمٌࣖ</a:t>
            </a:r>
            <a:r>
              <a:rPr lang="ar-AE" sz="3600" b="1" i="0" u="none" strike="noStrike" dirty="0">
                <a:solidFill>
                  <a:srgbClr val="725945"/>
                </a:solidFill>
                <a:effectLst/>
                <a:latin typeface="Elif1"/>
              </a:rPr>
              <a:t>﴿٦﴾</a:t>
            </a:r>
            <a:endParaRPr lang="ar-AE" sz="3600" b="0" i="0" dirty="0">
              <a:solidFill>
                <a:srgbClr val="725945"/>
              </a:solidFill>
              <a:effectLst/>
              <a:latin typeface="Elif1"/>
            </a:endParaRPr>
          </a:p>
        </p:txBody>
      </p:sp>
    </p:spTree>
    <p:extLst>
      <p:ext uri="{BB962C8B-B14F-4D97-AF65-F5344CB8AC3E}">
        <p14:creationId xmlns:p14="http://schemas.microsoft.com/office/powerpoint/2010/main" val="989223760"/>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﴾24﴿</a:t>
            </a:r>
            <a:r>
              <a:rPr lang="tr-TR" b="1" i="1" dirty="0">
                <a:solidFill>
                  <a:srgbClr val="4A4A4A"/>
                </a:solidFill>
                <a:effectLst/>
                <a:latin typeface="Helvetica Neue"/>
              </a:rPr>
              <a:t>Kadın onu kesinlikle arzulamıştı; eğer rabbinin işaret ve ikazını görmeseydi o da kadını arzulardı. Böylece onu, kötülükten ve ahlâksız bir iş yapmaktan uzak tutmak istedik. Şüphesiz o samimi kullarımızdandı.</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947355" y="0"/>
            <a:ext cx="3244645" cy="1477328"/>
          </a:xfrm>
          <a:prstGeom prst="rect">
            <a:avLst/>
          </a:prstGeom>
          <a:noFill/>
        </p:spPr>
        <p:txBody>
          <a:bodyPr wrap="square" rtlCol="0">
            <a:spAutoFit/>
          </a:bodyPr>
          <a:lstStyle/>
          <a:p>
            <a:r>
              <a:rPr lang="tr-TR" sz="2400" b="1" i="0" dirty="0" err="1">
                <a:solidFill>
                  <a:srgbClr val="725945"/>
                </a:solidFill>
                <a:effectLst/>
                <a:latin typeface="Helvetica Neue"/>
              </a:rPr>
              <a:t>Yûsuf</a:t>
            </a:r>
            <a:r>
              <a:rPr lang="tr-TR" sz="2400" b="1" i="0" dirty="0">
                <a:solidFill>
                  <a:srgbClr val="725945"/>
                </a:solidFill>
                <a:effectLst/>
                <a:latin typeface="Helvetica Neue"/>
              </a:rPr>
              <a:t> Suresi </a:t>
            </a:r>
            <a:r>
              <a:rPr lang="tr-TR" sz="2200" b="1" i="0" dirty="0">
                <a:solidFill>
                  <a:srgbClr val="725945"/>
                </a:solidFill>
                <a:effectLst/>
                <a:latin typeface="inherit"/>
              </a:rPr>
              <a:t>- 12.Sure </a:t>
            </a:r>
          </a:p>
          <a:p>
            <a:r>
              <a:rPr lang="tr-TR" sz="2200" b="1" dirty="0">
                <a:solidFill>
                  <a:srgbClr val="725945"/>
                </a:solidFill>
                <a:latin typeface="Helvetica Neue"/>
                <a:hlinkClick r:id="rId2"/>
              </a:rPr>
              <a:t>24.</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28273"/>
            <a:ext cx="12192000" cy="1187214"/>
          </a:xfrm>
        </p:spPr>
        <p:txBody>
          <a:bodyPr>
            <a:noAutofit/>
          </a:bodyPr>
          <a:lstStyle/>
          <a:p>
            <a:pPr rtl="1"/>
            <a:r>
              <a:rPr lang="ar-AE" sz="3600" b="0" i="0" dirty="0">
                <a:solidFill>
                  <a:srgbClr val="725945"/>
                </a:solidFill>
                <a:effectLst/>
                <a:latin typeface="Elif1"/>
              </a:rPr>
              <a:t>وَلَقَدْ هَمَّتْ بِهٖࣗ وَهَمَّ بِهَاۚ لَوْلَٓا اَنْ رَاٰ بُرْهَانَ رَبِّهٖؕ كَذٰلِكَ لِنَصْرِفَ عَنْهُ السُّٓوءَ وَالْفَحْشَٓاءَؕ اِنَّهُ</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مِنْ عِبَادِنَا الْمُخْلَصٖينَ</a:t>
            </a:r>
            <a:r>
              <a:rPr lang="ar-AE" sz="3600" b="1" i="0" u="none" strike="noStrike" dirty="0">
                <a:solidFill>
                  <a:srgbClr val="725945"/>
                </a:solidFill>
                <a:effectLst/>
                <a:latin typeface="Elif1"/>
              </a:rPr>
              <a:t>﴿٢٤﴾</a:t>
            </a:r>
            <a:endParaRPr lang="ar-AE" sz="3600" b="0" i="0" dirty="0">
              <a:solidFill>
                <a:srgbClr val="725945"/>
              </a:solidFill>
              <a:effectLst/>
              <a:latin typeface="Elif1"/>
            </a:endParaRPr>
          </a:p>
        </p:txBody>
      </p:sp>
    </p:spTree>
    <p:extLst>
      <p:ext uri="{BB962C8B-B14F-4D97-AF65-F5344CB8AC3E}">
        <p14:creationId xmlns:p14="http://schemas.microsoft.com/office/powerpoint/2010/main" val="2360998541"/>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﴾34﴿</a:t>
            </a:r>
            <a:r>
              <a:rPr lang="tr-TR" b="1" i="1" dirty="0">
                <a:solidFill>
                  <a:srgbClr val="4A4A4A"/>
                </a:solidFill>
                <a:effectLst/>
                <a:latin typeface="Helvetica Neue"/>
              </a:rPr>
              <a:t>Rabbi onun duasını kabul etti ve kadınların tuzağına düşürmedi. Şüphesiz O, </a:t>
            </a:r>
            <a:r>
              <a:rPr lang="tr-TR" b="1" i="1" dirty="0" err="1">
                <a:solidFill>
                  <a:srgbClr val="4A4A4A"/>
                </a:solidFill>
                <a:effectLst/>
                <a:latin typeface="Helvetica Neue"/>
              </a:rPr>
              <a:t>herşeyi</a:t>
            </a:r>
            <a:r>
              <a:rPr lang="tr-TR" b="1" i="1" dirty="0">
                <a:solidFill>
                  <a:srgbClr val="4A4A4A"/>
                </a:solidFill>
                <a:effectLst/>
                <a:latin typeface="Helvetica Neue"/>
              </a:rPr>
              <a:t> işitir, pek iyi bilir.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947355" y="0"/>
            <a:ext cx="3244645" cy="1477328"/>
          </a:xfrm>
          <a:prstGeom prst="rect">
            <a:avLst/>
          </a:prstGeom>
          <a:noFill/>
        </p:spPr>
        <p:txBody>
          <a:bodyPr wrap="square" rtlCol="0">
            <a:spAutoFit/>
          </a:bodyPr>
          <a:lstStyle/>
          <a:p>
            <a:r>
              <a:rPr lang="tr-TR" sz="2400" b="1" i="0" dirty="0" err="1">
                <a:solidFill>
                  <a:srgbClr val="725945"/>
                </a:solidFill>
                <a:effectLst/>
                <a:latin typeface="Helvetica Neue"/>
              </a:rPr>
              <a:t>Yûsuf</a:t>
            </a:r>
            <a:r>
              <a:rPr lang="tr-TR" sz="2400" b="1" i="0" dirty="0">
                <a:solidFill>
                  <a:srgbClr val="725945"/>
                </a:solidFill>
                <a:effectLst/>
                <a:latin typeface="Helvetica Neue"/>
              </a:rPr>
              <a:t> Suresi </a:t>
            </a:r>
            <a:r>
              <a:rPr lang="tr-TR" sz="2200" b="1" i="0" dirty="0">
                <a:solidFill>
                  <a:srgbClr val="725945"/>
                </a:solidFill>
                <a:effectLst/>
                <a:latin typeface="inherit"/>
              </a:rPr>
              <a:t>- 12.Sure </a:t>
            </a:r>
          </a:p>
          <a:p>
            <a:r>
              <a:rPr lang="tr-TR" sz="2200" b="1" dirty="0">
                <a:solidFill>
                  <a:srgbClr val="725945"/>
                </a:solidFill>
                <a:latin typeface="Helvetica Neue"/>
                <a:hlinkClick r:id="rId2"/>
              </a:rPr>
              <a:t>34.</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28273"/>
            <a:ext cx="12192000" cy="1187214"/>
          </a:xfrm>
        </p:spPr>
        <p:txBody>
          <a:bodyPr>
            <a:noAutofit/>
          </a:bodyPr>
          <a:lstStyle/>
          <a:p>
            <a:pPr rtl="1"/>
            <a:r>
              <a:rPr lang="ar-AE" sz="3600" b="0" i="0" dirty="0">
                <a:solidFill>
                  <a:srgbClr val="725945"/>
                </a:solidFill>
                <a:effectLst/>
                <a:latin typeface="Elif1"/>
              </a:rPr>
              <a:t>فَاسْتَجَابَ لَهُ رَبُّهُ فَصَرَفَ عَنْهُ كَيْدَهُنَّؕ اِنَّهُ هُوَ السَّمٖيعُ الْعَلٖيمُ</a:t>
            </a:r>
            <a:r>
              <a:rPr lang="ar-AE" sz="3600" b="1" i="0" u="none" strike="noStrike" dirty="0">
                <a:solidFill>
                  <a:srgbClr val="725945"/>
                </a:solidFill>
                <a:effectLst/>
                <a:latin typeface="Elif1"/>
              </a:rPr>
              <a:t>﴿٣٤﴾</a:t>
            </a:r>
            <a:endParaRPr lang="ar-AE" sz="3600" b="0" i="0" dirty="0">
              <a:solidFill>
                <a:srgbClr val="725945"/>
              </a:solidFill>
              <a:effectLst/>
              <a:latin typeface="Elif1"/>
            </a:endParaRPr>
          </a:p>
        </p:txBody>
      </p:sp>
    </p:spTree>
    <p:extLst>
      <p:ext uri="{BB962C8B-B14F-4D97-AF65-F5344CB8AC3E}">
        <p14:creationId xmlns:p14="http://schemas.microsoft.com/office/powerpoint/2010/main" val="1009299734"/>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﴾27﴿</a:t>
            </a:r>
            <a:r>
              <a:rPr lang="tr-TR" b="1" i="1" dirty="0">
                <a:solidFill>
                  <a:srgbClr val="4A4A4A"/>
                </a:solidFill>
                <a:effectLst/>
                <a:latin typeface="Helvetica Neue"/>
              </a:rPr>
              <a:t>Eğer gömleği arkadan yırtılmışsa, kadın yalan söylemiştir; adam doğru söylemektedir.”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947355" y="0"/>
            <a:ext cx="3244645" cy="1477328"/>
          </a:xfrm>
          <a:prstGeom prst="rect">
            <a:avLst/>
          </a:prstGeom>
          <a:noFill/>
        </p:spPr>
        <p:txBody>
          <a:bodyPr wrap="square" rtlCol="0">
            <a:spAutoFit/>
          </a:bodyPr>
          <a:lstStyle/>
          <a:p>
            <a:r>
              <a:rPr lang="tr-TR" sz="2400" b="1" i="0" dirty="0" err="1">
                <a:solidFill>
                  <a:srgbClr val="725945"/>
                </a:solidFill>
                <a:effectLst/>
                <a:latin typeface="Helvetica Neue"/>
              </a:rPr>
              <a:t>Yûsuf</a:t>
            </a:r>
            <a:r>
              <a:rPr lang="tr-TR" sz="2400" b="1" i="0" dirty="0">
                <a:solidFill>
                  <a:srgbClr val="725945"/>
                </a:solidFill>
                <a:effectLst/>
                <a:latin typeface="Helvetica Neue"/>
              </a:rPr>
              <a:t> Suresi </a:t>
            </a:r>
            <a:r>
              <a:rPr lang="tr-TR" sz="2200" b="1" i="0" dirty="0">
                <a:solidFill>
                  <a:srgbClr val="725945"/>
                </a:solidFill>
                <a:effectLst/>
                <a:latin typeface="inherit"/>
              </a:rPr>
              <a:t>- 12.Sure </a:t>
            </a:r>
          </a:p>
          <a:p>
            <a:r>
              <a:rPr lang="tr-TR" sz="2200" b="1" dirty="0">
                <a:solidFill>
                  <a:srgbClr val="725945"/>
                </a:solidFill>
                <a:latin typeface="Helvetica Neue"/>
                <a:hlinkClick r:id="rId2"/>
              </a:rPr>
              <a:t>27.</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28273"/>
            <a:ext cx="12192000" cy="1187214"/>
          </a:xfrm>
        </p:spPr>
        <p:txBody>
          <a:bodyPr>
            <a:noAutofit/>
          </a:bodyPr>
          <a:lstStyle/>
          <a:p>
            <a:pPr rtl="1"/>
            <a:r>
              <a:rPr lang="ar-AE" sz="3600" b="0" i="0" dirty="0">
                <a:solidFill>
                  <a:srgbClr val="725945"/>
                </a:solidFill>
                <a:effectLst/>
                <a:latin typeface="Elif1"/>
              </a:rPr>
              <a:t>وَاِنْ كَانَ قَمٖيصُهُ قُدَّ مِنْ دُبُرٍ فَكَذَبَتْ وَهُوَ مِنَ الصَّادِقٖينَ</a:t>
            </a:r>
            <a:r>
              <a:rPr lang="ar-AE" sz="3600" b="1" i="0" u="none" strike="noStrike" dirty="0">
                <a:solidFill>
                  <a:srgbClr val="725945"/>
                </a:solidFill>
                <a:effectLst/>
                <a:latin typeface="Elif1"/>
              </a:rPr>
              <a:t>﴿٢٧﴾</a:t>
            </a:r>
            <a:endParaRPr lang="ar-AE" sz="3600" b="0" i="0" dirty="0">
              <a:solidFill>
                <a:srgbClr val="725945"/>
              </a:solidFill>
              <a:effectLst/>
              <a:latin typeface="Elif1"/>
            </a:endParaRPr>
          </a:p>
        </p:txBody>
      </p:sp>
    </p:spTree>
    <p:extLst>
      <p:ext uri="{BB962C8B-B14F-4D97-AF65-F5344CB8AC3E}">
        <p14:creationId xmlns:p14="http://schemas.microsoft.com/office/powerpoint/2010/main" val="3348676419"/>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﴾50﴿</a:t>
            </a:r>
            <a:r>
              <a:rPr lang="tr-TR" b="1" i="1" dirty="0">
                <a:solidFill>
                  <a:srgbClr val="4A4A4A"/>
                </a:solidFill>
                <a:effectLst/>
                <a:latin typeface="Helvetica Neue"/>
              </a:rPr>
              <a:t>Kral “Onu bana getirin!” dedi. Elçi </a:t>
            </a:r>
            <a:r>
              <a:rPr lang="tr-TR" b="1" i="1" dirty="0" err="1">
                <a:solidFill>
                  <a:srgbClr val="4A4A4A"/>
                </a:solidFill>
                <a:effectLst/>
                <a:latin typeface="Helvetica Neue"/>
              </a:rPr>
              <a:t>Yûsuf’a</a:t>
            </a:r>
            <a:r>
              <a:rPr lang="tr-TR" b="1" i="1" dirty="0">
                <a:solidFill>
                  <a:srgbClr val="4A4A4A"/>
                </a:solidFill>
                <a:effectLst/>
                <a:latin typeface="Helvetica Neue"/>
              </a:rPr>
              <a:t> geldiğinde </a:t>
            </a:r>
            <a:r>
              <a:rPr lang="tr-TR" b="1" i="1" dirty="0" err="1">
                <a:solidFill>
                  <a:srgbClr val="4A4A4A"/>
                </a:solidFill>
                <a:effectLst/>
                <a:latin typeface="Helvetica Neue"/>
              </a:rPr>
              <a:t>Yûsuf</a:t>
            </a:r>
            <a:r>
              <a:rPr lang="tr-TR" b="1" i="1" dirty="0">
                <a:solidFill>
                  <a:srgbClr val="4A4A4A"/>
                </a:solidFill>
                <a:effectLst/>
                <a:latin typeface="Helvetica Neue"/>
              </a:rPr>
              <a:t>, “Efendine dön de sor ona, ‘Ellerini kesen o kadınların zoru neydi?’ Şüphesiz rabbim onların hilesini çok iyi bilir” dedi.</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947355" y="0"/>
            <a:ext cx="3244645" cy="1477328"/>
          </a:xfrm>
          <a:prstGeom prst="rect">
            <a:avLst/>
          </a:prstGeom>
          <a:noFill/>
        </p:spPr>
        <p:txBody>
          <a:bodyPr wrap="square" rtlCol="0">
            <a:spAutoFit/>
          </a:bodyPr>
          <a:lstStyle/>
          <a:p>
            <a:r>
              <a:rPr lang="tr-TR" sz="2400" b="1" i="0" dirty="0" err="1">
                <a:solidFill>
                  <a:srgbClr val="725945"/>
                </a:solidFill>
                <a:effectLst/>
                <a:latin typeface="Helvetica Neue"/>
              </a:rPr>
              <a:t>Yûsuf</a:t>
            </a:r>
            <a:r>
              <a:rPr lang="tr-TR" sz="2400" b="1" i="0" dirty="0">
                <a:solidFill>
                  <a:srgbClr val="725945"/>
                </a:solidFill>
                <a:effectLst/>
                <a:latin typeface="Helvetica Neue"/>
              </a:rPr>
              <a:t> Suresi </a:t>
            </a:r>
            <a:r>
              <a:rPr lang="tr-TR" sz="2200" b="1" i="0" dirty="0">
                <a:solidFill>
                  <a:srgbClr val="725945"/>
                </a:solidFill>
                <a:effectLst/>
                <a:latin typeface="inherit"/>
              </a:rPr>
              <a:t>- 12.Sure </a:t>
            </a:r>
          </a:p>
          <a:p>
            <a:r>
              <a:rPr lang="tr-TR" sz="2200" b="1" dirty="0">
                <a:solidFill>
                  <a:srgbClr val="725945"/>
                </a:solidFill>
                <a:latin typeface="Helvetica Neue"/>
                <a:hlinkClick r:id="rId2"/>
              </a:rPr>
              <a:t>50.</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28273"/>
            <a:ext cx="12192000" cy="1187214"/>
          </a:xfrm>
        </p:spPr>
        <p:txBody>
          <a:bodyPr>
            <a:noAutofit/>
          </a:bodyPr>
          <a:lstStyle/>
          <a:p>
            <a:pPr rtl="1"/>
            <a:r>
              <a:rPr lang="ar-AE" sz="3600" b="0" i="0" dirty="0">
                <a:solidFill>
                  <a:srgbClr val="725945"/>
                </a:solidFill>
                <a:effectLst/>
                <a:latin typeface="Elif1"/>
              </a:rPr>
              <a:t>وَقَالَ الْمَلِكُ ائْتُونٖي بِهٖۚ فَلَمَّا جَٓاءَهُ الرَّسُولُ قَالَ ارْجِعْ اِلٰى رَبِّكَ فَسْـَٔلْهُ مَا بَالُ النِّسْوَةِ الّٰتٖي</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قَطَّعْنَ اَيْدِيَهُنَّؕ اِنَّ رَبّٖي بِكَيْدِهِنَّ عَلٖيمٌ</a:t>
            </a:r>
            <a:r>
              <a:rPr lang="ar-AE" sz="3600" b="1" i="0" u="none" strike="noStrike" dirty="0">
                <a:solidFill>
                  <a:srgbClr val="725945"/>
                </a:solidFill>
                <a:effectLst/>
                <a:latin typeface="Elif1"/>
              </a:rPr>
              <a:t>﴿٥٠﴾</a:t>
            </a:r>
            <a:endParaRPr lang="ar-AE" sz="3600" b="0" i="0" dirty="0">
              <a:solidFill>
                <a:srgbClr val="725945"/>
              </a:solidFill>
              <a:effectLst/>
              <a:latin typeface="Elif1"/>
            </a:endParaRPr>
          </a:p>
        </p:txBody>
      </p:sp>
    </p:spTree>
    <p:extLst>
      <p:ext uri="{BB962C8B-B14F-4D97-AF65-F5344CB8AC3E}">
        <p14:creationId xmlns:p14="http://schemas.microsoft.com/office/powerpoint/2010/main" val="1342334336"/>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﴾53﴿</a:t>
            </a:r>
            <a:r>
              <a:rPr lang="tr-TR" b="1" i="1" dirty="0">
                <a:solidFill>
                  <a:srgbClr val="4A4A4A"/>
                </a:solidFill>
                <a:effectLst/>
                <a:latin typeface="Helvetica Neue"/>
              </a:rPr>
              <a:t>Yine de ben nefsimi temize çıkarmıyorum. Çünkü nefis, rabbimin acıyıp koruması dışında, daima kötülüğü emreder; şüphesiz rabbim çok bağışlayan, pek esirgeyendir.”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947355" y="0"/>
            <a:ext cx="3244645" cy="1477328"/>
          </a:xfrm>
          <a:prstGeom prst="rect">
            <a:avLst/>
          </a:prstGeom>
          <a:noFill/>
        </p:spPr>
        <p:txBody>
          <a:bodyPr wrap="square" rtlCol="0">
            <a:spAutoFit/>
          </a:bodyPr>
          <a:lstStyle/>
          <a:p>
            <a:r>
              <a:rPr lang="tr-TR" sz="2400" b="1" i="0" dirty="0" err="1">
                <a:solidFill>
                  <a:srgbClr val="725945"/>
                </a:solidFill>
                <a:effectLst/>
                <a:latin typeface="Helvetica Neue"/>
              </a:rPr>
              <a:t>Yûsuf</a:t>
            </a:r>
            <a:r>
              <a:rPr lang="tr-TR" sz="2400" b="1" i="0" dirty="0">
                <a:solidFill>
                  <a:srgbClr val="725945"/>
                </a:solidFill>
                <a:effectLst/>
                <a:latin typeface="Helvetica Neue"/>
              </a:rPr>
              <a:t> Suresi </a:t>
            </a:r>
            <a:r>
              <a:rPr lang="tr-TR" sz="2200" b="1" i="0" dirty="0">
                <a:solidFill>
                  <a:srgbClr val="725945"/>
                </a:solidFill>
                <a:effectLst/>
                <a:latin typeface="inherit"/>
              </a:rPr>
              <a:t>- 12.Sure </a:t>
            </a:r>
          </a:p>
          <a:p>
            <a:r>
              <a:rPr lang="tr-TR" sz="2200" b="1" dirty="0">
                <a:solidFill>
                  <a:srgbClr val="725945"/>
                </a:solidFill>
                <a:latin typeface="Helvetica Neue"/>
                <a:hlinkClick r:id="rId2"/>
              </a:rPr>
              <a:t>53.</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28273"/>
            <a:ext cx="12192000" cy="1187214"/>
          </a:xfrm>
        </p:spPr>
        <p:txBody>
          <a:bodyPr>
            <a:noAutofit/>
          </a:bodyPr>
          <a:lstStyle/>
          <a:p>
            <a:pPr rtl="1"/>
            <a:r>
              <a:rPr lang="ar-AE" sz="3600" b="0" i="0" dirty="0">
                <a:solidFill>
                  <a:srgbClr val="725945"/>
                </a:solidFill>
                <a:effectLst/>
                <a:latin typeface="Elif1"/>
              </a:rPr>
              <a:t>وَمَٓا اُبَرِّئُ نَفْسٖيۚ اِنَّ النَّفْسَ لَاَمَّارَةٌ بِالسُّٓوءِ اِلَّا مَا رَحِمَ رَبّٖيَؕ اِنَّ رَبّٖي غَفُورٌ رَحٖيمٌ</a:t>
            </a:r>
            <a:r>
              <a:rPr lang="ar-AE" sz="3600" b="1" i="0" u="none" strike="noStrike" dirty="0">
                <a:solidFill>
                  <a:srgbClr val="725945"/>
                </a:solidFill>
                <a:effectLst/>
                <a:latin typeface="Elif1"/>
              </a:rPr>
              <a:t>﴿٥٣﴾</a:t>
            </a:r>
            <a:endParaRPr lang="ar-AE" sz="3600" b="0" i="0" dirty="0">
              <a:solidFill>
                <a:srgbClr val="725945"/>
              </a:solidFill>
              <a:effectLst/>
              <a:latin typeface="Elif1"/>
            </a:endParaRPr>
          </a:p>
        </p:txBody>
      </p:sp>
    </p:spTree>
    <p:extLst>
      <p:ext uri="{BB962C8B-B14F-4D97-AF65-F5344CB8AC3E}">
        <p14:creationId xmlns:p14="http://schemas.microsoft.com/office/powerpoint/2010/main" val="3646460161"/>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﴾98﴿</a:t>
            </a:r>
            <a:r>
              <a:rPr lang="tr-TR" b="1" i="1" dirty="0">
                <a:solidFill>
                  <a:srgbClr val="4A4A4A"/>
                </a:solidFill>
                <a:effectLst/>
                <a:latin typeface="Helvetica Neue"/>
              </a:rPr>
              <a:t>Ya‘kūb, “Sizin için biraz sonra rabbimden af dileyeceğim. Şüphesiz O çok bağışlayan, pek esirgeyendir” dedi.</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947355" y="0"/>
            <a:ext cx="3244645" cy="1477328"/>
          </a:xfrm>
          <a:prstGeom prst="rect">
            <a:avLst/>
          </a:prstGeom>
          <a:noFill/>
        </p:spPr>
        <p:txBody>
          <a:bodyPr wrap="square" rtlCol="0">
            <a:spAutoFit/>
          </a:bodyPr>
          <a:lstStyle/>
          <a:p>
            <a:r>
              <a:rPr lang="tr-TR" sz="2400" b="1" i="0" dirty="0" err="1">
                <a:solidFill>
                  <a:srgbClr val="725945"/>
                </a:solidFill>
                <a:effectLst/>
                <a:latin typeface="Helvetica Neue"/>
              </a:rPr>
              <a:t>Yûsuf</a:t>
            </a:r>
            <a:r>
              <a:rPr lang="tr-TR" sz="2400" b="1" i="0" dirty="0">
                <a:solidFill>
                  <a:srgbClr val="725945"/>
                </a:solidFill>
                <a:effectLst/>
                <a:latin typeface="Helvetica Neue"/>
              </a:rPr>
              <a:t> Suresi </a:t>
            </a:r>
            <a:r>
              <a:rPr lang="tr-TR" sz="2200" b="1" i="0" dirty="0">
                <a:solidFill>
                  <a:srgbClr val="725945"/>
                </a:solidFill>
                <a:effectLst/>
                <a:latin typeface="inherit"/>
              </a:rPr>
              <a:t>- 12.Sure </a:t>
            </a:r>
          </a:p>
          <a:p>
            <a:r>
              <a:rPr lang="tr-TR" sz="2200" b="1" dirty="0">
                <a:solidFill>
                  <a:srgbClr val="725945"/>
                </a:solidFill>
                <a:latin typeface="Helvetica Neue"/>
                <a:hlinkClick r:id="rId2"/>
              </a:rPr>
              <a:t>98.</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28273"/>
            <a:ext cx="12192000" cy="1187214"/>
          </a:xfrm>
        </p:spPr>
        <p:txBody>
          <a:bodyPr>
            <a:noAutofit/>
          </a:bodyPr>
          <a:lstStyle/>
          <a:p>
            <a:pPr rtl="1"/>
            <a:r>
              <a:rPr lang="ar-AE" sz="3600" b="0" i="0" dirty="0">
                <a:solidFill>
                  <a:srgbClr val="725945"/>
                </a:solidFill>
                <a:effectLst/>
                <a:latin typeface="Elif1"/>
              </a:rPr>
              <a:t>قَالَ سَوْفَ اَسْتَغْفِرُ لَكُمْ رَبّٖيؕ اِنَّهُ هُوَ الْغَفُورُ الرَّحٖيمُ</a:t>
            </a:r>
            <a:r>
              <a:rPr lang="ar-AE" sz="3600" b="1" i="0" u="none" strike="noStrike" dirty="0">
                <a:solidFill>
                  <a:srgbClr val="725945"/>
                </a:solidFill>
                <a:effectLst/>
                <a:latin typeface="Elif1"/>
              </a:rPr>
              <a:t>﴿٩٨﴾</a:t>
            </a:r>
            <a:endParaRPr lang="ar-AE" sz="3600" b="0" i="0" dirty="0">
              <a:solidFill>
                <a:srgbClr val="725945"/>
              </a:solidFill>
              <a:effectLst/>
              <a:latin typeface="Elif1"/>
            </a:endParaRPr>
          </a:p>
        </p:txBody>
      </p:sp>
    </p:spTree>
    <p:extLst>
      <p:ext uri="{BB962C8B-B14F-4D97-AF65-F5344CB8AC3E}">
        <p14:creationId xmlns:p14="http://schemas.microsoft.com/office/powerpoint/2010/main" val="3773178605"/>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sz="2000" b="1" i="1" u="none" strike="noStrike" dirty="0">
                <a:solidFill>
                  <a:srgbClr val="725945"/>
                </a:solidFill>
                <a:effectLst/>
                <a:latin typeface="Helvetica Neue"/>
              </a:rPr>
              <a:t>﴾100﴿</a:t>
            </a:r>
            <a:r>
              <a:rPr lang="tr-TR" sz="2000" b="1" i="1" dirty="0">
                <a:solidFill>
                  <a:srgbClr val="4A4A4A"/>
                </a:solidFill>
                <a:effectLst/>
                <a:latin typeface="Helvetica Neue"/>
              </a:rPr>
              <a:t>Anne babasını makamına çıkardı. Hepsi onun huzurunda yere kapandılar; </a:t>
            </a:r>
            <a:r>
              <a:rPr lang="tr-TR" sz="2000" b="1" i="1" dirty="0" err="1">
                <a:solidFill>
                  <a:srgbClr val="4A4A4A"/>
                </a:solidFill>
                <a:effectLst/>
                <a:latin typeface="Helvetica Neue"/>
              </a:rPr>
              <a:t>Yûsuf</a:t>
            </a:r>
            <a:r>
              <a:rPr lang="tr-TR" sz="2000" b="1" i="1" dirty="0">
                <a:solidFill>
                  <a:srgbClr val="4A4A4A"/>
                </a:solidFill>
                <a:effectLst/>
                <a:latin typeface="Helvetica Neue"/>
              </a:rPr>
              <a:t> dedi ki: “Babacığım! İşte daha önce gördüğüm rüyanın </a:t>
            </a:r>
            <a:r>
              <a:rPr lang="tr-TR" sz="2000" b="1" i="1" dirty="0" err="1">
                <a:solidFill>
                  <a:srgbClr val="4A4A4A"/>
                </a:solidFill>
                <a:effectLst/>
                <a:latin typeface="Helvetica Neue"/>
              </a:rPr>
              <a:t>mânası</a:t>
            </a:r>
            <a:r>
              <a:rPr lang="tr-TR" sz="2000" b="1" i="1" dirty="0">
                <a:solidFill>
                  <a:srgbClr val="4A4A4A"/>
                </a:solidFill>
                <a:effectLst/>
                <a:latin typeface="Helvetica Neue"/>
              </a:rPr>
              <a:t> buymuş; rabbim onu gerçekleştirdi. Doğrusu rabbim bana </a:t>
            </a:r>
            <a:r>
              <a:rPr lang="tr-TR" sz="2000" b="1" i="1" dirty="0" err="1">
                <a:solidFill>
                  <a:srgbClr val="4A4A4A"/>
                </a:solidFill>
                <a:effectLst/>
                <a:latin typeface="Helvetica Neue"/>
              </a:rPr>
              <a:t>lutuflarda</a:t>
            </a:r>
            <a:r>
              <a:rPr lang="tr-TR" sz="2000" b="1" i="1" dirty="0">
                <a:solidFill>
                  <a:srgbClr val="4A4A4A"/>
                </a:solidFill>
                <a:effectLst/>
                <a:latin typeface="Helvetica Neue"/>
              </a:rPr>
              <a:t> bulundu: Beni zindandan çıkardı, sizi çölden (çıkarıp buraya) getirdi, üstelik şeytan benimle kardeşlerimin arasını bozduktan sonra! Şüphesiz rabbim dilediğine çok lütufkârdır. Kuşkusuz O çok iyi bilendir, hikmet sahibidir.”</a:t>
            </a:r>
            <a:endParaRPr lang="tr-TR" sz="3333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947355" y="0"/>
            <a:ext cx="3244645" cy="1477328"/>
          </a:xfrm>
          <a:prstGeom prst="rect">
            <a:avLst/>
          </a:prstGeom>
          <a:noFill/>
        </p:spPr>
        <p:txBody>
          <a:bodyPr wrap="square" rtlCol="0">
            <a:spAutoFit/>
          </a:bodyPr>
          <a:lstStyle/>
          <a:p>
            <a:r>
              <a:rPr lang="tr-TR" sz="2400" b="1" i="0" dirty="0" err="1">
                <a:solidFill>
                  <a:srgbClr val="725945"/>
                </a:solidFill>
                <a:effectLst/>
                <a:latin typeface="Helvetica Neue"/>
              </a:rPr>
              <a:t>Yûsuf</a:t>
            </a:r>
            <a:r>
              <a:rPr lang="tr-TR" sz="2400" b="1" i="0" dirty="0">
                <a:solidFill>
                  <a:srgbClr val="725945"/>
                </a:solidFill>
                <a:effectLst/>
                <a:latin typeface="Helvetica Neue"/>
              </a:rPr>
              <a:t> Suresi </a:t>
            </a:r>
            <a:r>
              <a:rPr lang="tr-TR" sz="2200" b="1" i="0" dirty="0">
                <a:solidFill>
                  <a:srgbClr val="725945"/>
                </a:solidFill>
                <a:effectLst/>
                <a:latin typeface="inherit"/>
              </a:rPr>
              <a:t>- 12.Sure </a:t>
            </a:r>
          </a:p>
          <a:p>
            <a:r>
              <a:rPr lang="tr-TR" sz="2200" b="1" dirty="0">
                <a:solidFill>
                  <a:srgbClr val="725945"/>
                </a:solidFill>
                <a:latin typeface="Helvetica Neue"/>
                <a:hlinkClick r:id="rId2"/>
              </a:rPr>
              <a:t>100.</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294061"/>
            <a:ext cx="12192000" cy="1187214"/>
          </a:xfrm>
        </p:spPr>
        <p:txBody>
          <a:bodyPr>
            <a:noAutofit/>
          </a:bodyPr>
          <a:lstStyle/>
          <a:p>
            <a:pPr rtl="1"/>
            <a:r>
              <a:rPr lang="ar-AE" sz="3600" b="0" i="0" dirty="0">
                <a:solidFill>
                  <a:srgbClr val="725945"/>
                </a:solidFill>
                <a:effectLst/>
                <a:latin typeface="Elif1"/>
              </a:rPr>
              <a:t>وَرَفَعَ اَبَوَيْهِ عَلَى الْعَرْشِ وَخَرُّوا لَهُ سُجَّداًۚ وَقَالَ يَٓا اَبَتِ هٰذَا تَأْوٖيلُ رُءْيَايَ مِنْ قَبْلُؗ قَدْ</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جَعَلَهَا رَبّٖي حَقاًّؕ وَقَدْ اَحْسَنَ بٖٓي اِذْ اَخْرَجَنٖي مِنَ السِّجْنِ وَجَٓاءَ بِكُمْ مِنَ الْبَدْوِ مِنْ بَعْدِ اَنْ</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نَزَغَ الشَّيْطَانُ بَيْنٖي وَبَيْنَ اِخْوَتٖيؕ اِنَّ رَبّٖي لَطٖيفٌ لِمَا يَشَٓاءُؕ اِنَّهُ هُوَ الْعَلٖيمُ الْحَكٖيمُ</a:t>
            </a:r>
            <a:r>
              <a:rPr lang="ar-AE" sz="3600" b="1" i="0" u="none" strike="noStrike" dirty="0">
                <a:solidFill>
                  <a:srgbClr val="725945"/>
                </a:solidFill>
                <a:effectLst/>
                <a:latin typeface="Elif1"/>
              </a:rPr>
              <a:t>﴿١٠٠﴾</a:t>
            </a:r>
            <a:endParaRPr lang="ar-AE" sz="3600" b="0" i="0" dirty="0">
              <a:solidFill>
                <a:srgbClr val="725945"/>
              </a:solidFill>
              <a:effectLst/>
              <a:latin typeface="Elif1"/>
            </a:endParaRPr>
          </a:p>
        </p:txBody>
      </p:sp>
    </p:spTree>
    <p:extLst>
      <p:ext uri="{BB962C8B-B14F-4D97-AF65-F5344CB8AC3E}">
        <p14:creationId xmlns:p14="http://schemas.microsoft.com/office/powerpoint/2010/main" val="3722554560"/>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﴾2﴿</a:t>
            </a:r>
            <a:r>
              <a:rPr lang="tr-TR" b="1" i="1" dirty="0">
                <a:solidFill>
                  <a:srgbClr val="4A4A4A"/>
                </a:solidFill>
                <a:effectLst/>
                <a:latin typeface="Helvetica Neue"/>
              </a:rPr>
              <a:t>Gökleri görebileceğiniz bir direk olmaksızın yükselten, sonra arşa </a:t>
            </a:r>
            <a:r>
              <a:rPr lang="tr-TR" b="1" i="1" dirty="0" err="1">
                <a:solidFill>
                  <a:srgbClr val="4A4A4A"/>
                </a:solidFill>
                <a:effectLst/>
                <a:latin typeface="Helvetica Neue"/>
              </a:rPr>
              <a:t>istivâ</a:t>
            </a:r>
            <a:r>
              <a:rPr lang="tr-TR" b="1" i="1" dirty="0">
                <a:solidFill>
                  <a:srgbClr val="4A4A4A"/>
                </a:solidFill>
                <a:effectLst/>
                <a:latin typeface="Helvetica Neue"/>
              </a:rPr>
              <a:t> eden, güneşi ve ayı emrine boyun eğdiren Allah’tır; her biri belirlenmiş bir vakte kadar akıp gitmektedir. İşleri Allah düzenliyor; </a:t>
            </a:r>
            <a:r>
              <a:rPr lang="tr-TR" b="1" i="1" dirty="0" err="1">
                <a:solidFill>
                  <a:srgbClr val="4A4A4A"/>
                </a:solidFill>
                <a:effectLst/>
                <a:latin typeface="Helvetica Neue"/>
              </a:rPr>
              <a:t>âyetleri</a:t>
            </a:r>
            <a:r>
              <a:rPr lang="tr-TR" b="1" i="1" dirty="0">
                <a:solidFill>
                  <a:srgbClr val="4A4A4A"/>
                </a:solidFill>
                <a:effectLst/>
                <a:latin typeface="Helvetica Neue"/>
              </a:rPr>
              <a:t> de açıklıyor ki rabbinize kavuşacağınıza kesin olarak inanasınız.</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947355" y="0"/>
            <a:ext cx="3244645" cy="1477328"/>
          </a:xfrm>
          <a:prstGeom prst="rect">
            <a:avLst/>
          </a:prstGeom>
          <a:noFill/>
        </p:spPr>
        <p:txBody>
          <a:bodyPr wrap="square" rtlCol="0">
            <a:spAutoFit/>
          </a:bodyPr>
          <a:lstStyle/>
          <a:p>
            <a:r>
              <a:rPr lang="tr-TR" sz="2400" b="1" i="0" dirty="0" err="1">
                <a:solidFill>
                  <a:srgbClr val="725945"/>
                </a:solidFill>
                <a:effectLst/>
                <a:latin typeface="Helvetica Neue"/>
              </a:rPr>
              <a:t>Ra'd</a:t>
            </a:r>
            <a:r>
              <a:rPr lang="tr-TR" sz="2400" b="1" i="0" dirty="0">
                <a:solidFill>
                  <a:srgbClr val="725945"/>
                </a:solidFill>
                <a:effectLst/>
                <a:latin typeface="Helvetica Neue"/>
              </a:rPr>
              <a:t> Suresi </a:t>
            </a:r>
            <a:r>
              <a:rPr lang="tr-TR" sz="2200" b="1" i="0" dirty="0">
                <a:solidFill>
                  <a:srgbClr val="725945"/>
                </a:solidFill>
                <a:effectLst/>
                <a:latin typeface="inherit"/>
              </a:rPr>
              <a:t>- 13.Sure </a:t>
            </a:r>
          </a:p>
          <a:p>
            <a:r>
              <a:rPr lang="tr-TR" sz="2200" b="1" dirty="0">
                <a:solidFill>
                  <a:srgbClr val="725945"/>
                </a:solidFill>
                <a:latin typeface="Helvetica Neue"/>
                <a:hlinkClick r:id="rId2"/>
              </a:rPr>
              <a:t>2.</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28273"/>
            <a:ext cx="12192000" cy="1187214"/>
          </a:xfrm>
        </p:spPr>
        <p:txBody>
          <a:bodyPr>
            <a:noAutofit/>
          </a:bodyPr>
          <a:lstStyle/>
          <a:p>
            <a:pPr rtl="1"/>
            <a:r>
              <a:rPr lang="ar-AE" sz="3600" b="0" i="0" dirty="0">
                <a:solidFill>
                  <a:srgbClr val="725945"/>
                </a:solidFill>
                <a:effectLst/>
                <a:latin typeface="Elif1"/>
              </a:rPr>
              <a:t>اَللّٰهُ الَّذٖي رَفَعَ السَّمٰوَاتِ بِغَيْرِ عَمَدٍ تَرَوْنَهَا ثُمَّ اسْتَوٰى عَلَى الْعَرْشِ وَسَخَّرَ الشَّمْسَ وَالْقَمَرَؕ</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كُلٌّ يَجْرٖي لِاَجَلٍ مُسَمًّىؕ يُدَبِّرُ الْاَمْرَ يُفَصِّلُ الْاٰيَاتِ لَعَلَّكُمْ بِلِقَٓاءِ رَبِّكُمْ تُوقِنُونَ</a:t>
            </a:r>
            <a:r>
              <a:rPr lang="ar-AE" sz="3600" b="1" i="0" u="none" strike="noStrike" dirty="0">
                <a:solidFill>
                  <a:srgbClr val="725945"/>
                </a:solidFill>
                <a:effectLst/>
                <a:latin typeface="Elif1"/>
              </a:rPr>
              <a:t>﴿٢﴾</a:t>
            </a:r>
            <a:endParaRPr lang="ar-AE" sz="3600" b="0" i="0" dirty="0">
              <a:solidFill>
                <a:srgbClr val="725945"/>
              </a:solidFill>
              <a:effectLst/>
              <a:latin typeface="Elif1"/>
            </a:endParaRPr>
          </a:p>
        </p:txBody>
      </p:sp>
    </p:spTree>
    <p:extLst>
      <p:ext uri="{BB962C8B-B14F-4D97-AF65-F5344CB8AC3E}">
        <p14:creationId xmlns:p14="http://schemas.microsoft.com/office/powerpoint/2010/main" val="3169601362"/>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﴾5﴿</a:t>
            </a:r>
            <a:r>
              <a:rPr lang="tr-TR" b="1" i="1" dirty="0">
                <a:solidFill>
                  <a:srgbClr val="4A4A4A"/>
                </a:solidFill>
                <a:effectLst/>
                <a:latin typeface="Helvetica Neue"/>
              </a:rPr>
              <a:t>Eğer şaşacağın bir şey varsa o da onların, “Biz toprak olduğumuz zaman gerçekten yeniden mi yaratılacakmışız?” demeleridir. Onlar, rablerini inkâr edenlerdir; onlar boyunlarında demir halkalar bulunanlardır; onlar cehennemliklerdir; orada ebedî kalacaklardır!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947355" y="0"/>
            <a:ext cx="3244645" cy="1477328"/>
          </a:xfrm>
          <a:prstGeom prst="rect">
            <a:avLst/>
          </a:prstGeom>
          <a:noFill/>
        </p:spPr>
        <p:txBody>
          <a:bodyPr wrap="square" rtlCol="0">
            <a:spAutoFit/>
          </a:bodyPr>
          <a:lstStyle/>
          <a:p>
            <a:r>
              <a:rPr lang="tr-TR" sz="2400" b="1" i="0" dirty="0" err="1">
                <a:solidFill>
                  <a:srgbClr val="725945"/>
                </a:solidFill>
                <a:effectLst/>
                <a:latin typeface="Helvetica Neue"/>
              </a:rPr>
              <a:t>Ra'd</a:t>
            </a:r>
            <a:r>
              <a:rPr lang="tr-TR" sz="2400" b="1" i="0" dirty="0">
                <a:solidFill>
                  <a:srgbClr val="725945"/>
                </a:solidFill>
                <a:effectLst/>
                <a:latin typeface="Helvetica Neue"/>
              </a:rPr>
              <a:t> Suresi </a:t>
            </a:r>
            <a:r>
              <a:rPr lang="tr-TR" sz="2200" b="1" i="0" dirty="0">
                <a:solidFill>
                  <a:srgbClr val="725945"/>
                </a:solidFill>
                <a:effectLst/>
                <a:latin typeface="inherit"/>
              </a:rPr>
              <a:t>- 13.Sure </a:t>
            </a:r>
          </a:p>
          <a:p>
            <a:r>
              <a:rPr lang="tr-TR" sz="2200" b="1" dirty="0">
                <a:solidFill>
                  <a:srgbClr val="725945"/>
                </a:solidFill>
                <a:latin typeface="Helvetica Neue"/>
                <a:hlinkClick r:id="rId2"/>
              </a:rPr>
              <a:t>5.</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28273"/>
            <a:ext cx="12192000" cy="1187214"/>
          </a:xfrm>
        </p:spPr>
        <p:txBody>
          <a:bodyPr>
            <a:noAutofit/>
          </a:bodyPr>
          <a:lstStyle/>
          <a:p>
            <a:pPr rtl="1"/>
            <a:r>
              <a:rPr lang="ar-AE" sz="3600" b="0" i="0" dirty="0">
                <a:solidFill>
                  <a:srgbClr val="725945"/>
                </a:solidFill>
                <a:effectLst/>
                <a:latin typeface="Elif1"/>
              </a:rPr>
              <a:t>وَاِنْ تَعْجَبْ فَعَجَبٌ قَوْلُهُمْ ءَاِذَا كُنَّا تُرَاباً ءَاِنَّا لَفٖي خَلْقٍ جَدٖيدٍؕ اُو۬لٰٓئِكَ الَّذٖينَ كَفَرُوا بِرَبِّهِمْۚ</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وَاُو۬لٰٓئِكَ الْاَغْلَالُ فٖٓي اَعْنَاقِهِمْۚ وَاُو۬لٰٓئِكَ اَصْحَابُ النَّارِۚ هُمْ فٖيهَا خَالِدُونَ</a:t>
            </a:r>
            <a:r>
              <a:rPr lang="ar-AE" sz="3600" b="1" i="0" u="none" strike="noStrike" dirty="0">
                <a:solidFill>
                  <a:srgbClr val="725945"/>
                </a:solidFill>
                <a:effectLst/>
                <a:latin typeface="Elif1"/>
              </a:rPr>
              <a:t>﴿٥﴾</a:t>
            </a:r>
            <a:endParaRPr lang="ar-AE" sz="3600" b="0" i="0" dirty="0">
              <a:solidFill>
                <a:srgbClr val="725945"/>
              </a:solidFill>
              <a:effectLst/>
              <a:latin typeface="Elif1"/>
            </a:endParaRPr>
          </a:p>
        </p:txBody>
      </p:sp>
    </p:spTree>
    <p:extLst>
      <p:ext uri="{BB962C8B-B14F-4D97-AF65-F5344CB8AC3E}">
        <p14:creationId xmlns:p14="http://schemas.microsoft.com/office/powerpoint/2010/main" val="1943499320"/>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﴾6﴿</a:t>
            </a:r>
            <a:r>
              <a:rPr lang="tr-TR" b="1" i="1" dirty="0">
                <a:solidFill>
                  <a:srgbClr val="4A4A4A"/>
                </a:solidFill>
                <a:effectLst/>
                <a:latin typeface="Helvetica Neue"/>
              </a:rPr>
              <a:t>Senden, iyilik yerine bir an önce kötülüğün gelmesini istiyorlar. Oysa onlardan önce nice benzerleri gelip geçmiştir. Şüphesiz rabbin insanları zulümlerine rağmen bağışlayandır. Şüphesiz rabbinin azabı da çok çetindir.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947355" y="0"/>
            <a:ext cx="3244645" cy="1477328"/>
          </a:xfrm>
          <a:prstGeom prst="rect">
            <a:avLst/>
          </a:prstGeom>
          <a:noFill/>
        </p:spPr>
        <p:txBody>
          <a:bodyPr wrap="square" rtlCol="0">
            <a:spAutoFit/>
          </a:bodyPr>
          <a:lstStyle/>
          <a:p>
            <a:r>
              <a:rPr lang="tr-TR" sz="2400" b="1" i="0" dirty="0" err="1">
                <a:solidFill>
                  <a:srgbClr val="725945"/>
                </a:solidFill>
                <a:effectLst/>
                <a:latin typeface="Helvetica Neue"/>
              </a:rPr>
              <a:t>Ra'd</a:t>
            </a:r>
            <a:r>
              <a:rPr lang="tr-TR" sz="2400" b="1" i="0" dirty="0">
                <a:solidFill>
                  <a:srgbClr val="725945"/>
                </a:solidFill>
                <a:effectLst/>
                <a:latin typeface="Helvetica Neue"/>
              </a:rPr>
              <a:t> Suresi </a:t>
            </a:r>
            <a:r>
              <a:rPr lang="tr-TR" sz="2200" b="1" i="0" dirty="0">
                <a:solidFill>
                  <a:srgbClr val="725945"/>
                </a:solidFill>
                <a:effectLst/>
                <a:latin typeface="inherit"/>
              </a:rPr>
              <a:t>- 13.Sure </a:t>
            </a:r>
          </a:p>
          <a:p>
            <a:r>
              <a:rPr lang="tr-TR" sz="2200" b="1" dirty="0">
                <a:solidFill>
                  <a:srgbClr val="725945"/>
                </a:solidFill>
                <a:latin typeface="Helvetica Neue"/>
                <a:hlinkClick r:id="rId2"/>
              </a:rPr>
              <a:t>6.</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28273"/>
            <a:ext cx="12192000" cy="1187214"/>
          </a:xfrm>
        </p:spPr>
        <p:txBody>
          <a:bodyPr>
            <a:noAutofit/>
          </a:bodyPr>
          <a:lstStyle/>
          <a:p>
            <a:pPr rtl="1"/>
            <a:r>
              <a:rPr lang="ar-AE" sz="3600" b="0" i="0" dirty="0">
                <a:solidFill>
                  <a:srgbClr val="725945"/>
                </a:solidFill>
                <a:effectLst/>
                <a:latin typeface="Elif1"/>
              </a:rPr>
              <a:t>وَيَسْتَعْجِلُونَكَ بِالسَّيِّئَةِ قَبْلَ الْحَسَنَةِ وَقَدْ خَلَتْ مِنْ قَبْلِهِمُ الْمَثُلَاتُؕ وَاِنَّ رَبَّكَ لَذُو مَغْفِرَةٍ</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لِلنَّاسِ عَلٰى ظُلْمِهِمْۚ وَاِنَّ رَبَّكَ لَشَدٖيدُ الْعِقَابِ</a:t>
            </a:r>
            <a:r>
              <a:rPr lang="ar-AE" sz="3600" b="1" i="0" u="none" strike="noStrike" dirty="0">
                <a:solidFill>
                  <a:srgbClr val="725945"/>
                </a:solidFill>
                <a:effectLst/>
                <a:latin typeface="Elif1"/>
              </a:rPr>
              <a:t>﴿٦﴾</a:t>
            </a:r>
            <a:endParaRPr lang="ar-AE" sz="3600" b="0" i="0" dirty="0">
              <a:solidFill>
                <a:srgbClr val="725945"/>
              </a:solidFill>
              <a:effectLst/>
              <a:latin typeface="Elif1"/>
            </a:endParaRPr>
          </a:p>
        </p:txBody>
      </p:sp>
    </p:spTree>
    <p:extLst>
      <p:ext uri="{BB962C8B-B14F-4D97-AF65-F5344CB8AC3E}">
        <p14:creationId xmlns:p14="http://schemas.microsoft.com/office/powerpoint/2010/main" val="3971282076"/>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﴾7﴿</a:t>
            </a:r>
            <a:r>
              <a:rPr lang="tr-TR" b="1" i="1" dirty="0">
                <a:solidFill>
                  <a:srgbClr val="4A4A4A"/>
                </a:solidFill>
                <a:effectLst/>
                <a:latin typeface="Helvetica Neue"/>
              </a:rPr>
              <a:t>İnkârcılar, “Ona rabbinden bir </a:t>
            </a:r>
            <a:r>
              <a:rPr lang="tr-TR" b="1" i="1" dirty="0" err="1">
                <a:solidFill>
                  <a:srgbClr val="4A4A4A"/>
                </a:solidFill>
                <a:effectLst/>
                <a:latin typeface="Helvetica Neue"/>
              </a:rPr>
              <a:t>mûcize</a:t>
            </a:r>
            <a:r>
              <a:rPr lang="tr-TR" b="1" i="1" dirty="0">
                <a:solidFill>
                  <a:srgbClr val="4A4A4A"/>
                </a:solidFill>
                <a:effectLst/>
                <a:latin typeface="Helvetica Neue"/>
              </a:rPr>
              <a:t> indirilse ya!” diyorlar. Sen ancak bir uyarıcısın; her topluluğun da bir kılavuzu vardır.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947355" y="0"/>
            <a:ext cx="3244645" cy="1477328"/>
          </a:xfrm>
          <a:prstGeom prst="rect">
            <a:avLst/>
          </a:prstGeom>
          <a:noFill/>
        </p:spPr>
        <p:txBody>
          <a:bodyPr wrap="square" rtlCol="0">
            <a:spAutoFit/>
          </a:bodyPr>
          <a:lstStyle/>
          <a:p>
            <a:r>
              <a:rPr lang="tr-TR" sz="2400" b="1" i="0" dirty="0" err="1">
                <a:solidFill>
                  <a:srgbClr val="725945"/>
                </a:solidFill>
                <a:effectLst/>
                <a:latin typeface="Helvetica Neue"/>
              </a:rPr>
              <a:t>Ra'd</a:t>
            </a:r>
            <a:r>
              <a:rPr lang="tr-TR" sz="2400" b="1" i="0" dirty="0">
                <a:solidFill>
                  <a:srgbClr val="725945"/>
                </a:solidFill>
                <a:effectLst/>
                <a:latin typeface="Helvetica Neue"/>
              </a:rPr>
              <a:t> Suresi </a:t>
            </a:r>
            <a:r>
              <a:rPr lang="tr-TR" sz="2200" b="1" i="0" dirty="0">
                <a:solidFill>
                  <a:srgbClr val="725945"/>
                </a:solidFill>
                <a:effectLst/>
                <a:latin typeface="inherit"/>
              </a:rPr>
              <a:t>- 13.Sure </a:t>
            </a:r>
          </a:p>
          <a:p>
            <a:r>
              <a:rPr lang="tr-TR" sz="2200" b="1" dirty="0">
                <a:solidFill>
                  <a:srgbClr val="725945"/>
                </a:solidFill>
                <a:latin typeface="Helvetica Neue"/>
                <a:hlinkClick r:id="rId2"/>
              </a:rPr>
              <a:t>7.</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28273"/>
            <a:ext cx="12192000" cy="1187214"/>
          </a:xfrm>
        </p:spPr>
        <p:txBody>
          <a:bodyPr>
            <a:noAutofit/>
          </a:bodyPr>
          <a:lstStyle/>
          <a:p>
            <a:pPr rtl="1"/>
            <a:r>
              <a:rPr lang="ar-AE" sz="3600" b="0" i="0" dirty="0">
                <a:solidFill>
                  <a:srgbClr val="725945"/>
                </a:solidFill>
                <a:effectLst/>
                <a:latin typeface="Elif1"/>
              </a:rPr>
              <a:t>وَيَقُولُ الَّذٖينَ كَفَرُوا لَوْلَٓا اُنْزِلَ عَلَيْهِ اٰيَةٌ مِنْ رَبِّهٖؕ اِنَّـمَٓا اَنْتَ مُنْذِرٌ وَلِكُلِّ قَوْمٍ هَادٍࣖ</a:t>
            </a:r>
            <a:r>
              <a:rPr lang="ar-AE" sz="3600" b="1" i="0" u="none" strike="noStrike" dirty="0">
                <a:solidFill>
                  <a:srgbClr val="725945"/>
                </a:solidFill>
                <a:effectLst/>
                <a:latin typeface="Elif1"/>
              </a:rPr>
              <a:t>﴿٧﴾</a:t>
            </a:r>
            <a:endParaRPr lang="ar-AE" sz="3600" b="0" i="0" dirty="0">
              <a:solidFill>
                <a:srgbClr val="725945"/>
              </a:solidFill>
              <a:effectLst/>
              <a:latin typeface="Elif1"/>
            </a:endParaRPr>
          </a:p>
        </p:txBody>
      </p:sp>
    </p:spTree>
    <p:extLst>
      <p:ext uri="{BB962C8B-B14F-4D97-AF65-F5344CB8AC3E}">
        <p14:creationId xmlns:p14="http://schemas.microsoft.com/office/powerpoint/2010/main" val="4187453778"/>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730628"/>
            <a:ext cx="12192000" cy="2854960"/>
          </a:xfrm>
        </p:spPr>
        <p:txBody>
          <a:bodyPr>
            <a:normAutofit/>
          </a:bodyPr>
          <a:lstStyle/>
          <a:p>
            <a:r>
              <a:rPr lang="tr-TR" sz="1800" b="1" i="1" u="none" strike="noStrike" dirty="0">
                <a:solidFill>
                  <a:srgbClr val="725945"/>
                </a:solidFill>
                <a:effectLst/>
                <a:latin typeface="Helvetica Neue"/>
              </a:rPr>
              <a:t>﴾16﴿</a:t>
            </a:r>
            <a:r>
              <a:rPr lang="tr-TR" sz="1800" b="1" i="1" dirty="0">
                <a:solidFill>
                  <a:srgbClr val="4A4A4A"/>
                </a:solidFill>
                <a:effectLst/>
                <a:latin typeface="Helvetica Neue"/>
              </a:rPr>
              <a:t>“Göklerin ve yerin rabbi kimdir?” diye sor. “Allah’tır” diye de cevap ver; sonra de ki: “Öyle ise O’nu bırakıp da kendilerine bile fayda sağlama veya zararı önleme gücüne sahip olmayanları </a:t>
            </a:r>
            <a:r>
              <a:rPr lang="tr-TR" sz="1800" b="1" i="1" dirty="0" err="1">
                <a:solidFill>
                  <a:srgbClr val="4A4A4A"/>
                </a:solidFill>
                <a:effectLst/>
                <a:latin typeface="Helvetica Neue"/>
              </a:rPr>
              <a:t>velîler</a:t>
            </a:r>
            <a:r>
              <a:rPr lang="tr-TR" sz="1800" b="1" i="1" dirty="0">
                <a:solidFill>
                  <a:srgbClr val="4A4A4A"/>
                </a:solidFill>
                <a:effectLst/>
                <a:latin typeface="Helvetica Neue"/>
              </a:rPr>
              <a:t> yerine mi koyuyorsunuz?” Sor onlara: “Hiç körle gören bir olur mu; yahut karanlıklarla aydınlık eşit olur mu?” Yoksa Allah’ın yarattığı gibi yaratan ortaklar buldular da bu iki yaratma arasındaki benzerlikten dolayı mı şaşırdılar? De ki: “Her şeyi yaratan Allah’tır. O birdir, karşı konulamaz güce sahiptir.”</a:t>
            </a:r>
            <a:endParaRPr lang="tr-TR" sz="277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947355" y="0"/>
            <a:ext cx="3244645" cy="1477328"/>
          </a:xfrm>
          <a:prstGeom prst="rect">
            <a:avLst/>
          </a:prstGeom>
          <a:noFill/>
        </p:spPr>
        <p:txBody>
          <a:bodyPr wrap="square" rtlCol="0">
            <a:spAutoFit/>
          </a:bodyPr>
          <a:lstStyle/>
          <a:p>
            <a:r>
              <a:rPr lang="tr-TR" sz="2400" b="1" i="0" dirty="0" err="1">
                <a:solidFill>
                  <a:srgbClr val="725945"/>
                </a:solidFill>
                <a:effectLst/>
                <a:latin typeface="Helvetica Neue"/>
              </a:rPr>
              <a:t>Ra'd</a:t>
            </a:r>
            <a:r>
              <a:rPr lang="tr-TR" sz="2400" b="1" i="0" dirty="0">
                <a:solidFill>
                  <a:srgbClr val="725945"/>
                </a:solidFill>
                <a:effectLst/>
                <a:latin typeface="Helvetica Neue"/>
              </a:rPr>
              <a:t> Suresi </a:t>
            </a:r>
            <a:r>
              <a:rPr lang="tr-TR" sz="2200" b="1" i="0" dirty="0">
                <a:solidFill>
                  <a:srgbClr val="725945"/>
                </a:solidFill>
                <a:effectLst/>
                <a:latin typeface="inherit"/>
              </a:rPr>
              <a:t>- 13.Sure </a:t>
            </a:r>
          </a:p>
          <a:p>
            <a:r>
              <a:rPr lang="tr-TR" sz="2200" b="1" dirty="0">
                <a:solidFill>
                  <a:srgbClr val="725945"/>
                </a:solidFill>
                <a:latin typeface="Helvetica Neue"/>
                <a:hlinkClick r:id="rId2"/>
              </a:rPr>
              <a:t>16.</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3169788"/>
            <a:ext cx="12192000" cy="1187214"/>
          </a:xfrm>
        </p:spPr>
        <p:txBody>
          <a:bodyPr>
            <a:noAutofit/>
          </a:bodyPr>
          <a:lstStyle/>
          <a:p>
            <a:pPr rtl="1"/>
            <a:r>
              <a:rPr lang="ar-AE" sz="3600" b="0" i="0" dirty="0">
                <a:solidFill>
                  <a:srgbClr val="725945"/>
                </a:solidFill>
                <a:effectLst/>
                <a:latin typeface="Elif1"/>
              </a:rPr>
              <a:t>قُلْ مَنْ رَبُّ السَّمٰوَاتِ وَالْاَرْضِؕ قُلِ اللّٰهُؕ قُلْ اَفَاتَّخَذْتُمْ مِنْ دُونِهٖٓ اَوْلِيَٓاءَ لَا يَمْلِكُونَ لِاَنْفُسِهِمْ</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نَفْعاً وَلَا ضَراًّؕ قُلْ هَلْ يَسْتَوِي الْاَعْمٰى وَالْبَصٖيرُۙ اَمْ هَلْ تَسْتَوِي الظُّلُمَاتُ وَالنُّورُۚ اَمْ</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جَعَلُوا لِلّٰهِ شُرَكَٓاءَ خَلَقُوا كَخَلْقِهٖ فَتَشَابَهَ الْخَلْقُ عَلَيْهِمْؕ قُلِ اللّٰهُ خَالِقُ كُلِّ شَيْءٍ وَهُوَ الْوَاحِدُ</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الْقَهَّارُ</a:t>
            </a:r>
            <a:r>
              <a:rPr lang="ar-AE" sz="3600" b="1" i="0" u="none" strike="noStrike" dirty="0">
                <a:solidFill>
                  <a:srgbClr val="725945"/>
                </a:solidFill>
                <a:effectLst/>
                <a:latin typeface="Elif1"/>
              </a:rPr>
              <a:t>﴿١٦﴾</a:t>
            </a:r>
            <a:endParaRPr lang="ar-AE" sz="3600" b="0" i="0" dirty="0">
              <a:solidFill>
                <a:srgbClr val="725945"/>
              </a:solidFill>
              <a:effectLst/>
              <a:latin typeface="Elif1"/>
            </a:endParaRPr>
          </a:p>
        </p:txBody>
      </p:sp>
    </p:spTree>
    <p:extLst>
      <p:ext uri="{BB962C8B-B14F-4D97-AF65-F5344CB8AC3E}">
        <p14:creationId xmlns:p14="http://schemas.microsoft.com/office/powerpoint/2010/main" val="2701332417"/>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﴾18﴿</a:t>
            </a:r>
            <a:r>
              <a:rPr lang="tr-TR" b="1" i="1" dirty="0">
                <a:solidFill>
                  <a:srgbClr val="4A4A4A"/>
                </a:solidFill>
                <a:effectLst/>
                <a:latin typeface="Helvetica Neue"/>
              </a:rPr>
              <a:t>Rablerinin emrine uyanlar için mükâfatın en güzeli vardır. Ona uymayanlara gelince, eğer yeryüzünde olanların tamamı ve ek olarak bir misli daha onların olsa (kurtuluş için) onu mutlaka feda ederlerdi. Onlar var ya, hesabın en kötüsü işte onları bekliyor; varacakları yer de cehennemdir. Orası ne kötü kalacak yerdir!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947355" y="0"/>
            <a:ext cx="3244645" cy="1477328"/>
          </a:xfrm>
          <a:prstGeom prst="rect">
            <a:avLst/>
          </a:prstGeom>
          <a:noFill/>
        </p:spPr>
        <p:txBody>
          <a:bodyPr wrap="square" rtlCol="0">
            <a:spAutoFit/>
          </a:bodyPr>
          <a:lstStyle/>
          <a:p>
            <a:r>
              <a:rPr lang="tr-TR" sz="2400" b="1" i="0" dirty="0" err="1">
                <a:solidFill>
                  <a:srgbClr val="725945"/>
                </a:solidFill>
                <a:effectLst/>
                <a:latin typeface="Helvetica Neue"/>
              </a:rPr>
              <a:t>Ra'd</a:t>
            </a:r>
            <a:r>
              <a:rPr lang="tr-TR" sz="2400" b="1" i="0" dirty="0">
                <a:solidFill>
                  <a:srgbClr val="725945"/>
                </a:solidFill>
                <a:effectLst/>
                <a:latin typeface="Helvetica Neue"/>
              </a:rPr>
              <a:t> Suresi </a:t>
            </a:r>
            <a:r>
              <a:rPr lang="tr-TR" sz="2200" b="1" i="0" dirty="0">
                <a:solidFill>
                  <a:srgbClr val="725945"/>
                </a:solidFill>
                <a:effectLst/>
                <a:latin typeface="inherit"/>
              </a:rPr>
              <a:t>- 13.Sure </a:t>
            </a:r>
          </a:p>
          <a:p>
            <a:r>
              <a:rPr lang="tr-TR" sz="2200" b="1" dirty="0">
                <a:solidFill>
                  <a:srgbClr val="725945"/>
                </a:solidFill>
                <a:latin typeface="Helvetica Neue"/>
                <a:hlinkClick r:id="rId2"/>
              </a:rPr>
              <a:t>18.</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28273"/>
            <a:ext cx="12192000" cy="1187214"/>
          </a:xfrm>
        </p:spPr>
        <p:txBody>
          <a:bodyPr>
            <a:noAutofit/>
          </a:bodyPr>
          <a:lstStyle/>
          <a:p>
            <a:pPr rtl="1"/>
            <a:r>
              <a:rPr lang="ar-AE" sz="3600" b="0" i="0" dirty="0">
                <a:solidFill>
                  <a:srgbClr val="725945"/>
                </a:solidFill>
                <a:effectLst/>
                <a:latin typeface="Elif1"/>
              </a:rPr>
              <a:t>لِلَّذٖينَ اسْتَجَابُوا لِرَبِّهِمُ الْحُسْنٰىؕ وَالَّذٖينَ لَمْ يَسْتَجٖيبُوا لَهُ لَوْ اَنَّ لَهُمْ مَا فِي الْاَرْضِ جَمٖيعاً</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وَمِثْلَهُ مَعَهُ لَافْتَدَوْا بِهٖؕ اُو۬لٰٓئِكَ لَهُمْ سُٓوءُ الْحِسَابِۙ وَمَأْوٰيهُمْ جَهَنَّمُؕ وَبِئْسَ الْمِهَادُࣖ</a:t>
            </a:r>
            <a:r>
              <a:rPr lang="ar-AE" sz="3600" b="1" i="0" u="none" strike="noStrike" dirty="0">
                <a:solidFill>
                  <a:srgbClr val="725945"/>
                </a:solidFill>
                <a:effectLst/>
                <a:latin typeface="Elif1"/>
              </a:rPr>
              <a:t>﴿١٨﴾</a:t>
            </a:r>
            <a:endParaRPr lang="ar-AE" sz="3600" b="0" i="0" dirty="0">
              <a:solidFill>
                <a:srgbClr val="725945"/>
              </a:solidFill>
              <a:effectLst/>
              <a:latin typeface="Elif1"/>
            </a:endParaRPr>
          </a:p>
        </p:txBody>
      </p:sp>
    </p:spTree>
    <p:extLst>
      <p:ext uri="{BB962C8B-B14F-4D97-AF65-F5344CB8AC3E}">
        <p14:creationId xmlns:p14="http://schemas.microsoft.com/office/powerpoint/2010/main" val="1557175926"/>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﴾19﴿</a:t>
            </a:r>
            <a:r>
              <a:rPr lang="tr-TR" b="1" i="1" dirty="0">
                <a:solidFill>
                  <a:srgbClr val="4A4A4A"/>
                </a:solidFill>
                <a:effectLst/>
                <a:latin typeface="Helvetica Neue"/>
              </a:rPr>
              <a:t>Sana rabbinden indirilenin hak olduğunu görüp bilen kimse görmeyen gibi olur mu? Bunu ancak akıl sahipleri anlar.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947355" y="0"/>
            <a:ext cx="3244645" cy="1477328"/>
          </a:xfrm>
          <a:prstGeom prst="rect">
            <a:avLst/>
          </a:prstGeom>
          <a:noFill/>
        </p:spPr>
        <p:txBody>
          <a:bodyPr wrap="square" rtlCol="0">
            <a:spAutoFit/>
          </a:bodyPr>
          <a:lstStyle/>
          <a:p>
            <a:r>
              <a:rPr lang="tr-TR" sz="2400" b="1" i="0" dirty="0" err="1">
                <a:solidFill>
                  <a:srgbClr val="725945"/>
                </a:solidFill>
                <a:effectLst/>
                <a:latin typeface="Helvetica Neue"/>
              </a:rPr>
              <a:t>Ra'd</a:t>
            </a:r>
            <a:r>
              <a:rPr lang="tr-TR" sz="2400" b="1" i="0" dirty="0">
                <a:solidFill>
                  <a:srgbClr val="725945"/>
                </a:solidFill>
                <a:effectLst/>
                <a:latin typeface="Helvetica Neue"/>
              </a:rPr>
              <a:t> Suresi </a:t>
            </a:r>
            <a:r>
              <a:rPr lang="tr-TR" sz="2200" b="1" i="0" dirty="0">
                <a:solidFill>
                  <a:srgbClr val="725945"/>
                </a:solidFill>
                <a:effectLst/>
                <a:latin typeface="inherit"/>
              </a:rPr>
              <a:t>- 13.Sure </a:t>
            </a:r>
          </a:p>
          <a:p>
            <a:r>
              <a:rPr lang="tr-TR" sz="2200" b="1" dirty="0">
                <a:solidFill>
                  <a:srgbClr val="725945"/>
                </a:solidFill>
                <a:latin typeface="Helvetica Neue"/>
                <a:hlinkClick r:id="rId2"/>
              </a:rPr>
              <a:t>19.</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28273"/>
            <a:ext cx="12192000" cy="1187214"/>
          </a:xfrm>
        </p:spPr>
        <p:txBody>
          <a:bodyPr>
            <a:noAutofit/>
          </a:bodyPr>
          <a:lstStyle/>
          <a:p>
            <a:pPr rtl="1"/>
            <a:r>
              <a:rPr lang="ar-AE" sz="3600" b="0" i="0" dirty="0">
                <a:solidFill>
                  <a:srgbClr val="725945"/>
                </a:solidFill>
                <a:effectLst/>
                <a:latin typeface="Elif1"/>
              </a:rPr>
              <a:t>اَفَمَنْ يَعْلَمُ اَنَّـمَٓا اُنْزِلَ اِلَيْكَ مِنْ رَبِّكَ الْحَقُّ كَمَنْ هُوَ اَعْمٰىؕ اِنَّمَا يَتَذَكَّرُ اُو۬لُوا الْاَلْبَابِۙ</a:t>
            </a:r>
            <a:r>
              <a:rPr lang="ar-AE" sz="3600" b="1" i="0" u="none" strike="noStrike" dirty="0">
                <a:solidFill>
                  <a:srgbClr val="725945"/>
                </a:solidFill>
                <a:effectLst/>
                <a:latin typeface="Elif1"/>
              </a:rPr>
              <a:t>﴿١٩﴾</a:t>
            </a:r>
            <a:endParaRPr lang="ar-AE" sz="3600" b="0" i="0" dirty="0">
              <a:solidFill>
                <a:srgbClr val="725945"/>
              </a:solidFill>
              <a:effectLst/>
              <a:latin typeface="Elif1"/>
            </a:endParaRPr>
          </a:p>
        </p:txBody>
      </p:sp>
    </p:spTree>
    <p:extLst>
      <p:ext uri="{BB962C8B-B14F-4D97-AF65-F5344CB8AC3E}">
        <p14:creationId xmlns:p14="http://schemas.microsoft.com/office/powerpoint/2010/main" val="3057414177"/>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﴾21﴿</a:t>
            </a:r>
            <a:r>
              <a:rPr lang="tr-TR" b="1" i="1" dirty="0">
                <a:solidFill>
                  <a:srgbClr val="4A4A4A"/>
                </a:solidFill>
                <a:effectLst/>
                <a:latin typeface="Helvetica Neue"/>
              </a:rPr>
              <a:t>Onlar Allah’ın, korunmasını emrettiği bağı koruyan, rablerine saygıda kusur etmeyen, hesabın kötü sonuç vermesinden korkan kimselerdir.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947355" y="0"/>
            <a:ext cx="3244645" cy="1477328"/>
          </a:xfrm>
          <a:prstGeom prst="rect">
            <a:avLst/>
          </a:prstGeom>
          <a:noFill/>
        </p:spPr>
        <p:txBody>
          <a:bodyPr wrap="square" rtlCol="0">
            <a:spAutoFit/>
          </a:bodyPr>
          <a:lstStyle/>
          <a:p>
            <a:r>
              <a:rPr lang="tr-TR" sz="2400" b="1" i="0" dirty="0" err="1">
                <a:solidFill>
                  <a:srgbClr val="725945"/>
                </a:solidFill>
                <a:effectLst/>
                <a:latin typeface="Helvetica Neue"/>
              </a:rPr>
              <a:t>Ra'd</a:t>
            </a:r>
            <a:r>
              <a:rPr lang="tr-TR" sz="2400" b="1" i="0" dirty="0">
                <a:solidFill>
                  <a:srgbClr val="725945"/>
                </a:solidFill>
                <a:effectLst/>
                <a:latin typeface="Helvetica Neue"/>
              </a:rPr>
              <a:t> Suresi </a:t>
            </a:r>
            <a:r>
              <a:rPr lang="tr-TR" sz="2200" b="1" i="0" dirty="0">
                <a:solidFill>
                  <a:srgbClr val="725945"/>
                </a:solidFill>
                <a:effectLst/>
                <a:latin typeface="inherit"/>
              </a:rPr>
              <a:t>- 13.Sure </a:t>
            </a:r>
          </a:p>
          <a:p>
            <a:r>
              <a:rPr lang="tr-TR" sz="2200" b="1" dirty="0">
                <a:solidFill>
                  <a:srgbClr val="725945"/>
                </a:solidFill>
                <a:latin typeface="Helvetica Neue"/>
                <a:hlinkClick r:id="rId2"/>
              </a:rPr>
              <a:t>21.</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28273"/>
            <a:ext cx="12192000" cy="1187214"/>
          </a:xfrm>
        </p:spPr>
        <p:txBody>
          <a:bodyPr>
            <a:noAutofit/>
          </a:bodyPr>
          <a:lstStyle/>
          <a:p>
            <a:pPr rtl="1"/>
            <a:r>
              <a:rPr lang="ar-AE" sz="3600" b="0" i="0" dirty="0">
                <a:solidFill>
                  <a:srgbClr val="725945"/>
                </a:solidFill>
                <a:effectLst/>
                <a:latin typeface="Elif1"/>
              </a:rPr>
              <a:t>وَالَّذٖينَ يَصِلُونَ مَٓا اَمَرَ اللّٰهُ بِهٖٓ اَنْ يُوصَلَ وَيَخْشَوْنَ رَبَّهُمْ وَيَخَافُونَ سُٓوءَ الْحِسَابِؕ</a:t>
            </a:r>
            <a:r>
              <a:rPr lang="ar-AE" sz="3600" b="1" i="0" u="none" strike="noStrike" dirty="0">
                <a:solidFill>
                  <a:srgbClr val="725945"/>
                </a:solidFill>
                <a:effectLst/>
                <a:latin typeface="Elif1"/>
              </a:rPr>
              <a:t>﴿٢١﴾</a:t>
            </a:r>
            <a:endParaRPr lang="ar-AE" sz="3600" b="0" i="0" dirty="0">
              <a:solidFill>
                <a:srgbClr val="725945"/>
              </a:solidFill>
              <a:effectLst/>
              <a:latin typeface="Elif1"/>
            </a:endParaRPr>
          </a:p>
        </p:txBody>
      </p:sp>
    </p:spTree>
    <p:extLst>
      <p:ext uri="{BB962C8B-B14F-4D97-AF65-F5344CB8AC3E}">
        <p14:creationId xmlns:p14="http://schemas.microsoft.com/office/powerpoint/2010/main" val="624376205"/>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﴾22﴿</a:t>
            </a:r>
            <a:r>
              <a:rPr lang="tr-TR" b="1" i="1" dirty="0">
                <a:solidFill>
                  <a:srgbClr val="4A4A4A"/>
                </a:solidFill>
                <a:effectLst/>
                <a:latin typeface="Helvetica Neue"/>
              </a:rPr>
              <a:t>Ve onlar rablerinin rızasını elde etmek için sabreden, namazı dosdoğru kılan, kendilerine rızık olarak verdiklerimizden Allah yolunda gizli açık harcayan, kötülüğü iyilikle savan kimselerdir. İşte dünya hayatının güzel sonu (cennet) sadece onlarındır.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947355" y="0"/>
            <a:ext cx="3244645" cy="1477328"/>
          </a:xfrm>
          <a:prstGeom prst="rect">
            <a:avLst/>
          </a:prstGeom>
          <a:noFill/>
        </p:spPr>
        <p:txBody>
          <a:bodyPr wrap="square" rtlCol="0">
            <a:spAutoFit/>
          </a:bodyPr>
          <a:lstStyle/>
          <a:p>
            <a:r>
              <a:rPr lang="tr-TR" sz="2400" b="1" i="0" dirty="0" err="1">
                <a:solidFill>
                  <a:srgbClr val="725945"/>
                </a:solidFill>
                <a:effectLst/>
                <a:latin typeface="Helvetica Neue"/>
              </a:rPr>
              <a:t>Ra'd</a:t>
            </a:r>
            <a:r>
              <a:rPr lang="tr-TR" sz="2400" b="1" i="0" dirty="0">
                <a:solidFill>
                  <a:srgbClr val="725945"/>
                </a:solidFill>
                <a:effectLst/>
                <a:latin typeface="Helvetica Neue"/>
              </a:rPr>
              <a:t> Suresi </a:t>
            </a:r>
            <a:r>
              <a:rPr lang="tr-TR" sz="2200" b="1" i="0" dirty="0">
                <a:solidFill>
                  <a:srgbClr val="725945"/>
                </a:solidFill>
                <a:effectLst/>
                <a:latin typeface="inherit"/>
              </a:rPr>
              <a:t>- 13.Sure </a:t>
            </a:r>
          </a:p>
          <a:p>
            <a:r>
              <a:rPr lang="tr-TR" sz="2200" b="1" dirty="0">
                <a:solidFill>
                  <a:srgbClr val="725945"/>
                </a:solidFill>
                <a:latin typeface="Helvetica Neue"/>
                <a:hlinkClick r:id="rId2"/>
              </a:rPr>
              <a:t>22.</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28273"/>
            <a:ext cx="12192000" cy="1187214"/>
          </a:xfrm>
        </p:spPr>
        <p:txBody>
          <a:bodyPr>
            <a:noAutofit/>
          </a:bodyPr>
          <a:lstStyle/>
          <a:p>
            <a:pPr rtl="1"/>
            <a:r>
              <a:rPr lang="ar-AE" sz="3600" b="0" i="0" dirty="0">
                <a:solidFill>
                  <a:srgbClr val="725945"/>
                </a:solidFill>
                <a:effectLst/>
                <a:latin typeface="Elif1"/>
              </a:rPr>
              <a:t>وَالَّذٖينَ صَبَرُوا ابْتِغَٓاءَ وَجْهِ رَبِّهِمْ وَاَقَامُوا الصَّلٰوةَ وَاَنْفَقُوا مِمَّا رَزَقْنَاهُمْ سِراًّ وَعَلَانِيَةً</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وَيَدْرَؤُ۫نَ بِالْحَسَنَةِ السَّيِّئَةَ اُو۬لٰٓئِكَ لَهُمْ عُقْبَى الدَّارِۙ</a:t>
            </a:r>
            <a:r>
              <a:rPr lang="ar-AE" sz="3600" b="1" i="0" u="none" strike="noStrike" dirty="0">
                <a:solidFill>
                  <a:srgbClr val="725945"/>
                </a:solidFill>
                <a:effectLst/>
                <a:latin typeface="Elif1"/>
              </a:rPr>
              <a:t>﴿٢٢﴾</a:t>
            </a:r>
            <a:endParaRPr lang="ar-AE" sz="3600" b="0" i="0" dirty="0">
              <a:solidFill>
                <a:srgbClr val="725945"/>
              </a:solidFill>
              <a:effectLst/>
              <a:latin typeface="Elif1"/>
            </a:endParaRPr>
          </a:p>
        </p:txBody>
      </p:sp>
    </p:spTree>
    <p:extLst>
      <p:ext uri="{BB962C8B-B14F-4D97-AF65-F5344CB8AC3E}">
        <p14:creationId xmlns:p14="http://schemas.microsoft.com/office/powerpoint/2010/main" val="3432797469"/>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﴾27﴿</a:t>
            </a:r>
            <a:r>
              <a:rPr lang="tr-TR" b="1" i="1" dirty="0">
                <a:solidFill>
                  <a:srgbClr val="4A4A4A"/>
                </a:solidFill>
                <a:effectLst/>
                <a:latin typeface="Helvetica Neue"/>
              </a:rPr>
              <a:t>İnkârcılar, “Ona rabbinden bir </a:t>
            </a:r>
            <a:r>
              <a:rPr lang="tr-TR" b="1" i="1" dirty="0" err="1">
                <a:solidFill>
                  <a:srgbClr val="4A4A4A"/>
                </a:solidFill>
                <a:effectLst/>
                <a:latin typeface="Helvetica Neue"/>
              </a:rPr>
              <a:t>mûcize</a:t>
            </a:r>
            <a:r>
              <a:rPr lang="tr-TR" b="1" i="1" dirty="0">
                <a:solidFill>
                  <a:srgbClr val="4A4A4A"/>
                </a:solidFill>
                <a:effectLst/>
                <a:latin typeface="Helvetica Neue"/>
              </a:rPr>
              <a:t> indirilseydi ya!” diyorlar. De ki: “Allah dilediğini saptırır; kendisine yöneleni de gerçeğe ulaştırır.”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947355" y="0"/>
            <a:ext cx="3244645" cy="1477328"/>
          </a:xfrm>
          <a:prstGeom prst="rect">
            <a:avLst/>
          </a:prstGeom>
          <a:noFill/>
        </p:spPr>
        <p:txBody>
          <a:bodyPr wrap="square" rtlCol="0">
            <a:spAutoFit/>
          </a:bodyPr>
          <a:lstStyle/>
          <a:p>
            <a:r>
              <a:rPr lang="tr-TR" sz="2400" b="1" i="0" dirty="0" err="1">
                <a:solidFill>
                  <a:srgbClr val="725945"/>
                </a:solidFill>
                <a:effectLst/>
                <a:latin typeface="Helvetica Neue"/>
              </a:rPr>
              <a:t>Ra'd</a:t>
            </a:r>
            <a:r>
              <a:rPr lang="tr-TR" sz="2400" b="1" i="0" dirty="0">
                <a:solidFill>
                  <a:srgbClr val="725945"/>
                </a:solidFill>
                <a:effectLst/>
                <a:latin typeface="Helvetica Neue"/>
              </a:rPr>
              <a:t> Suresi </a:t>
            </a:r>
            <a:r>
              <a:rPr lang="tr-TR" sz="2200" b="1" i="0" dirty="0">
                <a:solidFill>
                  <a:srgbClr val="725945"/>
                </a:solidFill>
                <a:effectLst/>
                <a:latin typeface="inherit"/>
              </a:rPr>
              <a:t>- 13.Sure </a:t>
            </a:r>
          </a:p>
          <a:p>
            <a:r>
              <a:rPr lang="tr-TR" sz="2200" b="1" dirty="0">
                <a:solidFill>
                  <a:srgbClr val="725945"/>
                </a:solidFill>
                <a:latin typeface="Helvetica Neue"/>
                <a:hlinkClick r:id="rId2"/>
              </a:rPr>
              <a:t>27.</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28273"/>
            <a:ext cx="12192000" cy="1187214"/>
          </a:xfrm>
        </p:spPr>
        <p:txBody>
          <a:bodyPr>
            <a:noAutofit/>
          </a:bodyPr>
          <a:lstStyle/>
          <a:p>
            <a:pPr rtl="1"/>
            <a:r>
              <a:rPr lang="ar-AE" sz="3600" b="0" i="0" dirty="0">
                <a:solidFill>
                  <a:srgbClr val="725945"/>
                </a:solidFill>
                <a:effectLst/>
                <a:latin typeface="Elif1"/>
              </a:rPr>
              <a:t>وَيَقُولُ الَّذٖينَ كَفَرُوا لَوْلَٓا اُنْزِلَ عَلَيْهِ اٰيَةٌ مِنْ رَبِّهٖؕ قُلْ اِنَّ اللّٰهَ يُضِلُّ مَنْ يَشَٓاءُ وَيَهْدٖٓي اِلَيْهِ</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مَنْ اَنَابَۚ</a:t>
            </a:r>
            <a:r>
              <a:rPr lang="ar-AE" sz="3600" b="1" i="0" u="none" strike="noStrike" dirty="0">
                <a:solidFill>
                  <a:srgbClr val="725945"/>
                </a:solidFill>
                <a:effectLst/>
                <a:latin typeface="Elif1"/>
              </a:rPr>
              <a:t>﴿٢٧﴾</a:t>
            </a:r>
            <a:endParaRPr lang="ar-AE" sz="3600" b="0" i="0" dirty="0">
              <a:solidFill>
                <a:srgbClr val="725945"/>
              </a:solidFill>
              <a:effectLst/>
              <a:latin typeface="Elif1"/>
            </a:endParaRPr>
          </a:p>
        </p:txBody>
      </p:sp>
    </p:spTree>
    <p:extLst>
      <p:ext uri="{BB962C8B-B14F-4D97-AF65-F5344CB8AC3E}">
        <p14:creationId xmlns:p14="http://schemas.microsoft.com/office/powerpoint/2010/main" val="10453415"/>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﴾30﴿</a:t>
            </a:r>
            <a:r>
              <a:rPr lang="tr-TR" b="1" i="1" dirty="0">
                <a:solidFill>
                  <a:srgbClr val="4A4A4A"/>
                </a:solidFill>
                <a:effectLst/>
                <a:latin typeface="Helvetica Neue"/>
              </a:rPr>
              <a:t>İşte seni de kendilerinden önce nice benzerlerinin gelip geçtiği bir ümmete gönderdik ki sana </a:t>
            </a:r>
            <a:r>
              <a:rPr lang="tr-TR" b="1" i="1" dirty="0" err="1">
                <a:solidFill>
                  <a:srgbClr val="4A4A4A"/>
                </a:solidFill>
                <a:effectLst/>
                <a:latin typeface="Helvetica Neue"/>
              </a:rPr>
              <a:t>vahyettiğimizi</a:t>
            </a:r>
            <a:r>
              <a:rPr lang="tr-TR" b="1" i="1" dirty="0">
                <a:solidFill>
                  <a:srgbClr val="4A4A4A"/>
                </a:solidFill>
                <a:effectLst/>
                <a:latin typeface="Helvetica Neue"/>
              </a:rPr>
              <a:t> onlara okuyasın. Onlar ise </a:t>
            </a:r>
            <a:r>
              <a:rPr lang="tr-TR" b="1" i="1" dirty="0" err="1">
                <a:solidFill>
                  <a:srgbClr val="4A4A4A"/>
                </a:solidFill>
                <a:effectLst/>
                <a:latin typeface="Helvetica Neue"/>
              </a:rPr>
              <a:t>rahmânı</a:t>
            </a:r>
            <a:r>
              <a:rPr lang="tr-TR" b="1" i="1" dirty="0">
                <a:solidFill>
                  <a:srgbClr val="4A4A4A"/>
                </a:solidFill>
                <a:effectLst/>
                <a:latin typeface="Helvetica Neue"/>
              </a:rPr>
              <a:t> inkâr ediyorlar. De ki: “Benim rabbim O’dur, O’ndan başka tanrı yoktur; sadece O’na güvenip dayandım, dönüş de yalnız O’nadır.”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947355" y="0"/>
            <a:ext cx="3244645" cy="1477328"/>
          </a:xfrm>
          <a:prstGeom prst="rect">
            <a:avLst/>
          </a:prstGeom>
          <a:noFill/>
        </p:spPr>
        <p:txBody>
          <a:bodyPr wrap="square" rtlCol="0">
            <a:spAutoFit/>
          </a:bodyPr>
          <a:lstStyle/>
          <a:p>
            <a:r>
              <a:rPr lang="tr-TR" sz="2400" b="1" i="0" dirty="0" err="1">
                <a:solidFill>
                  <a:srgbClr val="725945"/>
                </a:solidFill>
                <a:effectLst/>
                <a:latin typeface="Helvetica Neue"/>
              </a:rPr>
              <a:t>Ra'd</a:t>
            </a:r>
            <a:r>
              <a:rPr lang="tr-TR" sz="2400" b="1" i="0" dirty="0">
                <a:solidFill>
                  <a:srgbClr val="725945"/>
                </a:solidFill>
                <a:effectLst/>
                <a:latin typeface="Helvetica Neue"/>
              </a:rPr>
              <a:t> Suresi </a:t>
            </a:r>
            <a:r>
              <a:rPr lang="tr-TR" sz="2200" b="1" i="0" dirty="0">
                <a:solidFill>
                  <a:srgbClr val="725945"/>
                </a:solidFill>
                <a:effectLst/>
                <a:latin typeface="inherit"/>
              </a:rPr>
              <a:t>- 13.Sure </a:t>
            </a:r>
          </a:p>
          <a:p>
            <a:r>
              <a:rPr lang="tr-TR" sz="2200" b="1" dirty="0">
                <a:solidFill>
                  <a:srgbClr val="725945"/>
                </a:solidFill>
                <a:latin typeface="Helvetica Neue"/>
                <a:hlinkClick r:id="rId2"/>
              </a:rPr>
              <a:t>30.</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28273"/>
            <a:ext cx="12192000" cy="1187214"/>
          </a:xfrm>
        </p:spPr>
        <p:txBody>
          <a:bodyPr>
            <a:noAutofit/>
          </a:bodyPr>
          <a:lstStyle/>
          <a:p>
            <a:pPr rtl="1"/>
            <a:r>
              <a:rPr lang="ar-AE" sz="3600" b="0" i="0" dirty="0">
                <a:solidFill>
                  <a:srgbClr val="725945"/>
                </a:solidFill>
                <a:effectLst/>
                <a:latin typeface="Elif1"/>
              </a:rPr>
              <a:t>ذٰلِكَ اَرْسَلْنَاكَ فٖٓي اُمَّةٍ قَدْ خَلَتْ مِنْ قَبْلِهَٓا اُمَمٌ لِتَتْلُوَ۬ا عَلَيْهِمُ الَّـذٖٓي اَوْحَيْنَٓا اِلَيْكَ وَهُمْ يَكْفُرُونَ</a:t>
            </a:r>
            <a:r>
              <a:rPr lang="tr-TR" sz="3600" dirty="0">
                <a:solidFill>
                  <a:srgbClr val="725945"/>
                </a:solidFill>
                <a:latin typeface="Elif1"/>
              </a:rPr>
              <a:t/>
            </a:r>
            <a:br>
              <a:rPr lang="tr-TR" sz="3600" dirty="0">
                <a:solidFill>
                  <a:srgbClr val="725945"/>
                </a:solidFill>
                <a:latin typeface="Elif1"/>
              </a:rPr>
            </a:br>
            <a:r>
              <a:rPr lang="tr-TR" sz="3600" dirty="0">
                <a:solidFill>
                  <a:srgbClr val="725945"/>
                </a:solidFill>
                <a:latin typeface="Elif1"/>
              </a:rPr>
              <a:t/>
            </a:r>
            <a:br>
              <a:rPr lang="tr-TR" sz="3600" dirty="0">
                <a:solidFill>
                  <a:srgbClr val="725945"/>
                </a:solidFill>
                <a:latin typeface="Elif1"/>
              </a:rPr>
            </a:br>
            <a:r>
              <a:rPr lang="ar-AE" sz="3600" b="0" i="0" dirty="0">
                <a:solidFill>
                  <a:srgbClr val="725945"/>
                </a:solidFill>
                <a:effectLst/>
                <a:latin typeface="Elif1"/>
              </a:rPr>
              <a:t> بِالرَّحْمٰنِؕ قُلْ هُوَ رَبّٖي لَٓا اِلٰهَ اِلَّا هُوَۚ عَلَيْهِ تَوَكَّلْتُ وَاِلَيْهِ مَتَابِ</a:t>
            </a:r>
            <a:r>
              <a:rPr lang="ar-AE" sz="3600" b="1" i="0" u="none" strike="noStrike" dirty="0">
                <a:solidFill>
                  <a:srgbClr val="725945"/>
                </a:solidFill>
                <a:effectLst/>
                <a:latin typeface="Elif1"/>
              </a:rPr>
              <a:t>﴿٣٠﴾</a:t>
            </a:r>
            <a:endParaRPr lang="ar-AE" sz="3600" b="0" i="0" dirty="0">
              <a:solidFill>
                <a:srgbClr val="725945"/>
              </a:solidFill>
              <a:effectLst/>
              <a:latin typeface="Elif1"/>
            </a:endParaRPr>
          </a:p>
        </p:txBody>
      </p:sp>
    </p:spTree>
    <p:extLst>
      <p:ext uri="{BB962C8B-B14F-4D97-AF65-F5344CB8AC3E}">
        <p14:creationId xmlns:p14="http://schemas.microsoft.com/office/powerpoint/2010/main" val="3991104871"/>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838782"/>
            <a:ext cx="12192000" cy="2854960"/>
          </a:xfrm>
        </p:spPr>
        <p:txBody>
          <a:bodyPr>
            <a:normAutofit/>
          </a:bodyPr>
          <a:lstStyle/>
          <a:p>
            <a:r>
              <a:rPr lang="tr-TR" sz="1800" b="1" i="1" u="none" strike="noStrike" dirty="0">
                <a:solidFill>
                  <a:srgbClr val="725945"/>
                </a:solidFill>
                <a:effectLst/>
                <a:latin typeface="Helvetica Neue"/>
              </a:rPr>
              <a:t>﴾31﴿</a:t>
            </a:r>
            <a:r>
              <a:rPr lang="tr-TR" sz="1800" b="1" i="1" dirty="0">
                <a:solidFill>
                  <a:srgbClr val="4A4A4A"/>
                </a:solidFill>
                <a:effectLst/>
                <a:latin typeface="Helvetica Neue"/>
              </a:rPr>
              <a:t>Eğer gelmesi sebebiyle dağların yürütüldüğü veya yerin parçalandığı yahut ölülerin konuşturulduğu bir Kur’an olsaydı (yine inanmazlardı). Fakat bütün işler Allah’a aittir. Müminler bilmezler mi ki, Allah dileseydi bütün insanları hidayete erdirirdi? Allah’ın vaadi gelinceye kadar inkâr edenler yaptıklarından dolayı ya hep felâketle yüz yüze olacaklar veya felâket onların yurtlarını çepeçevre kuşatacak. Allah, vaadinden asla dönmez.</a:t>
            </a:r>
            <a:endParaRPr lang="tr-TR" sz="277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947355" y="0"/>
            <a:ext cx="3244645" cy="1477328"/>
          </a:xfrm>
          <a:prstGeom prst="rect">
            <a:avLst/>
          </a:prstGeom>
          <a:noFill/>
        </p:spPr>
        <p:txBody>
          <a:bodyPr wrap="square" rtlCol="0">
            <a:spAutoFit/>
          </a:bodyPr>
          <a:lstStyle/>
          <a:p>
            <a:r>
              <a:rPr lang="tr-TR" sz="2400" b="1" i="0" dirty="0" err="1">
                <a:solidFill>
                  <a:srgbClr val="725945"/>
                </a:solidFill>
                <a:effectLst/>
                <a:latin typeface="Helvetica Neue"/>
              </a:rPr>
              <a:t>Ra'd</a:t>
            </a:r>
            <a:r>
              <a:rPr lang="tr-TR" sz="2400" b="1" i="0" dirty="0">
                <a:solidFill>
                  <a:srgbClr val="725945"/>
                </a:solidFill>
                <a:effectLst/>
                <a:latin typeface="Helvetica Neue"/>
              </a:rPr>
              <a:t> Suresi </a:t>
            </a:r>
            <a:r>
              <a:rPr lang="tr-TR" sz="2200" b="1" i="0" dirty="0">
                <a:solidFill>
                  <a:srgbClr val="725945"/>
                </a:solidFill>
                <a:effectLst/>
                <a:latin typeface="inherit"/>
              </a:rPr>
              <a:t>- 13.Sure </a:t>
            </a:r>
          </a:p>
          <a:p>
            <a:r>
              <a:rPr lang="tr-TR" sz="2200" b="1" dirty="0">
                <a:solidFill>
                  <a:srgbClr val="725945"/>
                </a:solidFill>
                <a:latin typeface="Helvetica Neue"/>
                <a:hlinkClick r:id="rId2"/>
              </a:rPr>
              <a:t>31.</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3258278"/>
            <a:ext cx="12192000" cy="1187214"/>
          </a:xfrm>
        </p:spPr>
        <p:txBody>
          <a:bodyPr>
            <a:noAutofit/>
          </a:bodyPr>
          <a:lstStyle/>
          <a:p>
            <a:pPr rtl="1"/>
            <a:r>
              <a:rPr lang="ar-AE" sz="3600" b="0" i="0" dirty="0">
                <a:solidFill>
                  <a:srgbClr val="725945"/>
                </a:solidFill>
                <a:effectLst/>
                <a:latin typeface="Elif1"/>
              </a:rPr>
              <a:t>وَلَوْ اَنَّ قُرْاٰناً سُيِّرَتْ بِهِ الْجِبَالُ اَوْ قُطِّعَتْ بِهِ الْاَرْضُ اَوْ كُلِّمَ بِهِ الْمَوْتٰىؕ بَلْ لِلّٰهِ الْاَمْرُ</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جَمٖيعاًؕ اَفَلَمْ يَايْـَٔسِ الَّذٖينَ اٰمَنُٓوا اَنْ لَوْ يَشَٓاءُ اللّٰهُ لَهَدَى النَّاسَ جَمٖيعاًؕ وَلَا يَزَالُ الَّذٖينَ كَفَرُوا</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تُصٖيبُهُمْ بِمَا صَنَعُوا قَارِعَةٌ اَوْ تَحُلُّ قَرٖيباً مِنْ دَارِهِمْ حَتّٰى يَأْتِيَ وَعْدُ اللّٰهِؕ اِنَّ اللّٰهَ لَا يُخْلِفُ</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الْمٖيعَادَࣖ</a:t>
            </a:r>
            <a:r>
              <a:rPr lang="ar-AE" sz="3600" b="1" i="0" u="none" strike="noStrike" dirty="0">
                <a:solidFill>
                  <a:srgbClr val="725945"/>
                </a:solidFill>
                <a:effectLst/>
                <a:latin typeface="Elif1"/>
              </a:rPr>
              <a:t>﴿٣١﴾</a:t>
            </a:r>
            <a:endParaRPr lang="ar-AE" sz="3600" b="0" i="0" dirty="0">
              <a:solidFill>
                <a:srgbClr val="725945"/>
              </a:solidFill>
              <a:effectLst/>
              <a:latin typeface="Elif1"/>
            </a:endParaRPr>
          </a:p>
        </p:txBody>
      </p:sp>
    </p:spTree>
    <p:extLst>
      <p:ext uri="{BB962C8B-B14F-4D97-AF65-F5344CB8AC3E}">
        <p14:creationId xmlns:p14="http://schemas.microsoft.com/office/powerpoint/2010/main" val="959451870"/>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﴾1﴿</a:t>
            </a:r>
            <a:r>
              <a:rPr lang="tr-TR" b="1" i="1" dirty="0">
                <a:solidFill>
                  <a:srgbClr val="4A4A4A"/>
                </a:solidFill>
                <a:effectLst/>
                <a:latin typeface="Helvetica Neue"/>
              </a:rPr>
              <a:t>Elif-lâm-râ. Bu, rablerinin izniyle insanları karanlıklardan aydınlığa, güçlü ve övgüye lâyık olan Allah’ın yoluna çıkarman için sana indirdiğimiz kitaptır.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91717" y="0"/>
            <a:ext cx="3500284" cy="1477328"/>
          </a:xfrm>
          <a:prstGeom prst="rect">
            <a:avLst/>
          </a:prstGeom>
          <a:noFill/>
        </p:spPr>
        <p:txBody>
          <a:bodyPr wrap="square" rtlCol="0">
            <a:spAutoFit/>
          </a:bodyPr>
          <a:lstStyle/>
          <a:p>
            <a:r>
              <a:rPr lang="tr-TR" sz="2400" b="1" i="0" dirty="0" err="1">
                <a:solidFill>
                  <a:srgbClr val="725945"/>
                </a:solidFill>
                <a:effectLst/>
                <a:latin typeface="Helvetica Neue"/>
              </a:rPr>
              <a:t>İbrâhîm</a:t>
            </a:r>
            <a:r>
              <a:rPr lang="tr-TR" sz="2400" b="1" i="0" dirty="0">
                <a:solidFill>
                  <a:srgbClr val="725945"/>
                </a:solidFill>
                <a:effectLst/>
                <a:latin typeface="Helvetica Neue"/>
              </a:rPr>
              <a:t> Suresi </a:t>
            </a:r>
            <a:r>
              <a:rPr lang="tr-TR" sz="2200" b="1" i="0" dirty="0">
                <a:solidFill>
                  <a:srgbClr val="725945"/>
                </a:solidFill>
                <a:effectLst/>
                <a:latin typeface="inherit"/>
              </a:rPr>
              <a:t>- 14.Sure </a:t>
            </a:r>
          </a:p>
          <a:p>
            <a:r>
              <a:rPr lang="tr-TR" sz="2200" b="1" dirty="0">
                <a:solidFill>
                  <a:srgbClr val="725945"/>
                </a:solidFill>
                <a:latin typeface="Helvetica Neue"/>
                <a:hlinkClick r:id="rId2"/>
              </a:rPr>
              <a:t>1.</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28273"/>
            <a:ext cx="12192000" cy="1187214"/>
          </a:xfrm>
        </p:spPr>
        <p:txBody>
          <a:bodyPr>
            <a:noAutofit/>
          </a:bodyPr>
          <a:lstStyle/>
          <a:p>
            <a:pPr rtl="1"/>
            <a:r>
              <a:rPr lang="ar-AE" sz="3600" b="0" i="0" dirty="0">
                <a:solidFill>
                  <a:srgbClr val="725945"/>
                </a:solidFill>
                <a:effectLst/>
                <a:latin typeface="Elif1"/>
              </a:rPr>
              <a:t>الٓـرٰࣞ كِتَابٌ اَنْزَلْنَاهُ اِلَيْكَ لِتُخْرِجَ النَّاسَ مِنَ الظُّلُمَاتِ اِلَى النُّورِ بِاِذْنِ رَبِّهِمْ اِلٰى صِرَاطِ</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الْعَزٖيزِ الْحَمٖيدِۙ</a:t>
            </a:r>
            <a:r>
              <a:rPr lang="ar-AE" sz="3600" b="1" i="0" u="none" strike="noStrike" dirty="0">
                <a:solidFill>
                  <a:srgbClr val="725945"/>
                </a:solidFill>
                <a:effectLst/>
                <a:latin typeface="Elif1"/>
              </a:rPr>
              <a:t>﴿١﴾</a:t>
            </a:r>
            <a:endParaRPr lang="ar-AE" sz="3600" b="0" i="0" dirty="0">
              <a:solidFill>
                <a:srgbClr val="725945"/>
              </a:solidFill>
              <a:effectLst/>
              <a:latin typeface="Elif1"/>
            </a:endParaRPr>
          </a:p>
        </p:txBody>
      </p:sp>
    </p:spTree>
    <p:extLst>
      <p:ext uri="{BB962C8B-B14F-4D97-AF65-F5344CB8AC3E}">
        <p14:creationId xmlns:p14="http://schemas.microsoft.com/office/powerpoint/2010/main" val="3353423923"/>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﴾6﴿</a:t>
            </a:r>
            <a:r>
              <a:rPr lang="tr-TR" b="1" i="1" dirty="0">
                <a:solidFill>
                  <a:srgbClr val="4A4A4A"/>
                </a:solidFill>
                <a:effectLst/>
                <a:latin typeface="Helvetica Neue"/>
              </a:rPr>
              <a:t>Mûsâ kavmine şöyle demişti: “Allah’ın size </a:t>
            </a:r>
            <a:r>
              <a:rPr lang="tr-TR" b="1" i="1" dirty="0" err="1">
                <a:solidFill>
                  <a:srgbClr val="4A4A4A"/>
                </a:solidFill>
                <a:effectLst/>
                <a:latin typeface="Helvetica Neue"/>
              </a:rPr>
              <a:t>lutfettiği</a:t>
            </a:r>
            <a:r>
              <a:rPr lang="tr-TR" b="1" i="1" dirty="0">
                <a:solidFill>
                  <a:srgbClr val="4A4A4A"/>
                </a:solidFill>
                <a:effectLst/>
                <a:latin typeface="Helvetica Neue"/>
              </a:rPr>
              <a:t> nimeti hatırlayın. Hani O sizi, Firavun’un adamlarından kurtarmıştı. Onlar size işkencenin en kötüsünü reva görüyor, erkek çocuklarınızı kesiyor, kızlarınızı sağ bırakıyorlardı. Bunlarda size rabbinizden büyük bir imtihan vardı.</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91717" y="0"/>
            <a:ext cx="3500284" cy="1477328"/>
          </a:xfrm>
          <a:prstGeom prst="rect">
            <a:avLst/>
          </a:prstGeom>
          <a:noFill/>
        </p:spPr>
        <p:txBody>
          <a:bodyPr wrap="square" rtlCol="0">
            <a:spAutoFit/>
          </a:bodyPr>
          <a:lstStyle/>
          <a:p>
            <a:r>
              <a:rPr lang="tr-TR" sz="2400" b="1" i="0" dirty="0" err="1">
                <a:solidFill>
                  <a:srgbClr val="725945"/>
                </a:solidFill>
                <a:effectLst/>
                <a:latin typeface="Helvetica Neue"/>
              </a:rPr>
              <a:t>İbrâhîm</a:t>
            </a:r>
            <a:r>
              <a:rPr lang="tr-TR" sz="2400" b="1" i="0" dirty="0">
                <a:solidFill>
                  <a:srgbClr val="725945"/>
                </a:solidFill>
                <a:effectLst/>
                <a:latin typeface="Helvetica Neue"/>
              </a:rPr>
              <a:t> Suresi </a:t>
            </a:r>
            <a:r>
              <a:rPr lang="tr-TR" sz="2200" b="1" i="0" dirty="0">
                <a:solidFill>
                  <a:srgbClr val="725945"/>
                </a:solidFill>
                <a:effectLst/>
                <a:latin typeface="inherit"/>
              </a:rPr>
              <a:t>- 14.Sure </a:t>
            </a:r>
          </a:p>
          <a:p>
            <a:r>
              <a:rPr lang="tr-TR" sz="2200" b="1" dirty="0">
                <a:solidFill>
                  <a:srgbClr val="725945"/>
                </a:solidFill>
                <a:latin typeface="Helvetica Neue"/>
                <a:hlinkClick r:id="rId2"/>
              </a:rPr>
              <a:t>6.</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28273"/>
            <a:ext cx="12192000" cy="1187214"/>
          </a:xfrm>
        </p:spPr>
        <p:txBody>
          <a:bodyPr>
            <a:noAutofit/>
          </a:bodyPr>
          <a:lstStyle/>
          <a:p>
            <a:pPr rtl="1"/>
            <a:r>
              <a:rPr lang="ar-AE" sz="3600" b="0" i="0" dirty="0">
                <a:solidFill>
                  <a:srgbClr val="725945"/>
                </a:solidFill>
                <a:effectLst/>
                <a:latin typeface="Elif1"/>
              </a:rPr>
              <a:t>وَاِذْ قَالَ مُوسٰى لِقَوْمِهِ اذْكُرُوا نِعْمَةَ اللّٰهِ عَلَيْكُمْ اِذْ اَنْجٰيكُمْ مِنْ اٰلِ فِرْعَوْنَ يَسُومُونَكُمْ سُٓوءَ</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الْعَذَابِ وَيُذَبِّحُونَ اَبْنَٓاءَكُمْ وَيَسْتَحْيُونَ نِسَٓاءَكُمْؕ وَفٖي ذٰلِكُمْ بَلَٓاءٌ مِنْ رَبِّكُمْ عَظٖيمٌࣖ</a:t>
            </a:r>
            <a:r>
              <a:rPr lang="ar-AE" sz="3600" b="1" i="0" u="none" strike="noStrike" dirty="0">
                <a:solidFill>
                  <a:srgbClr val="725945"/>
                </a:solidFill>
                <a:effectLst/>
                <a:latin typeface="Elif1"/>
              </a:rPr>
              <a:t>﴿٦﴾</a:t>
            </a:r>
            <a:endParaRPr lang="ar-AE" sz="3600" b="0" i="0" dirty="0">
              <a:solidFill>
                <a:srgbClr val="725945"/>
              </a:solidFill>
              <a:effectLst/>
              <a:latin typeface="Elif1"/>
            </a:endParaRPr>
          </a:p>
        </p:txBody>
      </p:sp>
    </p:spTree>
    <p:extLst>
      <p:ext uri="{BB962C8B-B14F-4D97-AF65-F5344CB8AC3E}">
        <p14:creationId xmlns:p14="http://schemas.microsoft.com/office/powerpoint/2010/main" val="3529677210"/>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﴾7﴿</a:t>
            </a:r>
            <a:r>
              <a:rPr lang="tr-TR" b="1" i="1" dirty="0">
                <a:solidFill>
                  <a:srgbClr val="4A4A4A"/>
                </a:solidFill>
                <a:effectLst/>
                <a:latin typeface="Helvetica Neue"/>
              </a:rPr>
              <a:t>Hani rabbiniz, ‘Eğer şükrederseniz size (nimetimi) daha çok vereceğim, nankörlük ederseniz hiç şüphesiz azabım pek şiddetlidir!’ diye bildirmişti.”</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91716" y="0"/>
            <a:ext cx="3500284" cy="1477328"/>
          </a:xfrm>
          <a:prstGeom prst="rect">
            <a:avLst/>
          </a:prstGeom>
          <a:noFill/>
        </p:spPr>
        <p:txBody>
          <a:bodyPr wrap="square" rtlCol="0">
            <a:spAutoFit/>
          </a:bodyPr>
          <a:lstStyle/>
          <a:p>
            <a:r>
              <a:rPr lang="tr-TR" sz="2400" b="1" i="0" dirty="0" err="1">
                <a:solidFill>
                  <a:srgbClr val="725945"/>
                </a:solidFill>
                <a:effectLst/>
                <a:latin typeface="Helvetica Neue"/>
              </a:rPr>
              <a:t>İbrâhîm</a:t>
            </a:r>
            <a:r>
              <a:rPr lang="tr-TR" sz="2400" b="1" i="0" dirty="0">
                <a:solidFill>
                  <a:srgbClr val="725945"/>
                </a:solidFill>
                <a:effectLst/>
                <a:latin typeface="Helvetica Neue"/>
              </a:rPr>
              <a:t> Suresi </a:t>
            </a:r>
            <a:r>
              <a:rPr lang="tr-TR" sz="2200" b="1" i="0" dirty="0">
                <a:solidFill>
                  <a:srgbClr val="725945"/>
                </a:solidFill>
                <a:effectLst/>
                <a:latin typeface="inherit"/>
              </a:rPr>
              <a:t>- 14.Sure </a:t>
            </a:r>
          </a:p>
          <a:p>
            <a:r>
              <a:rPr lang="tr-TR" sz="2200" b="1" dirty="0">
                <a:solidFill>
                  <a:srgbClr val="725945"/>
                </a:solidFill>
                <a:latin typeface="Helvetica Neue"/>
                <a:hlinkClick r:id="rId2"/>
              </a:rPr>
              <a:t>7.</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28273"/>
            <a:ext cx="12192000" cy="1187214"/>
          </a:xfrm>
        </p:spPr>
        <p:txBody>
          <a:bodyPr>
            <a:noAutofit/>
          </a:bodyPr>
          <a:lstStyle/>
          <a:p>
            <a:pPr rtl="1"/>
            <a:r>
              <a:rPr lang="ar-AE" sz="3600" b="0" i="0" dirty="0">
                <a:solidFill>
                  <a:srgbClr val="725945"/>
                </a:solidFill>
                <a:effectLst/>
                <a:latin typeface="Elif1"/>
              </a:rPr>
              <a:t>وَاِذْ تَاَذَّنَ رَبُّكُمْ لَئِنْ شَكَرْتُمْ لَاَزٖيدَنَّكُمْ وَلَئِنْ كَفَرْتُمْ اِنَّ عَذَابٖي لَشَدٖيدٌ</a:t>
            </a:r>
            <a:r>
              <a:rPr lang="ar-AE" sz="3600" b="1" i="0" u="none" strike="noStrike" dirty="0">
                <a:solidFill>
                  <a:srgbClr val="725945"/>
                </a:solidFill>
                <a:effectLst/>
                <a:latin typeface="Elif1"/>
              </a:rPr>
              <a:t>﴿٧﴾</a:t>
            </a:r>
            <a:endParaRPr lang="ar-AE" sz="3600" b="0" i="0" dirty="0">
              <a:solidFill>
                <a:srgbClr val="725945"/>
              </a:solidFill>
              <a:effectLst/>
              <a:latin typeface="Elif1"/>
            </a:endParaRPr>
          </a:p>
        </p:txBody>
      </p:sp>
    </p:spTree>
    <p:extLst>
      <p:ext uri="{BB962C8B-B14F-4D97-AF65-F5344CB8AC3E}">
        <p14:creationId xmlns:p14="http://schemas.microsoft.com/office/powerpoint/2010/main" val="51299019"/>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﴾12﴿</a:t>
            </a:r>
            <a:r>
              <a:rPr lang="tr-TR" b="1" i="1" dirty="0">
                <a:solidFill>
                  <a:srgbClr val="4A4A4A"/>
                </a:solidFill>
                <a:effectLst/>
                <a:latin typeface="Helvetica Neue"/>
              </a:rPr>
              <a:t>Üstelik bize yollarımızı göstermiş olduğu halde ne diye biz Allah’a dayanıp güvenmeyelim? Sizin bize verdiğiniz eziyete elbette göğüs gereceğiz.” Tevekkül edenler yalnız Allah’a dayanıp güvensinler.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91716" y="0"/>
            <a:ext cx="3500284" cy="1477328"/>
          </a:xfrm>
          <a:prstGeom prst="rect">
            <a:avLst/>
          </a:prstGeom>
          <a:noFill/>
        </p:spPr>
        <p:txBody>
          <a:bodyPr wrap="square" rtlCol="0">
            <a:spAutoFit/>
          </a:bodyPr>
          <a:lstStyle/>
          <a:p>
            <a:r>
              <a:rPr lang="tr-TR" sz="2400" b="1" i="0" dirty="0" err="1">
                <a:solidFill>
                  <a:srgbClr val="725945"/>
                </a:solidFill>
                <a:effectLst/>
                <a:latin typeface="Helvetica Neue"/>
              </a:rPr>
              <a:t>İbrâhîm</a:t>
            </a:r>
            <a:r>
              <a:rPr lang="tr-TR" sz="2400" b="1" i="0" dirty="0">
                <a:solidFill>
                  <a:srgbClr val="725945"/>
                </a:solidFill>
                <a:effectLst/>
                <a:latin typeface="Helvetica Neue"/>
              </a:rPr>
              <a:t> Suresi </a:t>
            </a:r>
            <a:r>
              <a:rPr lang="tr-TR" sz="2200" b="1" i="0" dirty="0">
                <a:solidFill>
                  <a:srgbClr val="725945"/>
                </a:solidFill>
                <a:effectLst/>
                <a:latin typeface="inherit"/>
              </a:rPr>
              <a:t>- 14.Sure </a:t>
            </a:r>
          </a:p>
          <a:p>
            <a:r>
              <a:rPr lang="tr-TR" sz="2200" b="1" dirty="0">
                <a:solidFill>
                  <a:srgbClr val="725945"/>
                </a:solidFill>
                <a:latin typeface="Helvetica Neue"/>
                <a:hlinkClick r:id="rId2"/>
              </a:rPr>
              <a:t>12.</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28273"/>
            <a:ext cx="12192000" cy="1187214"/>
          </a:xfrm>
        </p:spPr>
        <p:txBody>
          <a:bodyPr>
            <a:noAutofit/>
          </a:bodyPr>
          <a:lstStyle/>
          <a:p>
            <a:pPr rtl="1"/>
            <a:r>
              <a:rPr lang="ar-AE" sz="3600" b="0" i="0" dirty="0">
                <a:solidFill>
                  <a:srgbClr val="725945"/>
                </a:solidFill>
                <a:effectLst/>
                <a:latin typeface="Elif1"/>
              </a:rPr>
              <a:t>وَمَا لَـنَٓا اَلَّا نَتَوَكَّلَ عَلَى اللّٰهِ وَقَدْ هَدٰينَا سُبُلَنَاؕ وَلَنَصْبِرَنَّ عَلٰى مَٓا اٰذَيْتُمُونَاؕ وَعَلَى اللّٰهِ</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فَلْيَتَوَكَّلِ الْمُتَوَكِّلُونَࣖ</a:t>
            </a:r>
            <a:r>
              <a:rPr lang="ar-AE" sz="3600" b="1" i="0" u="none" strike="noStrike" dirty="0">
                <a:solidFill>
                  <a:srgbClr val="725945"/>
                </a:solidFill>
                <a:effectLst/>
                <a:latin typeface="Elif1"/>
              </a:rPr>
              <a:t>﴿١٢﴾</a:t>
            </a:r>
            <a:endParaRPr lang="ar-AE" sz="3600" b="0" i="0" dirty="0">
              <a:solidFill>
                <a:srgbClr val="725945"/>
              </a:solidFill>
              <a:effectLst/>
              <a:latin typeface="Elif1"/>
            </a:endParaRPr>
          </a:p>
        </p:txBody>
      </p:sp>
    </p:spTree>
    <p:extLst>
      <p:ext uri="{BB962C8B-B14F-4D97-AF65-F5344CB8AC3E}">
        <p14:creationId xmlns:p14="http://schemas.microsoft.com/office/powerpoint/2010/main" val="3412411590"/>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396331"/>
            <a:ext cx="12192000" cy="2854960"/>
          </a:xfrm>
        </p:spPr>
        <p:txBody>
          <a:bodyPr>
            <a:normAutofit/>
          </a:bodyPr>
          <a:lstStyle/>
          <a:p>
            <a:r>
              <a:rPr lang="tr-TR" sz="2000" b="1" i="1" u="none" strike="noStrike" dirty="0">
                <a:solidFill>
                  <a:srgbClr val="725945"/>
                </a:solidFill>
                <a:effectLst/>
                <a:latin typeface="Helvetica Neue"/>
              </a:rPr>
              <a:t>﴾13-14﴿</a:t>
            </a:r>
            <a:r>
              <a:rPr lang="tr-TR" sz="2000" b="1" i="1" dirty="0">
                <a:solidFill>
                  <a:srgbClr val="4A4A4A"/>
                </a:solidFill>
                <a:effectLst/>
                <a:latin typeface="Helvetica Neue"/>
              </a:rPr>
              <a:t>İnkârcılar peygamberlerine, “</a:t>
            </a:r>
            <a:r>
              <a:rPr lang="tr-TR" sz="2000" b="1" i="1" dirty="0" err="1">
                <a:solidFill>
                  <a:srgbClr val="4A4A4A"/>
                </a:solidFill>
                <a:effectLst/>
                <a:latin typeface="Helvetica Neue"/>
              </a:rPr>
              <a:t>Andolsun</a:t>
            </a:r>
            <a:r>
              <a:rPr lang="tr-TR" sz="2000" b="1" i="1" dirty="0">
                <a:solidFill>
                  <a:srgbClr val="4A4A4A"/>
                </a:solidFill>
                <a:effectLst/>
                <a:latin typeface="Helvetica Neue"/>
              </a:rPr>
              <a:t> ya dinimize dönersiniz ya da sizi kesinlikle yurdumuzdan çıkarırız!” dediler. Bunun üzerine rableri onlara, “O zalimleri elbette helâk edeceğiz ve onlardan sonra sizi mutlaka o yurda yerleştireceğiz! Bu </a:t>
            </a:r>
            <a:r>
              <a:rPr lang="tr-TR" sz="2000" b="1" i="1" dirty="0" err="1">
                <a:solidFill>
                  <a:srgbClr val="4A4A4A"/>
                </a:solidFill>
                <a:effectLst/>
                <a:latin typeface="Helvetica Neue"/>
              </a:rPr>
              <a:t>lutuf</a:t>
            </a:r>
            <a:r>
              <a:rPr lang="tr-TR" sz="2000" b="1" i="1" dirty="0">
                <a:solidFill>
                  <a:srgbClr val="4A4A4A"/>
                </a:solidFill>
                <a:effectLst/>
                <a:latin typeface="Helvetica Neue"/>
              </a:rPr>
              <a:t>, huzuruma çıkmanın kaygısını taşıyan ve tehdidimden çekinenler içindir” diye </a:t>
            </a:r>
            <a:r>
              <a:rPr lang="tr-TR" sz="2000" b="1" i="1" dirty="0" err="1">
                <a:solidFill>
                  <a:srgbClr val="4A4A4A"/>
                </a:solidFill>
                <a:effectLst/>
                <a:latin typeface="Helvetica Neue"/>
              </a:rPr>
              <a:t>vahyetti</a:t>
            </a:r>
            <a:r>
              <a:rPr lang="tr-TR" sz="2000" b="1" i="1" dirty="0">
                <a:solidFill>
                  <a:srgbClr val="4A4A4A"/>
                </a:solidFill>
                <a:effectLst/>
                <a:latin typeface="Helvetica Neue"/>
              </a:rPr>
              <a:t>.</a:t>
            </a:r>
            <a:endParaRPr lang="tr-TR" sz="3333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91716" y="0"/>
            <a:ext cx="3500284" cy="1477328"/>
          </a:xfrm>
          <a:prstGeom prst="rect">
            <a:avLst/>
          </a:prstGeom>
          <a:noFill/>
        </p:spPr>
        <p:txBody>
          <a:bodyPr wrap="square" rtlCol="0">
            <a:spAutoFit/>
          </a:bodyPr>
          <a:lstStyle/>
          <a:p>
            <a:r>
              <a:rPr lang="tr-TR" sz="2400" b="1" i="0" dirty="0" err="1">
                <a:solidFill>
                  <a:srgbClr val="725945"/>
                </a:solidFill>
                <a:effectLst/>
                <a:latin typeface="Helvetica Neue"/>
              </a:rPr>
              <a:t>İbrâhîm</a:t>
            </a:r>
            <a:r>
              <a:rPr lang="tr-TR" sz="2400" b="1" i="0" dirty="0">
                <a:solidFill>
                  <a:srgbClr val="725945"/>
                </a:solidFill>
                <a:effectLst/>
                <a:latin typeface="Helvetica Neue"/>
              </a:rPr>
              <a:t> Suresi </a:t>
            </a:r>
            <a:r>
              <a:rPr lang="tr-TR" sz="2200" b="1" i="0" dirty="0">
                <a:solidFill>
                  <a:srgbClr val="725945"/>
                </a:solidFill>
                <a:effectLst/>
                <a:latin typeface="inherit"/>
              </a:rPr>
              <a:t>- 14.Sure </a:t>
            </a:r>
          </a:p>
          <a:p>
            <a:r>
              <a:rPr lang="tr-TR" sz="2200" b="1" dirty="0">
                <a:solidFill>
                  <a:srgbClr val="725945"/>
                </a:solidFill>
                <a:latin typeface="Helvetica Neue"/>
                <a:hlinkClick r:id="rId2"/>
              </a:rPr>
              <a:t>14.</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939318"/>
            <a:ext cx="12192000" cy="1187214"/>
          </a:xfrm>
        </p:spPr>
        <p:txBody>
          <a:bodyPr>
            <a:noAutofit/>
          </a:bodyPr>
          <a:lstStyle/>
          <a:p>
            <a:pPr rtl="1"/>
            <a:r>
              <a:rPr lang="ar-AE" sz="3600" b="0" i="0" dirty="0">
                <a:solidFill>
                  <a:srgbClr val="725945"/>
                </a:solidFill>
                <a:effectLst/>
                <a:latin typeface="Elif1"/>
              </a:rPr>
              <a:t>وَقَالَ الَّذٖينَ كَفَرُوا لِرُسُلِهِمْ لَنُخْرِجَنَّكُمْ مِنْ اَرْضِنَٓا اَوْ لَتَعُودُنَّ فٖي مِلَّتِنَاؕ فَاَوْحٰٓى اِلَيْهِمْ رَبُّهُمْ</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لَنُهْلِكَنَّ الظَّالِمٖينَۙ</a:t>
            </a:r>
            <a:r>
              <a:rPr lang="ar-AE" sz="3600" b="1" i="0" u="none" strike="noStrike" dirty="0">
                <a:solidFill>
                  <a:srgbClr val="725945"/>
                </a:solidFill>
                <a:effectLst/>
                <a:latin typeface="Elif1"/>
              </a:rPr>
              <a:t>﴿١٣﴾</a:t>
            </a:r>
            <a:r>
              <a:rPr lang="tr-TR" sz="3600" b="1" i="0" u="none" strike="noStrike" dirty="0">
                <a:solidFill>
                  <a:srgbClr val="725945"/>
                </a:solidFill>
                <a:effectLst/>
                <a:latin typeface="Elif1"/>
              </a:rPr>
              <a:t/>
            </a:r>
            <a:br>
              <a:rPr lang="tr-TR" sz="3600" b="1" i="0" u="none" strike="noStrike" dirty="0">
                <a:solidFill>
                  <a:srgbClr val="725945"/>
                </a:solidFill>
                <a:effectLst/>
                <a:latin typeface="Elif1"/>
              </a:rPr>
            </a:br>
            <a:r>
              <a:rPr lang="ar-AE" sz="3600" b="0" i="0" dirty="0">
                <a:solidFill>
                  <a:srgbClr val="725945"/>
                </a:solidFill>
                <a:effectLst/>
                <a:latin typeface="Elif1"/>
              </a:rPr>
              <a:t/>
            </a:r>
            <a:br>
              <a:rPr lang="ar-AE" sz="3600" b="0" i="0" dirty="0">
                <a:solidFill>
                  <a:srgbClr val="725945"/>
                </a:solidFill>
                <a:effectLst/>
                <a:latin typeface="Elif1"/>
              </a:rPr>
            </a:br>
            <a:r>
              <a:rPr lang="ar-AE" sz="3600" b="0" i="0" dirty="0">
                <a:solidFill>
                  <a:srgbClr val="725945"/>
                </a:solidFill>
                <a:effectLst/>
                <a:latin typeface="Elif1"/>
              </a:rPr>
              <a:t>وَلَنُسْكِنَنَّكُمُ الْاَرْضَ مِنْ بَعْدِهِمْؕ ذٰلِكَ لِمَنْ خَافَ مَقَامٖي وَخَافَ وَعٖيدِ</a:t>
            </a:r>
            <a:r>
              <a:rPr lang="ar-AE" sz="3600" b="1" i="0" u="none" strike="noStrike" dirty="0">
                <a:solidFill>
                  <a:srgbClr val="725945"/>
                </a:solidFill>
                <a:effectLst/>
                <a:latin typeface="Elif1"/>
              </a:rPr>
              <a:t>﴿١٤﴾</a:t>
            </a:r>
            <a:r>
              <a:rPr lang="ar-AE" sz="3600" b="0" i="0" dirty="0">
                <a:solidFill>
                  <a:srgbClr val="725945"/>
                </a:solidFill>
                <a:effectLst/>
                <a:latin typeface="Elif1"/>
              </a:rPr>
              <a:t/>
            </a:r>
            <a:br>
              <a:rPr lang="ar-AE" sz="3600" b="0" i="0" dirty="0">
                <a:solidFill>
                  <a:srgbClr val="725945"/>
                </a:solidFill>
                <a:effectLst/>
                <a:latin typeface="Elif1"/>
              </a:rPr>
            </a:br>
            <a:endParaRPr lang="ar-AE" sz="3600" b="0" i="0" dirty="0">
              <a:solidFill>
                <a:srgbClr val="725945"/>
              </a:solidFill>
              <a:effectLst/>
              <a:latin typeface="Elif1"/>
            </a:endParaRPr>
          </a:p>
        </p:txBody>
      </p:sp>
    </p:spTree>
    <p:extLst>
      <p:ext uri="{BB962C8B-B14F-4D97-AF65-F5344CB8AC3E}">
        <p14:creationId xmlns:p14="http://schemas.microsoft.com/office/powerpoint/2010/main" val="582406535"/>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﴾18﴿</a:t>
            </a:r>
            <a:r>
              <a:rPr lang="tr-TR" b="1" i="1" dirty="0">
                <a:solidFill>
                  <a:srgbClr val="4A4A4A"/>
                </a:solidFill>
                <a:effectLst/>
                <a:latin typeface="Helvetica Neue"/>
              </a:rPr>
              <a:t>Rablerini inkâr edenlerin yapıp ettikleri, fırtınalı bir günde rüzgârın savurduğu kül gibidir. Kazandıklarından hiçbir fayda göremezler. İşte bu, derin bir sapkınlıktır.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91716" y="0"/>
            <a:ext cx="3500284" cy="1477328"/>
          </a:xfrm>
          <a:prstGeom prst="rect">
            <a:avLst/>
          </a:prstGeom>
          <a:noFill/>
        </p:spPr>
        <p:txBody>
          <a:bodyPr wrap="square" rtlCol="0">
            <a:spAutoFit/>
          </a:bodyPr>
          <a:lstStyle/>
          <a:p>
            <a:r>
              <a:rPr lang="tr-TR" sz="2400" b="1" i="0" dirty="0" err="1">
                <a:solidFill>
                  <a:srgbClr val="725945"/>
                </a:solidFill>
                <a:effectLst/>
                <a:latin typeface="Helvetica Neue"/>
              </a:rPr>
              <a:t>İbrâhîm</a:t>
            </a:r>
            <a:r>
              <a:rPr lang="tr-TR" sz="2400" b="1" i="0" dirty="0">
                <a:solidFill>
                  <a:srgbClr val="725945"/>
                </a:solidFill>
                <a:effectLst/>
                <a:latin typeface="Helvetica Neue"/>
              </a:rPr>
              <a:t> Suresi </a:t>
            </a:r>
            <a:r>
              <a:rPr lang="tr-TR" sz="2200" b="1" i="0" dirty="0">
                <a:solidFill>
                  <a:srgbClr val="725945"/>
                </a:solidFill>
                <a:effectLst/>
                <a:latin typeface="inherit"/>
              </a:rPr>
              <a:t>- 14.Sure </a:t>
            </a:r>
          </a:p>
          <a:p>
            <a:r>
              <a:rPr lang="tr-TR" sz="2200" b="1" dirty="0">
                <a:solidFill>
                  <a:srgbClr val="725945"/>
                </a:solidFill>
                <a:latin typeface="Helvetica Neue"/>
                <a:hlinkClick r:id="rId2"/>
              </a:rPr>
              <a:t>18.</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28273"/>
            <a:ext cx="12192000" cy="1187214"/>
          </a:xfrm>
        </p:spPr>
        <p:txBody>
          <a:bodyPr>
            <a:noAutofit/>
          </a:bodyPr>
          <a:lstStyle/>
          <a:p>
            <a:pPr rtl="1"/>
            <a:r>
              <a:rPr lang="ar-AE" sz="3600" b="0" i="0" dirty="0">
                <a:solidFill>
                  <a:srgbClr val="725945"/>
                </a:solidFill>
                <a:effectLst/>
                <a:latin typeface="Elif1"/>
              </a:rPr>
              <a:t>مَثَلُ الَّذٖينَ كَفَرُوا بِرَبِّهِمْ اَعْمَالُهُمْ كَرَمَادٍۨ اشْتَدَّتْ بِهِ الرّٖيحُ فٖي يَوْمٍ عَاصِفٍؕ لَا يَقْدِرُونَ مِمَّا</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كَسَبُوا عَلٰى شَيْءٍؕ ذٰلِكَ هُوَ الضَّلَالُ الْبَعٖيدُ</a:t>
            </a:r>
            <a:r>
              <a:rPr lang="ar-AE" sz="3600" b="1" i="0" u="none" strike="noStrike" dirty="0">
                <a:solidFill>
                  <a:srgbClr val="725945"/>
                </a:solidFill>
                <a:effectLst/>
                <a:latin typeface="Elif1"/>
              </a:rPr>
              <a:t>﴿١٨﴾</a:t>
            </a:r>
            <a:endParaRPr lang="ar-AE" sz="3600" b="0" i="0" dirty="0">
              <a:solidFill>
                <a:srgbClr val="725945"/>
              </a:solidFill>
              <a:effectLst/>
              <a:latin typeface="Elif1"/>
            </a:endParaRPr>
          </a:p>
        </p:txBody>
      </p:sp>
    </p:spTree>
    <p:extLst>
      <p:ext uri="{BB962C8B-B14F-4D97-AF65-F5344CB8AC3E}">
        <p14:creationId xmlns:p14="http://schemas.microsoft.com/office/powerpoint/2010/main" val="2360140290"/>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﴾23﴿</a:t>
            </a:r>
            <a:r>
              <a:rPr lang="tr-TR" b="1" i="1" dirty="0">
                <a:solidFill>
                  <a:srgbClr val="4A4A4A"/>
                </a:solidFill>
                <a:effectLst/>
                <a:latin typeface="Helvetica Neue"/>
              </a:rPr>
              <a:t>İman edip dünya ve </a:t>
            </a:r>
            <a:r>
              <a:rPr lang="tr-TR" b="1" i="1" dirty="0" err="1">
                <a:solidFill>
                  <a:srgbClr val="4A4A4A"/>
                </a:solidFill>
                <a:effectLst/>
                <a:latin typeface="Helvetica Neue"/>
              </a:rPr>
              <a:t>âhiret</a:t>
            </a:r>
            <a:r>
              <a:rPr lang="tr-TR" b="1" i="1" dirty="0">
                <a:solidFill>
                  <a:srgbClr val="4A4A4A"/>
                </a:solidFill>
                <a:effectLst/>
                <a:latin typeface="Helvetica Neue"/>
              </a:rPr>
              <a:t> için yararlı işler yapanlar, rablerinin izniyle içinde ebedî kalacakları ve altından ırmaklar akan cennetlere konulacaklar ve orada selâmla karşılanacaklardır.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91716" y="0"/>
            <a:ext cx="3500284" cy="1477328"/>
          </a:xfrm>
          <a:prstGeom prst="rect">
            <a:avLst/>
          </a:prstGeom>
          <a:noFill/>
        </p:spPr>
        <p:txBody>
          <a:bodyPr wrap="square" rtlCol="0">
            <a:spAutoFit/>
          </a:bodyPr>
          <a:lstStyle/>
          <a:p>
            <a:r>
              <a:rPr lang="tr-TR" sz="2400" b="1" i="0" dirty="0" err="1">
                <a:solidFill>
                  <a:srgbClr val="725945"/>
                </a:solidFill>
                <a:effectLst/>
                <a:latin typeface="Helvetica Neue"/>
              </a:rPr>
              <a:t>İbrâhîm</a:t>
            </a:r>
            <a:r>
              <a:rPr lang="tr-TR" sz="2400" b="1" i="0" dirty="0">
                <a:solidFill>
                  <a:srgbClr val="725945"/>
                </a:solidFill>
                <a:effectLst/>
                <a:latin typeface="Helvetica Neue"/>
              </a:rPr>
              <a:t> Suresi </a:t>
            </a:r>
            <a:r>
              <a:rPr lang="tr-TR" sz="2200" b="1" i="0" dirty="0">
                <a:solidFill>
                  <a:srgbClr val="725945"/>
                </a:solidFill>
                <a:effectLst/>
                <a:latin typeface="inherit"/>
              </a:rPr>
              <a:t>- 14.Sure </a:t>
            </a:r>
          </a:p>
          <a:p>
            <a:r>
              <a:rPr lang="tr-TR" sz="2200" b="1" dirty="0">
                <a:solidFill>
                  <a:srgbClr val="725945"/>
                </a:solidFill>
                <a:latin typeface="Helvetica Neue"/>
                <a:hlinkClick r:id="rId2"/>
              </a:rPr>
              <a:t>23.</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28273"/>
            <a:ext cx="12192000" cy="1187214"/>
          </a:xfrm>
        </p:spPr>
        <p:txBody>
          <a:bodyPr>
            <a:noAutofit/>
          </a:bodyPr>
          <a:lstStyle/>
          <a:p>
            <a:pPr rtl="1"/>
            <a:r>
              <a:rPr lang="ar-AE" sz="3600" b="0" i="0" dirty="0">
                <a:solidFill>
                  <a:srgbClr val="725945"/>
                </a:solidFill>
                <a:effectLst/>
                <a:latin typeface="Elif1"/>
              </a:rPr>
              <a:t>وَاُدْخِلَ الَّذٖينَ اٰمَنُوا وَعَمِلُوا الصَّالِحَاتِ جَنَّاتٍ تَجْرٖي مِنْ تَحْتِهَا الْاَنْهَارُ خَالِدٖينَ فٖيهَا بِاِذْنِ</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رَبِّهِمْؕ تَحِيَّتُهُمْ فٖيهَا سَلَامٌ</a:t>
            </a:r>
            <a:r>
              <a:rPr lang="ar-AE" sz="3600" b="1" i="0" u="none" strike="noStrike" dirty="0">
                <a:solidFill>
                  <a:srgbClr val="725945"/>
                </a:solidFill>
                <a:effectLst/>
                <a:latin typeface="Elif1"/>
              </a:rPr>
              <a:t>﴿٢٣﴾</a:t>
            </a:r>
            <a:endParaRPr lang="ar-AE" sz="3600" b="0" i="0" dirty="0">
              <a:solidFill>
                <a:srgbClr val="725945"/>
              </a:solidFill>
              <a:effectLst/>
              <a:latin typeface="Elif1"/>
            </a:endParaRPr>
          </a:p>
        </p:txBody>
      </p:sp>
    </p:spTree>
    <p:extLst>
      <p:ext uri="{BB962C8B-B14F-4D97-AF65-F5344CB8AC3E}">
        <p14:creationId xmlns:p14="http://schemas.microsoft.com/office/powerpoint/2010/main" val="2554476415"/>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﴾24﴿</a:t>
            </a:r>
            <a:r>
              <a:rPr lang="tr-TR" b="1" i="1" dirty="0">
                <a:solidFill>
                  <a:srgbClr val="4A4A4A"/>
                </a:solidFill>
                <a:effectLst/>
                <a:latin typeface="Helvetica Neue"/>
              </a:rPr>
              <a:t>Allah’ın nasıl bir misal getirdiğini görmedin mi? Güzel sözü, kökü sabit, dalları gökte olan güzel bir ağaca benzetti.</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91716" y="0"/>
            <a:ext cx="3500284" cy="1477328"/>
          </a:xfrm>
          <a:prstGeom prst="rect">
            <a:avLst/>
          </a:prstGeom>
          <a:noFill/>
        </p:spPr>
        <p:txBody>
          <a:bodyPr wrap="square" rtlCol="0">
            <a:spAutoFit/>
          </a:bodyPr>
          <a:lstStyle/>
          <a:p>
            <a:r>
              <a:rPr lang="tr-TR" sz="2400" b="1" i="0" dirty="0" err="1">
                <a:solidFill>
                  <a:srgbClr val="725945"/>
                </a:solidFill>
                <a:effectLst/>
                <a:latin typeface="Helvetica Neue"/>
              </a:rPr>
              <a:t>İbrâhîm</a:t>
            </a:r>
            <a:r>
              <a:rPr lang="tr-TR" sz="2400" b="1" i="0" dirty="0">
                <a:solidFill>
                  <a:srgbClr val="725945"/>
                </a:solidFill>
                <a:effectLst/>
                <a:latin typeface="Helvetica Neue"/>
              </a:rPr>
              <a:t> Suresi </a:t>
            </a:r>
            <a:r>
              <a:rPr lang="tr-TR" sz="2200" b="1" i="0" dirty="0">
                <a:solidFill>
                  <a:srgbClr val="725945"/>
                </a:solidFill>
                <a:effectLst/>
                <a:latin typeface="inherit"/>
              </a:rPr>
              <a:t>- 14.Sure </a:t>
            </a:r>
          </a:p>
          <a:p>
            <a:r>
              <a:rPr lang="tr-TR" sz="2200" b="1" dirty="0">
                <a:solidFill>
                  <a:srgbClr val="725945"/>
                </a:solidFill>
                <a:latin typeface="Helvetica Neue"/>
                <a:hlinkClick r:id="rId2"/>
              </a:rPr>
              <a:t>24.</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28273"/>
            <a:ext cx="12192000" cy="1187214"/>
          </a:xfrm>
        </p:spPr>
        <p:txBody>
          <a:bodyPr>
            <a:noAutofit/>
          </a:bodyPr>
          <a:lstStyle/>
          <a:p>
            <a:pPr rtl="1"/>
            <a:r>
              <a:rPr lang="ar-AE" sz="3600" b="0" i="0" dirty="0">
                <a:solidFill>
                  <a:srgbClr val="725945"/>
                </a:solidFill>
                <a:effectLst/>
                <a:latin typeface="Elif1"/>
              </a:rPr>
              <a:t>اَلَمْ تَرَ كَيْفَ ضَرَبَ اللّٰهُ مَثَلاً كَلِمَةً طَيِّبَةً كَشَجَرَةٍ طَيِّبَةٍ اَصْلُهَا ثَابِتٌ وَفَرْعُهَا فِي</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السَّمَٓاءِۙ</a:t>
            </a:r>
            <a:r>
              <a:rPr lang="ar-AE" sz="3600" b="1" i="0" u="none" strike="noStrike" dirty="0">
                <a:solidFill>
                  <a:srgbClr val="725945"/>
                </a:solidFill>
                <a:effectLst/>
                <a:latin typeface="Elif1"/>
              </a:rPr>
              <a:t>﴿٢٤﴾</a:t>
            </a:r>
            <a:endParaRPr lang="ar-AE" sz="3600" b="0" i="0" dirty="0">
              <a:solidFill>
                <a:srgbClr val="725945"/>
              </a:solidFill>
              <a:effectLst/>
              <a:latin typeface="Elif1"/>
            </a:endParaRPr>
          </a:p>
        </p:txBody>
      </p:sp>
    </p:spTree>
    <p:extLst>
      <p:ext uri="{BB962C8B-B14F-4D97-AF65-F5344CB8AC3E}">
        <p14:creationId xmlns:p14="http://schemas.microsoft.com/office/powerpoint/2010/main" val="1879962466"/>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﴾35﴿</a:t>
            </a:r>
            <a:r>
              <a:rPr lang="tr-TR" b="1" i="1" dirty="0">
                <a:solidFill>
                  <a:srgbClr val="4A4A4A"/>
                </a:solidFill>
                <a:effectLst/>
                <a:latin typeface="Helvetica Neue"/>
              </a:rPr>
              <a:t>İbrâhim şöyle dua etmişti: “Rabbim! Bu şehri güvenli kıl, beni ve çocuklarımı putlara tapmaktan uzak tut!</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91716" y="0"/>
            <a:ext cx="3500284" cy="1477328"/>
          </a:xfrm>
          <a:prstGeom prst="rect">
            <a:avLst/>
          </a:prstGeom>
          <a:noFill/>
        </p:spPr>
        <p:txBody>
          <a:bodyPr wrap="square" rtlCol="0">
            <a:spAutoFit/>
          </a:bodyPr>
          <a:lstStyle/>
          <a:p>
            <a:r>
              <a:rPr lang="tr-TR" sz="2400" b="1" i="0" dirty="0" err="1">
                <a:solidFill>
                  <a:srgbClr val="725945"/>
                </a:solidFill>
                <a:effectLst/>
                <a:latin typeface="Helvetica Neue"/>
              </a:rPr>
              <a:t>İbrâhîm</a:t>
            </a:r>
            <a:r>
              <a:rPr lang="tr-TR" sz="2400" b="1" i="0" dirty="0">
                <a:solidFill>
                  <a:srgbClr val="725945"/>
                </a:solidFill>
                <a:effectLst/>
                <a:latin typeface="Helvetica Neue"/>
              </a:rPr>
              <a:t> Suresi </a:t>
            </a:r>
            <a:r>
              <a:rPr lang="tr-TR" sz="2200" b="1" i="0" dirty="0">
                <a:solidFill>
                  <a:srgbClr val="725945"/>
                </a:solidFill>
                <a:effectLst/>
                <a:latin typeface="inherit"/>
              </a:rPr>
              <a:t>- 14.Sure </a:t>
            </a:r>
          </a:p>
          <a:p>
            <a:r>
              <a:rPr lang="tr-TR" sz="2200" b="1" dirty="0">
                <a:solidFill>
                  <a:srgbClr val="725945"/>
                </a:solidFill>
                <a:latin typeface="Helvetica Neue"/>
                <a:hlinkClick r:id="rId2"/>
              </a:rPr>
              <a:t>35.</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28273"/>
            <a:ext cx="12192000" cy="1187214"/>
          </a:xfrm>
        </p:spPr>
        <p:txBody>
          <a:bodyPr>
            <a:noAutofit/>
          </a:bodyPr>
          <a:lstStyle/>
          <a:p>
            <a:pPr rtl="1"/>
            <a:r>
              <a:rPr lang="ar-AE" sz="3600" b="0" i="0">
                <a:solidFill>
                  <a:srgbClr val="725945"/>
                </a:solidFill>
                <a:effectLst/>
                <a:latin typeface="Elif1"/>
              </a:rPr>
              <a:t>وَاِذْ قَالَ اِبْرٰهٖيمُ رَبِّ اجْعَلْ هٰذَا الْبَلَدَ اٰمِناً وَاجْنُبْنٖي وَبَنِيَّ اَنْ نَعْبُدَ الْاَصْنَامَؕ</a:t>
            </a:r>
            <a:r>
              <a:rPr lang="ar-AE" sz="3600" b="1" i="0" u="none" strike="noStrike">
                <a:solidFill>
                  <a:srgbClr val="725945"/>
                </a:solidFill>
                <a:effectLst/>
                <a:latin typeface="Elif1"/>
              </a:rPr>
              <a:t>﴿٣٥﴾</a:t>
            </a:r>
            <a:endParaRPr lang="ar-AE" sz="3600" b="0" i="0" dirty="0">
              <a:solidFill>
                <a:srgbClr val="725945"/>
              </a:solidFill>
              <a:effectLst/>
              <a:latin typeface="Elif1"/>
            </a:endParaRPr>
          </a:p>
        </p:txBody>
      </p:sp>
    </p:spTree>
    <p:extLst>
      <p:ext uri="{BB962C8B-B14F-4D97-AF65-F5344CB8AC3E}">
        <p14:creationId xmlns:p14="http://schemas.microsoft.com/office/powerpoint/2010/main" val="2472297722"/>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﴾36﴿</a:t>
            </a:r>
            <a:r>
              <a:rPr lang="tr-TR" b="1" i="1" dirty="0">
                <a:solidFill>
                  <a:srgbClr val="4A4A4A"/>
                </a:solidFill>
                <a:effectLst/>
                <a:latin typeface="Helvetica Neue"/>
              </a:rPr>
              <a:t>Rabbim! Putlar insanlardan birçoğunun sapmasına sebep oldu. Bundan böyle kim bana uyarsa o bendendir; kim de bana karşı gelirse artık sen çok bağışlayan, pek esirgeyensin.</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91716" y="0"/>
            <a:ext cx="3500284" cy="1477328"/>
          </a:xfrm>
          <a:prstGeom prst="rect">
            <a:avLst/>
          </a:prstGeom>
          <a:noFill/>
        </p:spPr>
        <p:txBody>
          <a:bodyPr wrap="square" rtlCol="0">
            <a:spAutoFit/>
          </a:bodyPr>
          <a:lstStyle/>
          <a:p>
            <a:r>
              <a:rPr lang="tr-TR" sz="2400" b="1" i="0" dirty="0" err="1">
                <a:solidFill>
                  <a:srgbClr val="725945"/>
                </a:solidFill>
                <a:effectLst/>
                <a:latin typeface="Helvetica Neue"/>
              </a:rPr>
              <a:t>İbrâhîm</a:t>
            </a:r>
            <a:r>
              <a:rPr lang="tr-TR" sz="2400" b="1" i="0" dirty="0">
                <a:solidFill>
                  <a:srgbClr val="725945"/>
                </a:solidFill>
                <a:effectLst/>
                <a:latin typeface="Helvetica Neue"/>
              </a:rPr>
              <a:t> Suresi </a:t>
            </a:r>
            <a:r>
              <a:rPr lang="tr-TR" sz="2200" b="1" i="0" dirty="0">
                <a:solidFill>
                  <a:srgbClr val="725945"/>
                </a:solidFill>
                <a:effectLst/>
                <a:latin typeface="inherit"/>
              </a:rPr>
              <a:t>- 14.Sure </a:t>
            </a:r>
          </a:p>
          <a:p>
            <a:r>
              <a:rPr lang="tr-TR" sz="2200" b="1" dirty="0">
                <a:solidFill>
                  <a:srgbClr val="725945"/>
                </a:solidFill>
                <a:latin typeface="Helvetica Neue"/>
                <a:hlinkClick r:id="rId2"/>
              </a:rPr>
              <a:t>36.</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28273"/>
            <a:ext cx="12192000" cy="1187214"/>
          </a:xfrm>
        </p:spPr>
        <p:txBody>
          <a:bodyPr>
            <a:noAutofit/>
          </a:bodyPr>
          <a:lstStyle/>
          <a:p>
            <a:pPr rtl="1"/>
            <a:r>
              <a:rPr lang="ar-AE" sz="3600" b="0" i="0" dirty="0">
                <a:solidFill>
                  <a:srgbClr val="725945"/>
                </a:solidFill>
                <a:effectLst/>
                <a:latin typeface="Elif1"/>
              </a:rPr>
              <a:t>رَبِّ اِنَّهُنَّ اَضْلَلْنَ كَثٖيراً مِنَ النَّاسِۚ فَمَنْ تَبِعَنٖي فَاِنَّهُ مِنّٖيۚ وَمَنْ عَصَانٖي فَاِنَّكَ غَفُورٌ</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رَحٖيمٌ</a:t>
            </a:r>
            <a:r>
              <a:rPr lang="ar-AE" sz="3600" b="1" i="0" u="none" strike="noStrike" dirty="0">
                <a:solidFill>
                  <a:srgbClr val="725945"/>
                </a:solidFill>
                <a:effectLst/>
                <a:latin typeface="Elif1"/>
              </a:rPr>
              <a:t>﴿٣٦﴾</a:t>
            </a:r>
            <a:endParaRPr lang="ar-AE" sz="3600" b="0" i="0" dirty="0">
              <a:solidFill>
                <a:srgbClr val="725945"/>
              </a:solidFill>
              <a:effectLst/>
              <a:latin typeface="Elif1"/>
            </a:endParaRPr>
          </a:p>
        </p:txBody>
      </p:sp>
    </p:spTree>
    <p:extLst>
      <p:ext uri="{BB962C8B-B14F-4D97-AF65-F5344CB8AC3E}">
        <p14:creationId xmlns:p14="http://schemas.microsoft.com/office/powerpoint/2010/main" val="2615365479"/>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﴾37﴿</a:t>
            </a:r>
            <a:r>
              <a:rPr lang="tr-TR" b="1" i="1" dirty="0">
                <a:solidFill>
                  <a:srgbClr val="4A4A4A"/>
                </a:solidFill>
                <a:effectLst/>
                <a:latin typeface="Helvetica Neue"/>
              </a:rPr>
              <a:t>Ey rabbimiz! Ben zürriyetimden bir kısmını, senin kutsal evinin (Kâbe) yanında tarıma elverişli olmayan bir vadiye yerleştirdim. Bunu yaptım ki rabbim, namazı kılsınlar. İnsanların gönüllerini onlara meylettir ve çeşitli ürünlerden onlara rızık ver ki şükretsinler.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91716" y="0"/>
            <a:ext cx="3500284" cy="1477328"/>
          </a:xfrm>
          <a:prstGeom prst="rect">
            <a:avLst/>
          </a:prstGeom>
          <a:noFill/>
        </p:spPr>
        <p:txBody>
          <a:bodyPr wrap="square" rtlCol="0">
            <a:spAutoFit/>
          </a:bodyPr>
          <a:lstStyle/>
          <a:p>
            <a:r>
              <a:rPr lang="tr-TR" sz="2400" b="1" i="0" dirty="0" err="1">
                <a:solidFill>
                  <a:srgbClr val="725945"/>
                </a:solidFill>
                <a:effectLst/>
                <a:latin typeface="Helvetica Neue"/>
              </a:rPr>
              <a:t>İbrâhîm</a:t>
            </a:r>
            <a:r>
              <a:rPr lang="tr-TR" sz="2400" b="1" i="0" dirty="0">
                <a:solidFill>
                  <a:srgbClr val="725945"/>
                </a:solidFill>
                <a:effectLst/>
                <a:latin typeface="Helvetica Neue"/>
              </a:rPr>
              <a:t> Suresi </a:t>
            </a:r>
            <a:r>
              <a:rPr lang="tr-TR" sz="2200" b="1" i="0" dirty="0">
                <a:solidFill>
                  <a:srgbClr val="725945"/>
                </a:solidFill>
                <a:effectLst/>
                <a:latin typeface="inherit"/>
              </a:rPr>
              <a:t>- 14.Sure </a:t>
            </a:r>
          </a:p>
          <a:p>
            <a:r>
              <a:rPr lang="tr-TR" sz="2200" b="1" dirty="0">
                <a:solidFill>
                  <a:srgbClr val="725945"/>
                </a:solidFill>
                <a:latin typeface="Helvetica Neue"/>
                <a:hlinkClick r:id="rId2"/>
              </a:rPr>
              <a:t>37.</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28273"/>
            <a:ext cx="12192000" cy="1187214"/>
          </a:xfrm>
        </p:spPr>
        <p:txBody>
          <a:bodyPr>
            <a:noAutofit/>
          </a:bodyPr>
          <a:lstStyle/>
          <a:p>
            <a:pPr rtl="1"/>
            <a:r>
              <a:rPr lang="ar-AE" sz="3600" b="0" i="0" dirty="0">
                <a:solidFill>
                  <a:srgbClr val="725945"/>
                </a:solidFill>
                <a:effectLst/>
                <a:latin typeface="Elif1"/>
              </a:rPr>
              <a:t>رَبَّـنَٓا اِنّٖٓي اَسْكَنْتُ مِنْ ذُرِّيَّتٖي بِوَادٍ غَيْرِ ذٖي زَرْعٍ عِنْدَ بَيْتِكَ الْمُحَرَّمِۙ رَبَّـنَا لِيُقٖيمُوا الصَّلٰوةَ</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فَاجْعَلْ اَفْـِٔدَةً مِنَ النَّاسِ تَهْوٖٓي اِلَيْهِمْ وَارْزُقْهُمْ مِنَ الثَّمَرَاتِ لَعَلَّهُمْ يَشْكُرُونَ</a:t>
            </a:r>
            <a:r>
              <a:rPr lang="ar-AE" sz="3600" b="1" i="0" u="none" strike="noStrike" dirty="0">
                <a:solidFill>
                  <a:srgbClr val="725945"/>
                </a:solidFill>
                <a:effectLst/>
                <a:latin typeface="Elif1"/>
              </a:rPr>
              <a:t>﴿٣٧﴾</a:t>
            </a:r>
            <a:endParaRPr lang="ar-AE" sz="3600" b="0" i="0" dirty="0">
              <a:solidFill>
                <a:srgbClr val="725945"/>
              </a:solidFill>
              <a:effectLst/>
              <a:latin typeface="Elif1"/>
            </a:endParaRPr>
          </a:p>
        </p:txBody>
      </p:sp>
    </p:spTree>
    <p:extLst>
      <p:ext uri="{BB962C8B-B14F-4D97-AF65-F5344CB8AC3E}">
        <p14:creationId xmlns:p14="http://schemas.microsoft.com/office/powerpoint/2010/main" val="1639990492"/>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﴾38﴿</a:t>
            </a:r>
            <a:r>
              <a:rPr lang="tr-TR" b="1" i="1" dirty="0">
                <a:solidFill>
                  <a:srgbClr val="4A4A4A"/>
                </a:solidFill>
                <a:effectLst/>
                <a:latin typeface="Helvetica Neue"/>
              </a:rPr>
              <a:t>Rabbimiz! Şüphesiz ki sen gizlediğimizi de açıkladığımızı da bilirsin. Yerde ve gökte hiçbir şey Allah’a gizli kalmaz.</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91716" y="0"/>
            <a:ext cx="3500284" cy="1477328"/>
          </a:xfrm>
          <a:prstGeom prst="rect">
            <a:avLst/>
          </a:prstGeom>
          <a:noFill/>
        </p:spPr>
        <p:txBody>
          <a:bodyPr wrap="square" rtlCol="0">
            <a:spAutoFit/>
          </a:bodyPr>
          <a:lstStyle/>
          <a:p>
            <a:r>
              <a:rPr lang="tr-TR" sz="2400" b="1" i="0" dirty="0" err="1">
                <a:solidFill>
                  <a:srgbClr val="725945"/>
                </a:solidFill>
                <a:effectLst/>
                <a:latin typeface="Helvetica Neue"/>
              </a:rPr>
              <a:t>İbrâhîm</a:t>
            </a:r>
            <a:r>
              <a:rPr lang="tr-TR" sz="2400" b="1" i="0" dirty="0">
                <a:solidFill>
                  <a:srgbClr val="725945"/>
                </a:solidFill>
                <a:effectLst/>
                <a:latin typeface="Helvetica Neue"/>
              </a:rPr>
              <a:t> Suresi </a:t>
            </a:r>
            <a:r>
              <a:rPr lang="tr-TR" sz="2200" b="1" i="0" dirty="0">
                <a:solidFill>
                  <a:srgbClr val="725945"/>
                </a:solidFill>
                <a:effectLst/>
                <a:latin typeface="inherit"/>
              </a:rPr>
              <a:t>- 14.Sure </a:t>
            </a:r>
          </a:p>
          <a:p>
            <a:r>
              <a:rPr lang="tr-TR" sz="2200" b="1" dirty="0">
                <a:solidFill>
                  <a:srgbClr val="725945"/>
                </a:solidFill>
                <a:latin typeface="Helvetica Neue"/>
                <a:hlinkClick r:id="rId2"/>
              </a:rPr>
              <a:t>38.</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28273"/>
            <a:ext cx="12192000" cy="1187214"/>
          </a:xfrm>
        </p:spPr>
        <p:txBody>
          <a:bodyPr>
            <a:noAutofit/>
          </a:bodyPr>
          <a:lstStyle/>
          <a:p>
            <a:pPr rtl="1"/>
            <a:r>
              <a:rPr lang="ar-AE" sz="3600" b="0" i="0" dirty="0">
                <a:solidFill>
                  <a:srgbClr val="725945"/>
                </a:solidFill>
                <a:effectLst/>
                <a:latin typeface="Elif1"/>
              </a:rPr>
              <a:t>رَبَّـنَٓا اِنَّكَ تَعْلَمُ مَا نُخْفٖي وَمَا نُعْلِنُؕ وَمَا يَخْفٰى عَلَى اللّٰهِ مِنْ شَيْءٍ فِي الْاَرْضِ وَلَا فِي</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السَّمَٓاءِ</a:t>
            </a:r>
            <a:r>
              <a:rPr lang="ar-AE" sz="3600" b="1" i="0" u="none" strike="noStrike" dirty="0">
                <a:solidFill>
                  <a:srgbClr val="725945"/>
                </a:solidFill>
                <a:effectLst/>
                <a:latin typeface="Elif1"/>
              </a:rPr>
              <a:t>﴿٣٨﴾</a:t>
            </a:r>
            <a:endParaRPr lang="ar-AE" sz="3600" b="0" i="0" dirty="0">
              <a:solidFill>
                <a:srgbClr val="725945"/>
              </a:solidFill>
              <a:effectLst/>
              <a:latin typeface="Elif1"/>
            </a:endParaRPr>
          </a:p>
        </p:txBody>
      </p:sp>
    </p:spTree>
    <p:extLst>
      <p:ext uri="{BB962C8B-B14F-4D97-AF65-F5344CB8AC3E}">
        <p14:creationId xmlns:p14="http://schemas.microsoft.com/office/powerpoint/2010/main" val="2329117712"/>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39﴿</a:t>
            </a:r>
            <a:r>
              <a:rPr lang="tr-TR" b="1" i="1" dirty="0">
                <a:solidFill>
                  <a:srgbClr val="4A4A4A"/>
                </a:solidFill>
                <a:effectLst/>
                <a:latin typeface="Helvetica Neue"/>
              </a:rPr>
              <a:t>Yaşlılığıma rağmen bana </a:t>
            </a:r>
            <a:r>
              <a:rPr lang="tr-TR" b="1" i="1" dirty="0" err="1">
                <a:solidFill>
                  <a:srgbClr val="4A4A4A"/>
                </a:solidFill>
                <a:effectLst/>
                <a:latin typeface="Helvetica Neue"/>
              </a:rPr>
              <a:t>İsmâil’i</a:t>
            </a:r>
            <a:r>
              <a:rPr lang="tr-TR" b="1" i="1" dirty="0">
                <a:solidFill>
                  <a:srgbClr val="4A4A4A"/>
                </a:solidFill>
                <a:effectLst/>
                <a:latin typeface="Helvetica Neue"/>
              </a:rPr>
              <a:t> ve İshak’ı armağan eden Allah’a hamdolsun! Şüphesiz rabbim duaları kabul edendir.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91716" y="0"/>
            <a:ext cx="3500284" cy="1477328"/>
          </a:xfrm>
          <a:prstGeom prst="rect">
            <a:avLst/>
          </a:prstGeom>
          <a:noFill/>
        </p:spPr>
        <p:txBody>
          <a:bodyPr wrap="square" rtlCol="0">
            <a:spAutoFit/>
          </a:bodyPr>
          <a:lstStyle/>
          <a:p>
            <a:r>
              <a:rPr lang="tr-TR" sz="2400" b="1" i="0" dirty="0" err="1">
                <a:solidFill>
                  <a:srgbClr val="725945"/>
                </a:solidFill>
                <a:effectLst/>
                <a:latin typeface="Helvetica Neue"/>
              </a:rPr>
              <a:t>İbrâhîm</a:t>
            </a:r>
            <a:r>
              <a:rPr lang="tr-TR" sz="2400" b="1" i="0" dirty="0">
                <a:solidFill>
                  <a:srgbClr val="725945"/>
                </a:solidFill>
                <a:effectLst/>
                <a:latin typeface="Helvetica Neue"/>
              </a:rPr>
              <a:t> Suresi </a:t>
            </a:r>
            <a:r>
              <a:rPr lang="tr-TR" sz="2200" b="1" i="0" dirty="0">
                <a:solidFill>
                  <a:srgbClr val="725945"/>
                </a:solidFill>
                <a:effectLst/>
                <a:latin typeface="inherit"/>
              </a:rPr>
              <a:t>- 14.Sure </a:t>
            </a:r>
          </a:p>
          <a:p>
            <a:r>
              <a:rPr lang="tr-TR" sz="2200" b="1" dirty="0">
                <a:solidFill>
                  <a:srgbClr val="725945"/>
                </a:solidFill>
                <a:latin typeface="Helvetica Neue"/>
                <a:hlinkClick r:id="rId2"/>
              </a:rPr>
              <a:t>39.</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28273"/>
            <a:ext cx="12192000" cy="1187214"/>
          </a:xfrm>
        </p:spPr>
        <p:txBody>
          <a:bodyPr>
            <a:noAutofit/>
          </a:bodyPr>
          <a:lstStyle/>
          <a:p>
            <a:pPr rtl="1"/>
            <a:r>
              <a:rPr lang="ar-AE" sz="3600" b="0" i="0" dirty="0">
                <a:solidFill>
                  <a:srgbClr val="725945"/>
                </a:solidFill>
                <a:effectLst/>
                <a:latin typeface="Elif1"/>
              </a:rPr>
              <a:t>اَلْحَمْدُ لِلّٰهِ الَّذٖي وَهَبَ لٖي عَلَى الْكِبَرِ اِسْمٰعٖيلَ وَاِسْحٰقَؕ اِنَّ رَبّٖي لَسَمٖيعُ الدُّعَٓاءِ</a:t>
            </a:r>
            <a:r>
              <a:rPr lang="ar-AE" sz="3600" b="1" i="0" u="none" strike="noStrike" dirty="0">
                <a:solidFill>
                  <a:srgbClr val="725945"/>
                </a:solidFill>
                <a:effectLst/>
                <a:latin typeface="Elif1"/>
              </a:rPr>
              <a:t>﴿٣٩﴾</a:t>
            </a:r>
            <a:endParaRPr lang="ar-AE" sz="3600" b="0" i="0" dirty="0">
              <a:solidFill>
                <a:srgbClr val="725945"/>
              </a:solidFill>
              <a:effectLst/>
              <a:latin typeface="Elif1"/>
            </a:endParaRPr>
          </a:p>
        </p:txBody>
      </p:sp>
    </p:spTree>
    <p:extLst>
      <p:ext uri="{BB962C8B-B14F-4D97-AF65-F5344CB8AC3E}">
        <p14:creationId xmlns:p14="http://schemas.microsoft.com/office/powerpoint/2010/main" val="3495776439"/>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098152"/>
            <a:ext cx="12192000" cy="2854960"/>
          </a:xfrm>
        </p:spPr>
        <p:txBody>
          <a:bodyPr>
            <a:normAutofit/>
          </a:bodyPr>
          <a:lstStyle/>
          <a:p>
            <a:r>
              <a:rPr lang="tr-TR" b="1" i="1" u="none" strike="noStrike" dirty="0">
                <a:solidFill>
                  <a:srgbClr val="725945"/>
                </a:solidFill>
                <a:effectLst/>
                <a:latin typeface="Helvetica Neue"/>
              </a:rPr>
              <a:t>﴾40﴿</a:t>
            </a:r>
            <a:r>
              <a:rPr lang="tr-TR" b="1" i="1" dirty="0">
                <a:solidFill>
                  <a:srgbClr val="4A4A4A"/>
                </a:solidFill>
                <a:effectLst/>
                <a:latin typeface="Helvetica Neue"/>
              </a:rPr>
              <a:t>Rabbim! Beni ve soyumdan gelecek olanları namazı devamlı kılanlardan eyle; rabbimiz, duamı kabul et.</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91716" y="0"/>
            <a:ext cx="3500284" cy="1477328"/>
          </a:xfrm>
          <a:prstGeom prst="rect">
            <a:avLst/>
          </a:prstGeom>
          <a:noFill/>
        </p:spPr>
        <p:txBody>
          <a:bodyPr wrap="square" rtlCol="0">
            <a:spAutoFit/>
          </a:bodyPr>
          <a:lstStyle/>
          <a:p>
            <a:r>
              <a:rPr lang="tr-TR" sz="2400" b="1" i="0" dirty="0" err="1">
                <a:solidFill>
                  <a:srgbClr val="725945"/>
                </a:solidFill>
                <a:effectLst/>
                <a:latin typeface="Helvetica Neue"/>
              </a:rPr>
              <a:t>İbrâhîm</a:t>
            </a:r>
            <a:r>
              <a:rPr lang="tr-TR" sz="2400" b="1" i="0" dirty="0">
                <a:solidFill>
                  <a:srgbClr val="725945"/>
                </a:solidFill>
                <a:effectLst/>
                <a:latin typeface="Helvetica Neue"/>
              </a:rPr>
              <a:t> Suresi </a:t>
            </a:r>
            <a:r>
              <a:rPr lang="tr-TR" sz="2200" b="1" i="0" dirty="0">
                <a:solidFill>
                  <a:srgbClr val="725945"/>
                </a:solidFill>
                <a:effectLst/>
                <a:latin typeface="inherit"/>
              </a:rPr>
              <a:t>- 14.Sure </a:t>
            </a:r>
          </a:p>
          <a:p>
            <a:r>
              <a:rPr lang="tr-TR" sz="2200" b="1" dirty="0">
                <a:solidFill>
                  <a:srgbClr val="725945"/>
                </a:solidFill>
                <a:latin typeface="Helvetica Neue"/>
                <a:hlinkClick r:id="rId2"/>
              </a:rPr>
              <a:t>40.</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572635"/>
            <a:ext cx="12192000" cy="1187214"/>
          </a:xfrm>
        </p:spPr>
        <p:txBody>
          <a:bodyPr>
            <a:noAutofit/>
          </a:bodyPr>
          <a:lstStyle/>
          <a:p>
            <a:pPr rtl="1"/>
            <a:r>
              <a:rPr lang="ar-AE" sz="3600" b="0" i="0" dirty="0">
                <a:solidFill>
                  <a:srgbClr val="725945"/>
                </a:solidFill>
                <a:effectLst/>
                <a:latin typeface="Elif1"/>
              </a:rPr>
              <a:t>رَبِّ اجْعَلْنٖي مُقٖيمَ الصَّلٰوةِ وَمِنْ ذُرِّيَّتٖيࣗ رَبَّـنَا وَتَقَبَّلْ دُعَٓاءِ</a:t>
            </a:r>
            <a:r>
              <a:rPr lang="ar-AE" sz="3600" b="1" i="0" u="none" strike="noStrike" dirty="0">
                <a:solidFill>
                  <a:srgbClr val="725945"/>
                </a:solidFill>
                <a:effectLst/>
                <a:latin typeface="Elif1"/>
              </a:rPr>
              <a:t>﴿٤٠﴾</a:t>
            </a:r>
            <a:endParaRPr lang="ar-AE" sz="3600" b="0" i="0" dirty="0">
              <a:solidFill>
                <a:srgbClr val="725945"/>
              </a:solidFill>
              <a:effectLst/>
              <a:latin typeface="Elif1"/>
            </a:endParaRPr>
          </a:p>
        </p:txBody>
      </p:sp>
    </p:spTree>
    <p:extLst>
      <p:ext uri="{BB962C8B-B14F-4D97-AF65-F5344CB8AC3E}">
        <p14:creationId xmlns:p14="http://schemas.microsoft.com/office/powerpoint/2010/main" val="1470184751"/>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098152"/>
            <a:ext cx="12192000" cy="2854960"/>
          </a:xfrm>
        </p:spPr>
        <p:txBody>
          <a:bodyPr>
            <a:normAutofit/>
          </a:bodyPr>
          <a:lstStyle/>
          <a:p>
            <a:r>
              <a:rPr lang="tr-TR" b="1" i="1" u="none" strike="noStrike" dirty="0">
                <a:solidFill>
                  <a:srgbClr val="725945"/>
                </a:solidFill>
                <a:effectLst/>
                <a:latin typeface="Helvetica Neue"/>
              </a:rPr>
              <a:t>﴾41﴿</a:t>
            </a:r>
            <a:r>
              <a:rPr lang="tr-TR" b="1" i="1" dirty="0">
                <a:solidFill>
                  <a:srgbClr val="4A4A4A"/>
                </a:solidFill>
                <a:effectLst/>
                <a:latin typeface="Helvetica Neue"/>
              </a:rPr>
              <a:t>Rabbimiz! Hesap kurulacağı gün beni, anamı, babamı ve müminleri bağışla.”</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91716" y="0"/>
            <a:ext cx="3500284" cy="1477328"/>
          </a:xfrm>
          <a:prstGeom prst="rect">
            <a:avLst/>
          </a:prstGeom>
          <a:noFill/>
        </p:spPr>
        <p:txBody>
          <a:bodyPr wrap="square" rtlCol="0">
            <a:spAutoFit/>
          </a:bodyPr>
          <a:lstStyle/>
          <a:p>
            <a:r>
              <a:rPr lang="tr-TR" sz="2400" b="1" i="0" dirty="0" err="1">
                <a:solidFill>
                  <a:srgbClr val="725945"/>
                </a:solidFill>
                <a:effectLst/>
                <a:latin typeface="Helvetica Neue"/>
              </a:rPr>
              <a:t>İbrâhîm</a:t>
            </a:r>
            <a:r>
              <a:rPr lang="tr-TR" sz="2400" b="1" i="0" dirty="0">
                <a:solidFill>
                  <a:srgbClr val="725945"/>
                </a:solidFill>
                <a:effectLst/>
                <a:latin typeface="Helvetica Neue"/>
              </a:rPr>
              <a:t> Suresi </a:t>
            </a:r>
            <a:r>
              <a:rPr lang="tr-TR" sz="2200" b="1" i="0" dirty="0">
                <a:solidFill>
                  <a:srgbClr val="725945"/>
                </a:solidFill>
                <a:effectLst/>
                <a:latin typeface="inherit"/>
              </a:rPr>
              <a:t>- 14.Sure </a:t>
            </a:r>
          </a:p>
          <a:p>
            <a:r>
              <a:rPr lang="tr-TR" sz="2200" b="1" dirty="0">
                <a:solidFill>
                  <a:srgbClr val="725945"/>
                </a:solidFill>
                <a:latin typeface="Helvetica Neue"/>
                <a:hlinkClick r:id="rId2"/>
              </a:rPr>
              <a:t>41.</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572635"/>
            <a:ext cx="12192000" cy="1187214"/>
          </a:xfrm>
        </p:spPr>
        <p:txBody>
          <a:bodyPr>
            <a:noAutofit/>
          </a:bodyPr>
          <a:lstStyle/>
          <a:p>
            <a:pPr rtl="1"/>
            <a:r>
              <a:rPr lang="ar-AE" sz="3600" b="0" i="0" dirty="0">
                <a:solidFill>
                  <a:srgbClr val="725945"/>
                </a:solidFill>
                <a:effectLst/>
                <a:latin typeface="Elif1"/>
              </a:rPr>
              <a:t>رَبَّـنَا اغْفِرْ لٖي وَلِوَالِدَيَّ وَلِلْمُؤْمِنٖينَ يَوْمَ يَقُومُ الْحِسَابُࣖ</a:t>
            </a:r>
            <a:r>
              <a:rPr lang="ar-AE" sz="3600" b="1" i="0" u="none" strike="noStrike" dirty="0">
                <a:solidFill>
                  <a:srgbClr val="725945"/>
                </a:solidFill>
                <a:effectLst/>
                <a:latin typeface="Elif1"/>
              </a:rPr>
              <a:t>﴿٤١﴾</a:t>
            </a:r>
            <a:endParaRPr lang="ar-AE" sz="3600" b="0" i="0" dirty="0">
              <a:solidFill>
                <a:srgbClr val="725945"/>
              </a:solidFill>
              <a:effectLst/>
              <a:latin typeface="Elif1"/>
            </a:endParaRPr>
          </a:p>
        </p:txBody>
      </p:sp>
    </p:spTree>
    <p:extLst>
      <p:ext uri="{BB962C8B-B14F-4D97-AF65-F5344CB8AC3E}">
        <p14:creationId xmlns:p14="http://schemas.microsoft.com/office/powerpoint/2010/main" val="2531722491"/>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5"/>
            <a:ext cx="12192000" cy="1204331"/>
          </a:xfrm>
        </p:spPr>
        <p:txBody>
          <a:bodyPr>
            <a:normAutofit/>
          </a:bodyPr>
          <a:lstStyle/>
          <a:p>
            <a:r>
              <a:rPr lang="tr-TR" sz="3600" dirty="0" smtClean="0"/>
              <a:t> 	</a:t>
            </a:r>
            <a:r>
              <a:rPr lang="ar-AE" sz="3600" dirty="0"/>
              <a:t>وَاِنَّ رَبَّكَ هُوَ يَحْشُرُهُمْؕ اِنَّهُ حَكٖيمٌ عَلٖيمٌࣖ</a:t>
            </a:r>
            <a:r>
              <a:rPr lang="ar-AE" sz="3600" b="1" dirty="0"/>
              <a:t>﴿٢٥﴾</a:t>
            </a:r>
            <a:endParaRPr lang="tr-TR" sz="3600" dirty="0"/>
          </a:p>
        </p:txBody>
      </p:sp>
      <p:sp>
        <p:nvSpPr>
          <p:cNvPr id="3" name="Alt Başlık 2"/>
          <p:cNvSpPr>
            <a:spLocks noGrp="1"/>
          </p:cNvSpPr>
          <p:nvPr>
            <p:ph type="subTitle" idx="1"/>
          </p:nvPr>
        </p:nvSpPr>
        <p:spPr>
          <a:xfrm>
            <a:off x="0" y="4003482"/>
            <a:ext cx="12192000" cy="1655762"/>
          </a:xfrm>
        </p:spPr>
        <p:txBody>
          <a:bodyPr/>
          <a:lstStyle/>
          <a:p>
            <a:r>
              <a:rPr lang="tr-TR" b="1" i="1" dirty="0"/>
              <a:t>﴾25﴿Ve senin rabbin, onları kıyamette toplayıp bir araya getirecektir. O, hakîmdir, </a:t>
            </a:r>
            <a:r>
              <a:rPr lang="tr-TR" b="1" i="1" dirty="0" err="1"/>
              <a:t>alîmdir</a:t>
            </a:r>
            <a:r>
              <a:rPr lang="tr-TR" b="1" i="1" dirty="0"/>
              <a:t>.</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sz="2000" b="1" dirty="0" err="1" smtClean="0"/>
              <a:t>Hicr</a:t>
            </a:r>
            <a:r>
              <a:rPr lang="tr-TR" sz="2000" b="1" dirty="0" smtClean="0"/>
              <a:t> Suresi 15.sure</a:t>
            </a:r>
          </a:p>
          <a:p>
            <a:r>
              <a:rPr lang="tr-TR" sz="2000" b="1" dirty="0" smtClean="0"/>
              <a:t>25.Ayet </a:t>
            </a:r>
            <a:endParaRPr lang="tr-TR" sz="2000" dirty="0"/>
          </a:p>
        </p:txBody>
      </p:sp>
    </p:spTree>
    <p:extLst>
      <p:ext uri="{BB962C8B-B14F-4D97-AF65-F5344CB8AC3E}">
        <p14:creationId xmlns:p14="http://schemas.microsoft.com/office/powerpoint/2010/main" val="496865692"/>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5"/>
            <a:ext cx="12192000" cy="1204331"/>
          </a:xfrm>
        </p:spPr>
        <p:txBody>
          <a:bodyPr>
            <a:noAutofit/>
          </a:bodyPr>
          <a:lstStyle/>
          <a:p>
            <a:r>
              <a:rPr lang="ar-AE" sz="3600" dirty="0"/>
              <a:t>وَاِذْ قَالَ رَبُّكَ لِلْمَلٰٓئِكَةِ اِنّٖي خَالِقٌ بَشَراً مِنْ صَلْصَالٍ مِنْ حَمَأٍ۬ مَسْنُونٍ</a:t>
            </a:r>
            <a:r>
              <a:rPr lang="ar-AE" sz="3600" b="1" dirty="0"/>
              <a:t>﴿٢٨﴾</a:t>
            </a:r>
            <a:endParaRPr lang="tr-TR" sz="1800" dirty="0"/>
          </a:p>
        </p:txBody>
      </p:sp>
      <p:sp>
        <p:nvSpPr>
          <p:cNvPr id="3" name="Alt Başlık 2"/>
          <p:cNvSpPr>
            <a:spLocks noGrp="1"/>
          </p:cNvSpPr>
          <p:nvPr>
            <p:ph type="subTitle" idx="1"/>
          </p:nvPr>
        </p:nvSpPr>
        <p:spPr>
          <a:xfrm>
            <a:off x="0" y="4435282"/>
            <a:ext cx="12192000" cy="1655762"/>
          </a:xfrm>
        </p:spPr>
        <p:txBody>
          <a:bodyPr/>
          <a:lstStyle/>
          <a:p>
            <a:r>
              <a:rPr lang="tr-TR" b="1" i="1" dirty="0"/>
              <a:t>﴾28﴿Hani rabbin meleklere demişti ki: “Ben şekillenebilir özlü balçıktan, (şekil verilip) kurutulmuş çamurdan bir insan yaratacağım” demişti.</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sz="2000" b="1" dirty="0" err="1" smtClean="0"/>
              <a:t>Hicr</a:t>
            </a:r>
            <a:r>
              <a:rPr lang="tr-TR" sz="2000" b="1" dirty="0" smtClean="0"/>
              <a:t> Suresi 15.sure</a:t>
            </a:r>
          </a:p>
          <a:p>
            <a:r>
              <a:rPr lang="tr-TR" sz="2000" b="1" dirty="0" smtClean="0"/>
              <a:t>28.Ayet </a:t>
            </a:r>
            <a:endParaRPr lang="tr-TR" sz="2000" dirty="0"/>
          </a:p>
        </p:txBody>
      </p:sp>
    </p:spTree>
    <p:extLst>
      <p:ext uri="{BB962C8B-B14F-4D97-AF65-F5344CB8AC3E}">
        <p14:creationId xmlns:p14="http://schemas.microsoft.com/office/powerpoint/2010/main" val="1109217505"/>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5"/>
            <a:ext cx="12192000" cy="1204331"/>
          </a:xfrm>
        </p:spPr>
        <p:txBody>
          <a:bodyPr>
            <a:noAutofit/>
          </a:bodyPr>
          <a:lstStyle/>
          <a:p>
            <a:r>
              <a:rPr lang="ar-AE" dirty="0"/>
              <a:t>قَالَ رَبِّ فَاَنْظِرْنٖٓي اِلٰى يَوْمِ يُبْعَثُونَ</a:t>
            </a:r>
            <a:r>
              <a:rPr lang="ar-AE" b="1" dirty="0"/>
              <a:t>﴿٣٦﴾</a:t>
            </a:r>
            <a:endParaRPr lang="tr-TR" sz="1800" dirty="0"/>
          </a:p>
        </p:txBody>
      </p:sp>
      <p:sp>
        <p:nvSpPr>
          <p:cNvPr id="3" name="Alt Başlık 2"/>
          <p:cNvSpPr>
            <a:spLocks noGrp="1"/>
          </p:cNvSpPr>
          <p:nvPr>
            <p:ph type="subTitle" idx="1"/>
          </p:nvPr>
        </p:nvSpPr>
        <p:spPr>
          <a:xfrm>
            <a:off x="0" y="4625782"/>
            <a:ext cx="12192000" cy="1655762"/>
          </a:xfrm>
        </p:spPr>
        <p:txBody>
          <a:bodyPr/>
          <a:lstStyle/>
          <a:p>
            <a:r>
              <a:rPr lang="tr-TR" b="1" i="1" dirty="0"/>
              <a:t>﴾36﴿“Rabbim! Öyleyse insanların yeniden diriltileceği güne kadar bana mühlet ver” dedi.</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sz="2000" b="1" dirty="0" err="1" smtClean="0"/>
              <a:t>Hicr</a:t>
            </a:r>
            <a:r>
              <a:rPr lang="tr-TR" sz="2000" b="1" dirty="0" smtClean="0"/>
              <a:t> Suresi 15.sure</a:t>
            </a:r>
          </a:p>
          <a:p>
            <a:r>
              <a:rPr lang="tr-TR" sz="2000" b="1" dirty="0" smtClean="0"/>
              <a:t>36 . Ayet </a:t>
            </a:r>
            <a:endParaRPr lang="tr-TR" sz="2000" dirty="0"/>
          </a:p>
        </p:txBody>
      </p:sp>
    </p:spTree>
    <p:extLst>
      <p:ext uri="{BB962C8B-B14F-4D97-AF65-F5344CB8AC3E}">
        <p14:creationId xmlns:p14="http://schemas.microsoft.com/office/powerpoint/2010/main" val="1048607724"/>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60767"/>
            <a:ext cx="12192000" cy="1204331"/>
          </a:xfrm>
        </p:spPr>
        <p:txBody>
          <a:bodyPr>
            <a:noAutofit/>
          </a:bodyPr>
          <a:lstStyle/>
          <a:p>
            <a:pPr rtl="1"/>
            <a:r>
              <a:rPr lang="ar-AE" sz="3600" dirty="0"/>
              <a:t>قَالَ رَبِّ بِمَٓا اَغْوَيْتَنٖي لَاُزَيِّنَنَّ لَهُمْ فِي الْاَرْضِ وَلَاُغْوِيَنَّهُمْ اَجْمَعٖينَۙ</a:t>
            </a:r>
            <a:r>
              <a:rPr lang="ar-AE" sz="3600" b="1" dirty="0"/>
              <a:t>﴿٣٩</a:t>
            </a:r>
            <a:r>
              <a:rPr lang="ar-AE" sz="3600" b="1" dirty="0" smtClean="0"/>
              <a:t>﴾</a:t>
            </a:r>
            <a:r>
              <a:rPr lang="tr-TR" sz="3600" b="1" dirty="0" smtClean="0"/>
              <a:t/>
            </a:r>
            <a:br>
              <a:rPr lang="tr-TR" sz="3600" b="1" dirty="0" smtClean="0"/>
            </a:br>
            <a:r>
              <a:rPr lang="ar-AE" sz="3600" dirty="0"/>
              <a:t/>
            </a:r>
            <a:br>
              <a:rPr lang="ar-AE" sz="3600" dirty="0"/>
            </a:br>
            <a:r>
              <a:rPr lang="ar-AE" sz="3600" dirty="0"/>
              <a:t>اِلَّا عِبَادَكَ مِنْهُمُ الْمُخْلَصٖينَ</a:t>
            </a:r>
            <a:r>
              <a:rPr lang="ar-AE" sz="3600" b="1" dirty="0"/>
              <a:t>﴿٤٠﴾</a:t>
            </a:r>
            <a:endParaRPr lang="ar-AE" sz="3600" dirty="0"/>
          </a:p>
        </p:txBody>
      </p:sp>
      <p:sp>
        <p:nvSpPr>
          <p:cNvPr id="3" name="Alt Başlık 2"/>
          <p:cNvSpPr>
            <a:spLocks noGrp="1"/>
          </p:cNvSpPr>
          <p:nvPr>
            <p:ph type="subTitle" idx="1"/>
          </p:nvPr>
        </p:nvSpPr>
        <p:spPr>
          <a:xfrm>
            <a:off x="0" y="4346382"/>
            <a:ext cx="12192000" cy="1655762"/>
          </a:xfrm>
        </p:spPr>
        <p:txBody>
          <a:bodyPr/>
          <a:lstStyle/>
          <a:p>
            <a:r>
              <a:rPr lang="tr-TR" b="1" i="1" dirty="0"/>
              <a:t>﴾39-40﴿İblîs, “Rabbim! Benim sapmama imkân verdiğin için yemin olsun ki ben de yeryüzünde onlara (günahları) şirin göstereceğim ve -aralarından senin samimi kulların hariç- onların topunu kesinlikle yoldan çıkaracağım.”</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sz="2000" b="1" dirty="0" err="1" smtClean="0"/>
              <a:t>Hicr</a:t>
            </a:r>
            <a:r>
              <a:rPr lang="tr-TR" sz="2000" b="1" dirty="0" smtClean="0"/>
              <a:t> Suresi 15.sure</a:t>
            </a:r>
          </a:p>
          <a:p>
            <a:r>
              <a:rPr lang="tr-TR" sz="2000" b="1" dirty="0" smtClean="0"/>
              <a:t>39 -40. Ayet </a:t>
            </a:r>
            <a:endParaRPr lang="tr-TR" sz="2000" dirty="0"/>
          </a:p>
        </p:txBody>
      </p:sp>
    </p:spTree>
    <p:extLst>
      <p:ext uri="{BB962C8B-B14F-4D97-AF65-F5344CB8AC3E}">
        <p14:creationId xmlns:p14="http://schemas.microsoft.com/office/powerpoint/2010/main" val="2518801070"/>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5"/>
            <a:ext cx="12192000" cy="1204331"/>
          </a:xfrm>
        </p:spPr>
        <p:txBody>
          <a:bodyPr>
            <a:noAutofit/>
          </a:bodyPr>
          <a:lstStyle/>
          <a:p>
            <a:r>
              <a:rPr lang="ar-AE" dirty="0"/>
              <a:t>اِنَّ رَبَّكَ هُوَ الْخَلَّاقُ الْعَلٖيمُ</a:t>
            </a:r>
            <a:r>
              <a:rPr lang="ar-AE" b="1" dirty="0"/>
              <a:t>﴿٨٦﴾</a:t>
            </a:r>
            <a:endParaRPr lang="tr-TR" sz="1800" dirty="0"/>
          </a:p>
        </p:txBody>
      </p:sp>
      <p:sp>
        <p:nvSpPr>
          <p:cNvPr id="3" name="Alt Başlık 2"/>
          <p:cNvSpPr>
            <a:spLocks noGrp="1"/>
          </p:cNvSpPr>
          <p:nvPr>
            <p:ph type="subTitle" idx="1"/>
          </p:nvPr>
        </p:nvSpPr>
        <p:spPr>
          <a:xfrm>
            <a:off x="0" y="4625782"/>
            <a:ext cx="12192000" cy="1655762"/>
          </a:xfrm>
        </p:spPr>
        <p:txBody>
          <a:bodyPr/>
          <a:lstStyle/>
          <a:p>
            <a:r>
              <a:rPr lang="tr-TR" b="1" i="1" dirty="0"/>
              <a:t>﴾86﴿İyi bilesin ki rabbin, evet O, muhakkak </a:t>
            </a:r>
            <a:r>
              <a:rPr lang="tr-TR" b="1" i="1" dirty="0" err="1"/>
              <a:t>sûrette</a:t>
            </a:r>
            <a:r>
              <a:rPr lang="tr-TR" b="1" i="1" dirty="0"/>
              <a:t> eşsiz yaratıcıdır, her şeyi bilmektedir.</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sz="2000" b="1" dirty="0" err="1" smtClean="0"/>
              <a:t>Hicr</a:t>
            </a:r>
            <a:r>
              <a:rPr lang="tr-TR" sz="2000" b="1" dirty="0" smtClean="0"/>
              <a:t> Suresi 15.sure</a:t>
            </a:r>
          </a:p>
          <a:p>
            <a:r>
              <a:rPr lang="tr-TR" sz="2000" b="1" dirty="0" smtClean="0"/>
              <a:t>86 . Ayet </a:t>
            </a:r>
            <a:endParaRPr lang="tr-TR" sz="2000" dirty="0"/>
          </a:p>
        </p:txBody>
      </p:sp>
    </p:spTree>
    <p:extLst>
      <p:ext uri="{BB962C8B-B14F-4D97-AF65-F5344CB8AC3E}">
        <p14:creationId xmlns:p14="http://schemas.microsoft.com/office/powerpoint/2010/main" val="2289662500"/>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697975"/>
            <a:ext cx="12192000" cy="1204331"/>
          </a:xfrm>
        </p:spPr>
        <p:txBody>
          <a:bodyPr>
            <a:noAutofit/>
          </a:bodyPr>
          <a:lstStyle/>
          <a:p>
            <a:pPr rtl="1"/>
            <a:r>
              <a:rPr lang="ar-AE" sz="3600" dirty="0"/>
              <a:t>اَلَّذٖينَ جَعَلُوا الْقُرْاٰنَ عِضٖينَ</a:t>
            </a:r>
            <a:r>
              <a:rPr lang="ar-AE" sz="3600" b="1" dirty="0"/>
              <a:t>﴿٩١</a:t>
            </a:r>
            <a:r>
              <a:rPr lang="ar-AE" sz="3600" b="1" dirty="0" smtClean="0"/>
              <a:t>﴾</a:t>
            </a:r>
            <a:r>
              <a:rPr lang="tr-TR" sz="3600" b="1" dirty="0" smtClean="0"/>
              <a:t/>
            </a:r>
            <a:br>
              <a:rPr lang="tr-TR" sz="3600" b="1" dirty="0" smtClean="0"/>
            </a:br>
            <a:r>
              <a:rPr lang="ar-AE" sz="3600" dirty="0"/>
              <a:t/>
            </a:r>
            <a:br>
              <a:rPr lang="ar-AE" sz="3600" dirty="0"/>
            </a:br>
            <a:r>
              <a:rPr lang="ar-AE" sz="3600" dirty="0"/>
              <a:t>فَوَرَبِّكَ لَنَسْـَٔلَنَّهُمْ اَجْمَعٖينَۙ</a:t>
            </a:r>
            <a:r>
              <a:rPr lang="ar-AE" sz="3600" b="1" dirty="0"/>
              <a:t>﴿٩٢</a:t>
            </a:r>
            <a:r>
              <a:rPr lang="ar-AE" sz="3600" b="1" dirty="0" smtClean="0"/>
              <a:t>﴾</a:t>
            </a:r>
            <a:r>
              <a:rPr lang="tr-TR" sz="3600" b="1" dirty="0" smtClean="0"/>
              <a:t/>
            </a:r>
            <a:br>
              <a:rPr lang="tr-TR" sz="3600" b="1" dirty="0" smtClean="0"/>
            </a:br>
            <a:r>
              <a:rPr lang="ar-AE" sz="3600" dirty="0"/>
              <a:t/>
            </a:r>
            <a:br>
              <a:rPr lang="ar-AE" sz="3600" dirty="0"/>
            </a:br>
            <a:r>
              <a:rPr lang="ar-AE" sz="3600" dirty="0"/>
              <a:t>عَمَّا كَانُوا يَعْمَلُونَ</a:t>
            </a:r>
            <a:r>
              <a:rPr lang="ar-AE" sz="3600" b="1" dirty="0"/>
              <a:t>﴿٩٣﴾</a:t>
            </a:r>
            <a:endParaRPr lang="ar-AE" sz="3600" dirty="0"/>
          </a:p>
        </p:txBody>
      </p:sp>
      <p:sp>
        <p:nvSpPr>
          <p:cNvPr id="3" name="Alt Başlık 2"/>
          <p:cNvSpPr>
            <a:spLocks noGrp="1"/>
          </p:cNvSpPr>
          <p:nvPr>
            <p:ph type="subTitle" idx="1"/>
          </p:nvPr>
        </p:nvSpPr>
        <p:spPr>
          <a:xfrm>
            <a:off x="0" y="4955982"/>
            <a:ext cx="12192000" cy="1655762"/>
          </a:xfrm>
        </p:spPr>
        <p:txBody>
          <a:bodyPr/>
          <a:lstStyle/>
          <a:p>
            <a:r>
              <a:rPr lang="tr-TR" b="1" i="1" dirty="0"/>
              <a:t>﴾91﴿Kur’an’ı parçalara ayıranlar yok mu;</a:t>
            </a:r>
          </a:p>
          <a:p>
            <a:r>
              <a:rPr lang="tr-TR" b="1" i="1" dirty="0"/>
              <a:t>﴾92-93﴿Rabbine </a:t>
            </a:r>
            <a:r>
              <a:rPr lang="tr-TR" b="1" i="1" dirty="0" err="1"/>
              <a:t>andolsun</a:t>
            </a:r>
            <a:r>
              <a:rPr lang="tr-TR" b="1" i="1" dirty="0"/>
              <a:t> ki yaptıklarından dolayı muhakkak surette onların hepsini sorguya çekeceğiz!</a:t>
            </a:r>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sz="2000" b="1" dirty="0" err="1" smtClean="0"/>
              <a:t>Hicr</a:t>
            </a:r>
            <a:r>
              <a:rPr lang="tr-TR" sz="2000" b="1" dirty="0" smtClean="0"/>
              <a:t> Suresi 15.sure</a:t>
            </a:r>
          </a:p>
          <a:p>
            <a:r>
              <a:rPr lang="tr-TR" sz="2000" b="1" dirty="0" smtClean="0"/>
              <a:t>91 -92 -93 . Ayet </a:t>
            </a:r>
            <a:endParaRPr lang="tr-TR" sz="2000" dirty="0"/>
          </a:p>
        </p:txBody>
      </p:sp>
    </p:spTree>
    <p:extLst>
      <p:ext uri="{BB962C8B-B14F-4D97-AF65-F5344CB8AC3E}">
        <p14:creationId xmlns:p14="http://schemas.microsoft.com/office/powerpoint/2010/main" val="953631448"/>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5"/>
            <a:ext cx="12192000" cy="1204331"/>
          </a:xfrm>
        </p:spPr>
        <p:txBody>
          <a:bodyPr>
            <a:noAutofit/>
          </a:bodyPr>
          <a:lstStyle/>
          <a:p>
            <a:r>
              <a:rPr lang="ar-AE" dirty="0"/>
              <a:t>فَسَبِّـحْ بِحَمْدِ رَبِّكَ وَكُنْ مِنَ السَّاجِدٖينَۙ</a:t>
            </a:r>
            <a:r>
              <a:rPr lang="ar-AE" b="1" dirty="0"/>
              <a:t>﴿٩٨﴾</a:t>
            </a:r>
            <a:endParaRPr lang="tr-TR" sz="1800" dirty="0"/>
          </a:p>
        </p:txBody>
      </p:sp>
      <p:sp>
        <p:nvSpPr>
          <p:cNvPr id="3" name="Alt Başlık 2"/>
          <p:cNvSpPr>
            <a:spLocks noGrp="1"/>
          </p:cNvSpPr>
          <p:nvPr>
            <p:ph type="subTitle" idx="1"/>
          </p:nvPr>
        </p:nvSpPr>
        <p:spPr>
          <a:xfrm>
            <a:off x="0" y="4625782"/>
            <a:ext cx="12192000" cy="1655762"/>
          </a:xfrm>
        </p:spPr>
        <p:txBody>
          <a:bodyPr/>
          <a:lstStyle/>
          <a:p>
            <a:r>
              <a:rPr lang="tr-TR" b="1" i="1" dirty="0"/>
              <a:t>﴾98﴿Ama sen rabbini </a:t>
            </a:r>
            <a:r>
              <a:rPr lang="tr-TR" b="1" i="1" dirty="0" err="1"/>
              <a:t>hamd</a:t>
            </a:r>
            <a:r>
              <a:rPr lang="tr-TR" b="1" i="1" dirty="0"/>
              <a:t> ile </a:t>
            </a:r>
            <a:r>
              <a:rPr lang="tr-TR" b="1" i="1" dirty="0" err="1"/>
              <a:t>tesbih</a:t>
            </a:r>
            <a:r>
              <a:rPr lang="tr-TR" b="1" i="1" dirty="0"/>
              <a:t> et, secde edenlerden ol!</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sz="2000" b="1" dirty="0" err="1" smtClean="0"/>
              <a:t>Hicr</a:t>
            </a:r>
            <a:r>
              <a:rPr lang="tr-TR" sz="2000" b="1" dirty="0" smtClean="0"/>
              <a:t> Suresi 15.sure</a:t>
            </a:r>
          </a:p>
          <a:p>
            <a:r>
              <a:rPr lang="tr-TR" sz="2000" b="1" dirty="0" smtClean="0"/>
              <a:t>98 . Ayet </a:t>
            </a:r>
            <a:endParaRPr lang="tr-TR" sz="2000" dirty="0"/>
          </a:p>
        </p:txBody>
      </p:sp>
    </p:spTree>
    <p:extLst>
      <p:ext uri="{BB962C8B-B14F-4D97-AF65-F5344CB8AC3E}">
        <p14:creationId xmlns:p14="http://schemas.microsoft.com/office/powerpoint/2010/main" val="1787490775"/>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5"/>
            <a:ext cx="12192000" cy="1204331"/>
          </a:xfrm>
        </p:spPr>
        <p:txBody>
          <a:bodyPr>
            <a:noAutofit/>
          </a:bodyPr>
          <a:lstStyle/>
          <a:p>
            <a:r>
              <a:rPr lang="ar-AE" dirty="0"/>
              <a:t>وَاعْبُدْ رَبَّكَ حَتّٰى يَأْتِيَكَ الْيَقٖينُ</a:t>
            </a:r>
            <a:r>
              <a:rPr lang="ar-AE" b="1" dirty="0"/>
              <a:t>﴿٩٩﴾</a:t>
            </a:r>
            <a:endParaRPr lang="tr-TR" sz="1800" dirty="0"/>
          </a:p>
        </p:txBody>
      </p:sp>
      <p:sp>
        <p:nvSpPr>
          <p:cNvPr id="3" name="Alt Başlık 2"/>
          <p:cNvSpPr>
            <a:spLocks noGrp="1"/>
          </p:cNvSpPr>
          <p:nvPr>
            <p:ph type="subTitle" idx="1"/>
          </p:nvPr>
        </p:nvSpPr>
        <p:spPr>
          <a:xfrm>
            <a:off x="0" y="4625782"/>
            <a:ext cx="12192000" cy="1655762"/>
          </a:xfrm>
        </p:spPr>
        <p:txBody>
          <a:bodyPr/>
          <a:lstStyle/>
          <a:p>
            <a:r>
              <a:rPr lang="tr-TR" b="1" i="1" dirty="0"/>
              <a:t>﴾99﴿Kesin olan şey gelinceye kadar rabbine kulluk et.</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sz="2000" b="1" dirty="0" err="1" smtClean="0"/>
              <a:t>Hicr</a:t>
            </a:r>
            <a:r>
              <a:rPr lang="tr-TR" sz="2000" b="1" dirty="0" smtClean="0"/>
              <a:t> Suresi 15.sure</a:t>
            </a:r>
          </a:p>
          <a:p>
            <a:r>
              <a:rPr lang="tr-TR" sz="2000" b="1" dirty="0" smtClean="0"/>
              <a:t>99 . Ayet </a:t>
            </a:r>
            <a:endParaRPr lang="tr-TR" sz="2000" dirty="0"/>
          </a:p>
        </p:txBody>
      </p:sp>
    </p:spTree>
    <p:extLst>
      <p:ext uri="{BB962C8B-B14F-4D97-AF65-F5344CB8AC3E}">
        <p14:creationId xmlns:p14="http://schemas.microsoft.com/office/powerpoint/2010/main" val="3013838689"/>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5"/>
            <a:ext cx="12192000" cy="1204331"/>
          </a:xfrm>
        </p:spPr>
        <p:txBody>
          <a:bodyPr>
            <a:noAutofit/>
          </a:bodyPr>
          <a:lstStyle/>
          <a:p>
            <a:r>
              <a:rPr lang="ar-AE" sz="3600" dirty="0"/>
              <a:t>وَتَحْمِلُ اَثْقَالَكُمْ اِلٰى بَلَدٍ لَمْ تَكُونُوا بَالِغٖيهِ اِلَّا بِشِقِّ الْاَنْفُسِؕ اِنَّ رَبَّكُمْ لَرَؤُ۫فٌ رَحٖيمٌۙ</a:t>
            </a:r>
            <a:r>
              <a:rPr lang="ar-AE" sz="3600" b="1" dirty="0"/>
              <a:t>﴿٧﴾</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﴾7﴿Bu hayvanlar ancak kendinizi fazlasıyla yorarak ulaşabileceğiniz bir beldeye yüklerinizi taşır. Kuşkusuz rabbiniz çok şefkatli, çok merhametlidir.</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Nahl</a:t>
            </a:r>
            <a:r>
              <a:rPr lang="tr-TR" sz="2000" b="1" dirty="0" smtClean="0"/>
              <a:t> Suresi 16.sure</a:t>
            </a:r>
          </a:p>
          <a:p>
            <a:r>
              <a:rPr lang="tr-TR" sz="2000" b="1" dirty="0" smtClean="0"/>
              <a:t>7 . Ayet </a:t>
            </a:r>
            <a:endParaRPr lang="tr-TR" sz="2000" dirty="0"/>
          </a:p>
        </p:txBody>
      </p:sp>
    </p:spTree>
    <p:extLst>
      <p:ext uri="{BB962C8B-B14F-4D97-AF65-F5344CB8AC3E}">
        <p14:creationId xmlns:p14="http://schemas.microsoft.com/office/powerpoint/2010/main" val="2964347624"/>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5"/>
            <a:ext cx="12192000" cy="1204331"/>
          </a:xfrm>
        </p:spPr>
        <p:txBody>
          <a:bodyPr>
            <a:noAutofit/>
          </a:bodyPr>
          <a:lstStyle/>
          <a:p>
            <a:r>
              <a:rPr lang="ar-AE" sz="3600" dirty="0"/>
              <a:t>وَاِذَا قٖيلَ لَهُمْ مَاذَٓا اَنْزَلَ رَبُّكُمْۙ قَالُٓوا اَسَاطٖيرُ الْاَوَّلٖينَۙ</a:t>
            </a:r>
            <a:r>
              <a:rPr lang="ar-AE" sz="3600" b="1" dirty="0"/>
              <a:t>﴿٢٤﴾</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﴾24﴿Onlara, “Rabbiniz ne indirdi?” diye sorulduğunda “Eskilerin masallarını!” diye cevap verirler.</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Nahl</a:t>
            </a:r>
            <a:r>
              <a:rPr lang="tr-TR" sz="2000" b="1" dirty="0" smtClean="0"/>
              <a:t> Suresi 16.sure</a:t>
            </a:r>
          </a:p>
          <a:p>
            <a:r>
              <a:rPr lang="tr-TR" sz="2000" b="1" dirty="0" smtClean="0"/>
              <a:t>24 . Ayet </a:t>
            </a:r>
            <a:endParaRPr lang="tr-TR" sz="2000" dirty="0"/>
          </a:p>
        </p:txBody>
      </p:sp>
    </p:spTree>
    <p:extLst>
      <p:ext uri="{BB962C8B-B14F-4D97-AF65-F5344CB8AC3E}">
        <p14:creationId xmlns:p14="http://schemas.microsoft.com/office/powerpoint/2010/main" val="1514669824"/>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35975"/>
            <a:ext cx="12192000" cy="1204331"/>
          </a:xfrm>
        </p:spPr>
        <p:txBody>
          <a:bodyPr>
            <a:noAutofit/>
          </a:bodyPr>
          <a:lstStyle/>
          <a:p>
            <a:r>
              <a:rPr lang="ar-AE" sz="3600" dirty="0"/>
              <a:t>وَقٖيلَ لِلَّذٖينَ اتَّقَوْا مَاذَٓا اَنْزَلَ رَبُّكُمْؕ قَالُوا خَيْراًؕ لِلَّذٖينَ اَحْسَنُوا فٖي هٰذِهِ الدُّنْيَا حَسَنَةٌؕ </a:t>
            </a:r>
            <a:r>
              <a:rPr lang="ar-AE" sz="3600" dirty="0" smtClean="0"/>
              <a:t>وَلَدَارُ</a:t>
            </a:r>
            <a:r>
              <a:rPr lang="tr-TR" sz="3600" dirty="0" smtClean="0"/>
              <a:t/>
            </a:r>
            <a:br>
              <a:rPr lang="tr-TR" sz="3600" dirty="0" smtClean="0"/>
            </a:br>
            <a:r>
              <a:rPr lang="tr-TR" sz="3600" dirty="0"/>
              <a:t/>
            </a:r>
            <a:br>
              <a:rPr lang="tr-TR" sz="3600" dirty="0"/>
            </a:br>
            <a:r>
              <a:rPr lang="ar-AE" sz="3600" dirty="0" smtClean="0"/>
              <a:t> </a:t>
            </a:r>
            <a:r>
              <a:rPr lang="ar-AE" sz="3600" dirty="0"/>
              <a:t>الْاٰخِرَةِ خَيْرٌؕ وَلَنِعْمَ دَارُ الْمُتَّقٖينَۙ</a:t>
            </a:r>
            <a:r>
              <a:rPr lang="ar-AE" sz="3600" b="1" dirty="0"/>
              <a:t>﴿٣٠﴾</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﴾30﴿Allah’a karşı gelmekten sakınanlara, “Rabbiniz size ne indirdi?” diye sorulur. Onlar, “Hayır indirdi” derler. Bu dünyada iyilik yapanlara güzel sonuçlar vardır. </a:t>
            </a:r>
            <a:r>
              <a:rPr lang="tr-TR" b="1" i="1" dirty="0" err="1"/>
              <a:t>Âhiret</a:t>
            </a:r>
            <a:r>
              <a:rPr lang="tr-TR" b="1" i="1" dirty="0"/>
              <a:t> yurdu daha da hayırlıdır. Allah’a karşı gelmekten sakınanların yurdu ne güzel!</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Nahl</a:t>
            </a:r>
            <a:r>
              <a:rPr lang="tr-TR" sz="2000" b="1" dirty="0" smtClean="0"/>
              <a:t> Suresi 16.sure</a:t>
            </a:r>
          </a:p>
          <a:p>
            <a:r>
              <a:rPr lang="tr-TR" sz="2000" b="1" dirty="0" smtClean="0"/>
              <a:t>30 . Ayet </a:t>
            </a:r>
            <a:endParaRPr lang="tr-TR" sz="2000" dirty="0"/>
          </a:p>
        </p:txBody>
      </p:sp>
    </p:spTree>
    <p:extLst>
      <p:ext uri="{BB962C8B-B14F-4D97-AF65-F5344CB8AC3E}">
        <p14:creationId xmlns:p14="http://schemas.microsoft.com/office/powerpoint/2010/main" val="1862430568"/>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35975"/>
            <a:ext cx="12192000" cy="1204331"/>
          </a:xfrm>
        </p:spPr>
        <p:txBody>
          <a:bodyPr>
            <a:noAutofit/>
          </a:bodyPr>
          <a:lstStyle/>
          <a:p>
            <a:r>
              <a:rPr lang="ar-AE" sz="3600" dirty="0"/>
              <a:t>هَلْ يَنْظُرُونَ اِلَّٓا اَنْ تَأْتِيَهُمُ الْمَلٰٓئِكَةُ اَوْ يَأْتِيَ اَمْرُ رَبِّكَؕ كَذٰلِكَ فَعَلَ الَّذٖينَ مِنْ قَبْلِهِمْؕ </a:t>
            </a:r>
            <a:r>
              <a:rPr lang="ar-AE" sz="3600" dirty="0" smtClean="0"/>
              <a:t>وَمَا</a:t>
            </a:r>
            <a:r>
              <a:rPr lang="tr-TR" sz="3600" dirty="0" smtClean="0"/>
              <a:t/>
            </a:r>
            <a:br>
              <a:rPr lang="tr-TR" sz="3600" dirty="0" smtClean="0"/>
            </a:br>
            <a:r>
              <a:rPr lang="tr-TR" sz="3600" dirty="0"/>
              <a:t/>
            </a:r>
            <a:br>
              <a:rPr lang="tr-TR" sz="3600" dirty="0"/>
            </a:br>
            <a:r>
              <a:rPr lang="ar-AE" sz="3600" dirty="0" smtClean="0"/>
              <a:t> </a:t>
            </a:r>
            <a:r>
              <a:rPr lang="ar-AE" sz="3600" dirty="0"/>
              <a:t>ظَلَمَهُمُ اللّٰهُ وَلٰكِنْ كَانُٓوا اَنْفُسَهُمْ يَظْلِمُونَ</a:t>
            </a:r>
            <a:r>
              <a:rPr lang="ar-AE" sz="3600" b="1" dirty="0"/>
              <a:t>﴿٣٣﴾</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﴾33﴿O inkârcılar, ille de kendilerine meleklerin gelmesini, yahut rabbinin emrinin gerçekleşmesini mi bekliyorlar! Onlardan öncekiler de böyle yapmıştı. Allah onlara haksızlık etmemişti, fakat onlar kendilerine haksızlık etmişlerdi.</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Nahl</a:t>
            </a:r>
            <a:r>
              <a:rPr lang="tr-TR" sz="2000" b="1" dirty="0" smtClean="0"/>
              <a:t> Suresi 16.sure</a:t>
            </a:r>
          </a:p>
          <a:p>
            <a:r>
              <a:rPr lang="tr-TR" sz="2000" b="1" dirty="0" smtClean="0"/>
              <a:t>33 . Ayet </a:t>
            </a:r>
            <a:endParaRPr lang="tr-TR" sz="2000" dirty="0"/>
          </a:p>
        </p:txBody>
      </p:sp>
    </p:spTree>
    <p:extLst>
      <p:ext uri="{BB962C8B-B14F-4D97-AF65-F5344CB8AC3E}">
        <p14:creationId xmlns:p14="http://schemas.microsoft.com/office/powerpoint/2010/main" val="3872830758"/>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35975"/>
            <a:ext cx="12192000" cy="1204331"/>
          </a:xfrm>
        </p:spPr>
        <p:txBody>
          <a:bodyPr>
            <a:noAutofit/>
          </a:bodyPr>
          <a:lstStyle/>
          <a:p>
            <a:r>
              <a:rPr lang="ar-AE" sz="3600" dirty="0"/>
              <a:t>وَالَّذٖينَ هَاجَرُوا فِي اللّٰهِ مِنْ بَعْدِ مَا ظُلِمُوا لَنُبَوِّئَنَّهُمْ فِي الدُّنْيَا حَسَنَةًؕ وَلَاَجْرُ الْاٰخِرَةِ </a:t>
            </a:r>
            <a:r>
              <a:rPr lang="ar-AE" sz="3600" dirty="0" smtClean="0"/>
              <a:t>اَكْبَرُۘ</a:t>
            </a:r>
            <a:r>
              <a:rPr lang="tr-TR" sz="3600" dirty="0" smtClean="0"/>
              <a:t/>
            </a:r>
            <a:br>
              <a:rPr lang="tr-TR" sz="3600" dirty="0" smtClean="0"/>
            </a:br>
            <a:r>
              <a:rPr lang="tr-TR" sz="3600" dirty="0"/>
              <a:t/>
            </a:r>
            <a:br>
              <a:rPr lang="tr-TR" sz="3600" dirty="0"/>
            </a:br>
            <a:r>
              <a:rPr lang="ar-AE" sz="3600" dirty="0" smtClean="0"/>
              <a:t> </a:t>
            </a:r>
            <a:r>
              <a:rPr lang="ar-AE" sz="3600" dirty="0"/>
              <a:t>لَوْ كَانُوا يَعْلَمُونَۙ</a:t>
            </a:r>
            <a:r>
              <a:rPr lang="ar-AE" sz="3600" b="1" dirty="0"/>
              <a:t>﴿٤١﴾</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﴾41﴿Zulme uğramaları yüzünden Allah uğrunda göç edenleri muhakkak ki biz bu dünyada güzel bir yere yerleştireceğiz; </a:t>
            </a:r>
            <a:r>
              <a:rPr lang="tr-TR" b="1" i="1" dirty="0" err="1"/>
              <a:t>âhiret</a:t>
            </a:r>
            <a:r>
              <a:rPr lang="tr-TR" b="1" i="1" dirty="0"/>
              <a:t> ecri ise elbette daha büyük olacaktır. Keşke bilseler!</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Nahl</a:t>
            </a:r>
            <a:r>
              <a:rPr lang="tr-TR" sz="2000" b="1" dirty="0" smtClean="0"/>
              <a:t> Suresi 16.sure</a:t>
            </a:r>
          </a:p>
          <a:p>
            <a:r>
              <a:rPr lang="tr-TR" sz="2000" b="1" dirty="0" smtClean="0"/>
              <a:t>41 . Ayet </a:t>
            </a:r>
            <a:endParaRPr lang="tr-TR" sz="2000" dirty="0"/>
          </a:p>
        </p:txBody>
      </p:sp>
    </p:spTree>
    <p:extLst>
      <p:ext uri="{BB962C8B-B14F-4D97-AF65-F5344CB8AC3E}">
        <p14:creationId xmlns:p14="http://schemas.microsoft.com/office/powerpoint/2010/main" val="4249449204"/>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35975"/>
            <a:ext cx="12192000" cy="1204331"/>
          </a:xfrm>
        </p:spPr>
        <p:txBody>
          <a:bodyPr>
            <a:noAutofit/>
          </a:bodyPr>
          <a:lstStyle/>
          <a:p>
            <a:r>
              <a:rPr lang="ar-AE" dirty="0"/>
              <a:t>اَلَّذٖينَ صَبَرُوا وَعَلٰى رَبِّهِمْ يَتَوَكَّلُونَ</a:t>
            </a:r>
            <a:r>
              <a:rPr lang="ar-AE" b="1" dirty="0"/>
              <a:t>﴿٤٢﴾</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﴾42﴿Onlar güçlüklere katlanan, rablerine güvenen kimselerdir.</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Nahl</a:t>
            </a:r>
            <a:r>
              <a:rPr lang="tr-TR" sz="2000" b="1" dirty="0" smtClean="0"/>
              <a:t> Suresi 16.sure</a:t>
            </a:r>
          </a:p>
          <a:p>
            <a:r>
              <a:rPr lang="tr-TR" sz="2000" b="1" dirty="0" smtClean="0"/>
              <a:t>42 . Ayet </a:t>
            </a:r>
            <a:endParaRPr lang="tr-TR" sz="2000" dirty="0"/>
          </a:p>
        </p:txBody>
      </p:sp>
    </p:spTree>
    <p:extLst>
      <p:ext uri="{BB962C8B-B14F-4D97-AF65-F5344CB8AC3E}">
        <p14:creationId xmlns:p14="http://schemas.microsoft.com/office/powerpoint/2010/main" val="3638391484"/>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35975"/>
            <a:ext cx="12192000" cy="1204331"/>
          </a:xfrm>
        </p:spPr>
        <p:txBody>
          <a:bodyPr>
            <a:noAutofit/>
          </a:bodyPr>
          <a:lstStyle/>
          <a:p>
            <a:r>
              <a:rPr lang="ar-AE" sz="4800" dirty="0"/>
              <a:t>اَوْ يَأْخُذَهُمْ عَلٰى تَخَوُّفٍؕ فَاِنَّ رَبَّكُمْ لَرَؤُ۫فٌ رَحٖيمٌ</a:t>
            </a:r>
            <a:r>
              <a:rPr lang="ar-AE" sz="4800" b="1" dirty="0"/>
              <a:t>﴿٤٧﴾</a:t>
            </a:r>
            <a:endParaRPr lang="tr-TR" sz="2800" dirty="0"/>
          </a:p>
        </p:txBody>
      </p:sp>
      <p:sp>
        <p:nvSpPr>
          <p:cNvPr id="3" name="Alt Başlık 2"/>
          <p:cNvSpPr>
            <a:spLocks noGrp="1"/>
          </p:cNvSpPr>
          <p:nvPr>
            <p:ph type="subTitle" idx="1"/>
          </p:nvPr>
        </p:nvSpPr>
        <p:spPr>
          <a:xfrm>
            <a:off x="0" y="4625782"/>
            <a:ext cx="12192000" cy="1655762"/>
          </a:xfrm>
        </p:spPr>
        <p:txBody>
          <a:bodyPr/>
          <a:lstStyle/>
          <a:p>
            <a:r>
              <a:rPr lang="tr-TR" b="1" i="1" dirty="0"/>
              <a:t>﴾47﴿Yoksa Allah’ın içlerine felâket korkusu salarak kendilerini cezalandırmayacağına dair bir güvenceleri mi var? Ama sizin rabbiniz kuşkusuz çok şefkatli, çok merhametlidir.</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Nahl</a:t>
            </a:r>
            <a:r>
              <a:rPr lang="tr-TR" sz="2000" b="1" dirty="0" smtClean="0"/>
              <a:t> Suresi 16.sure</a:t>
            </a:r>
          </a:p>
          <a:p>
            <a:r>
              <a:rPr lang="tr-TR" sz="2000" b="1" dirty="0" smtClean="0"/>
              <a:t>47 . Ayet </a:t>
            </a:r>
            <a:endParaRPr lang="tr-TR" sz="2000" dirty="0"/>
          </a:p>
        </p:txBody>
      </p:sp>
    </p:spTree>
    <p:extLst>
      <p:ext uri="{BB962C8B-B14F-4D97-AF65-F5344CB8AC3E}">
        <p14:creationId xmlns:p14="http://schemas.microsoft.com/office/powerpoint/2010/main" val="3223898327"/>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35975"/>
            <a:ext cx="12192000" cy="1204331"/>
          </a:xfrm>
        </p:spPr>
        <p:txBody>
          <a:bodyPr>
            <a:noAutofit/>
          </a:bodyPr>
          <a:lstStyle/>
          <a:p>
            <a:r>
              <a:rPr lang="ar-AE" sz="3600" dirty="0"/>
              <a:t>وَلِلّٰهِ يَسْجُدُ مَا فِي السَّمٰوَاتِ وَمَا فِي الْاَرْضِ مِنْ دَٓابَّةٍ وَالْمَلٰٓئِكَةُ وَهُمْ لَا يَسْتَكْبِرُونَ</a:t>
            </a:r>
            <a:r>
              <a:rPr lang="ar-AE" sz="3600" b="1" dirty="0"/>
              <a:t>﴿٤٩﴾</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﴾49﴿Göklerdekiler, yerdeki canlılar ve melekler büyüklük taslamadan Allah’a secde ederler.</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Nahl</a:t>
            </a:r>
            <a:r>
              <a:rPr lang="tr-TR" sz="2000" b="1" dirty="0" smtClean="0"/>
              <a:t> Suresi 16.sure</a:t>
            </a:r>
          </a:p>
          <a:p>
            <a:r>
              <a:rPr lang="tr-TR" sz="2000" b="1" dirty="0" smtClean="0"/>
              <a:t>49 . Ayet </a:t>
            </a:r>
            <a:endParaRPr lang="tr-TR" sz="2000" dirty="0"/>
          </a:p>
        </p:txBody>
      </p:sp>
    </p:spTree>
    <p:extLst>
      <p:ext uri="{BB962C8B-B14F-4D97-AF65-F5344CB8AC3E}">
        <p14:creationId xmlns:p14="http://schemas.microsoft.com/office/powerpoint/2010/main" val="1947415077"/>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35975"/>
            <a:ext cx="12192000" cy="1204331"/>
          </a:xfrm>
        </p:spPr>
        <p:txBody>
          <a:bodyPr>
            <a:noAutofit/>
          </a:bodyPr>
          <a:lstStyle/>
          <a:p>
            <a:r>
              <a:rPr lang="ar-AE" sz="3600" dirty="0"/>
              <a:t>وَاَوْحٰى رَبُّكَ اِلَى النَّحْلِ اَنِ اتَّخِذٖي مِنَ الْجِبَالِ بُيُوتاً وَمِنَ الشَّجَرِ وَمِمَّا يَعْرِشُونَۙ</a:t>
            </a:r>
            <a:r>
              <a:rPr lang="ar-AE" sz="3600" b="1" dirty="0"/>
              <a:t>﴿٦٨﴾</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﴾68﴿Ve rabbin bal arısına şöyle ilham etti: “Dağlardan, ağaçlardan ve insanların kurdukları çardaklardan kendine yuvalar edin.</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Nahl</a:t>
            </a:r>
            <a:r>
              <a:rPr lang="tr-TR" sz="2000" b="1" dirty="0" smtClean="0"/>
              <a:t> Suresi 16.sure</a:t>
            </a:r>
          </a:p>
          <a:p>
            <a:r>
              <a:rPr lang="tr-TR" sz="2000" b="1" dirty="0" smtClean="0"/>
              <a:t>68 . Ayet </a:t>
            </a:r>
            <a:endParaRPr lang="tr-TR" sz="2000" dirty="0"/>
          </a:p>
        </p:txBody>
      </p:sp>
    </p:spTree>
    <p:extLst>
      <p:ext uri="{BB962C8B-B14F-4D97-AF65-F5344CB8AC3E}">
        <p14:creationId xmlns:p14="http://schemas.microsoft.com/office/powerpoint/2010/main" val="158969919"/>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35975"/>
            <a:ext cx="12192000" cy="1204331"/>
          </a:xfrm>
        </p:spPr>
        <p:txBody>
          <a:bodyPr>
            <a:noAutofit/>
          </a:bodyPr>
          <a:lstStyle/>
          <a:p>
            <a:r>
              <a:rPr lang="ar-AE" sz="3600" dirty="0"/>
              <a:t>ثُمَّ كُلٖي مِنْ كُلِّ الثَّمَرَاتِ فَاسْلُكٖي سُبُلَ رَبِّكِ ذُلُلاًؕ يَخْرُجُ مِنْ بُطُونِهَا شَرَابٌ مُخْتَلِفٌ </a:t>
            </a:r>
            <a:r>
              <a:rPr lang="ar-AE" sz="3600" dirty="0" smtClean="0"/>
              <a:t>اَلْوَانُهُ</a:t>
            </a:r>
            <a:r>
              <a:rPr lang="tr-TR" sz="3600" dirty="0" smtClean="0"/>
              <a:t/>
            </a:r>
            <a:br>
              <a:rPr lang="tr-TR" sz="3600" dirty="0" smtClean="0"/>
            </a:br>
            <a:r>
              <a:rPr lang="tr-TR" sz="3600" dirty="0"/>
              <a:t/>
            </a:r>
            <a:br>
              <a:rPr lang="tr-TR" sz="3600" dirty="0"/>
            </a:br>
            <a:r>
              <a:rPr lang="ar-AE" sz="3600" dirty="0" smtClean="0"/>
              <a:t> </a:t>
            </a:r>
            <a:r>
              <a:rPr lang="ar-AE" sz="3600" dirty="0"/>
              <a:t>فٖيهِ شِفَٓاءٌ لِلنَّاسِؕ اِنَّ فٖي ذٰلِكَ لَاٰيَةً لِقَوْمٍ يَتَفَكَّرُونَ</a:t>
            </a:r>
            <a:r>
              <a:rPr lang="ar-AE" sz="3600" b="1" dirty="0"/>
              <a:t>﴿٦٩﴾</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﴾69﴿Sonra her türlü besleyici ürünlerden ye; rabbinin koyduğu kanunlara boyun eğerek çizdiği yollardan git!” Onların karınlarından, farklı renk ve çeşitlerde şerbet (kıvamında bir sıvı) çıkar ki onda insanlara şifa vardır. İşte bunda da düşünen bir topluluk için açık delil bulunmaktadır.</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Nahl</a:t>
            </a:r>
            <a:r>
              <a:rPr lang="tr-TR" sz="2000" b="1" dirty="0" smtClean="0"/>
              <a:t> Suresi 16.sure</a:t>
            </a:r>
          </a:p>
          <a:p>
            <a:r>
              <a:rPr lang="tr-TR" sz="2000" b="1" dirty="0" smtClean="0"/>
              <a:t>69 . Ayet </a:t>
            </a:r>
            <a:endParaRPr lang="tr-TR" sz="2000" dirty="0"/>
          </a:p>
        </p:txBody>
      </p:sp>
    </p:spTree>
    <p:extLst>
      <p:ext uri="{BB962C8B-B14F-4D97-AF65-F5344CB8AC3E}">
        <p14:creationId xmlns:p14="http://schemas.microsoft.com/office/powerpoint/2010/main" val="408636161"/>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35975"/>
            <a:ext cx="12192000" cy="1204331"/>
          </a:xfrm>
        </p:spPr>
        <p:txBody>
          <a:bodyPr>
            <a:noAutofit/>
          </a:bodyPr>
          <a:lstStyle/>
          <a:p>
            <a:r>
              <a:rPr lang="ar-AE" sz="3600" dirty="0"/>
              <a:t>وَاِذَا رَاَ الَّذٖينَ اَشْرَكُوا شُرَكَٓاءَهُمْ قَالُوا رَبَّـنَا هٰٓؤُ۬لَٓاءِ شُرَكَٓاؤُ۬نَا الَّذٖينَ كُنَّا نَدْعُوا مِنْ </a:t>
            </a:r>
            <a:r>
              <a:rPr lang="ar-AE" sz="3600" dirty="0" smtClean="0"/>
              <a:t>دُونِكَۚ</a:t>
            </a:r>
            <a:r>
              <a:rPr lang="tr-TR" sz="3600" dirty="0" smtClean="0"/>
              <a:t/>
            </a:r>
            <a:br>
              <a:rPr lang="tr-TR" sz="3600" dirty="0" smtClean="0"/>
            </a:br>
            <a:r>
              <a:rPr lang="tr-TR" sz="3600" dirty="0"/>
              <a:t/>
            </a:r>
            <a:br>
              <a:rPr lang="tr-TR" sz="3600" dirty="0"/>
            </a:br>
            <a:r>
              <a:rPr lang="ar-AE" sz="3600" dirty="0" smtClean="0"/>
              <a:t> </a:t>
            </a:r>
            <a:r>
              <a:rPr lang="ar-AE" sz="3600" dirty="0"/>
              <a:t>فَاَلْقَوْا اِلَيْهِمُ الْقَوْلَ اِنَّكُمْ لَكَاذِبُونَۚ</a:t>
            </a:r>
            <a:r>
              <a:rPr lang="ar-AE" sz="3600" b="1" dirty="0"/>
              <a:t>﴿٨٦﴾</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﴾86﴿Şirke sapanlar, Allah’a ortak koştukları şeyleri gördüklerinde, “Ey rabbimiz! İşte bunlar, seni bırakıp da kendilerine taptığımız putlarımızdır” diye itirafta bulunurlar. Fakat o varlıklar, “Siz gerçekten yalancısınız” diyerek onlara gerekli cevabı verirler.</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Nahl</a:t>
            </a:r>
            <a:r>
              <a:rPr lang="tr-TR" sz="2000" b="1" dirty="0" smtClean="0"/>
              <a:t> Suresi 16.sure</a:t>
            </a:r>
          </a:p>
          <a:p>
            <a:r>
              <a:rPr lang="tr-TR" sz="2000" b="1" dirty="0" smtClean="0"/>
              <a:t>86 . Ayet </a:t>
            </a:r>
            <a:endParaRPr lang="tr-TR" sz="2000" dirty="0"/>
          </a:p>
        </p:txBody>
      </p:sp>
    </p:spTree>
    <p:extLst>
      <p:ext uri="{BB962C8B-B14F-4D97-AF65-F5344CB8AC3E}">
        <p14:creationId xmlns:p14="http://schemas.microsoft.com/office/powerpoint/2010/main" val="391538241"/>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35975"/>
            <a:ext cx="12192000" cy="1204331"/>
          </a:xfrm>
        </p:spPr>
        <p:txBody>
          <a:bodyPr>
            <a:noAutofit/>
          </a:bodyPr>
          <a:lstStyle/>
          <a:p>
            <a:r>
              <a:rPr lang="ar-AE" sz="3600" dirty="0"/>
              <a:t>وَلَوْ شَٓاءَ اللّٰهُ لَجَعَلَكُمْ اُمَّةً وَاحِدَةً وَلٰكِنْ يُضِلُّ مَنْ يَشَٓاءُ وَيَهْدٖي مَنْ يَشَٓاءُؕ وَلَتُسْـَٔلُنَّ عَمَّا </a:t>
            </a:r>
            <a:r>
              <a:rPr lang="ar-AE" sz="3600" dirty="0" smtClean="0"/>
              <a:t>كُنْتُمْ</a:t>
            </a:r>
            <a:r>
              <a:rPr lang="tr-TR" sz="3600" dirty="0" smtClean="0"/>
              <a:t/>
            </a:r>
            <a:br>
              <a:rPr lang="tr-TR" sz="3600" dirty="0" smtClean="0"/>
            </a:br>
            <a:r>
              <a:rPr lang="tr-TR" sz="3600" dirty="0"/>
              <a:t/>
            </a:r>
            <a:br>
              <a:rPr lang="tr-TR" sz="3600" dirty="0"/>
            </a:br>
            <a:r>
              <a:rPr lang="ar-AE" sz="3600" dirty="0" smtClean="0"/>
              <a:t> </a:t>
            </a:r>
            <a:r>
              <a:rPr lang="ar-AE" sz="3600" dirty="0"/>
              <a:t>تَعْمَلُونَ</a:t>
            </a:r>
            <a:r>
              <a:rPr lang="ar-AE" sz="3600" b="1" dirty="0"/>
              <a:t>﴿٩٣﴾</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﴾93﴿Eğer Allah isteseydi hepinizi elbette ki bir tek inanç topluluğu yapardı. Ama O, dilediğinin yoldan çıkmasına imkân verir, dilediğini de doğru yola iletir. Yapmakta olduklarınızdan dolayı kesinlikle sorgulanacaksınız.</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Nahl</a:t>
            </a:r>
            <a:r>
              <a:rPr lang="tr-TR" sz="2000" b="1" dirty="0" smtClean="0"/>
              <a:t> Suresi 16.sure</a:t>
            </a:r>
          </a:p>
          <a:p>
            <a:r>
              <a:rPr lang="tr-TR" sz="2000" b="1" dirty="0" smtClean="0"/>
              <a:t>93 . Ayet </a:t>
            </a:r>
            <a:endParaRPr lang="tr-TR" sz="2000" dirty="0"/>
          </a:p>
        </p:txBody>
      </p:sp>
    </p:spTree>
    <p:extLst>
      <p:ext uri="{BB962C8B-B14F-4D97-AF65-F5344CB8AC3E}">
        <p14:creationId xmlns:p14="http://schemas.microsoft.com/office/powerpoint/2010/main" val="2409715610"/>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35975"/>
            <a:ext cx="12192000" cy="1204331"/>
          </a:xfrm>
        </p:spPr>
        <p:txBody>
          <a:bodyPr>
            <a:noAutofit/>
          </a:bodyPr>
          <a:lstStyle/>
          <a:p>
            <a:r>
              <a:rPr lang="ar-AE" sz="3600" dirty="0"/>
              <a:t>اِنَّهُ لَيْسَ لَهُ سُلْطَانٌ عَلَى الَّذٖينَ اٰمَنُوا وَعَلٰى رَبِّهِمْ يَتَوَكَّلُونَ</a:t>
            </a:r>
            <a:r>
              <a:rPr lang="ar-AE" sz="3600" b="1" dirty="0"/>
              <a:t>﴿٩٩﴾</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﴾99﴿Gerçek şu ki o şeytanın, iman etmiş olanlar ve rablerine dayanıp güvenenler üzerinde bir hâkimiyeti olamaz.</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Nahl</a:t>
            </a:r>
            <a:r>
              <a:rPr lang="tr-TR" sz="2000" b="1" dirty="0" smtClean="0"/>
              <a:t> Suresi 16.sure</a:t>
            </a:r>
          </a:p>
          <a:p>
            <a:r>
              <a:rPr lang="tr-TR" sz="2000" b="1" dirty="0" smtClean="0"/>
              <a:t>99 . Ayet </a:t>
            </a:r>
            <a:endParaRPr lang="tr-TR" sz="2000" dirty="0"/>
          </a:p>
        </p:txBody>
      </p:sp>
    </p:spTree>
    <p:extLst>
      <p:ext uri="{BB962C8B-B14F-4D97-AF65-F5344CB8AC3E}">
        <p14:creationId xmlns:p14="http://schemas.microsoft.com/office/powerpoint/2010/main" val="3983047803"/>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35975"/>
            <a:ext cx="12192000" cy="1204331"/>
          </a:xfrm>
        </p:spPr>
        <p:txBody>
          <a:bodyPr>
            <a:noAutofit/>
          </a:bodyPr>
          <a:lstStyle/>
          <a:p>
            <a:r>
              <a:rPr lang="ar-AE" sz="3600" dirty="0"/>
              <a:t>لْ نَزَّلَهُ رُوحُ الْقُدُسِ مِنْ رَبِّكَ بِالْحَقِّ لِيُثَبِّتَ الَّذٖينَ اٰمَنُوا وَهُدًى وَبُشْرٰى لِلْمُسْلِمٖينَ</a:t>
            </a:r>
            <a:r>
              <a:rPr lang="ar-AE" sz="3600" b="1" dirty="0"/>
              <a:t>﴿١٠٢﴾</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﴾102﴿İman edenlere sebat kazandırsın, </a:t>
            </a:r>
            <a:r>
              <a:rPr lang="tr-TR" b="1" i="1" dirty="0" err="1"/>
              <a:t>müslümanlara</a:t>
            </a:r>
            <a:r>
              <a:rPr lang="tr-TR" b="1" i="1" dirty="0"/>
              <a:t> rehber ve müjde olsun diye rabbin tarafından bir gerçek olmak üzere Kur’an’ı </a:t>
            </a:r>
            <a:r>
              <a:rPr lang="tr-TR" b="1" i="1" dirty="0" err="1"/>
              <a:t>Ruhulkudüs’ün</a:t>
            </a:r>
            <a:r>
              <a:rPr lang="tr-TR" b="1" i="1" dirty="0"/>
              <a:t> indirdiğini söyle.</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Nahl</a:t>
            </a:r>
            <a:r>
              <a:rPr lang="tr-TR" sz="2000" b="1" dirty="0" smtClean="0"/>
              <a:t> Suresi 16.sure</a:t>
            </a:r>
          </a:p>
          <a:p>
            <a:r>
              <a:rPr lang="tr-TR" sz="2000" b="1" dirty="0" smtClean="0"/>
              <a:t>102 . Ayet </a:t>
            </a:r>
            <a:endParaRPr lang="tr-TR" sz="2000" dirty="0"/>
          </a:p>
        </p:txBody>
      </p:sp>
    </p:spTree>
    <p:extLst>
      <p:ext uri="{BB962C8B-B14F-4D97-AF65-F5344CB8AC3E}">
        <p14:creationId xmlns:p14="http://schemas.microsoft.com/office/powerpoint/2010/main" val="1042696137"/>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35975"/>
            <a:ext cx="12192000" cy="1204331"/>
          </a:xfrm>
        </p:spPr>
        <p:txBody>
          <a:bodyPr>
            <a:noAutofit/>
          </a:bodyPr>
          <a:lstStyle/>
          <a:p>
            <a:r>
              <a:rPr lang="ar-AE" sz="3600" dirty="0"/>
              <a:t>ثُمَّ اِنَّ رَبَّكَ لِلَّذٖينَ عَمِلُوا السُّٓوءَ بِجَهَالَةٍ ثُمَّ تَابُوا مِنْ بَعْدِ ذٰلِكَ وَاَصْلَحُٓواۙ اِنَّ رَبَّكَ مِنْ </a:t>
            </a:r>
            <a:r>
              <a:rPr lang="ar-AE" sz="3600" dirty="0" smtClean="0"/>
              <a:t>بَعْدِهَا</a:t>
            </a:r>
            <a:r>
              <a:rPr lang="tr-TR" sz="3600" dirty="0" smtClean="0"/>
              <a:t/>
            </a:r>
            <a:br>
              <a:rPr lang="tr-TR" sz="3600" dirty="0" smtClean="0"/>
            </a:br>
            <a:r>
              <a:rPr lang="tr-TR" sz="3600" dirty="0"/>
              <a:t/>
            </a:r>
            <a:br>
              <a:rPr lang="tr-TR" sz="3600" dirty="0"/>
            </a:br>
            <a:r>
              <a:rPr lang="ar-AE" sz="3600" dirty="0" smtClean="0"/>
              <a:t> </a:t>
            </a:r>
            <a:r>
              <a:rPr lang="ar-AE" sz="3600" dirty="0"/>
              <a:t>لَغَفُورٌ رَحٖيمٌࣖ</a:t>
            </a:r>
            <a:r>
              <a:rPr lang="ar-AE" sz="3600" b="1" dirty="0"/>
              <a:t>﴿١١٩﴾</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﴾119﴿Sonuç olarak senin rabbin cahillikle kötülük işleyen, ama bunun ardından tövbe edip kendilerini düzeltenlerin yardımcısıdır; onların bu dönüşünden sonra, bilesin ki, artık rabbinin mağfiret ve rahmeti de çok geniştir.</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Nahl</a:t>
            </a:r>
            <a:r>
              <a:rPr lang="tr-TR" sz="2000" b="1" dirty="0" smtClean="0"/>
              <a:t> Suresi 16.sure</a:t>
            </a:r>
          </a:p>
          <a:p>
            <a:r>
              <a:rPr lang="tr-TR" sz="2000" b="1" dirty="0" smtClean="0"/>
              <a:t>119 . Ayet </a:t>
            </a:r>
            <a:endParaRPr lang="tr-TR" sz="2000" dirty="0"/>
          </a:p>
        </p:txBody>
      </p:sp>
    </p:spTree>
    <p:extLst>
      <p:ext uri="{BB962C8B-B14F-4D97-AF65-F5344CB8AC3E}">
        <p14:creationId xmlns:p14="http://schemas.microsoft.com/office/powerpoint/2010/main" val="2013288993"/>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35975"/>
            <a:ext cx="12192000" cy="1204331"/>
          </a:xfrm>
        </p:spPr>
        <p:txBody>
          <a:bodyPr>
            <a:noAutofit/>
          </a:bodyPr>
          <a:lstStyle/>
          <a:p>
            <a:r>
              <a:rPr lang="ar-AE" sz="3600" dirty="0"/>
              <a:t>اِنَّمَا جُعِلَ السَّبْتُ عَلَى الَّذٖينَ اخْتَلَفُوا فٖيهِؕ وَاِنَّ رَبَّكَ لَيَحْكُمُ بَيْنَهُمْ يَوْمَ الْقِيٰمَةِ فٖيمَا كَانُوا </a:t>
            </a:r>
            <a:r>
              <a:rPr lang="ar-AE" sz="3600" dirty="0" smtClean="0"/>
              <a:t>فٖيهِ</a:t>
            </a:r>
            <a:r>
              <a:rPr lang="tr-TR" sz="3600" dirty="0" smtClean="0"/>
              <a:t/>
            </a:r>
            <a:br>
              <a:rPr lang="tr-TR" sz="3600" dirty="0" smtClean="0"/>
            </a:br>
            <a:r>
              <a:rPr lang="tr-TR" sz="3600" dirty="0"/>
              <a:t/>
            </a:r>
            <a:br>
              <a:rPr lang="tr-TR" sz="3600" dirty="0"/>
            </a:br>
            <a:r>
              <a:rPr lang="ar-AE" sz="3600" dirty="0" smtClean="0"/>
              <a:t> </a:t>
            </a:r>
            <a:r>
              <a:rPr lang="ar-AE" sz="3600" dirty="0"/>
              <a:t>يَخْتَلِفُونَ</a:t>
            </a:r>
            <a:r>
              <a:rPr lang="ar-AE" sz="3600" b="1" dirty="0"/>
              <a:t>﴿١٢٤﴾</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﴾124﴿Sebt gününün gözetilmesi sadece onun hakkında görüş ayrılığına düşenlere gerekli kılınmıştı. Rabbin kıyamet gününde, ayrılığa düştükleri meseleyle ilgili olarak onların arasında hükmünü verecektir.</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Nahl</a:t>
            </a:r>
            <a:r>
              <a:rPr lang="tr-TR" sz="2000" b="1" dirty="0" smtClean="0"/>
              <a:t> Suresi 16.sure</a:t>
            </a:r>
          </a:p>
          <a:p>
            <a:r>
              <a:rPr lang="tr-TR" sz="2000" b="1" dirty="0" smtClean="0"/>
              <a:t>124 . Ayet </a:t>
            </a:r>
            <a:endParaRPr lang="tr-TR" sz="2000" dirty="0"/>
          </a:p>
        </p:txBody>
      </p:sp>
    </p:spTree>
    <p:extLst>
      <p:ext uri="{BB962C8B-B14F-4D97-AF65-F5344CB8AC3E}">
        <p14:creationId xmlns:p14="http://schemas.microsoft.com/office/powerpoint/2010/main" val="3212379933"/>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35975"/>
            <a:ext cx="12192000" cy="1204331"/>
          </a:xfrm>
        </p:spPr>
        <p:txBody>
          <a:bodyPr>
            <a:noAutofit/>
          </a:bodyPr>
          <a:lstStyle/>
          <a:p>
            <a:r>
              <a:rPr lang="ar-AE" sz="3600" dirty="0"/>
              <a:t>وَاٰتَيْنَا مُوسَى الْكِتَابَ وَجَعَلْنَاهُ هُدًى لِبَنٖٓي اِسْرَٓائٖلَ اَلَّا تَتَّخِذُوا مِنْ دُونٖي وَكٖيلاًؕ</a:t>
            </a:r>
            <a:r>
              <a:rPr lang="ar-AE" sz="3600" b="1" dirty="0"/>
              <a:t>﴿٢﴾</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﴾2﴿Mûsâ’ya kitabı verdik ve “Benden başkasına güvenip dayanmayın” diyerek o kitabı </a:t>
            </a:r>
            <a:r>
              <a:rPr lang="tr-TR" b="1" i="1" dirty="0" err="1"/>
              <a:t>İsrâiloğulları’na</a:t>
            </a:r>
            <a:r>
              <a:rPr lang="tr-TR" b="1" i="1" dirty="0"/>
              <a:t> bir hidayet rehberi kıldık.</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İsrâ</a:t>
            </a:r>
            <a:r>
              <a:rPr lang="tr-TR" sz="2000" b="1" dirty="0" smtClean="0"/>
              <a:t> Suresi 17.sure</a:t>
            </a:r>
          </a:p>
          <a:p>
            <a:r>
              <a:rPr lang="tr-TR" sz="2000" b="1" dirty="0" smtClean="0"/>
              <a:t>2 . Ayet </a:t>
            </a:r>
            <a:endParaRPr lang="tr-TR" sz="2000" dirty="0"/>
          </a:p>
        </p:txBody>
      </p:sp>
    </p:spTree>
    <p:extLst>
      <p:ext uri="{BB962C8B-B14F-4D97-AF65-F5344CB8AC3E}">
        <p14:creationId xmlns:p14="http://schemas.microsoft.com/office/powerpoint/2010/main" val="2676731961"/>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35975"/>
            <a:ext cx="12192000" cy="1204331"/>
          </a:xfrm>
        </p:spPr>
        <p:txBody>
          <a:bodyPr>
            <a:noAutofit/>
          </a:bodyPr>
          <a:lstStyle/>
          <a:p>
            <a:r>
              <a:rPr lang="ar-AE" sz="3600" dirty="0"/>
              <a:t>وَجَعَلْنَا الَّيْلَ وَالنَّهَارَ اٰيَتَيْنِ فَمَحَوْنَٓا اٰيَةَ الَّيْلِ وَجَعَلْـنَٓا اٰيَةَ النَّهَارِ مُبْصِرَةً لِتَبْتَغُوا فَضْلاً </a:t>
            </a:r>
            <a:r>
              <a:rPr lang="ar-AE" sz="3600" dirty="0" smtClean="0"/>
              <a:t>مِنْ</a:t>
            </a:r>
            <a:r>
              <a:rPr lang="tr-TR" sz="3600" dirty="0" smtClean="0"/>
              <a:t/>
            </a:r>
            <a:br>
              <a:rPr lang="tr-TR" sz="3600" dirty="0" smtClean="0"/>
            </a:br>
            <a:r>
              <a:rPr lang="tr-TR" sz="3600" dirty="0"/>
              <a:t/>
            </a:r>
            <a:br>
              <a:rPr lang="tr-TR" sz="3600" dirty="0"/>
            </a:br>
            <a:r>
              <a:rPr lang="ar-AE" sz="3600" dirty="0" smtClean="0"/>
              <a:t> </a:t>
            </a:r>
            <a:r>
              <a:rPr lang="ar-AE" sz="3600" dirty="0"/>
              <a:t>رَبِّكُمْ وَلِتَعْلَمُوا عَدَدَ السِّنٖينَ وَالْحِسَابَؕ وَكُلَّ شَيْءٍ فَصَّلْنَاهُ تَفْصٖيلاً</a:t>
            </a:r>
            <a:r>
              <a:rPr lang="ar-AE" sz="3600" b="1" dirty="0"/>
              <a:t>﴿١٢﴾</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﴾12﴿Biz geceyi ve gündüzü birer nişan olarak yarattık. Nitekim rabbinizin nimetlerini arayasınız, ayrıca yılların sayısını ve hesabını bilesiniz diye gecenin nişanını siler, aydınlatıcı olarak gündüzün nişanını getiririz. İşte biz her şeyi açık açık anlattık.</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İsrâ</a:t>
            </a:r>
            <a:r>
              <a:rPr lang="tr-TR" sz="2000" b="1" dirty="0" smtClean="0"/>
              <a:t> Suresi 17.sure</a:t>
            </a:r>
          </a:p>
          <a:p>
            <a:r>
              <a:rPr lang="tr-TR" sz="2000" b="1" dirty="0" smtClean="0"/>
              <a:t>12 . Ayet </a:t>
            </a:r>
            <a:endParaRPr lang="tr-TR" sz="2000" dirty="0"/>
          </a:p>
        </p:txBody>
      </p:sp>
    </p:spTree>
    <p:extLst>
      <p:ext uri="{BB962C8B-B14F-4D97-AF65-F5344CB8AC3E}">
        <p14:creationId xmlns:p14="http://schemas.microsoft.com/office/powerpoint/2010/main" val="2556080001"/>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35975"/>
            <a:ext cx="12192000" cy="1204331"/>
          </a:xfrm>
        </p:spPr>
        <p:txBody>
          <a:bodyPr>
            <a:noAutofit/>
          </a:bodyPr>
          <a:lstStyle/>
          <a:p>
            <a:r>
              <a:rPr lang="ar-AE" sz="3600" dirty="0"/>
              <a:t>وَكَمْ اَهْلَكْنَا مِنَ الْقُرُونِ مِنْ بَعْدِ نُوحٍؕ وَكَفٰى بِرَبِّكَ بِذُنُوبِ عِبَادِهٖ خَبٖيراً بَصٖيراً</a:t>
            </a:r>
            <a:r>
              <a:rPr lang="ar-AE" sz="3600" b="1" dirty="0"/>
              <a:t>﴿١٧﴾</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﴾17﴿Nûh’tan sonraki nesillerden nicelerini helâk ettik. Kullarının günahlarını bilip görmede rabbin yeterlidir.</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İsrâ</a:t>
            </a:r>
            <a:r>
              <a:rPr lang="tr-TR" sz="2000" b="1" dirty="0" smtClean="0"/>
              <a:t> Suresi 17.sure</a:t>
            </a:r>
          </a:p>
          <a:p>
            <a:r>
              <a:rPr lang="tr-TR" sz="2000" b="1" dirty="0" smtClean="0"/>
              <a:t>17 . Ayet </a:t>
            </a:r>
            <a:endParaRPr lang="tr-TR" sz="2000" dirty="0"/>
          </a:p>
        </p:txBody>
      </p:sp>
    </p:spTree>
    <p:extLst>
      <p:ext uri="{BB962C8B-B14F-4D97-AF65-F5344CB8AC3E}">
        <p14:creationId xmlns:p14="http://schemas.microsoft.com/office/powerpoint/2010/main" val="89608799"/>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35975"/>
            <a:ext cx="12192000" cy="1204331"/>
          </a:xfrm>
        </p:spPr>
        <p:txBody>
          <a:bodyPr>
            <a:noAutofit/>
          </a:bodyPr>
          <a:lstStyle/>
          <a:p>
            <a:r>
              <a:rPr lang="ar-AE" sz="3600" dirty="0"/>
              <a:t>كُلاًّ نُمِدُّ هٰٓؤُ۬لَٓاءِ وَهٰٓؤُ۬لَٓاءِ مِنْ عَطَٓاءِ رَبِّكَؕ وَمَا كَانَ عَطَٓاءُ رَبِّكَ مَحْظُوراً</a:t>
            </a:r>
            <a:r>
              <a:rPr lang="ar-AE" sz="3600" b="1" dirty="0"/>
              <a:t>﴿٢٠﴾</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﴾20﴿Hepsine, bunlara da ötekilere de rabbinin ihsanından kesintisiz veririz. Rabbinin ihsanı sınırlı değildir.</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İsrâ</a:t>
            </a:r>
            <a:r>
              <a:rPr lang="tr-TR" sz="2000" b="1" dirty="0" smtClean="0"/>
              <a:t> Suresi 17.sure</a:t>
            </a:r>
          </a:p>
          <a:p>
            <a:r>
              <a:rPr lang="tr-TR" sz="2000" b="1" dirty="0" smtClean="0"/>
              <a:t>20 . Ayet </a:t>
            </a:r>
            <a:endParaRPr lang="tr-TR" sz="2000" dirty="0"/>
          </a:p>
        </p:txBody>
      </p:sp>
    </p:spTree>
    <p:extLst>
      <p:ext uri="{BB962C8B-B14F-4D97-AF65-F5344CB8AC3E}">
        <p14:creationId xmlns:p14="http://schemas.microsoft.com/office/powerpoint/2010/main" val="2724404142"/>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35975"/>
            <a:ext cx="12192000" cy="1204331"/>
          </a:xfrm>
        </p:spPr>
        <p:txBody>
          <a:bodyPr>
            <a:noAutofit/>
          </a:bodyPr>
          <a:lstStyle/>
          <a:p>
            <a:r>
              <a:rPr lang="ar-AE" sz="3600" dirty="0"/>
              <a:t>وَقَضٰى رَبُّكَ اَلَّا تَعْبُدُٓوا اِلَّٓا اِيَّاهُ وَبِالْوَالِدَيْنِ اِحْسَاناًؕ اِمَّا يَبْلُغَنَّ عِنْدَكَ الْكِبَرَ اَحَدُهُمَٓا </a:t>
            </a:r>
            <a:r>
              <a:rPr lang="ar-AE" sz="3600" dirty="0" smtClean="0"/>
              <a:t>اَوْ</a:t>
            </a:r>
            <a:r>
              <a:rPr lang="tr-TR" sz="3600" dirty="0" smtClean="0"/>
              <a:t/>
            </a:r>
            <a:br>
              <a:rPr lang="tr-TR" sz="3600" dirty="0" smtClean="0"/>
            </a:br>
            <a:r>
              <a:rPr lang="tr-TR" sz="3600" dirty="0"/>
              <a:t/>
            </a:r>
            <a:br>
              <a:rPr lang="tr-TR" sz="3600" dirty="0"/>
            </a:br>
            <a:r>
              <a:rPr lang="ar-AE" sz="3600" dirty="0" smtClean="0"/>
              <a:t> </a:t>
            </a:r>
            <a:r>
              <a:rPr lang="ar-AE" sz="3600" dirty="0"/>
              <a:t>كِلَاهُمَا فَلَا تَقُلْ لَهُمَٓا اُفٍّ وَلَا تَنْهَرْهُمَا وَقُلْ لَهُمَا قَوْلاً كَرٖيماً</a:t>
            </a:r>
            <a:r>
              <a:rPr lang="ar-AE" sz="3600" b="1" dirty="0"/>
              <a:t>﴿٢٣﴾</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﴾23﴿Rabbin, sadece kendisine kulluk etmenizi ve anne babanıza iyi davranmanızı emretti. Onlardan biri veya ikisi senin yanında yaşlanırsa onlara öf bile deme! Onları azarlama! İkisine de gönül alıcı güzel sözler söyle.</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İsrâ</a:t>
            </a:r>
            <a:r>
              <a:rPr lang="tr-TR" sz="2000" b="1" dirty="0" smtClean="0"/>
              <a:t> Suresi 17.sure</a:t>
            </a:r>
          </a:p>
          <a:p>
            <a:r>
              <a:rPr lang="tr-TR" sz="2000" b="1" dirty="0" smtClean="0"/>
              <a:t>23 . Ayet </a:t>
            </a:r>
            <a:endParaRPr lang="tr-TR" sz="2000" dirty="0"/>
          </a:p>
        </p:txBody>
      </p:sp>
    </p:spTree>
    <p:extLst>
      <p:ext uri="{BB962C8B-B14F-4D97-AF65-F5344CB8AC3E}">
        <p14:creationId xmlns:p14="http://schemas.microsoft.com/office/powerpoint/2010/main" val="4035390370"/>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35975"/>
            <a:ext cx="12192000" cy="1204331"/>
          </a:xfrm>
        </p:spPr>
        <p:txBody>
          <a:bodyPr>
            <a:noAutofit/>
          </a:bodyPr>
          <a:lstStyle/>
          <a:p>
            <a:r>
              <a:rPr lang="ar-AE" sz="3600" dirty="0"/>
              <a:t>اِنَّ الْمُبَذِّرٖينَ كَانُٓوا اِخْوَانَ الشَّيَاطٖينِؕ وَكَانَ الشَّيْطَانُ لِرَبِّهٖ كَفُوراً</a:t>
            </a:r>
            <a:r>
              <a:rPr lang="ar-AE" sz="3600" b="1" dirty="0"/>
              <a:t>﴿٢٧﴾</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﴾27﴿Çünkü savurganlar şeytanların dostlarıdır. Şeytan da rabbine karşı çok nankördür.</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İsrâ</a:t>
            </a:r>
            <a:r>
              <a:rPr lang="tr-TR" sz="2000" b="1" dirty="0" smtClean="0"/>
              <a:t> Suresi 17.sure</a:t>
            </a:r>
          </a:p>
          <a:p>
            <a:r>
              <a:rPr lang="tr-TR" sz="2000" b="1" dirty="0" smtClean="0"/>
              <a:t>27 . Ayet </a:t>
            </a:r>
            <a:endParaRPr lang="tr-TR" sz="2000" dirty="0"/>
          </a:p>
        </p:txBody>
      </p:sp>
    </p:spTree>
    <p:extLst>
      <p:ext uri="{BB962C8B-B14F-4D97-AF65-F5344CB8AC3E}">
        <p14:creationId xmlns:p14="http://schemas.microsoft.com/office/powerpoint/2010/main" val="2539649815"/>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35975"/>
            <a:ext cx="12192000" cy="1204331"/>
          </a:xfrm>
        </p:spPr>
        <p:txBody>
          <a:bodyPr>
            <a:noAutofit/>
          </a:bodyPr>
          <a:lstStyle/>
          <a:p>
            <a:r>
              <a:rPr lang="ar-AE" sz="3600" dirty="0"/>
              <a:t>وَاِمَّا تُعْرِضَنَّ عَنْهُمُ ابْتِغَٓاءَ رَحْمَةٍ مِنْ رَبِّكَ تَرْجُوهَا فَقُلْ لَهُمْ قَوْلاً مَيْسُوراً</a:t>
            </a:r>
            <a:r>
              <a:rPr lang="ar-AE" sz="3600" b="1" dirty="0"/>
              <a:t>﴿٢٨﴾</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﴾28﴿Eğer sen kendin dahi rabbinden umduğun bir </a:t>
            </a:r>
            <a:r>
              <a:rPr lang="tr-TR" b="1" i="1" dirty="0" err="1"/>
              <a:t>lutfu</a:t>
            </a:r>
            <a:r>
              <a:rPr lang="tr-TR" b="1" i="1" dirty="0"/>
              <a:t> beklemek durumunda (ihtiyaç içinde) olduğun için onlara ilgi gösteremiyorsan, hiç değilse kendilerine rahatlatıcı bir söz söyle!</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İsrâ</a:t>
            </a:r>
            <a:r>
              <a:rPr lang="tr-TR" sz="2000" b="1" dirty="0" smtClean="0"/>
              <a:t> Suresi 17.sure</a:t>
            </a:r>
          </a:p>
          <a:p>
            <a:r>
              <a:rPr lang="tr-TR" sz="2000" b="1" dirty="0" smtClean="0"/>
              <a:t>28 . Ayet </a:t>
            </a:r>
            <a:endParaRPr lang="tr-TR" sz="2000" dirty="0"/>
          </a:p>
        </p:txBody>
      </p:sp>
    </p:spTree>
    <p:extLst>
      <p:ext uri="{BB962C8B-B14F-4D97-AF65-F5344CB8AC3E}">
        <p14:creationId xmlns:p14="http://schemas.microsoft.com/office/powerpoint/2010/main" val="513184950"/>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35975"/>
            <a:ext cx="12192000" cy="1204331"/>
          </a:xfrm>
        </p:spPr>
        <p:txBody>
          <a:bodyPr>
            <a:noAutofit/>
          </a:bodyPr>
          <a:lstStyle/>
          <a:p>
            <a:r>
              <a:rPr lang="ar-AE" sz="3600" dirty="0"/>
              <a:t>وَلَا تَجْعَلْ يَدَكَ مَغْلُولَةً اِلٰى عُنُقِكَ وَلَا تَبْسُطْهَا كُلَّ الْبَسْطِ فَتَقْعُدَ مَلُوماً مَحْسُوراً</a:t>
            </a:r>
            <a:r>
              <a:rPr lang="ar-AE" sz="3600" b="1" dirty="0"/>
              <a:t>﴿٢٩﴾</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﴾29﴿Eli sıkı olma, ölçüsüzce eli açık da olma; sonra kınanacak, kendi kendine hayıflanacak duruma düşersin!</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İsrâ</a:t>
            </a:r>
            <a:r>
              <a:rPr lang="tr-TR" sz="2000" b="1" dirty="0" smtClean="0"/>
              <a:t> Suresi 17.sure</a:t>
            </a:r>
          </a:p>
          <a:p>
            <a:r>
              <a:rPr lang="tr-TR" sz="2000" b="1" dirty="0" smtClean="0"/>
              <a:t>29 . Ayet </a:t>
            </a:r>
            <a:endParaRPr lang="tr-TR" sz="2000" dirty="0"/>
          </a:p>
        </p:txBody>
      </p:sp>
    </p:spTree>
    <p:extLst>
      <p:ext uri="{BB962C8B-B14F-4D97-AF65-F5344CB8AC3E}">
        <p14:creationId xmlns:p14="http://schemas.microsoft.com/office/powerpoint/2010/main" val="3179182631"/>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35975"/>
            <a:ext cx="12192000" cy="1204331"/>
          </a:xfrm>
        </p:spPr>
        <p:txBody>
          <a:bodyPr>
            <a:noAutofit/>
          </a:bodyPr>
          <a:lstStyle/>
          <a:p>
            <a:r>
              <a:rPr lang="ar-AE" sz="3600" dirty="0"/>
              <a:t>اِنَّ رَبَّكَ يَبْسُطُ الرِّزْقَ لِمَنْ يَشَٓاءُ وَيَقْدِرُؕ اِنَّهُ كَانَ بِعِبَادِهٖ خَبٖيراً بَصٖيراًࣖ</a:t>
            </a:r>
            <a:r>
              <a:rPr lang="ar-AE" sz="3600" b="1" dirty="0"/>
              <a:t>﴿٣٠﴾</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﴾30﴿Rabbin rızkı dilediğine bol bol verir de kısar da. Şüphesiz ki O, kullarından haberdardır, onları görmektedir.</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İsrâ</a:t>
            </a:r>
            <a:r>
              <a:rPr lang="tr-TR" sz="2000" b="1" dirty="0" smtClean="0"/>
              <a:t> Suresi 17.sure</a:t>
            </a:r>
          </a:p>
          <a:p>
            <a:r>
              <a:rPr lang="tr-TR" sz="2000" b="1" dirty="0" smtClean="0"/>
              <a:t>30 . Ayet </a:t>
            </a:r>
            <a:endParaRPr lang="tr-TR" sz="2000" dirty="0"/>
          </a:p>
        </p:txBody>
      </p:sp>
    </p:spTree>
    <p:extLst>
      <p:ext uri="{BB962C8B-B14F-4D97-AF65-F5344CB8AC3E}">
        <p14:creationId xmlns:p14="http://schemas.microsoft.com/office/powerpoint/2010/main" val="25922751"/>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35975"/>
            <a:ext cx="12192000" cy="1204331"/>
          </a:xfrm>
        </p:spPr>
        <p:txBody>
          <a:bodyPr>
            <a:noAutofit/>
          </a:bodyPr>
          <a:lstStyle/>
          <a:p>
            <a:r>
              <a:rPr lang="ar-AE" dirty="0"/>
              <a:t>كُلُّ ذٰلِكَ كَانَ سَيِّئُهُ عِنْدَ رَبِّكَ مَكْرُوهاً</a:t>
            </a:r>
            <a:r>
              <a:rPr lang="ar-AE" b="1" dirty="0"/>
              <a:t>﴿٣٨﴾</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﴾38﴿Bütün bunların kötülüğü, rabbinin katında istenmeyen şeyler olmasıdır.</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İsrâ</a:t>
            </a:r>
            <a:r>
              <a:rPr lang="tr-TR" sz="2000" b="1" dirty="0" smtClean="0"/>
              <a:t> Suresi 17.sure</a:t>
            </a:r>
          </a:p>
          <a:p>
            <a:r>
              <a:rPr lang="tr-TR" sz="2000" b="1" dirty="0" smtClean="0"/>
              <a:t>38 . Ayet </a:t>
            </a:r>
            <a:endParaRPr lang="tr-TR" sz="2000" dirty="0"/>
          </a:p>
        </p:txBody>
      </p:sp>
    </p:spTree>
    <p:extLst>
      <p:ext uri="{BB962C8B-B14F-4D97-AF65-F5344CB8AC3E}">
        <p14:creationId xmlns:p14="http://schemas.microsoft.com/office/powerpoint/2010/main" val="3583179578"/>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35975"/>
            <a:ext cx="12192000" cy="1204331"/>
          </a:xfrm>
        </p:spPr>
        <p:txBody>
          <a:bodyPr>
            <a:noAutofit/>
          </a:bodyPr>
          <a:lstStyle/>
          <a:p>
            <a:r>
              <a:rPr lang="ar-AE" sz="3600" dirty="0"/>
              <a:t>ذٰلِكَ مِمَّٓا اَوْحٰٓى اِلَيْكَ رَبُّكَ مِنَ الْحِكْمَةِؕ وَلَا تَجْعَلْ مَعَ اللّٰهِ اِلٰهاً اٰخَرَ فَتُلْقٰى فٖي جَهَنَّمَ </a:t>
            </a:r>
            <a:r>
              <a:rPr lang="ar-AE" sz="3600" dirty="0" smtClean="0"/>
              <a:t>مَلُوماً</a:t>
            </a:r>
            <a:r>
              <a:rPr lang="tr-TR" sz="3600" dirty="0" smtClean="0"/>
              <a:t/>
            </a:r>
            <a:br>
              <a:rPr lang="tr-TR" sz="3600" dirty="0" smtClean="0"/>
            </a:br>
            <a:r>
              <a:rPr lang="tr-TR" sz="3600" dirty="0"/>
              <a:t/>
            </a:r>
            <a:br>
              <a:rPr lang="tr-TR" sz="3600" dirty="0"/>
            </a:br>
            <a:r>
              <a:rPr lang="ar-AE" sz="3600" dirty="0" smtClean="0"/>
              <a:t> </a:t>
            </a:r>
            <a:r>
              <a:rPr lang="ar-AE" sz="3600" dirty="0"/>
              <a:t>مَدْحُوراً</a:t>
            </a:r>
            <a:r>
              <a:rPr lang="ar-AE" sz="3600" b="1" dirty="0"/>
              <a:t>﴿٣٩﴾</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﴾39﴿İşte bunlar, rabbinin sana </a:t>
            </a:r>
            <a:r>
              <a:rPr lang="tr-TR" b="1" i="1" dirty="0" err="1"/>
              <a:t>vahyettiği</a:t>
            </a:r>
            <a:r>
              <a:rPr lang="tr-TR" b="1" i="1" dirty="0"/>
              <a:t> hikmetlerdir. Allah’tan başka tanrı tanıma; sonra kınanmış ve kovulmuş olarak cehenneme atılırsın.</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İsrâ</a:t>
            </a:r>
            <a:r>
              <a:rPr lang="tr-TR" sz="2000" b="1" dirty="0" smtClean="0"/>
              <a:t> Suresi 17.sure</a:t>
            </a:r>
          </a:p>
          <a:p>
            <a:r>
              <a:rPr lang="tr-TR" sz="2000" b="1" dirty="0" smtClean="0"/>
              <a:t>39 . Ayet </a:t>
            </a:r>
            <a:endParaRPr lang="tr-TR" sz="2000" dirty="0"/>
          </a:p>
        </p:txBody>
      </p:sp>
    </p:spTree>
    <p:extLst>
      <p:ext uri="{BB962C8B-B14F-4D97-AF65-F5344CB8AC3E}">
        <p14:creationId xmlns:p14="http://schemas.microsoft.com/office/powerpoint/2010/main" val="4283021379"/>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35975"/>
            <a:ext cx="12192000" cy="1204331"/>
          </a:xfrm>
        </p:spPr>
        <p:txBody>
          <a:bodyPr>
            <a:noAutofit/>
          </a:bodyPr>
          <a:lstStyle/>
          <a:p>
            <a:r>
              <a:rPr lang="ar-AE" sz="3600" dirty="0"/>
              <a:t>اَفَاَصْفٰيكُمْ رَبُّكُمْ بِالْبَنٖينَ وَاتَّخَذَ مِنَ الْمَلٰٓئِكَةِ اِنَاثاًؕ اِنَّكُمْ لَتَقُولُونَ قَوْلاً عَظٖيماًࣖ</a:t>
            </a:r>
            <a:r>
              <a:rPr lang="ar-AE" sz="3600" b="1" dirty="0"/>
              <a:t>﴿٤٠﴾</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﴾40﴿Rabbiniz erkek çocukları size verdi de kendisi meleklerden kız çocuklar mı edindi? Gerçekten siz çok ağır bir söz söylüyorsunuz!</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İsrâ</a:t>
            </a:r>
            <a:r>
              <a:rPr lang="tr-TR" sz="2000" b="1" dirty="0" smtClean="0"/>
              <a:t> Suresi 17.sure</a:t>
            </a:r>
          </a:p>
          <a:p>
            <a:r>
              <a:rPr lang="tr-TR" sz="2000" b="1" dirty="0" smtClean="0"/>
              <a:t>40 . Ayet </a:t>
            </a:r>
            <a:endParaRPr lang="tr-TR" sz="2000" dirty="0"/>
          </a:p>
        </p:txBody>
      </p:sp>
    </p:spTree>
    <p:extLst>
      <p:ext uri="{BB962C8B-B14F-4D97-AF65-F5344CB8AC3E}">
        <p14:creationId xmlns:p14="http://schemas.microsoft.com/office/powerpoint/2010/main" val="506845522"/>
      </p:ext>
    </p:extLst>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35975"/>
            <a:ext cx="12192000" cy="1204331"/>
          </a:xfrm>
        </p:spPr>
        <p:txBody>
          <a:bodyPr>
            <a:noAutofit/>
          </a:bodyPr>
          <a:lstStyle/>
          <a:p>
            <a:pPr rtl="1"/>
            <a:r>
              <a:rPr lang="ar-AE" sz="3600" dirty="0"/>
              <a:t>وَلَقَدْ صَرَّفْنَا فٖي هٰذَا الْقُرْاٰنِ لِيَذَّكَّرُواؕ وَمَا يَزٖيدُهُمْ اِلَّا نُفُوراً</a:t>
            </a:r>
            <a:r>
              <a:rPr lang="ar-AE" sz="3600" b="1" dirty="0"/>
              <a:t>﴿٤١</a:t>
            </a:r>
            <a:r>
              <a:rPr lang="ar-AE" sz="3600" b="1" dirty="0" smtClean="0"/>
              <a:t>﴾</a:t>
            </a:r>
            <a:r>
              <a:rPr lang="ar-AE" sz="3600" dirty="0"/>
              <a:t/>
            </a:r>
            <a:br>
              <a:rPr lang="ar-AE" sz="3600" dirty="0"/>
            </a:b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﴾41﴿İyice düşünmeleri için bu Kur’an’da ayrıntılı açıklamalar yaptık. Ama bu, sadece onların haktan uzaklaşmalarını arttırıyor.</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İsrâ</a:t>
            </a:r>
            <a:r>
              <a:rPr lang="tr-TR" sz="2000" b="1" dirty="0" smtClean="0"/>
              <a:t> Suresi 17.sure</a:t>
            </a:r>
          </a:p>
          <a:p>
            <a:r>
              <a:rPr lang="tr-TR" sz="2000" b="1" dirty="0" smtClean="0"/>
              <a:t>41 . Ayet </a:t>
            </a:r>
            <a:endParaRPr lang="tr-TR" sz="2000" dirty="0"/>
          </a:p>
        </p:txBody>
      </p:sp>
    </p:spTree>
    <p:extLst>
      <p:ext uri="{BB962C8B-B14F-4D97-AF65-F5344CB8AC3E}">
        <p14:creationId xmlns:p14="http://schemas.microsoft.com/office/powerpoint/2010/main" val="2287548635"/>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35975"/>
            <a:ext cx="12192000" cy="1204331"/>
          </a:xfrm>
        </p:spPr>
        <p:txBody>
          <a:bodyPr>
            <a:noAutofit/>
          </a:bodyPr>
          <a:lstStyle/>
          <a:p>
            <a:pPr rtl="1"/>
            <a:r>
              <a:rPr lang="ar-AE" sz="3600" dirty="0"/>
              <a:t>رَبُّكُمْ اَعْلَمُ بِكُمْؕ اِنْ يَشَأْ يَرْحَمْكُمْ اَوْ اِنْ يَشَأْ يُعَذِّبْكُمْؕ وَمَٓا اَرْسَلْنَاكَ عَلَيْهِمْ وَكٖيلاً</a:t>
            </a:r>
            <a:r>
              <a:rPr lang="ar-AE" sz="3600" b="1" dirty="0"/>
              <a:t>﴿٥٤﴾</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﴾54﴿Sizi en iyi bilen rabbinizdir. Dilerse size merhamet eder, dilerse sizi cezalandırır. Biz seni onlardan sorumlu bir vekil olarak göndermedik.</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İsrâ</a:t>
            </a:r>
            <a:r>
              <a:rPr lang="tr-TR" sz="2000" b="1" dirty="0" smtClean="0"/>
              <a:t> Suresi 17.sure</a:t>
            </a:r>
          </a:p>
          <a:p>
            <a:r>
              <a:rPr lang="tr-TR" sz="2000" b="1" dirty="0" smtClean="0"/>
              <a:t>54 . Ayet </a:t>
            </a:r>
            <a:endParaRPr lang="tr-TR" sz="2000" dirty="0"/>
          </a:p>
        </p:txBody>
      </p:sp>
    </p:spTree>
    <p:extLst>
      <p:ext uri="{BB962C8B-B14F-4D97-AF65-F5344CB8AC3E}">
        <p14:creationId xmlns:p14="http://schemas.microsoft.com/office/powerpoint/2010/main" val="2108072708"/>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259360"/>
            <a:ext cx="12192000" cy="1204331"/>
          </a:xfrm>
        </p:spPr>
        <p:txBody>
          <a:bodyPr>
            <a:noAutofit/>
          </a:bodyPr>
          <a:lstStyle/>
          <a:p>
            <a:pPr rtl="1"/>
            <a:r>
              <a:rPr lang="ar-AE" sz="3600" dirty="0"/>
              <a:t>وَرَبُّكَ اَعْلَمُ بِمَنْ فِي السَّمٰوَاتِ وَالْاَرْضِؕ وَلَقَدْ فَضَّلْنَا بَعْضَ النَّبِيّٖنَ عَلٰى بَعْضٍ وَاٰتَيْنَا </a:t>
            </a:r>
            <a:r>
              <a:rPr lang="ar-AE" sz="3600" dirty="0" smtClean="0"/>
              <a:t>دَاوُ۫دَ</a:t>
            </a:r>
            <a:r>
              <a:rPr lang="tr-TR" sz="3600" dirty="0" smtClean="0"/>
              <a:t/>
            </a:r>
            <a:br>
              <a:rPr lang="tr-TR" sz="3600" dirty="0" smtClean="0"/>
            </a:br>
            <a:r>
              <a:rPr lang="tr-TR" sz="3600" dirty="0"/>
              <a:t/>
            </a:r>
            <a:br>
              <a:rPr lang="tr-TR" sz="3600" dirty="0"/>
            </a:br>
            <a:r>
              <a:rPr lang="ar-AE" sz="3600" dirty="0" smtClean="0"/>
              <a:t> </a:t>
            </a:r>
            <a:r>
              <a:rPr lang="ar-AE" sz="3600" dirty="0"/>
              <a:t>زَبُوراً</a:t>
            </a:r>
            <a:r>
              <a:rPr lang="ar-AE" sz="3600" b="1" dirty="0"/>
              <a:t>﴿٥٥﴾</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﴾55﴿Göklerde ve yerde olanları en iyi bilen senin rabbindir. Doğrusu biz peygamberlerin kimini kiminden üstün kıldık; </a:t>
            </a:r>
            <a:r>
              <a:rPr lang="tr-TR" b="1" i="1" dirty="0" err="1"/>
              <a:t>Dâvûd’a</a:t>
            </a:r>
            <a:r>
              <a:rPr lang="tr-TR" b="1" i="1" dirty="0"/>
              <a:t> da </a:t>
            </a:r>
            <a:r>
              <a:rPr lang="tr-TR" b="1" i="1" dirty="0" err="1"/>
              <a:t>Zebûr’u</a:t>
            </a:r>
            <a:r>
              <a:rPr lang="tr-TR" b="1" i="1" dirty="0"/>
              <a:t> verdik.</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İsrâ</a:t>
            </a:r>
            <a:r>
              <a:rPr lang="tr-TR" sz="2000" b="1" dirty="0" smtClean="0"/>
              <a:t> Suresi 17.sure</a:t>
            </a:r>
          </a:p>
          <a:p>
            <a:r>
              <a:rPr lang="tr-TR" sz="2000" b="1" dirty="0" smtClean="0"/>
              <a:t>55 . Ayet </a:t>
            </a:r>
            <a:endParaRPr lang="tr-TR" sz="2000" dirty="0"/>
          </a:p>
        </p:txBody>
      </p:sp>
    </p:spTree>
    <p:extLst>
      <p:ext uri="{BB962C8B-B14F-4D97-AF65-F5344CB8AC3E}">
        <p14:creationId xmlns:p14="http://schemas.microsoft.com/office/powerpoint/2010/main" val="1014910301"/>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259360"/>
            <a:ext cx="12192000" cy="1204331"/>
          </a:xfrm>
        </p:spPr>
        <p:txBody>
          <a:bodyPr>
            <a:noAutofit/>
          </a:bodyPr>
          <a:lstStyle/>
          <a:p>
            <a:pPr rtl="1"/>
            <a:r>
              <a:rPr lang="ar-AE" sz="3600" dirty="0"/>
              <a:t>اُو۬لٰٓئِكَ الَّذٖينَ يَدْعُونَ يَبْتَغُونَ اِلٰى رَبِّهِمُ الْوَسٖيلَةَ اَيُّهُمْ اَقْرَبُ وَيَرْجُونَ رَحْمَتَهُ </a:t>
            </a:r>
            <a:r>
              <a:rPr lang="ar-AE" sz="3600" dirty="0" smtClean="0"/>
              <a:t>وَيَخَافُونَ</a:t>
            </a:r>
            <a:r>
              <a:rPr lang="tr-TR" sz="3600" dirty="0" smtClean="0"/>
              <a:t/>
            </a:r>
            <a:br>
              <a:rPr lang="tr-TR" sz="3600" dirty="0" smtClean="0"/>
            </a:br>
            <a:r>
              <a:rPr lang="tr-TR" sz="3600" dirty="0"/>
              <a:t/>
            </a:r>
            <a:br>
              <a:rPr lang="tr-TR" sz="3600" dirty="0"/>
            </a:br>
            <a:r>
              <a:rPr lang="ar-AE" sz="3600" dirty="0" smtClean="0"/>
              <a:t> </a:t>
            </a:r>
            <a:r>
              <a:rPr lang="ar-AE" sz="3600" dirty="0"/>
              <a:t>عَذَابَهُؕ اِنَّ عَذَابَ رَبِّكَ كَانَ مَحْذُوراً</a:t>
            </a:r>
            <a:r>
              <a:rPr lang="ar-AE" sz="3600" b="1" dirty="0"/>
              <a:t>﴿٥٧﴾</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﴾57﴿Bu insanların yalvardıkları o varlıkların Allah’a en yakın olanları bile rablerine daha yakın olabilmek için vesile ararlar; O’nun rahmetini umar, azabından korkarlar. Rabbinin azabı gerçekten sakınılması gereken bir azaptır.</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İsrâ</a:t>
            </a:r>
            <a:r>
              <a:rPr lang="tr-TR" sz="2000" b="1" dirty="0" smtClean="0"/>
              <a:t> Suresi 17.sure</a:t>
            </a:r>
          </a:p>
          <a:p>
            <a:r>
              <a:rPr lang="tr-TR" sz="2000" b="1" dirty="0" smtClean="0"/>
              <a:t>57 . Ayet </a:t>
            </a:r>
            <a:endParaRPr lang="tr-TR" sz="2000" dirty="0"/>
          </a:p>
        </p:txBody>
      </p:sp>
    </p:spTree>
    <p:extLst>
      <p:ext uri="{BB962C8B-B14F-4D97-AF65-F5344CB8AC3E}">
        <p14:creationId xmlns:p14="http://schemas.microsoft.com/office/powerpoint/2010/main" val="1649328140"/>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259360"/>
            <a:ext cx="12192000" cy="1204331"/>
          </a:xfrm>
        </p:spPr>
        <p:txBody>
          <a:bodyPr>
            <a:noAutofit/>
          </a:bodyPr>
          <a:lstStyle/>
          <a:p>
            <a:pPr rtl="1"/>
            <a:r>
              <a:rPr lang="ar-AE" sz="3600" dirty="0"/>
              <a:t>وَاِذْ قُلْنَا لَكَ اِنَّ رَبَّكَ اَحَاطَ بِالنَّاسِؕ وَمَا جَعَلْنَا الرُّءْيَا الَّتٖٓي اَرَيْنَاكَ اِلَّا فِتْنَةً لِلنَّاسِ </a:t>
            </a:r>
            <a:r>
              <a:rPr lang="ar-AE" sz="3600" dirty="0" smtClean="0"/>
              <a:t>وَالشَّجَرَةَ</a:t>
            </a:r>
            <a:r>
              <a:rPr lang="tr-TR" sz="3600" dirty="0" smtClean="0"/>
              <a:t/>
            </a:r>
            <a:br>
              <a:rPr lang="tr-TR" sz="3600" dirty="0" smtClean="0"/>
            </a:br>
            <a:r>
              <a:rPr lang="tr-TR" sz="3600" dirty="0"/>
              <a:t/>
            </a:r>
            <a:br>
              <a:rPr lang="tr-TR" sz="3600" dirty="0"/>
            </a:br>
            <a:r>
              <a:rPr lang="ar-AE" sz="3600" dirty="0" smtClean="0"/>
              <a:t> </a:t>
            </a:r>
            <a:r>
              <a:rPr lang="ar-AE" sz="3600" dirty="0"/>
              <a:t>الْمَلْعُونَةَ فِي الْقُرْاٰنِؕ وَنُخَوِّفُهُمْۙ فَمَا يَزٖيدُهُمْ اِلَّا طُغْيَاناً كَبٖيراًࣖ</a:t>
            </a:r>
            <a:r>
              <a:rPr lang="ar-AE" sz="3600" b="1" dirty="0"/>
              <a:t>﴿٦٠﴾</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﴾60﴿Hani sana, “Rabbin insanları çepeçevre kuşatmıştır” demiştik. Sana gösterdiğimiz o rüyayı ve Kur’an’da lânetlenmiş ağacı, sadece insanları sınamak için meydana getirdik. Biz onları korkutan uyarılarda bulunuruz, fakat bu onların taşkınlıklarını iyice arttırmaktan başka bir şey sağlamaz.</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İsrâ</a:t>
            </a:r>
            <a:r>
              <a:rPr lang="tr-TR" sz="2000" b="1" dirty="0" smtClean="0"/>
              <a:t> Suresi 17.sure</a:t>
            </a:r>
          </a:p>
          <a:p>
            <a:r>
              <a:rPr lang="tr-TR" sz="2000" b="1" dirty="0" smtClean="0"/>
              <a:t>60 . Ayet </a:t>
            </a:r>
            <a:endParaRPr lang="tr-TR" sz="2000" dirty="0"/>
          </a:p>
        </p:txBody>
      </p:sp>
    </p:spTree>
    <p:extLst>
      <p:ext uri="{BB962C8B-B14F-4D97-AF65-F5344CB8AC3E}">
        <p14:creationId xmlns:p14="http://schemas.microsoft.com/office/powerpoint/2010/main" val="4252834958"/>
      </p:ext>
    </p:extLst>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259360"/>
            <a:ext cx="12192000" cy="1204331"/>
          </a:xfrm>
        </p:spPr>
        <p:txBody>
          <a:bodyPr>
            <a:noAutofit/>
          </a:bodyPr>
          <a:lstStyle/>
          <a:p>
            <a:pPr rtl="1"/>
            <a:r>
              <a:rPr lang="ar-AE" sz="3600" dirty="0"/>
              <a:t>اِنَّ عِبَادٖي لَيْسَ لَكَ عَلَيْهِمْ سُلْطَانٌؕ وَكَفٰى بِرَبِّكَ وَكٖيلاً</a:t>
            </a:r>
            <a:r>
              <a:rPr lang="ar-AE" sz="3600" b="1" dirty="0"/>
              <a:t>﴿٦٥﴾</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﴾65﴿“Şurası muhakkak ki benim kullarım üzerinde senin hiçbir nüfuzun olmayacaktır.” Güvenip dayanmak için rabbin yeter.</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İsrâ</a:t>
            </a:r>
            <a:r>
              <a:rPr lang="tr-TR" sz="2000" b="1" dirty="0" smtClean="0"/>
              <a:t> Suresi 17.sure</a:t>
            </a:r>
          </a:p>
          <a:p>
            <a:r>
              <a:rPr lang="tr-TR" sz="2000" b="1" dirty="0" smtClean="0"/>
              <a:t>65 . Ayet </a:t>
            </a:r>
            <a:endParaRPr lang="tr-TR" sz="2000" dirty="0"/>
          </a:p>
        </p:txBody>
      </p:sp>
    </p:spTree>
    <p:extLst>
      <p:ext uri="{BB962C8B-B14F-4D97-AF65-F5344CB8AC3E}">
        <p14:creationId xmlns:p14="http://schemas.microsoft.com/office/powerpoint/2010/main" val="209474085"/>
      </p:ext>
    </p:extLst>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259360"/>
            <a:ext cx="12192000" cy="1204331"/>
          </a:xfrm>
        </p:spPr>
        <p:txBody>
          <a:bodyPr>
            <a:noAutofit/>
          </a:bodyPr>
          <a:lstStyle/>
          <a:p>
            <a:pPr rtl="1"/>
            <a:r>
              <a:rPr lang="ar-AE" sz="3600" dirty="0"/>
              <a:t>رَبُّكُمُ الَّذٖي يُزْجٖي لَكُمُ الْفُلْكَ فِي الْبَحْرِ لِتَبْتَغُوا مِنْ فَضْلِهٖؕ اِنَّهُ كَانَ بِكُمْ رَحٖيماً</a:t>
            </a:r>
            <a:r>
              <a:rPr lang="ar-AE" sz="3600" b="1" dirty="0"/>
              <a:t>﴿٦٦﴾</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﴾66﴿Lütfuna </a:t>
            </a:r>
            <a:r>
              <a:rPr lang="tr-TR" b="1" i="1" dirty="0" err="1"/>
              <a:t>nâil</a:t>
            </a:r>
            <a:r>
              <a:rPr lang="tr-TR" b="1" i="1" dirty="0"/>
              <a:t> olasınız diye denizde gemileri sizin için yüzdüren rabbinizdir. Doğrusu O size çok merhametlidir.</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İsrâ</a:t>
            </a:r>
            <a:r>
              <a:rPr lang="tr-TR" sz="2000" b="1" dirty="0" smtClean="0"/>
              <a:t> Suresi 17.sure</a:t>
            </a:r>
          </a:p>
          <a:p>
            <a:r>
              <a:rPr lang="tr-TR" sz="2000" b="1" dirty="0" smtClean="0"/>
              <a:t>66 . Ayet </a:t>
            </a:r>
            <a:endParaRPr lang="tr-TR" sz="2000" dirty="0"/>
          </a:p>
        </p:txBody>
      </p:sp>
    </p:spTree>
    <p:extLst>
      <p:ext uri="{BB962C8B-B14F-4D97-AF65-F5344CB8AC3E}">
        <p14:creationId xmlns:p14="http://schemas.microsoft.com/office/powerpoint/2010/main" val="1018953930"/>
      </p:ext>
    </p:extLst>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259360"/>
            <a:ext cx="12192000" cy="1204331"/>
          </a:xfrm>
        </p:spPr>
        <p:txBody>
          <a:bodyPr>
            <a:noAutofit/>
          </a:bodyPr>
          <a:lstStyle/>
          <a:p>
            <a:pPr rtl="1"/>
            <a:r>
              <a:rPr lang="ar-AE" sz="3600" dirty="0"/>
              <a:t>وَمِنَ الَّيْلِ فَـتَهَجَّدْ بِهٖ نَافِلَةً لَكَࣗ عَسٰٓى اَنْ يَبْعَثَكَ رَبُّكَ مَقَاماً مَحْمُوداً</a:t>
            </a:r>
            <a:r>
              <a:rPr lang="ar-AE" sz="3600" b="1" dirty="0"/>
              <a:t>﴿٧٩﴾</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﴾79﴿Gecenin bir vaktinde kalkıp kendine mahsus </a:t>
            </a:r>
            <a:r>
              <a:rPr lang="tr-TR" b="1" i="1" dirty="0" err="1"/>
              <a:t>nâfile</a:t>
            </a:r>
            <a:r>
              <a:rPr lang="tr-TR" b="1" i="1" dirty="0"/>
              <a:t> bir ibadet olarak da namaz kıl ki, rabbin seni övülmüş bir makama yükseltsin.</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İsrâ</a:t>
            </a:r>
            <a:r>
              <a:rPr lang="tr-TR" sz="2000" b="1" dirty="0" smtClean="0"/>
              <a:t> Suresi 17.sure</a:t>
            </a:r>
          </a:p>
          <a:p>
            <a:r>
              <a:rPr lang="tr-TR" sz="2000" b="1" dirty="0" smtClean="0"/>
              <a:t>79 . Ayet </a:t>
            </a:r>
            <a:endParaRPr lang="tr-TR" sz="2000" dirty="0"/>
          </a:p>
        </p:txBody>
      </p:sp>
    </p:spTree>
    <p:extLst>
      <p:ext uri="{BB962C8B-B14F-4D97-AF65-F5344CB8AC3E}">
        <p14:creationId xmlns:p14="http://schemas.microsoft.com/office/powerpoint/2010/main" val="3904291956"/>
      </p:ext>
    </p:extLst>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259360"/>
            <a:ext cx="12192000" cy="1204331"/>
          </a:xfrm>
        </p:spPr>
        <p:txBody>
          <a:bodyPr>
            <a:noAutofit/>
          </a:bodyPr>
          <a:lstStyle/>
          <a:p>
            <a:pPr rtl="1"/>
            <a:r>
              <a:rPr lang="ar-AE" sz="3600" dirty="0"/>
              <a:t>وَقُلْ رَبِّ اَدْخِلْنٖي مُدْخَلَ صِدْقٍ وَاَخْرِجْنٖي مُخْرَجَ صِدْقٍ وَاجْعَلْ لٖي مِنْ لَدُنْكَ </a:t>
            </a:r>
            <a:r>
              <a:rPr lang="ar-AE" sz="3600" dirty="0" smtClean="0"/>
              <a:t>سُلْطَاناً</a:t>
            </a:r>
            <a:r>
              <a:rPr lang="tr-TR" sz="3600" dirty="0" smtClean="0"/>
              <a:t/>
            </a:r>
            <a:br>
              <a:rPr lang="tr-TR" sz="3600" dirty="0" smtClean="0"/>
            </a:br>
            <a:r>
              <a:rPr lang="tr-TR" sz="3600" dirty="0"/>
              <a:t/>
            </a:r>
            <a:br>
              <a:rPr lang="tr-TR" sz="3600" dirty="0"/>
            </a:br>
            <a:r>
              <a:rPr lang="ar-AE" sz="3600" dirty="0" smtClean="0"/>
              <a:t> </a:t>
            </a:r>
            <a:r>
              <a:rPr lang="ar-AE" sz="3600" dirty="0"/>
              <a:t>نَصٖيراً</a:t>
            </a:r>
            <a:r>
              <a:rPr lang="ar-AE" sz="3600" b="1" dirty="0"/>
              <a:t>﴿٨٠﴾</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﴾80﴿Ve şöyle niyaz et: “Rabbim! Girilecek yere doğrulukla girmemi, çıkılacak yerden de doğrulukla çıkmamı sağla, bana tarafından yardımcı bir güç ver!”</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İsrâ</a:t>
            </a:r>
            <a:r>
              <a:rPr lang="tr-TR" sz="2000" b="1" dirty="0" smtClean="0"/>
              <a:t> Suresi 17.sure</a:t>
            </a:r>
          </a:p>
          <a:p>
            <a:r>
              <a:rPr lang="tr-TR" sz="2000" b="1" dirty="0" smtClean="0"/>
              <a:t>80 . Ayet </a:t>
            </a:r>
            <a:endParaRPr lang="tr-TR" sz="2000" dirty="0"/>
          </a:p>
        </p:txBody>
      </p:sp>
    </p:spTree>
    <p:extLst>
      <p:ext uri="{BB962C8B-B14F-4D97-AF65-F5344CB8AC3E}">
        <p14:creationId xmlns:p14="http://schemas.microsoft.com/office/powerpoint/2010/main" val="3975808115"/>
      </p:ext>
    </p:extLst>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259360"/>
            <a:ext cx="12192000" cy="1204331"/>
          </a:xfrm>
        </p:spPr>
        <p:txBody>
          <a:bodyPr>
            <a:noAutofit/>
          </a:bodyPr>
          <a:lstStyle/>
          <a:p>
            <a:pPr rtl="1"/>
            <a:r>
              <a:rPr lang="ar-AE" sz="3600" dirty="0"/>
              <a:t>قُلْ كُلٌّ يَعْمَلُ عَلٰى شَاكِلَتِهٖؕ فَرَبُّكُمْ اَعْلَمُ بِمَنْ هُوَ اَهْدٰى سَبٖيلاًࣖ</a:t>
            </a:r>
            <a:r>
              <a:rPr lang="ar-AE" sz="3600" b="1" dirty="0"/>
              <a:t>﴿٨٤﴾</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﴾84﴿De ki: “Herkes kendi mizaç ve karakterine göre iş yapar.” Rabbiniz kimin doğru bir yol tuttuğunu çok iyi bilmektedir.</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İsrâ</a:t>
            </a:r>
            <a:r>
              <a:rPr lang="tr-TR" sz="2000" b="1" dirty="0" smtClean="0"/>
              <a:t> Suresi 17.sure</a:t>
            </a:r>
          </a:p>
          <a:p>
            <a:r>
              <a:rPr lang="tr-TR" sz="2000" b="1" dirty="0" smtClean="0"/>
              <a:t>84 . Ayet </a:t>
            </a:r>
            <a:endParaRPr lang="tr-TR" sz="2000" dirty="0"/>
          </a:p>
        </p:txBody>
      </p:sp>
    </p:spTree>
    <p:extLst>
      <p:ext uri="{BB962C8B-B14F-4D97-AF65-F5344CB8AC3E}">
        <p14:creationId xmlns:p14="http://schemas.microsoft.com/office/powerpoint/2010/main" val="2479426510"/>
      </p:ext>
    </p:extLst>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259360"/>
            <a:ext cx="12192000" cy="1204331"/>
          </a:xfrm>
        </p:spPr>
        <p:txBody>
          <a:bodyPr>
            <a:noAutofit/>
          </a:bodyPr>
          <a:lstStyle/>
          <a:p>
            <a:pPr rtl="1"/>
            <a:r>
              <a:rPr lang="ar-AE" sz="3600" dirty="0"/>
              <a:t>وَيَسْـَٔلُونَكَ عَنِ الرُّوحِؕ قُلِ الرُّوحُ مِنْ اَمْرِ رَبّٖي وَمَٓا اُو۫تٖيتُمْ مِنَ الْعِلْمِ اِلَّا قَلٖيلاً</a:t>
            </a:r>
            <a:r>
              <a:rPr lang="ar-AE" sz="3600" b="1" dirty="0"/>
              <a:t>﴿٨٥﴾</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﴾85﴿Sana ruh hakkında soru sorarlar. De ki: “Ruh rabbimin emrindendir ve size pek az bilgi verilmiştir.”</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İsrâ</a:t>
            </a:r>
            <a:r>
              <a:rPr lang="tr-TR" sz="2000" b="1" dirty="0" smtClean="0"/>
              <a:t> Suresi 17.sure</a:t>
            </a:r>
          </a:p>
          <a:p>
            <a:r>
              <a:rPr lang="tr-TR" sz="2000" b="1" dirty="0" smtClean="0"/>
              <a:t>85 . Ayet </a:t>
            </a:r>
            <a:endParaRPr lang="tr-TR" sz="2000" dirty="0"/>
          </a:p>
        </p:txBody>
      </p:sp>
    </p:spTree>
    <p:extLst>
      <p:ext uri="{BB962C8B-B14F-4D97-AF65-F5344CB8AC3E}">
        <p14:creationId xmlns:p14="http://schemas.microsoft.com/office/powerpoint/2010/main" val="1060981317"/>
      </p:ext>
    </p:extLst>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259360"/>
            <a:ext cx="12192000" cy="1204331"/>
          </a:xfrm>
        </p:spPr>
        <p:txBody>
          <a:bodyPr>
            <a:noAutofit/>
          </a:bodyPr>
          <a:lstStyle/>
          <a:p>
            <a:pPr rtl="1"/>
            <a:r>
              <a:rPr lang="ar-AE" sz="4000" dirty="0"/>
              <a:t>اِلَّا رَحْمَةً مِنْ رَبِّكَؕ اِنَّ فَضْلَهُ كَانَ عَلَيْكَ كَبٖيراً</a:t>
            </a:r>
            <a:r>
              <a:rPr lang="ar-AE" sz="4000" b="1" dirty="0"/>
              <a:t>﴿٨٧﴾</a:t>
            </a:r>
            <a:endParaRPr lang="tr-TR" sz="4000" dirty="0"/>
          </a:p>
        </p:txBody>
      </p:sp>
      <p:sp>
        <p:nvSpPr>
          <p:cNvPr id="3" name="Alt Başlık 2"/>
          <p:cNvSpPr>
            <a:spLocks noGrp="1"/>
          </p:cNvSpPr>
          <p:nvPr>
            <p:ph type="subTitle" idx="1"/>
          </p:nvPr>
        </p:nvSpPr>
        <p:spPr>
          <a:xfrm>
            <a:off x="0" y="4625782"/>
            <a:ext cx="12192000" cy="1655762"/>
          </a:xfrm>
        </p:spPr>
        <p:txBody>
          <a:bodyPr/>
          <a:lstStyle/>
          <a:p>
            <a:r>
              <a:rPr lang="tr-TR" b="1" i="1" dirty="0"/>
              <a:t>﴾87﴿Rabbinden bir rahmet gelmiş o başka. Onun sana ihsanı çok büyük olmuştur.</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İsrâ</a:t>
            </a:r>
            <a:r>
              <a:rPr lang="tr-TR" sz="2000" b="1" dirty="0" smtClean="0"/>
              <a:t> Suresi 17.sure</a:t>
            </a:r>
          </a:p>
          <a:p>
            <a:r>
              <a:rPr lang="tr-TR" sz="2000" b="1" dirty="0" smtClean="0"/>
              <a:t>87 . Ayet </a:t>
            </a:r>
            <a:endParaRPr lang="tr-TR" sz="2000" dirty="0"/>
          </a:p>
        </p:txBody>
      </p:sp>
    </p:spTree>
    <p:extLst>
      <p:ext uri="{BB962C8B-B14F-4D97-AF65-F5344CB8AC3E}">
        <p14:creationId xmlns:p14="http://schemas.microsoft.com/office/powerpoint/2010/main" val="544970924"/>
      </p:ext>
    </p:extLst>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259360"/>
            <a:ext cx="12192000" cy="1204331"/>
          </a:xfrm>
        </p:spPr>
        <p:txBody>
          <a:bodyPr>
            <a:noAutofit/>
          </a:bodyPr>
          <a:lstStyle/>
          <a:p>
            <a:pPr rtl="1"/>
            <a:r>
              <a:rPr lang="ar-AE" sz="3600" dirty="0"/>
              <a:t>اَوْ يَكُونَ لَكَ بَيْتٌ مِنْ زُخْرُفٍ اَوْ تَرْقٰى فِي السَّمَٓاءِؕ وَلَنْ نُؤْمِنَ لِرُقِيِّكَ حَتّٰى تُنَزِّلَ </a:t>
            </a:r>
            <a:r>
              <a:rPr lang="ar-AE" sz="3600" dirty="0" smtClean="0"/>
              <a:t>عَلَيْنَا</a:t>
            </a:r>
            <a:r>
              <a:rPr lang="tr-TR" sz="3600" dirty="0" smtClean="0"/>
              <a:t/>
            </a:r>
            <a:br>
              <a:rPr lang="tr-TR" sz="3600" dirty="0" smtClean="0"/>
            </a:br>
            <a:r>
              <a:rPr lang="tr-TR" sz="3600" dirty="0"/>
              <a:t/>
            </a:r>
            <a:br>
              <a:rPr lang="tr-TR" sz="3600" dirty="0"/>
            </a:br>
            <a:r>
              <a:rPr lang="ar-AE" sz="3600" dirty="0" smtClean="0"/>
              <a:t> </a:t>
            </a:r>
            <a:r>
              <a:rPr lang="ar-AE" sz="3600" dirty="0"/>
              <a:t>كِتَاباً نَقْرَؤُ۬هُؕ قُلْ سُبْحَانَ رَبّٖي هَلْ كُنْتُ اِلَّا بَشَراً رَسُولاًࣖ</a:t>
            </a:r>
            <a:r>
              <a:rPr lang="ar-AE" sz="3600" b="1" dirty="0"/>
              <a:t>﴿٩٣﴾</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﴾93﴿“Veya altından bir evin olmalı; ya da göğe çıkmalısın. Bize okuyacağımız bir kitap indirmediğin sürece oraya çıktığına da asla inanmayacağız.” De ki: “Rabbimi tenzih ederim! Ben sadece bir beşer-peygamberim.”</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İsrâ</a:t>
            </a:r>
            <a:r>
              <a:rPr lang="tr-TR" sz="2000" b="1" dirty="0" smtClean="0"/>
              <a:t> Suresi 17.sure</a:t>
            </a:r>
          </a:p>
          <a:p>
            <a:r>
              <a:rPr lang="tr-TR" sz="2000" b="1" dirty="0" smtClean="0"/>
              <a:t>93 . Ayet </a:t>
            </a:r>
            <a:endParaRPr lang="tr-TR" sz="2000" dirty="0"/>
          </a:p>
        </p:txBody>
      </p:sp>
    </p:spTree>
    <p:extLst>
      <p:ext uri="{BB962C8B-B14F-4D97-AF65-F5344CB8AC3E}">
        <p14:creationId xmlns:p14="http://schemas.microsoft.com/office/powerpoint/2010/main" val="415675871"/>
      </p:ext>
    </p:extLst>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259360"/>
            <a:ext cx="12192000" cy="1204331"/>
          </a:xfrm>
        </p:spPr>
        <p:txBody>
          <a:bodyPr>
            <a:noAutofit/>
          </a:bodyPr>
          <a:lstStyle/>
          <a:p>
            <a:pPr rtl="1"/>
            <a:r>
              <a:rPr lang="ar-AE" sz="3600" dirty="0"/>
              <a:t>لْ لَوْ اَنْتُمْ تَمْلِكُونَ خَزَٓائِنَ رَحْمَةِ رَبّٖٓي اِذاً لَاَمْسَكْتُمْ خَشْيَةَ الْاِنْفَاقِؕ وَكَانَ الْاِنْسَانُ </a:t>
            </a:r>
            <a:r>
              <a:rPr lang="tr-TR" sz="3600" dirty="0" smtClean="0"/>
              <a:t/>
            </a:r>
            <a:br>
              <a:rPr lang="tr-TR" sz="3600" dirty="0" smtClean="0"/>
            </a:br>
            <a:r>
              <a:rPr lang="tr-TR" sz="3600" dirty="0"/>
              <a:t/>
            </a:r>
            <a:br>
              <a:rPr lang="tr-TR" sz="3600" dirty="0"/>
            </a:br>
            <a:r>
              <a:rPr lang="ar-AE" sz="3600" dirty="0" smtClean="0"/>
              <a:t>قَتُوراً</a:t>
            </a:r>
            <a:r>
              <a:rPr lang="ar-AE" sz="3600" dirty="0"/>
              <a:t>ࣖ</a:t>
            </a:r>
            <a:r>
              <a:rPr lang="ar-AE" sz="3600" b="1" dirty="0"/>
              <a:t>﴿١٠٠﴾</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﴾100﴿De ki: “Rabbimin rahmet hazinelerine eğer siz sahip olsaydınız, harcanır korkusuyla kıstıkça kısardınız. İnsan oğlu çok eli sıkıdır!”</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İsrâ</a:t>
            </a:r>
            <a:r>
              <a:rPr lang="tr-TR" sz="2000" b="1" dirty="0" smtClean="0"/>
              <a:t> Suresi 17.sure</a:t>
            </a:r>
          </a:p>
          <a:p>
            <a:r>
              <a:rPr lang="tr-TR" sz="2000" b="1" dirty="0" smtClean="0"/>
              <a:t>100 . Ayet </a:t>
            </a:r>
            <a:endParaRPr lang="tr-TR" sz="2000" dirty="0"/>
          </a:p>
        </p:txBody>
      </p:sp>
    </p:spTree>
    <p:extLst>
      <p:ext uri="{BB962C8B-B14F-4D97-AF65-F5344CB8AC3E}">
        <p14:creationId xmlns:p14="http://schemas.microsoft.com/office/powerpoint/2010/main" val="1522516981"/>
      </p:ext>
    </p:extLst>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259360"/>
            <a:ext cx="12192000" cy="1204331"/>
          </a:xfrm>
        </p:spPr>
        <p:txBody>
          <a:bodyPr>
            <a:noAutofit/>
          </a:bodyPr>
          <a:lstStyle/>
          <a:p>
            <a:pPr rtl="1"/>
            <a:r>
              <a:rPr lang="ar-AE" sz="3600" dirty="0"/>
              <a:t>وَيَقُولُونَ سُبْحَانَ رَبِّنَٓا اِنْ كَانَ وَعْدُ رَبِّنَا لَمَفْعُولاً</a:t>
            </a:r>
            <a:r>
              <a:rPr lang="ar-AE" sz="3600" b="1" dirty="0"/>
              <a:t>﴿١٠٨﴾</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﴾108﴿Ve “Rabbimizi </a:t>
            </a:r>
            <a:r>
              <a:rPr lang="tr-TR" b="1" i="1" dirty="0" err="1"/>
              <a:t>tesbih</a:t>
            </a:r>
            <a:r>
              <a:rPr lang="tr-TR" b="1" i="1" dirty="0"/>
              <a:t> ederiz, rabbimizin vaadi mutlaka yerine getirilir” derler.</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İsrâ</a:t>
            </a:r>
            <a:r>
              <a:rPr lang="tr-TR" sz="2000" b="1" dirty="0" smtClean="0"/>
              <a:t> Suresi 17.sure</a:t>
            </a:r>
          </a:p>
          <a:p>
            <a:r>
              <a:rPr lang="tr-TR" sz="2000" b="1" dirty="0" smtClean="0"/>
              <a:t>108 . Ayet </a:t>
            </a:r>
            <a:endParaRPr lang="tr-TR" sz="2000" dirty="0"/>
          </a:p>
        </p:txBody>
      </p:sp>
    </p:spTree>
    <p:extLst>
      <p:ext uri="{BB962C8B-B14F-4D97-AF65-F5344CB8AC3E}">
        <p14:creationId xmlns:p14="http://schemas.microsoft.com/office/powerpoint/2010/main" val="2018641598"/>
      </p:ext>
    </p:extLst>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259360"/>
            <a:ext cx="12192000" cy="1204331"/>
          </a:xfrm>
        </p:spPr>
        <p:txBody>
          <a:bodyPr>
            <a:noAutofit/>
          </a:bodyPr>
          <a:lstStyle/>
          <a:p>
            <a:pPr rtl="1"/>
            <a:r>
              <a:rPr lang="ar-AE" sz="3600" dirty="0"/>
              <a:t>اِذْ اَوَى الْفِتْيَةُ اِلَى الْكَهْفِ فَقَالُوا رَبَّنَٓا اٰتِنَا مِنْ لَدُنْكَ رَحْمَةً وَهَيِّئْ لَنَا مِنْ اَمْرِنَا رَشَداً</a:t>
            </a:r>
            <a:r>
              <a:rPr lang="ar-AE" sz="3600" b="1" dirty="0"/>
              <a:t>﴿١٠﴾</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﴾10﴿O gençler mağaraya sığınmışlar ve “Rabbimiz! Bize katından rahmet gönder ve bize içinde bulunduğumuz durumdan bir çıkış yolu göster!” demişlerdi.</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Kehf</a:t>
            </a:r>
            <a:r>
              <a:rPr lang="tr-TR" sz="2000" b="1" dirty="0" smtClean="0"/>
              <a:t> Suresi 18.sure</a:t>
            </a:r>
          </a:p>
          <a:p>
            <a:r>
              <a:rPr lang="tr-TR" sz="2000" b="1" dirty="0" smtClean="0"/>
              <a:t>10 . Ayet </a:t>
            </a:r>
            <a:endParaRPr lang="tr-TR" sz="2000" dirty="0"/>
          </a:p>
        </p:txBody>
      </p:sp>
    </p:spTree>
    <p:extLst>
      <p:ext uri="{BB962C8B-B14F-4D97-AF65-F5344CB8AC3E}">
        <p14:creationId xmlns:p14="http://schemas.microsoft.com/office/powerpoint/2010/main" val="3115952337"/>
      </p:ext>
    </p:extLst>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259360"/>
            <a:ext cx="12192000" cy="1204331"/>
          </a:xfrm>
        </p:spPr>
        <p:txBody>
          <a:bodyPr>
            <a:noAutofit/>
          </a:bodyPr>
          <a:lstStyle/>
          <a:p>
            <a:pPr rtl="1"/>
            <a:r>
              <a:rPr lang="ar-AE" sz="3600" dirty="0"/>
              <a:t>وَاِذِ اعْتَزَلْتُمُوهُمْ وَمَا يَعْبُدُونَ اِلَّا اللّٰهَ فَأْوُٓ۫ا اِلَى الْكَهْفِ يَنْشُرْ لَكُمْ رَبُّكُمْ مِنْ رَحْمَتِهٖ </a:t>
            </a:r>
            <a:r>
              <a:rPr lang="ar-AE" sz="3600" dirty="0" smtClean="0"/>
              <a:t>وَيُهَيِّئْ</a:t>
            </a:r>
            <a:r>
              <a:rPr lang="tr-TR" sz="3600" dirty="0" smtClean="0"/>
              <a:t/>
            </a:r>
            <a:br>
              <a:rPr lang="tr-TR" sz="3600" dirty="0" smtClean="0"/>
            </a:br>
            <a:r>
              <a:rPr lang="tr-TR" sz="3600" dirty="0"/>
              <a:t/>
            </a:r>
            <a:br>
              <a:rPr lang="tr-TR" sz="3600" dirty="0"/>
            </a:br>
            <a:r>
              <a:rPr lang="ar-AE" sz="3600" dirty="0" smtClean="0"/>
              <a:t> </a:t>
            </a:r>
            <a:r>
              <a:rPr lang="ar-AE" sz="3600" dirty="0"/>
              <a:t>لَكُمْ مِنْ اَمْرِكُمْ مِرْفَقاً</a:t>
            </a:r>
            <a:r>
              <a:rPr lang="ar-AE" sz="3600" b="1" dirty="0"/>
              <a:t>﴿١٦﴾</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﴾16﴿Mademki siz onlardan ve Allah’ın dışında tapmakta oldukları varlıklardan uzaklaştınız, o halde mağaraya sığının ki, rabbiniz size rahmetini yaysın; işinizde sizin için fayda ve kolaylık sağlasın.”</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Kehf</a:t>
            </a:r>
            <a:r>
              <a:rPr lang="tr-TR" sz="2000" b="1" dirty="0" smtClean="0"/>
              <a:t> Suresi 18.sure</a:t>
            </a:r>
          </a:p>
          <a:p>
            <a:r>
              <a:rPr lang="tr-TR" sz="2000" b="1" dirty="0" smtClean="0"/>
              <a:t>16 . Ayet </a:t>
            </a:r>
            <a:endParaRPr lang="tr-TR" sz="2000" dirty="0"/>
          </a:p>
        </p:txBody>
      </p:sp>
    </p:spTree>
    <p:extLst>
      <p:ext uri="{BB962C8B-B14F-4D97-AF65-F5344CB8AC3E}">
        <p14:creationId xmlns:p14="http://schemas.microsoft.com/office/powerpoint/2010/main" val="1517568543"/>
      </p:ext>
    </p:extLst>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549292"/>
            <a:ext cx="12192000" cy="1204331"/>
          </a:xfrm>
        </p:spPr>
        <p:txBody>
          <a:bodyPr>
            <a:noAutofit/>
          </a:bodyPr>
          <a:lstStyle/>
          <a:p>
            <a:pPr rtl="1"/>
            <a:r>
              <a:rPr lang="ar-AE" sz="3600" dirty="0"/>
              <a:t>وَكَذٰلِكَ بَعَثْنَاهُمْ لِيَتَسَٓاءَلُوا بَيْنَهُمْؕ قَالَ قَٓائِلٌ مِنْهُمْ كَمْ لَبِثْتُمْؕ قَالُوا لَبِثْنَا يَوْماً اَوْ بَعْضَ يَوْمٍؕ </a:t>
            </a:r>
            <a:r>
              <a:rPr lang="ar-AE" sz="3600" dirty="0" smtClean="0"/>
              <a:t>قَالُوا</a:t>
            </a:r>
            <a:r>
              <a:rPr lang="tr-TR" sz="3600" dirty="0" smtClean="0"/>
              <a:t/>
            </a:r>
            <a:br>
              <a:rPr lang="tr-TR" sz="3600" dirty="0" smtClean="0"/>
            </a:br>
            <a:r>
              <a:rPr lang="tr-TR" sz="3600" dirty="0"/>
              <a:t/>
            </a:r>
            <a:br>
              <a:rPr lang="tr-TR" sz="3600" dirty="0"/>
            </a:br>
            <a:r>
              <a:rPr lang="ar-AE" sz="3600" dirty="0" smtClean="0"/>
              <a:t> </a:t>
            </a:r>
            <a:r>
              <a:rPr lang="ar-AE" sz="3600" dirty="0"/>
              <a:t>رَبُّكُمْ اَعْلَمُ بِمَا لَبِثْتُمْ فَابْعَثُٓوا اَحَدَكُمْ بِوَرِقِكُمْ هٰذِهٖٓ اِلَى الْمَدٖينَةِ فَلْيَنْظُرْ اَيُّهَٓا اَزْكٰى طَعَاماً </a:t>
            </a:r>
            <a:r>
              <a:rPr lang="tr-TR" sz="3600" dirty="0" smtClean="0"/>
              <a:t/>
            </a:r>
            <a:br>
              <a:rPr lang="tr-TR" sz="3600" dirty="0" smtClean="0"/>
            </a:br>
            <a:r>
              <a:rPr lang="tr-TR" sz="3600" dirty="0"/>
              <a:t/>
            </a:r>
            <a:br>
              <a:rPr lang="tr-TR" sz="3600" dirty="0"/>
            </a:br>
            <a:r>
              <a:rPr lang="ar-AE" sz="3600" dirty="0" smtClean="0"/>
              <a:t>فَلْيَأْتِكُمْ </a:t>
            </a:r>
            <a:r>
              <a:rPr lang="ar-AE" sz="3600" dirty="0"/>
              <a:t>بِرِزْقٍ مِنْهُ وَلْيَتَلَطَّفْ وَلَا يُشْعِرَنَّ بِكُمْ اَحَداً</a:t>
            </a:r>
            <a:r>
              <a:rPr lang="ar-AE" sz="3600" b="1" dirty="0"/>
              <a:t>﴿١٩﴾</a:t>
            </a:r>
            <a:endParaRPr lang="tr-TR" sz="3600" dirty="0"/>
          </a:p>
        </p:txBody>
      </p:sp>
      <p:sp>
        <p:nvSpPr>
          <p:cNvPr id="3" name="Alt Başlık 2"/>
          <p:cNvSpPr>
            <a:spLocks noGrp="1"/>
          </p:cNvSpPr>
          <p:nvPr>
            <p:ph type="subTitle" idx="1"/>
          </p:nvPr>
        </p:nvSpPr>
        <p:spPr>
          <a:xfrm>
            <a:off x="0" y="4625782"/>
            <a:ext cx="12192000" cy="1655762"/>
          </a:xfrm>
        </p:spPr>
        <p:txBody>
          <a:bodyPr>
            <a:normAutofit lnSpcReduction="10000"/>
          </a:bodyPr>
          <a:lstStyle/>
          <a:p>
            <a:r>
              <a:rPr lang="tr-TR" b="1" i="1" dirty="0"/>
              <a:t>﴾19﴿İşte böyle uyuttuğumuz gibi onları uyandırdık da birbirlerine sormaya başladılar; içlerinden biri, “Ne kadar kaldınız?” dedi. (Diğerleri) “Bir gün ya da günün bir parçası kadar kaldık” dediler; ve eklediler, “Kaldığınız müddeti rabbiniz daha iyi bilir. Şimdi siz içinizden birini şu gümüş paranızla şehre gönderin de baksın, hangisinin yiyeceği daha temiz ise size ondan erzak getirsin; ayrıca çok dikkatli davransın da sakın varlığınızı kimseye sezdirmesin.</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Kehf</a:t>
            </a:r>
            <a:r>
              <a:rPr lang="tr-TR" sz="2000" b="1" dirty="0" smtClean="0"/>
              <a:t> Suresi 18.sure</a:t>
            </a:r>
          </a:p>
          <a:p>
            <a:r>
              <a:rPr lang="tr-TR" sz="2000" b="1" dirty="0" smtClean="0"/>
              <a:t>19 . Ayet </a:t>
            </a:r>
            <a:endParaRPr lang="tr-TR" sz="2000" dirty="0"/>
          </a:p>
        </p:txBody>
      </p:sp>
    </p:spTree>
    <p:extLst>
      <p:ext uri="{BB962C8B-B14F-4D97-AF65-F5344CB8AC3E}">
        <p14:creationId xmlns:p14="http://schemas.microsoft.com/office/powerpoint/2010/main" val="458568095"/>
      </p:ext>
    </p:extLst>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939584"/>
            <a:ext cx="12192000" cy="1204331"/>
          </a:xfrm>
        </p:spPr>
        <p:txBody>
          <a:bodyPr>
            <a:noAutofit/>
          </a:bodyPr>
          <a:lstStyle/>
          <a:p>
            <a:pPr rtl="1"/>
            <a:r>
              <a:rPr lang="ar-AE" sz="3600" dirty="0"/>
              <a:t>وَكَذٰلِكَ اَعْثَرْنَا عَلَيْهِمْ لِيَعْلَمُٓوا اَنَّ وَعْدَ اللّٰهِ حَقٌّ وَاَنَّ السَّاعَةَ لَا رَيْبَ فٖيهَاۚ اِذْ </a:t>
            </a:r>
            <a:r>
              <a:rPr lang="ar-AE" sz="3600" dirty="0" smtClean="0"/>
              <a:t>يَتَنَازَعُونَ</a:t>
            </a:r>
            <a:r>
              <a:rPr lang="tr-TR" sz="3600" dirty="0" smtClean="0"/>
              <a:t/>
            </a:r>
            <a:br>
              <a:rPr lang="tr-TR" sz="3600" dirty="0" smtClean="0"/>
            </a:br>
            <a:r>
              <a:rPr lang="tr-TR" sz="3600" dirty="0"/>
              <a:t/>
            </a:r>
            <a:br>
              <a:rPr lang="tr-TR" sz="3600" dirty="0"/>
            </a:br>
            <a:r>
              <a:rPr lang="ar-AE" sz="3600" dirty="0" smtClean="0"/>
              <a:t> </a:t>
            </a:r>
            <a:r>
              <a:rPr lang="ar-AE" sz="3600" dirty="0"/>
              <a:t>بَيْنَهُمْ اَمْرَهُمْ فَقَالُوا ابْنُوا عَلَيْهِمْ بُنْيَاناًؕ رَبُّهُمْ اَعْلَمُ بِهِمْؕ قَالَ الَّذٖينَ غَلَبُوا عَلٰٓى </a:t>
            </a:r>
            <a:r>
              <a:rPr lang="ar-AE" sz="3600" dirty="0" smtClean="0"/>
              <a:t>اَمْرِهِمْ</a:t>
            </a:r>
            <a:r>
              <a:rPr lang="tr-TR" sz="3600" dirty="0" smtClean="0"/>
              <a:t/>
            </a:r>
            <a:br>
              <a:rPr lang="tr-TR" sz="3600" dirty="0" smtClean="0"/>
            </a:br>
            <a:r>
              <a:rPr lang="tr-TR" sz="3600" dirty="0"/>
              <a:t/>
            </a:r>
            <a:br>
              <a:rPr lang="tr-TR" sz="3600" dirty="0"/>
            </a:br>
            <a:r>
              <a:rPr lang="ar-AE" sz="3600" dirty="0" smtClean="0"/>
              <a:t> </a:t>
            </a:r>
            <a:r>
              <a:rPr lang="ar-AE" sz="3600" dirty="0"/>
              <a:t>لَنَتَّخِذَنَّ عَلَيْهِمْ مَسْجِداً</a:t>
            </a:r>
            <a:r>
              <a:rPr lang="ar-AE" sz="3600" b="1" dirty="0"/>
              <a:t>﴿٢١﴾</a:t>
            </a:r>
            <a:endParaRPr lang="tr-TR" sz="3600" dirty="0"/>
          </a:p>
        </p:txBody>
      </p:sp>
      <p:sp>
        <p:nvSpPr>
          <p:cNvPr id="3" name="Alt Başlık 2"/>
          <p:cNvSpPr>
            <a:spLocks noGrp="1"/>
          </p:cNvSpPr>
          <p:nvPr>
            <p:ph type="subTitle" idx="1"/>
          </p:nvPr>
        </p:nvSpPr>
        <p:spPr>
          <a:xfrm>
            <a:off x="0" y="4971470"/>
            <a:ext cx="12192000" cy="1655762"/>
          </a:xfrm>
        </p:spPr>
        <p:txBody>
          <a:bodyPr>
            <a:normAutofit/>
          </a:bodyPr>
          <a:lstStyle/>
          <a:p>
            <a:r>
              <a:rPr lang="tr-TR" sz="2000" b="1" i="1" dirty="0"/>
              <a:t>﴾21﴿Böylece (kıssayı anlatarak insanları) onlardan haberdar ettik ki, Allah’ın vaadinin hak olduğunu ve kıyametin şüphe götürmez olduğunu bilsinler. Bir zaman insanlar aralarında </a:t>
            </a:r>
            <a:r>
              <a:rPr lang="tr-TR" sz="2000" b="1" i="1" dirty="0" err="1"/>
              <a:t>Ashâb</a:t>
            </a:r>
            <a:r>
              <a:rPr lang="tr-TR" sz="2000" b="1" i="1" dirty="0"/>
              <a:t>-ı </a:t>
            </a:r>
            <a:r>
              <a:rPr lang="tr-TR" sz="2000" b="1" i="1" dirty="0" err="1"/>
              <a:t>Kehf’in</a:t>
            </a:r>
            <a:r>
              <a:rPr lang="tr-TR" sz="2000" b="1" i="1" dirty="0"/>
              <a:t> durumunu tartışıyorlardı. Dediler ki: “Üzerlerine bir bina yapın. Rableri onları daha iyi bilir.” Onların yöneticileri ise “Bizler, kesinlikle onların yanı başına bir </a:t>
            </a:r>
            <a:r>
              <a:rPr lang="tr-TR" sz="2000" b="1" i="1" dirty="0" err="1"/>
              <a:t>mâbed</a:t>
            </a:r>
            <a:r>
              <a:rPr lang="tr-TR" sz="2000" b="1" i="1" dirty="0"/>
              <a:t> yapacağız” dediler.</a:t>
            </a:r>
            <a:endParaRPr lang="tr-TR" sz="2000"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Kehf</a:t>
            </a:r>
            <a:r>
              <a:rPr lang="tr-TR" sz="2000" b="1" dirty="0" smtClean="0"/>
              <a:t> Suresi 18.sure</a:t>
            </a:r>
          </a:p>
          <a:p>
            <a:r>
              <a:rPr lang="tr-TR" sz="2000" b="1" dirty="0" smtClean="0"/>
              <a:t>21 . Ayet </a:t>
            </a:r>
            <a:endParaRPr lang="tr-TR" sz="2000" dirty="0"/>
          </a:p>
        </p:txBody>
      </p:sp>
    </p:spTree>
    <p:extLst>
      <p:ext uri="{BB962C8B-B14F-4D97-AF65-F5344CB8AC3E}">
        <p14:creationId xmlns:p14="http://schemas.microsoft.com/office/powerpoint/2010/main" val="726364968"/>
      </p:ext>
    </p:extLst>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939584"/>
            <a:ext cx="12192000" cy="1204331"/>
          </a:xfrm>
        </p:spPr>
        <p:txBody>
          <a:bodyPr>
            <a:noAutofit/>
          </a:bodyPr>
          <a:lstStyle/>
          <a:p>
            <a:pPr rtl="1"/>
            <a:r>
              <a:rPr lang="ar-AE" sz="3400" dirty="0"/>
              <a:t>سَيَقُولُونَ ثَلٰثَةٌ رَابِعُهُمْ كَلْبُهُمْۚ وَيَقُولُونَ خَمْسَةٌ سَادِسُهُمْ كَلْبُهُمْ رَجْماً بِالْغَيْبِۚ وَيَقُولُونَ سَبْعَةٌ </a:t>
            </a:r>
            <a:r>
              <a:rPr lang="tr-TR" sz="3400" dirty="0" smtClean="0"/>
              <a:t/>
            </a:r>
            <a:br>
              <a:rPr lang="tr-TR" sz="3400" dirty="0" smtClean="0"/>
            </a:br>
            <a:r>
              <a:rPr lang="tr-TR" sz="3400" dirty="0"/>
              <a:t/>
            </a:r>
            <a:br>
              <a:rPr lang="tr-TR" sz="3400" dirty="0"/>
            </a:br>
            <a:r>
              <a:rPr lang="ar-AE" sz="3400" dirty="0" smtClean="0"/>
              <a:t>وَثَامِنُهُمْ </a:t>
            </a:r>
            <a:r>
              <a:rPr lang="ar-AE" sz="3400" dirty="0"/>
              <a:t>كَلْبُهُمْؕ قُلْ رَبّٖٓي اَعْلَمُ بِعِدَّتِهِمْ مَا يَعْلَمُهُمْ اِلَّا قَلٖيلٌࣞ فَلَا تُمَارِ فٖيهِمْ اِلَّا مِرَٓاءً ظَاهِراًۖ </a:t>
            </a:r>
            <a:r>
              <a:rPr lang="ar-AE" sz="3400" dirty="0" smtClean="0"/>
              <a:t>وَلَا</a:t>
            </a:r>
            <a:r>
              <a:rPr lang="tr-TR" sz="3400" dirty="0" smtClean="0"/>
              <a:t/>
            </a:r>
            <a:br>
              <a:rPr lang="tr-TR" sz="3400" dirty="0" smtClean="0"/>
            </a:br>
            <a:r>
              <a:rPr lang="tr-TR" sz="3400" dirty="0"/>
              <a:t/>
            </a:r>
            <a:br>
              <a:rPr lang="tr-TR" sz="3400" dirty="0"/>
            </a:br>
            <a:r>
              <a:rPr lang="ar-AE" sz="3400" dirty="0" smtClean="0"/>
              <a:t> </a:t>
            </a:r>
            <a:r>
              <a:rPr lang="ar-AE" sz="3400" dirty="0"/>
              <a:t>تَسْتَفْتِ فٖيهِمْ مِنْهُمْ اَحَداًࣖ</a:t>
            </a:r>
            <a:r>
              <a:rPr lang="ar-AE" sz="3400" b="1" dirty="0"/>
              <a:t>﴿٢٢﴾</a:t>
            </a:r>
            <a:endParaRPr lang="tr-TR" sz="3400" dirty="0"/>
          </a:p>
        </p:txBody>
      </p:sp>
      <p:sp>
        <p:nvSpPr>
          <p:cNvPr id="3" name="Alt Başlık 2"/>
          <p:cNvSpPr>
            <a:spLocks noGrp="1"/>
          </p:cNvSpPr>
          <p:nvPr>
            <p:ph type="subTitle" idx="1"/>
          </p:nvPr>
        </p:nvSpPr>
        <p:spPr>
          <a:xfrm>
            <a:off x="0" y="4971470"/>
            <a:ext cx="12192000" cy="1655762"/>
          </a:xfrm>
        </p:spPr>
        <p:txBody>
          <a:bodyPr>
            <a:normAutofit/>
          </a:bodyPr>
          <a:lstStyle/>
          <a:p>
            <a:r>
              <a:rPr lang="tr-TR" sz="2000" b="1" i="1" dirty="0"/>
              <a:t>﴾22﴿(Sonra gelenler) bilmedikleri konuda karanlığa taş atar gibi tahminler yürüterek, “Onlar üç kişidir; dördüncüleri de köpekleridir” diyecekler; “Beş kişidir, altıncıları köpekleridir” diyecekler. “Onlar yedi kişidir, sekizincisi köpekleridir” diyecekler. De ki: “Onların sayısını rabbim daha iyi bilir. Onlar hakkında bilgisi olan çok azdır. Artık onlar hakkında gerçeği açıklama dışında tartışmaya girme ve kimseden de onlarla ilgili bilgi isteme!”</a:t>
            </a:r>
            <a:endParaRPr lang="tr-TR" sz="1800"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Kehf</a:t>
            </a:r>
            <a:r>
              <a:rPr lang="tr-TR" sz="2000" b="1" dirty="0" smtClean="0"/>
              <a:t> Suresi 18.sure</a:t>
            </a:r>
          </a:p>
          <a:p>
            <a:r>
              <a:rPr lang="tr-TR" sz="2000" b="1" dirty="0" smtClean="0"/>
              <a:t>22 . Ayet </a:t>
            </a:r>
            <a:endParaRPr lang="tr-TR" sz="2000" dirty="0"/>
          </a:p>
        </p:txBody>
      </p:sp>
    </p:spTree>
    <p:extLst>
      <p:ext uri="{BB962C8B-B14F-4D97-AF65-F5344CB8AC3E}">
        <p14:creationId xmlns:p14="http://schemas.microsoft.com/office/powerpoint/2010/main" val="3852743645"/>
      </p:ext>
    </p:extLst>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839223"/>
            <a:ext cx="12192000" cy="1204331"/>
          </a:xfrm>
        </p:spPr>
        <p:txBody>
          <a:bodyPr>
            <a:noAutofit/>
          </a:bodyPr>
          <a:lstStyle/>
          <a:p>
            <a:pPr rtl="1"/>
            <a:r>
              <a:rPr lang="ar-AE" sz="3600" dirty="0"/>
              <a:t>وَلَا تَقُولَنَّ لِشَا۬يْءٍ اِنّٖي فَاعِلٌ ذٰلِكَ غَداًۙ</a:t>
            </a:r>
            <a:r>
              <a:rPr lang="ar-AE" sz="3600" b="1" dirty="0"/>
              <a:t>﴿٢٣</a:t>
            </a:r>
            <a:r>
              <a:rPr lang="ar-AE" sz="3600" b="1" dirty="0" smtClean="0"/>
              <a:t>﴾</a:t>
            </a:r>
            <a:r>
              <a:rPr lang="tr-TR" sz="3600" b="1" dirty="0" smtClean="0"/>
              <a:t/>
            </a:r>
            <a:br>
              <a:rPr lang="tr-TR" sz="3600" b="1" dirty="0" smtClean="0"/>
            </a:br>
            <a:r>
              <a:rPr lang="ar-AE" sz="3600" dirty="0"/>
              <a:t/>
            </a:r>
            <a:br>
              <a:rPr lang="ar-AE" sz="3600" dirty="0"/>
            </a:br>
            <a:r>
              <a:rPr lang="ar-AE" sz="3600" dirty="0"/>
              <a:t>اِلَّٓا اَنْ يَشَٓاءَ اللّٰهُؗ وَاذْكُرْ رَبَّكَ اِذَا نَسٖيتَ وَقُلْ عَسٰٓى اَنْ يَهْدِيَنِ رَبّٖي لِاَقْرَبَ مِنْ </a:t>
            </a:r>
            <a:r>
              <a:rPr lang="ar-AE" sz="3600" dirty="0" smtClean="0"/>
              <a:t>هٰذَا</a:t>
            </a:r>
            <a:r>
              <a:rPr lang="tr-TR" sz="3600" dirty="0" smtClean="0"/>
              <a:t/>
            </a:r>
            <a:br>
              <a:rPr lang="tr-TR" sz="3600" dirty="0" smtClean="0"/>
            </a:br>
            <a:r>
              <a:rPr lang="tr-TR" sz="3600" dirty="0"/>
              <a:t/>
            </a:r>
            <a:br>
              <a:rPr lang="tr-TR" sz="3600" dirty="0"/>
            </a:br>
            <a:r>
              <a:rPr lang="ar-AE" sz="3600" dirty="0" smtClean="0"/>
              <a:t> </a:t>
            </a:r>
            <a:r>
              <a:rPr lang="ar-AE" sz="3600" dirty="0"/>
              <a:t>رَشَداً</a:t>
            </a:r>
            <a:r>
              <a:rPr lang="ar-AE" sz="3600" b="1" dirty="0"/>
              <a:t>﴿٢٤﴾</a:t>
            </a:r>
            <a:endParaRPr lang="ar-AE" sz="3600" dirty="0"/>
          </a:p>
        </p:txBody>
      </p:sp>
      <p:sp>
        <p:nvSpPr>
          <p:cNvPr id="3" name="Alt Başlık 2"/>
          <p:cNvSpPr>
            <a:spLocks noGrp="1"/>
          </p:cNvSpPr>
          <p:nvPr>
            <p:ph type="subTitle" idx="1"/>
          </p:nvPr>
        </p:nvSpPr>
        <p:spPr>
          <a:xfrm>
            <a:off x="0" y="4826504"/>
            <a:ext cx="12192000" cy="1655762"/>
          </a:xfrm>
        </p:spPr>
        <p:txBody>
          <a:bodyPr/>
          <a:lstStyle/>
          <a:p>
            <a:r>
              <a:rPr lang="tr-TR" b="1" i="1" dirty="0"/>
              <a:t>﴾23-24﴿“Allah izin verirse” demeden hiçbir şey için, “Şu işi yarın yapacağım” deme! Unuttuğun takdirde rabbini an ve “Umarım rabbim bana, doğruya bundan daha yakın yolu gösterir” de.</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Kehf</a:t>
            </a:r>
            <a:r>
              <a:rPr lang="tr-TR" sz="2000" b="1" dirty="0" smtClean="0"/>
              <a:t> Suresi 18.sure</a:t>
            </a:r>
          </a:p>
          <a:p>
            <a:r>
              <a:rPr lang="tr-TR" sz="2000" b="1" dirty="0" smtClean="0"/>
              <a:t>23-24 . Ayet </a:t>
            </a:r>
            <a:endParaRPr lang="tr-TR" sz="2000" dirty="0"/>
          </a:p>
        </p:txBody>
      </p:sp>
    </p:spTree>
    <p:extLst>
      <p:ext uri="{BB962C8B-B14F-4D97-AF65-F5344CB8AC3E}">
        <p14:creationId xmlns:p14="http://schemas.microsoft.com/office/powerpoint/2010/main" val="30309164"/>
      </p:ext>
    </p:extLst>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802160"/>
            <a:ext cx="12192000" cy="1204331"/>
          </a:xfrm>
        </p:spPr>
        <p:txBody>
          <a:bodyPr>
            <a:noAutofit/>
          </a:bodyPr>
          <a:lstStyle/>
          <a:p>
            <a:pPr rtl="1"/>
            <a:r>
              <a:rPr lang="ar-AE" sz="3600" dirty="0"/>
              <a:t>وَاتْلُ مَٓا اُو۫حِيَ اِلَيْكَ مِنْ كِتَابِ رَبِّكَۚ لَا مُبَدِّلَ لِكَلِمَاتِهٖ وَلَنْ تَجِدَ مِنْ دُونِهٖ مُلْتَحَداً</a:t>
            </a:r>
            <a:r>
              <a:rPr lang="ar-AE" sz="3600" b="1" dirty="0"/>
              <a:t>﴿٢٧﴾</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﴾27﴿Rabbinin kitabından sana </a:t>
            </a:r>
            <a:r>
              <a:rPr lang="tr-TR" b="1" i="1" dirty="0" err="1"/>
              <a:t>vahyedileni</a:t>
            </a:r>
            <a:r>
              <a:rPr lang="tr-TR" b="1" i="1" dirty="0"/>
              <a:t> oku! Onun kelimelerini değiştirecek hiç kimse yoktur. Ondan başka bir sığınak da bulamazsın.</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Kehf</a:t>
            </a:r>
            <a:r>
              <a:rPr lang="tr-TR" sz="2000" b="1" dirty="0" smtClean="0"/>
              <a:t> Suresi 18.sure</a:t>
            </a:r>
          </a:p>
          <a:p>
            <a:r>
              <a:rPr lang="tr-TR" sz="2000" b="1" dirty="0" smtClean="0"/>
              <a:t>27 . Ayet </a:t>
            </a:r>
            <a:endParaRPr lang="tr-TR" sz="2000" dirty="0"/>
          </a:p>
        </p:txBody>
      </p:sp>
    </p:spTree>
    <p:extLst>
      <p:ext uri="{BB962C8B-B14F-4D97-AF65-F5344CB8AC3E}">
        <p14:creationId xmlns:p14="http://schemas.microsoft.com/office/powerpoint/2010/main" val="3426545976"/>
      </p:ext>
    </p:extLst>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783467"/>
            <a:ext cx="12192000" cy="1204331"/>
          </a:xfrm>
        </p:spPr>
        <p:txBody>
          <a:bodyPr>
            <a:noAutofit/>
          </a:bodyPr>
          <a:lstStyle/>
          <a:p>
            <a:pPr rtl="1"/>
            <a:r>
              <a:rPr lang="ar-AE" sz="3600" dirty="0"/>
              <a:t>وَاصْبِرْ نَفْسَكَ مَعَ الَّذٖينَ يَدْعُونَ رَبَّهُمْ بِالْغَدٰوةِ وَالْعَشِيِّ يُرٖيدُونَ وَجْهَهُ وَلَا تَعْدُ </a:t>
            </a:r>
            <a:r>
              <a:rPr lang="ar-AE" sz="3600" dirty="0" smtClean="0"/>
              <a:t>عَيْنَاكَ</a:t>
            </a:r>
            <a:r>
              <a:rPr lang="tr-TR" sz="3600" dirty="0" smtClean="0"/>
              <a:t/>
            </a:r>
            <a:br>
              <a:rPr lang="tr-TR" sz="3600" dirty="0" smtClean="0"/>
            </a:br>
            <a:r>
              <a:rPr lang="tr-TR" sz="3600" dirty="0"/>
              <a:t/>
            </a:r>
            <a:br>
              <a:rPr lang="tr-TR" sz="3600" dirty="0"/>
            </a:br>
            <a:r>
              <a:rPr lang="ar-AE" sz="3600" dirty="0" smtClean="0"/>
              <a:t> </a:t>
            </a:r>
            <a:r>
              <a:rPr lang="ar-AE" sz="3600" dirty="0"/>
              <a:t>عَنْهُمْۚ تُرٖيدُ زٖينَةَ الْحَيٰوةِ الدُّنْيَا وَلَا تُطِـعْ مَنْ اَغْفَلْنَا قَلْبَهُ عَنْ ذِكْرِنَا وَاتَّبَعَ هَوٰيهُ </a:t>
            </a:r>
            <a:r>
              <a:rPr lang="ar-AE" sz="3600" dirty="0" smtClean="0"/>
              <a:t>وَكَانَ</a:t>
            </a:r>
            <a:r>
              <a:rPr lang="tr-TR" sz="3600" dirty="0" smtClean="0"/>
              <a:t/>
            </a:r>
            <a:br>
              <a:rPr lang="tr-TR" sz="3600" dirty="0" smtClean="0"/>
            </a:br>
            <a:r>
              <a:rPr lang="tr-TR" sz="3600" dirty="0"/>
              <a:t/>
            </a:r>
            <a:br>
              <a:rPr lang="tr-TR" sz="3600" dirty="0"/>
            </a:br>
            <a:r>
              <a:rPr lang="ar-AE" sz="3600" dirty="0" smtClean="0"/>
              <a:t> </a:t>
            </a:r>
            <a:r>
              <a:rPr lang="ar-AE" sz="3600" dirty="0"/>
              <a:t>اَمْرُهُ فُرُطاً</a:t>
            </a:r>
            <a:r>
              <a:rPr lang="ar-AE" sz="3600" b="1" dirty="0"/>
              <a:t>﴿٢٨﴾</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﴾28﴿Rızâsını dileyerek sabah akşam rablerine dua edenlerle olmak için elinden gelen çabayı göster. Dünya hayatının çekiciliğine meylederek gözlerini onlardan çevirme! Bizi anmaktan kalbini gafil kıldığımız, kötü arzularına uymuş ve işi gücü aşırılık olan kimseye boyun eğme!</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Kehf</a:t>
            </a:r>
            <a:r>
              <a:rPr lang="tr-TR" sz="2000" b="1" dirty="0" smtClean="0"/>
              <a:t> Suresi 18.sure</a:t>
            </a:r>
          </a:p>
          <a:p>
            <a:r>
              <a:rPr lang="tr-TR" sz="2000" b="1" dirty="0" smtClean="0"/>
              <a:t>28 . Ayet </a:t>
            </a:r>
            <a:endParaRPr lang="tr-TR" sz="2000" dirty="0"/>
          </a:p>
        </p:txBody>
      </p:sp>
    </p:spTree>
    <p:extLst>
      <p:ext uri="{BB962C8B-B14F-4D97-AF65-F5344CB8AC3E}">
        <p14:creationId xmlns:p14="http://schemas.microsoft.com/office/powerpoint/2010/main" val="2830159414"/>
      </p:ext>
    </p:extLst>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783467"/>
            <a:ext cx="12192000" cy="1204331"/>
          </a:xfrm>
        </p:spPr>
        <p:txBody>
          <a:bodyPr>
            <a:noAutofit/>
          </a:bodyPr>
          <a:lstStyle/>
          <a:p>
            <a:pPr rtl="1"/>
            <a:r>
              <a:rPr lang="ar-AE" sz="3600" dirty="0"/>
              <a:t>وَقُلِ الْحَقُّ مِنْ رَبِّكُمْ فَمَنْ شَٓاءَ فَلْيُؤْمِنْ وَمَنْ شَٓاءَ فَلْيَكْفُرْۙ اِنَّٓا اَعْتَدْنَا لِلظَّالِمٖينَ نَاراًۙ </a:t>
            </a:r>
            <a:r>
              <a:rPr lang="ar-AE" sz="3600" dirty="0" smtClean="0"/>
              <a:t>اَحَاطَ</a:t>
            </a:r>
            <a:r>
              <a:rPr lang="tr-TR" sz="3600" dirty="0" smtClean="0"/>
              <a:t/>
            </a:r>
            <a:br>
              <a:rPr lang="tr-TR" sz="3600" dirty="0" smtClean="0"/>
            </a:br>
            <a:r>
              <a:rPr lang="tr-TR" sz="3600" dirty="0"/>
              <a:t/>
            </a:r>
            <a:br>
              <a:rPr lang="tr-TR" sz="3600" dirty="0"/>
            </a:br>
            <a:r>
              <a:rPr lang="ar-AE" sz="3600" dirty="0" smtClean="0"/>
              <a:t> </a:t>
            </a:r>
            <a:r>
              <a:rPr lang="ar-AE" sz="3600" dirty="0"/>
              <a:t>بِهِمْ سُرَادِقُهَاؕ وَاِنْ يَسْتَغٖيثُوا يُغَاثُوا بِمَٓاءٍ كَالْمُهْلِ يَشْوِي الْوُجُوهَؕ بِئْسَ الشَّرَابُؕ </a:t>
            </a:r>
            <a:r>
              <a:rPr lang="ar-AE" sz="3600" dirty="0" smtClean="0"/>
              <a:t>وَسَٓاءَتْ</a:t>
            </a:r>
            <a:r>
              <a:rPr lang="tr-TR" sz="3600" dirty="0" smtClean="0"/>
              <a:t/>
            </a:r>
            <a:br>
              <a:rPr lang="tr-TR" sz="3600" dirty="0" smtClean="0"/>
            </a:br>
            <a:r>
              <a:rPr lang="tr-TR" sz="3600" dirty="0"/>
              <a:t/>
            </a:r>
            <a:br>
              <a:rPr lang="tr-TR" sz="3600" dirty="0"/>
            </a:br>
            <a:r>
              <a:rPr lang="ar-AE" sz="3600" dirty="0" smtClean="0"/>
              <a:t> </a:t>
            </a:r>
            <a:r>
              <a:rPr lang="ar-AE" sz="3600" dirty="0"/>
              <a:t>مُرْتَفَقاً</a:t>
            </a:r>
            <a:r>
              <a:rPr lang="ar-AE" sz="3600" b="1" dirty="0"/>
              <a:t>﴿٢٩﴾</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﴾29﴿Ve de ki: Gerçek, rabbinizden gelendir. Artık dileyen iman etsin dileyen inkâr etsin. Biz, zalimler için alevleri kendilerini çepeçevre kuşatan bir ateş hazırladık. (Susuzluktan) imdat dileyecek olsalar buna, erimiş maden gibi yüzleri haşlayan bir su ile cevap verilir. Ne fena bir içecek ve ne kötü bir barınak!</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Kehf</a:t>
            </a:r>
            <a:r>
              <a:rPr lang="tr-TR" sz="2000" b="1" dirty="0" smtClean="0"/>
              <a:t> Suresi 18.sure</a:t>
            </a:r>
          </a:p>
          <a:p>
            <a:r>
              <a:rPr lang="tr-TR" sz="2000" b="1" dirty="0" smtClean="0"/>
              <a:t>29 . Ayet </a:t>
            </a:r>
            <a:endParaRPr lang="tr-TR" sz="2000" dirty="0"/>
          </a:p>
        </p:txBody>
      </p:sp>
    </p:spTree>
    <p:extLst>
      <p:ext uri="{BB962C8B-B14F-4D97-AF65-F5344CB8AC3E}">
        <p14:creationId xmlns:p14="http://schemas.microsoft.com/office/powerpoint/2010/main" val="2391653608"/>
      </p:ext>
    </p:extLst>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225906"/>
            <a:ext cx="12192000" cy="1204331"/>
          </a:xfrm>
        </p:spPr>
        <p:txBody>
          <a:bodyPr>
            <a:noAutofit/>
          </a:bodyPr>
          <a:lstStyle/>
          <a:p>
            <a:pPr rtl="1"/>
            <a:r>
              <a:rPr lang="ar-AE" sz="3600" dirty="0"/>
              <a:t>وَاضْرِبْ لَهُمْ مَثَلاً رَجُلَيْنِ جَعَلْنَا لِاَحَدِهِمَا جَنَّتَيْنِ مِنْ اَعْنَابٍ وَحَفَفْنَاهُمَا بِنَخْلٍ </a:t>
            </a:r>
            <a:r>
              <a:rPr lang="ar-AE" sz="3600" dirty="0" smtClean="0"/>
              <a:t>وَجَعَلْنَا</a:t>
            </a:r>
            <a:r>
              <a:rPr lang="tr-TR" sz="3600" dirty="0" smtClean="0"/>
              <a:t/>
            </a:r>
            <a:br>
              <a:rPr lang="tr-TR" sz="3600" dirty="0" smtClean="0"/>
            </a:br>
            <a:r>
              <a:rPr lang="tr-TR" sz="3600" dirty="0"/>
              <a:t/>
            </a:r>
            <a:br>
              <a:rPr lang="tr-TR" sz="3600" dirty="0"/>
            </a:br>
            <a:r>
              <a:rPr lang="ar-AE" sz="3600" dirty="0" smtClean="0"/>
              <a:t> </a:t>
            </a:r>
            <a:r>
              <a:rPr lang="ar-AE" sz="3600" dirty="0"/>
              <a:t>بَيْنَهُمَا زَرْعاًؕ</a:t>
            </a:r>
            <a:r>
              <a:rPr lang="ar-AE" sz="3600" b="1" dirty="0"/>
              <a:t>﴿٣٢﴾</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﴾32﴿Onlara, misal olarak şu iki adamı anlat: Bunlardan birine iki üzüm bağı vermiş, her ikisinin de etrafını hurmalarla donatmış, aralarında da ekin bitirmiştik.</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Kehf</a:t>
            </a:r>
            <a:r>
              <a:rPr lang="tr-TR" sz="2000" b="1" dirty="0" smtClean="0"/>
              <a:t> Suresi 18.sure</a:t>
            </a:r>
          </a:p>
          <a:p>
            <a:r>
              <a:rPr lang="tr-TR" sz="2000" b="1" dirty="0" smtClean="0"/>
              <a:t>32 . Ayet </a:t>
            </a:r>
            <a:endParaRPr lang="tr-TR" sz="2000" dirty="0"/>
          </a:p>
        </p:txBody>
      </p:sp>
    </p:spTree>
    <p:extLst>
      <p:ext uri="{BB962C8B-B14F-4D97-AF65-F5344CB8AC3E}">
        <p14:creationId xmlns:p14="http://schemas.microsoft.com/office/powerpoint/2010/main" val="3270381016"/>
      </p:ext>
    </p:extLst>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846765"/>
            <a:ext cx="12192000" cy="1204331"/>
          </a:xfrm>
        </p:spPr>
        <p:txBody>
          <a:bodyPr>
            <a:noAutofit/>
          </a:bodyPr>
          <a:lstStyle/>
          <a:p>
            <a:pPr rtl="1"/>
            <a:r>
              <a:rPr lang="ar-AE" sz="3600" dirty="0"/>
              <a:t>وَدَخَلَ جَنَّتَهُ وَهُوَ ظَالِمٌ لِنَفْسِهٖۚ قَالَ مَٓا اَظُنُّ اَنْ تَبٖيدَ هٰذِهٖٓ اَبَداًۙ</a:t>
            </a:r>
            <a:r>
              <a:rPr lang="ar-AE" sz="3600" b="1" dirty="0"/>
              <a:t>﴿٣٥﴾</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﴾35﴿Böyle bir böbürlenme içinde kendine kötülük ederek bağına girdi ve şöyle dedi: “Bunun hiçbir zaman yok olacağını sanmam.</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Kehf</a:t>
            </a:r>
            <a:r>
              <a:rPr lang="tr-TR" sz="2000" b="1" dirty="0" smtClean="0"/>
              <a:t> Suresi 18.sure</a:t>
            </a:r>
          </a:p>
          <a:p>
            <a:r>
              <a:rPr lang="tr-TR" sz="2000" b="1" dirty="0" smtClean="0"/>
              <a:t>35 . Ayet </a:t>
            </a:r>
            <a:endParaRPr lang="tr-TR" sz="2000" dirty="0"/>
          </a:p>
        </p:txBody>
      </p:sp>
    </p:spTree>
    <p:extLst>
      <p:ext uri="{BB962C8B-B14F-4D97-AF65-F5344CB8AC3E}">
        <p14:creationId xmlns:p14="http://schemas.microsoft.com/office/powerpoint/2010/main" val="301096674"/>
      </p:ext>
    </p:extLst>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846765"/>
            <a:ext cx="12192000" cy="1204331"/>
          </a:xfrm>
        </p:spPr>
        <p:txBody>
          <a:bodyPr>
            <a:noAutofit/>
          </a:bodyPr>
          <a:lstStyle/>
          <a:p>
            <a:pPr rtl="1"/>
            <a:r>
              <a:rPr lang="ar-AE" sz="3600" dirty="0"/>
              <a:t>وَمَٓا اَظُنُّ السَّاعَةَ قَٓائِمَةًۙ وَلَئِنْ رُدِدْتُ اِلٰى رَبّٖي لَاَجِدَنَّ خَيْراً مِنْهَا مُنْقَلَباً</a:t>
            </a:r>
            <a:r>
              <a:rPr lang="ar-AE" sz="3600" b="1" dirty="0"/>
              <a:t>﴿٣٦﴾</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﴾36﴿Kıyametin kopacağını da sanmıyorum. Rabbimin huzuruna götürülürsem bile, hiç şüphem yok ki, orada bunun yerine daha iyisini bulurum.”</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Kehf</a:t>
            </a:r>
            <a:r>
              <a:rPr lang="tr-TR" sz="2000" b="1" dirty="0" smtClean="0"/>
              <a:t> Suresi 18.sure</a:t>
            </a:r>
          </a:p>
          <a:p>
            <a:r>
              <a:rPr lang="tr-TR" sz="2000" b="1" dirty="0" smtClean="0"/>
              <a:t>36 . Ayet </a:t>
            </a:r>
            <a:endParaRPr lang="tr-TR" sz="2000" dirty="0"/>
          </a:p>
        </p:txBody>
      </p:sp>
    </p:spTree>
    <p:extLst>
      <p:ext uri="{BB962C8B-B14F-4D97-AF65-F5344CB8AC3E}">
        <p14:creationId xmlns:p14="http://schemas.microsoft.com/office/powerpoint/2010/main" val="1795210403"/>
      </p:ext>
    </p:extLst>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071917"/>
            <a:ext cx="12192000" cy="1204331"/>
          </a:xfrm>
        </p:spPr>
        <p:txBody>
          <a:bodyPr>
            <a:noAutofit/>
          </a:bodyPr>
          <a:lstStyle/>
          <a:p>
            <a:pPr rtl="1"/>
            <a:r>
              <a:rPr lang="ar-AE" sz="3600" dirty="0"/>
              <a:t>قَالَ لَهُ صَاحِبُهُ وَهُوَ يُحَاوِرُهُٓ اَكَفَرْتَ بِالَّذٖي خَلَقَكَ مِنْ تُرَابٍ ثُمَّ مِنْ نُطْفَةٍ ثُمَّ </a:t>
            </a:r>
            <a:r>
              <a:rPr lang="ar-AE" sz="3600" dirty="0" smtClean="0"/>
              <a:t>سَوّٰيكَ</a:t>
            </a:r>
            <a:r>
              <a:rPr lang="tr-TR" sz="3600" dirty="0" smtClean="0"/>
              <a:t/>
            </a:r>
            <a:br>
              <a:rPr lang="tr-TR" sz="3600" dirty="0" smtClean="0"/>
            </a:br>
            <a:r>
              <a:rPr lang="tr-TR" sz="3600" dirty="0"/>
              <a:t/>
            </a:r>
            <a:br>
              <a:rPr lang="tr-TR" sz="3600" dirty="0"/>
            </a:br>
            <a:r>
              <a:rPr lang="ar-AE" sz="3600" dirty="0" smtClean="0"/>
              <a:t> </a:t>
            </a:r>
            <a:r>
              <a:rPr lang="ar-AE" sz="3600" dirty="0"/>
              <a:t>رَجُلاًؕ</a:t>
            </a:r>
            <a:r>
              <a:rPr lang="ar-AE" sz="3600" b="1" dirty="0"/>
              <a:t>﴿٣٧﴾</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﴾37﴿Kendisiyle konuşmakta olan arkadaşı ona hitaben, “Yoksa sen” dedi, “Seni topraktan, sonra </a:t>
            </a:r>
            <a:r>
              <a:rPr lang="tr-TR" b="1" i="1" dirty="0" err="1"/>
              <a:t>nutfeden</a:t>
            </a:r>
            <a:r>
              <a:rPr lang="tr-TR" b="1" i="1" dirty="0"/>
              <a:t> (sperm) yaratan, daha sonra seni bir adam biçimine sokan Allah’a da mı inanmıyorsun?”</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Kehf</a:t>
            </a:r>
            <a:r>
              <a:rPr lang="tr-TR" sz="2000" b="1" dirty="0" smtClean="0"/>
              <a:t> Suresi 18.sure</a:t>
            </a:r>
          </a:p>
          <a:p>
            <a:r>
              <a:rPr lang="tr-TR" sz="2000" b="1" dirty="0" smtClean="0"/>
              <a:t>37 . Ayet </a:t>
            </a:r>
            <a:endParaRPr lang="tr-TR" sz="2000" dirty="0"/>
          </a:p>
        </p:txBody>
      </p:sp>
    </p:spTree>
    <p:extLst>
      <p:ext uri="{BB962C8B-B14F-4D97-AF65-F5344CB8AC3E}">
        <p14:creationId xmlns:p14="http://schemas.microsoft.com/office/powerpoint/2010/main" val="3263421407"/>
      </p:ext>
    </p:extLst>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071917"/>
            <a:ext cx="12192000" cy="1204331"/>
          </a:xfrm>
        </p:spPr>
        <p:txBody>
          <a:bodyPr>
            <a:noAutofit/>
          </a:bodyPr>
          <a:lstStyle/>
          <a:p>
            <a:pPr rtl="1"/>
            <a:r>
              <a:rPr lang="ar-AE" dirty="0"/>
              <a:t>لٰكِنَّا۬ هُوَ اللّٰهُ رَبّٖي وَلَٓا اُشْرِكُ بِرَبّٖٓي اَحَداً</a:t>
            </a:r>
            <a:r>
              <a:rPr lang="ar-AE" b="1" dirty="0"/>
              <a:t>﴿٣٨﴾</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﴾38﴿Halbuki O Allah benim rabbimdir ve ben rabbime hiçbir şeyi ortak koşmam.</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Kehf</a:t>
            </a:r>
            <a:r>
              <a:rPr lang="tr-TR" sz="2000" b="1" dirty="0" smtClean="0"/>
              <a:t> Suresi 18.sure</a:t>
            </a:r>
          </a:p>
          <a:p>
            <a:r>
              <a:rPr lang="tr-TR" sz="2000" b="1" dirty="0" smtClean="0"/>
              <a:t>38 . Ayet </a:t>
            </a:r>
            <a:endParaRPr lang="tr-TR" sz="2000" dirty="0"/>
          </a:p>
        </p:txBody>
      </p:sp>
    </p:spTree>
    <p:extLst>
      <p:ext uri="{BB962C8B-B14F-4D97-AF65-F5344CB8AC3E}">
        <p14:creationId xmlns:p14="http://schemas.microsoft.com/office/powerpoint/2010/main" val="26276178"/>
      </p:ext>
    </p:extLst>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3410063"/>
            <a:ext cx="12192000" cy="1204331"/>
          </a:xfrm>
        </p:spPr>
        <p:txBody>
          <a:bodyPr>
            <a:noAutofit/>
          </a:bodyPr>
          <a:lstStyle/>
          <a:p>
            <a:pPr rtl="1"/>
            <a:r>
              <a:rPr lang="ar-AE" sz="3600" dirty="0"/>
              <a:t>وَلَوْلَٓا اِذْ دَخَلْتَ جَنَّتَكَ قُلْتَ مَا شَٓاءَ اللّٰهُۙ لَا قُوَّةَ اِلَّا بِاللّٰهِۚ اِنْ تَرَنِ اَنَا۬ اَقَلَّ مِنْكَ </a:t>
            </a:r>
            <a:r>
              <a:rPr lang="ar-AE" sz="3600" dirty="0" smtClean="0"/>
              <a:t>مَالاً</a:t>
            </a:r>
            <a:r>
              <a:rPr lang="tr-TR" sz="3600" dirty="0" smtClean="0"/>
              <a:t/>
            </a:r>
            <a:br>
              <a:rPr lang="tr-TR" sz="3600" dirty="0" smtClean="0"/>
            </a:br>
            <a:r>
              <a:rPr lang="tr-TR" sz="3600" dirty="0"/>
              <a:t/>
            </a:r>
            <a:br>
              <a:rPr lang="tr-TR" sz="3600" dirty="0"/>
            </a:br>
            <a:r>
              <a:rPr lang="ar-AE" sz="3600" dirty="0" smtClean="0"/>
              <a:t> </a:t>
            </a:r>
            <a:r>
              <a:rPr lang="ar-AE" sz="3600" dirty="0"/>
              <a:t>وَوَلَداًۚ</a:t>
            </a:r>
            <a:r>
              <a:rPr lang="ar-AE" sz="3600" b="1" dirty="0"/>
              <a:t>﴿٣٩</a:t>
            </a:r>
            <a:r>
              <a:rPr lang="ar-AE" sz="3600" b="1" dirty="0" smtClean="0"/>
              <a:t>﴾</a:t>
            </a:r>
            <a:r>
              <a:rPr lang="tr-TR" sz="3600" b="1" dirty="0" smtClean="0"/>
              <a:t/>
            </a:r>
            <a:br>
              <a:rPr lang="tr-TR" sz="3600" b="1" dirty="0" smtClean="0"/>
            </a:br>
            <a:r>
              <a:rPr lang="ar-AE" sz="3600" dirty="0"/>
              <a:t/>
            </a:r>
            <a:br>
              <a:rPr lang="ar-AE" sz="3600" dirty="0"/>
            </a:br>
            <a:r>
              <a:rPr lang="ar-AE" sz="3600" dirty="0"/>
              <a:t>فَعَسٰى رَبّٖٓي اَنْ يُؤْتِيَنِ خَيْراً مِنْ جَنَّتِكَ وَيُرْسِلَ عَلَيْهَا حُسْبَاناً مِنَ السَّمَٓاءِ فَتُصْبِحَ </a:t>
            </a:r>
            <a:r>
              <a:rPr lang="ar-AE" sz="3600" dirty="0" smtClean="0"/>
              <a:t>صَعٖيداً</a:t>
            </a:r>
            <a:r>
              <a:rPr lang="tr-TR" sz="3600" dirty="0" smtClean="0"/>
              <a:t/>
            </a:r>
            <a:br>
              <a:rPr lang="tr-TR" sz="3600" dirty="0" smtClean="0"/>
            </a:br>
            <a:r>
              <a:rPr lang="tr-TR" sz="3600" dirty="0"/>
              <a:t/>
            </a:r>
            <a:br>
              <a:rPr lang="tr-TR" sz="3600" dirty="0"/>
            </a:br>
            <a:r>
              <a:rPr lang="ar-AE" sz="3600" dirty="0" smtClean="0"/>
              <a:t> </a:t>
            </a:r>
            <a:r>
              <a:rPr lang="ar-AE" sz="3600" dirty="0"/>
              <a:t>زَلَقاًۙ</a:t>
            </a:r>
            <a:r>
              <a:rPr lang="ar-AE" sz="3600" b="1" dirty="0"/>
              <a:t>﴿٤٠﴾</a:t>
            </a:r>
            <a:endParaRPr lang="ar-AE" sz="3600" dirty="0"/>
          </a:p>
        </p:txBody>
      </p:sp>
      <p:sp>
        <p:nvSpPr>
          <p:cNvPr id="3" name="Alt Başlık 2"/>
          <p:cNvSpPr>
            <a:spLocks noGrp="1"/>
          </p:cNvSpPr>
          <p:nvPr>
            <p:ph type="subTitle" idx="1"/>
          </p:nvPr>
        </p:nvSpPr>
        <p:spPr>
          <a:xfrm>
            <a:off x="0" y="5202238"/>
            <a:ext cx="12192000" cy="1655762"/>
          </a:xfrm>
        </p:spPr>
        <p:txBody>
          <a:bodyPr>
            <a:normAutofit/>
          </a:bodyPr>
          <a:lstStyle/>
          <a:p>
            <a:r>
              <a:rPr lang="tr-TR" sz="1800" b="1" i="1" dirty="0"/>
              <a:t>﴾39-40﴿Keşke bağına girdiğinde, ‘</a:t>
            </a:r>
            <a:r>
              <a:rPr lang="tr-TR" sz="1800" b="1" i="1" dirty="0" err="1"/>
              <a:t>Mâşal­lah</a:t>
            </a:r>
            <a:r>
              <a:rPr lang="tr-TR" sz="1800" b="1" i="1" dirty="0"/>
              <a:t>! Güç yalnız Allah’ındır’ deseydin! Eğer malca ve evlâtça beni kendinden güçsüz görüyorsan, ben de rabbimin, senin bağından daha iyisini bana vereceğini umuyorum. Allah senin bağına gökten </a:t>
            </a:r>
            <a:r>
              <a:rPr lang="tr-TR" sz="1800" b="1" i="1" dirty="0" err="1"/>
              <a:t>âfetler</a:t>
            </a:r>
            <a:r>
              <a:rPr lang="tr-TR" sz="1800" b="1" i="1" dirty="0"/>
              <a:t> gönderir de bağ boş ve kaygan bir zemin haline gelebilir.</a:t>
            </a:r>
            <a:endParaRPr lang="tr-TR" sz="1800"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Kehf</a:t>
            </a:r>
            <a:r>
              <a:rPr lang="tr-TR" sz="2000" b="1" dirty="0" smtClean="0"/>
              <a:t> Suresi 18.sure</a:t>
            </a:r>
          </a:p>
          <a:p>
            <a:r>
              <a:rPr lang="tr-TR" sz="2000" b="1" dirty="0" smtClean="0"/>
              <a:t>39-40 . Ayet </a:t>
            </a:r>
            <a:endParaRPr lang="tr-TR" sz="2000" dirty="0"/>
          </a:p>
        </p:txBody>
      </p:sp>
    </p:spTree>
    <p:extLst>
      <p:ext uri="{BB962C8B-B14F-4D97-AF65-F5344CB8AC3E}">
        <p14:creationId xmlns:p14="http://schemas.microsoft.com/office/powerpoint/2010/main" val="4158192407"/>
      </p:ext>
    </p:extLst>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071917"/>
            <a:ext cx="12192000" cy="1204331"/>
          </a:xfrm>
        </p:spPr>
        <p:txBody>
          <a:bodyPr>
            <a:noAutofit/>
          </a:bodyPr>
          <a:lstStyle/>
          <a:p>
            <a:pPr rtl="1"/>
            <a:r>
              <a:rPr lang="ar-AE" sz="3600" dirty="0"/>
              <a:t>وَاُحٖيطَ بِثَمَرِهٖ فَاَصْبَحَ يُقَلِّبُ كَفَّيْهِ عَلٰى مَٓا اَنْفَقَ فٖيهَا وَهِيَ خَاوِيَةٌ عَلٰى عُرُوشِهَا وَيَقُولُ </a:t>
            </a:r>
            <a:r>
              <a:rPr lang="ar-AE" sz="3600" dirty="0" smtClean="0"/>
              <a:t>يَا</a:t>
            </a:r>
            <a:r>
              <a:rPr lang="tr-TR" sz="3600" dirty="0" smtClean="0"/>
              <a:t/>
            </a:r>
            <a:br>
              <a:rPr lang="tr-TR" sz="3600" dirty="0" smtClean="0"/>
            </a:br>
            <a:r>
              <a:rPr lang="tr-TR" sz="3600" dirty="0"/>
              <a:t/>
            </a:r>
            <a:br>
              <a:rPr lang="tr-TR" sz="3600" dirty="0"/>
            </a:br>
            <a:r>
              <a:rPr lang="ar-AE" sz="3600" dirty="0" smtClean="0"/>
              <a:t> </a:t>
            </a:r>
            <a:r>
              <a:rPr lang="ar-AE" sz="3600" dirty="0"/>
              <a:t>لَيْتَنٖي لَمْ اُشْرِكْ بِرَبّٖٓي اَحَداً</a:t>
            </a:r>
            <a:r>
              <a:rPr lang="ar-AE" sz="3600" b="1" dirty="0"/>
              <a:t>﴿٤٢﴾</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﴾42﴿Çok geçmeden adamın ürünleri (felâketlerle) kuşatıldı. Sahibi, çardakları yere çökmüş haldeki bağı uğruna yaptığı masraflardan ötürü çırpınmaya başladı. “Ah” diyordu, “Keşke ben rabbime hiçbir şeyi ortak koşmamış olsaydım!”</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Kehf</a:t>
            </a:r>
            <a:r>
              <a:rPr lang="tr-TR" sz="2000" b="1" dirty="0" smtClean="0"/>
              <a:t> Suresi 18.sure</a:t>
            </a:r>
          </a:p>
          <a:p>
            <a:r>
              <a:rPr lang="tr-TR" sz="2000" b="1" dirty="0" smtClean="0"/>
              <a:t>42 . Ayet </a:t>
            </a:r>
            <a:endParaRPr lang="tr-TR" sz="2000" dirty="0"/>
          </a:p>
        </p:txBody>
      </p:sp>
    </p:spTree>
    <p:extLst>
      <p:ext uri="{BB962C8B-B14F-4D97-AF65-F5344CB8AC3E}">
        <p14:creationId xmlns:p14="http://schemas.microsoft.com/office/powerpoint/2010/main" val="2282896313"/>
      </p:ext>
    </p:extLst>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071917"/>
            <a:ext cx="12192000" cy="1204331"/>
          </a:xfrm>
        </p:spPr>
        <p:txBody>
          <a:bodyPr>
            <a:noAutofit/>
          </a:bodyPr>
          <a:lstStyle/>
          <a:p>
            <a:pPr rtl="1"/>
            <a:r>
              <a:rPr lang="ar-AE" sz="3600" dirty="0"/>
              <a:t>اَلْمَالُ وَالْبَنُونَ زٖينَةُ الْحَيٰوةِ الدُّنْيَاۚ وَالْبَاقِيَاتُ الصَّالِحَاتُ خَيْرٌ عِنْدَ رَبِّكَ ثَوَاباً </a:t>
            </a:r>
            <a:r>
              <a:rPr lang="ar-AE" sz="3600" dirty="0" smtClean="0"/>
              <a:t>وَخَيْرٌ</a:t>
            </a:r>
            <a:r>
              <a:rPr lang="tr-TR" sz="3600" dirty="0" smtClean="0"/>
              <a:t/>
            </a:r>
            <a:br>
              <a:rPr lang="tr-TR" sz="3600" dirty="0" smtClean="0"/>
            </a:br>
            <a:r>
              <a:rPr lang="tr-TR" sz="3600" dirty="0"/>
              <a:t/>
            </a:r>
            <a:br>
              <a:rPr lang="tr-TR" sz="3600" dirty="0"/>
            </a:br>
            <a:r>
              <a:rPr lang="ar-AE" sz="3600" dirty="0" smtClean="0"/>
              <a:t> </a:t>
            </a:r>
            <a:r>
              <a:rPr lang="ar-AE" sz="3600" dirty="0"/>
              <a:t>اَمَلاً</a:t>
            </a:r>
            <a:r>
              <a:rPr lang="ar-AE" sz="3600" b="1" dirty="0"/>
              <a:t>﴿٤٦﴾</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﴾46﴿Servet ve oğullar, dünya hayatının süsüdür; kalıcı olan iyi davranışlar ise rabbinin nezdinde hem sevapça daha hayırlı hem de ümit bağlamaya daha lâyıktır.</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Kehf</a:t>
            </a:r>
            <a:r>
              <a:rPr lang="tr-TR" sz="2000" b="1" dirty="0" smtClean="0"/>
              <a:t> Suresi 18.sure</a:t>
            </a:r>
          </a:p>
          <a:p>
            <a:r>
              <a:rPr lang="tr-TR" sz="2000" b="1" dirty="0" smtClean="0"/>
              <a:t>46 . Ayet </a:t>
            </a:r>
            <a:endParaRPr lang="tr-TR" sz="2000" dirty="0"/>
          </a:p>
        </p:txBody>
      </p:sp>
    </p:spTree>
    <p:extLst>
      <p:ext uri="{BB962C8B-B14F-4D97-AF65-F5344CB8AC3E}">
        <p14:creationId xmlns:p14="http://schemas.microsoft.com/office/powerpoint/2010/main" val="525487614"/>
      </p:ext>
    </p:extLst>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071917"/>
            <a:ext cx="12192000" cy="1204331"/>
          </a:xfrm>
        </p:spPr>
        <p:txBody>
          <a:bodyPr>
            <a:noAutofit/>
          </a:bodyPr>
          <a:lstStyle/>
          <a:p>
            <a:pPr rtl="1"/>
            <a:r>
              <a:rPr lang="ar-AE" sz="3600" dirty="0"/>
              <a:t>وَعُرِضُوا عَلٰى رَبِّكَ صَفاًّؕ لَقَدْ جِئْتُمُونَا كَمَا خَلَقْنَاكُمْ اَوَّلَ مَرَّةٍؗ بَلْ زَعَمْتُمْ اَلَّنْ نَجْعَلَ </a:t>
            </a:r>
            <a:r>
              <a:rPr lang="ar-AE" sz="3600" dirty="0" smtClean="0"/>
              <a:t>لَكُمْ</a:t>
            </a:r>
            <a:r>
              <a:rPr lang="tr-TR" sz="3600" dirty="0" smtClean="0"/>
              <a:t/>
            </a:r>
            <a:br>
              <a:rPr lang="tr-TR" sz="3600" dirty="0" smtClean="0"/>
            </a:br>
            <a:r>
              <a:rPr lang="tr-TR" sz="3600" dirty="0"/>
              <a:t/>
            </a:r>
            <a:br>
              <a:rPr lang="tr-TR" sz="3600" dirty="0"/>
            </a:br>
            <a:r>
              <a:rPr lang="ar-AE" sz="3600" dirty="0" smtClean="0"/>
              <a:t> </a:t>
            </a:r>
            <a:r>
              <a:rPr lang="ar-AE" sz="3600" dirty="0"/>
              <a:t>مَوْعِداً</a:t>
            </a:r>
            <a:r>
              <a:rPr lang="ar-AE" sz="3600" b="1" dirty="0"/>
              <a:t>﴿٤٨﴾</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﴾48﴿Artık hepsi sıra </a:t>
            </a:r>
            <a:r>
              <a:rPr lang="tr-TR" b="1" i="1" dirty="0" err="1"/>
              <a:t>sıra</a:t>
            </a:r>
            <a:r>
              <a:rPr lang="tr-TR" b="1" i="1" dirty="0"/>
              <a:t> rabbinin huzuruna çıkarılmışlardır (onlara): “</a:t>
            </a:r>
            <a:r>
              <a:rPr lang="tr-TR" b="1" i="1" dirty="0" err="1"/>
              <a:t>Andolsun</a:t>
            </a:r>
            <a:r>
              <a:rPr lang="tr-TR" b="1" i="1" dirty="0"/>
              <a:t> ki sizi ilk defasında yarattığımız gibi (tek başınıza) bize geldiniz. Oysa size asla bir buluşma zamanı tayin etmediğimizi sanmıştınız.”</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Kehf</a:t>
            </a:r>
            <a:r>
              <a:rPr lang="tr-TR" sz="2000" b="1" dirty="0" smtClean="0"/>
              <a:t> Suresi 18.sure</a:t>
            </a:r>
          </a:p>
          <a:p>
            <a:r>
              <a:rPr lang="tr-TR" sz="2000" b="1" dirty="0" smtClean="0"/>
              <a:t>48 . Ayet </a:t>
            </a:r>
            <a:endParaRPr lang="tr-TR" sz="2000" dirty="0"/>
          </a:p>
        </p:txBody>
      </p:sp>
    </p:spTree>
    <p:extLst>
      <p:ext uri="{BB962C8B-B14F-4D97-AF65-F5344CB8AC3E}">
        <p14:creationId xmlns:p14="http://schemas.microsoft.com/office/powerpoint/2010/main" val="321214861"/>
      </p:ext>
    </p:extLst>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573721"/>
            <a:ext cx="12192000" cy="1204331"/>
          </a:xfrm>
        </p:spPr>
        <p:txBody>
          <a:bodyPr>
            <a:noAutofit/>
          </a:bodyPr>
          <a:lstStyle/>
          <a:p>
            <a:pPr rtl="1"/>
            <a:r>
              <a:rPr lang="ar-AE" sz="3600" dirty="0"/>
              <a:t>وَوُضِعَ الْكِتَابُ فَتَرَى الْمُجْرِمٖينَ مُشْفِقٖينَ مِمَّا فٖيهِ وَيَقُولُونَ يَا وَيْلَتَنَا مَا لِ‌هٰذَا الْكِتَابِ </a:t>
            </a:r>
            <a:r>
              <a:rPr lang="ar-AE" sz="3600" dirty="0" smtClean="0"/>
              <a:t>لَا</a:t>
            </a:r>
            <a:r>
              <a:rPr lang="tr-TR" sz="3600" dirty="0" smtClean="0"/>
              <a:t/>
            </a:r>
            <a:br>
              <a:rPr lang="tr-TR" sz="3600" dirty="0" smtClean="0"/>
            </a:br>
            <a:r>
              <a:rPr lang="tr-TR" sz="3600" dirty="0"/>
              <a:t/>
            </a:r>
            <a:br>
              <a:rPr lang="tr-TR" sz="3600" dirty="0"/>
            </a:br>
            <a:r>
              <a:rPr lang="ar-AE" sz="3600" dirty="0" smtClean="0"/>
              <a:t> </a:t>
            </a:r>
            <a:r>
              <a:rPr lang="ar-AE" sz="3600" dirty="0"/>
              <a:t>يُغَادِرُ صَغٖيرَةً وَلَا كَبٖيرَةً اِلَّٓا اَحْصٰيهَاۚ وَوَجَدُوا مَا عَمِلُوا حَاضِراًؕ وَلَا يَظْلِمُ </a:t>
            </a:r>
            <a:r>
              <a:rPr lang="ar-AE" sz="3600" dirty="0" smtClean="0"/>
              <a:t>رَبُّكَ</a:t>
            </a:r>
            <a:r>
              <a:rPr lang="tr-TR" sz="3600" dirty="0" smtClean="0"/>
              <a:t/>
            </a:r>
            <a:br>
              <a:rPr lang="tr-TR" sz="3600" dirty="0" smtClean="0"/>
            </a:br>
            <a:r>
              <a:rPr lang="tr-TR" sz="3600" dirty="0"/>
              <a:t/>
            </a:r>
            <a:br>
              <a:rPr lang="tr-TR" sz="3600" dirty="0"/>
            </a:br>
            <a:r>
              <a:rPr lang="ar-AE" sz="3600" dirty="0" smtClean="0"/>
              <a:t> </a:t>
            </a:r>
            <a:r>
              <a:rPr lang="ar-AE" sz="3600" dirty="0"/>
              <a:t>اَحَداًࣖ</a:t>
            </a:r>
            <a:r>
              <a:rPr lang="ar-AE" sz="3600" b="1" dirty="0"/>
              <a:t>﴿٤٩﴾</a:t>
            </a:r>
            <a:endParaRPr lang="tr-TR" sz="3600" dirty="0"/>
          </a:p>
        </p:txBody>
      </p:sp>
      <p:sp>
        <p:nvSpPr>
          <p:cNvPr id="3" name="Alt Başlık 2"/>
          <p:cNvSpPr>
            <a:spLocks noGrp="1"/>
          </p:cNvSpPr>
          <p:nvPr>
            <p:ph type="subTitle" idx="1"/>
          </p:nvPr>
        </p:nvSpPr>
        <p:spPr>
          <a:xfrm>
            <a:off x="0" y="4625782"/>
            <a:ext cx="12192000" cy="1655762"/>
          </a:xfrm>
        </p:spPr>
        <p:txBody>
          <a:bodyPr>
            <a:normAutofit/>
          </a:bodyPr>
          <a:lstStyle/>
          <a:p>
            <a:r>
              <a:rPr lang="tr-TR" sz="2000" b="1" i="1" dirty="0"/>
              <a:t>﴾49﴿Artık kitap (amel defteri) ortaya konmuştur; suçluların, onda yazılı olanlardan korkuya kapılmış olarak, “Vay halimize! Bu nasıl kitapmış! Küçük-büyük hiçbir şey bırakmadan hepsini sayıp dökmüş!” dediklerini görürsün. Böylece yaptıklarını karşılarında bulmuşlardır. Rabbin hiç kimseye haksızlık etmez.</a:t>
            </a:r>
            <a:endParaRPr lang="tr-TR" sz="2000"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Kehf</a:t>
            </a:r>
            <a:r>
              <a:rPr lang="tr-TR" sz="2000" b="1" dirty="0" smtClean="0"/>
              <a:t> Suresi 18.sure</a:t>
            </a:r>
          </a:p>
          <a:p>
            <a:r>
              <a:rPr lang="tr-TR" sz="2000" b="1" dirty="0" smtClean="0"/>
              <a:t>49 . Ayet </a:t>
            </a:r>
            <a:endParaRPr lang="tr-TR" sz="2000" dirty="0"/>
          </a:p>
        </p:txBody>
      </p:sp>
    </p:spTree>
    <p:extLst>
      <p:ext uri="{BB962C8B-B14F-4D97-AF65-F5344CB8AC3E}">
        <p14:creationId xmlns:p14="http://schemas.microsoft.com/office/powerpoint/2010/main" val="2290945180"/>
      </p:ext>
    </p:extLst>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573721"/>
            <a:ext cx="12192000" cy="1204331"/>
          </a:xfrm>
        </p:spPr>
        <p:txBody>
          <a:bodyPr>
            <a:noAutofit/>
          </a:bodyPr>
          <a:lstStyle/>
          <a:p>
            <a:pPr rtl="1"/>
            <a:r>
              <a:rPr lang="ar-AE" sz="3600" dirty="0"/>
              <a:t>وَاِذْ قُلْنَا لِلْمَلٰٓئِكَةِ اسْجُدُوا لِاٰدَمَ فَسَجَدُٓوا اِلَّٓا اِبْلٖيسَؕ كَانَ مِنَ الْجِنِّ فَفَسَقَ عَنْ اَمْرِ </a:t>
            </a:r>
            <a:r>
              <a:rPr lang="ar-AE" sz="3600" dirty="0" smtClean="0"/>
              <a:t>رَبِّهٖؕ</a:t>
            </a:r>
            <a:r>
              <a:rPr lang="tr-TR" sz="3600" dirty="0" smtClean="0"/>
              <a:t/>
            </a:r>
            <a:br>
              <a:rPr lang="tr-TR" sz="3600" dirty="0" smtClean="0"/>
            </a:br>
            <a:r>
              <a:rPr lang="tr-TR" sz="3600" dirty="0"/>
              <a:t/>
            </a:r>
            <a:br>
              <a:rPr lang="tr-TR" sz="3600" dirty="0"/>
            </a:br>
            <a:r>
              <a:rPr lang="ar-AE" sz="3600" dirty="0" smtClean="0"/>
              <a:t> </a:t>
            </a:r>
            <a:r>
              <a:rPr lang="ar-AE" sz="3600" dirty="0"/>
              <a:t>اَفَتَتَّخِذُونَهُ وَذُرِّيَّتَهُٓ اَوْلِيَٓاءَ مِنْ دُونٖي وَهُمْ لَكُمْ عَدُوٌّؕ بِئْسَ لِلظَّالِمٖينَ بَدَلاً</a:t>
            </a:r>
            <a:r>
              <a:rPr lang="ar-AE" sz="3600" b="1" dirty="0"/>
              <a:t>﴿٥٠﴾</a:t>
            </a:r>
            <a:endParaRPr lang="tr-TR" sz="3600" dirty="0"/>
          </a:p>
        </p:txBody>
      </p:sp>
      <p:sp>
        <p:nvSpPr>
          <p:cNvPr id="3" name="Alt Başlık 2"/>
          <p:cNvSpPr>
            <a:spLocks noGrp="1"/>
          </p:cNvSpPr>
          <p:nvPr>
            <p:ph type="subTitle" idx="1"/>
          </p:nvPr>
        </p:nvSpPr>
        <p:spPr>
          <a:xfrm>
            <a:off x="0" y="4625782"/>
            <a:ext cx="12192000" cy="1655762"/>
          </a:xfrm>
        </p:spPr>
        <p:txBody>
          <a:bodyPr>
            <a:normAutofit/>
          </a:bodyPr>
          <a:lstStyle/>
          <a:p>
            <a:r>
              <a:rPr lang="tr-TR" sz="2000" b="1" i="1" dirty="0"/>
              <a:t>﴾50﴿Hani biz meleklere, “Âdem’e secde edin” demiştik; </a:t>
            </a:r>
            <a:r>
              <a:rPr lang="tr-TR" sz="2000" b="1" i="1" dirty="0" err="1"/>
              <a:t>İblîs’ten</a:t>
            </a:r>
            <a:r>
              <a:rPr lang="tr-TR" sz="2000" b="1" i="1" dirty="0"/>
              <a:t> başka hepsi secde ettiler. O cinlerdendi, rabbinin emrinden dışarı çıktı. Şimdi siz, beni bırakıp da onu ve onu izleyenleri mi dost ediniyorsunuz? Oysa onlar sizin düşmanınızdır. Zalimler adına bu ne kötü bir tercih!</a:t>
            </a:r>
            <a:endParaRPr lang="tr-TR" sz="1800"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Kehf</a:t>
            </a:r>
            <a:r>
              <a:rPr lang="tr-TR" sz="2000" b="1" dirty="0" smtClean="0"/>
              <a:t> Suresi 18.sure</a:t>
            </a:r>
          </a:p>
          <a:p>
            <a:r>
              <a:rPr lang="tr-TR" sz="2000" b="1" dirty="0" smtClean="0"/>
              <a:t>50 . Ayet </a:t>
            </a:r>
            <a:endParaRPr lang="tr-TR" sz="2000" dirty="0"/>
          </a:p>
        </p:txBody>
      </p:sp>
    </p:spTree>
    <p:extLst>
      <p:ext uri="{BB962C8B-B14F-4D97-AF65-F5344CB8AC3E}">
        <p14:creationId xmlns:p14="http://schemas.microsoft.com/office/powerpoint/2010/main" val="3485160632"/>
      </p:ext>
    </p:extLst>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372999"/>
            <a:ext cx="12192000" cy="1204331"/>
          </a:xfrm>
        </p:spPr>
        <p:txBody>
          <a:bodyPr>
            <a:noAutofit/>
          </a:bodyPr>
          <a:lstStyle/>
          <a:p>
            <a:pPr rtl="1"/>
            <a:r>
              <a:rPr lang="ar-AE" sz="3600" dirty="0"/>
              <a:t>وَمَا مَنَعَ النَّاسَ اَنْ يُؤْمِنُٓوا اِذْ جَٓاءَهُمُ الْهُدٰى وَيَسْتَغْفِرُوا رَبَّهُمْ اِلَّٓا اَنْ تَأْتِيَهُمْ سُنَّةُ </a:t>
            </a:r>
            <a:r>
              <a:rPr lang="ar-AE" sz="3600" dirty="0" smtClean="0"/>
              <a:t>الْاَوَّلٖينَ</a:t>
            </a:r>
            <a:r>
              <a:rPr lang="tr-TR" sz="3600" dirty="0" smtClean="0"/>
              <a:t/>
            </a:r>
            <a:br>
              <a:rPr lang="tr-TR" sz="3600" dirty="0" smtClean="0"/>
            </a:br>
            <a:r>
              <a:rPr lang="tr-TR" sz="3600" dirty="0"/>
              <a:t/>
            </a:r>
            <a:br>
              <a:rPr lang="tr-TR" sz="3600" dirty="0"/>
            </a:br>
            <a:r>
              <a:rPr lang="ar-AE" sz="3600" dirty="0" smtClean="0"/>
              <a:t> </a:t>
            </a:r>
            <a:r>
              <a:rPr lang="ar-AE" sz="3600" dirty="0"/>
              <a:t>اَوْ يَأْتِيَهُمُ الْعَذَابُ قُبُلاً</a:t>
            </a:r>
            <a:r>
              <a:rPr lang="ar-AE" sz="3600" b="1" dirty="0"/>
              <a:t>﴿٥٥﴾</a:t>
            </a:r>
            <a:endParaRPr lang="tr-TR" sz="3600" dirty="0"/>
          </a:p>
        </p:txBody>
      </p:sp>
      <p:sp>
        <p:nvSpPr>
          <p:cNvPr id="3" name="Alt Başlık 2"/>
          <p:cNvSpPr>
            <a:spLocks noGrp="1"/>
          </p:cNvSpPr>
          <p:nvPr>
            <p:ph type="subTitle" idx="1"/>
          </p:nvPr>
        </p:nvSpPr>
        <p:spPr>
          <a:xfrm>
            <a:off x="0" y="4625782"/>
            <a:ext cx="12192000" cy="1655762"/>
          </a:xfrm>
        </p:spPr>
        <p:txBody>
          <a:bodyPr>
            <a:normAutofit/>
          </a:bodyPr>
          <a:lstStyle/>
          <a:p>
            <a:r>
              <a:rPr lang="tr-TR" b="1" i="1" dirty="0"/>
              <a:t>﴾55﴿Kendilerine hidayet geldiğinde insanları iman etmekten ve rablerinden mağfiret talep etmekten alıkoyan şey sadece, öncekilerin başına gelenlerin kendi başlarına da gelmesini, yahut </a:t>
            </a:r>
            <a:r>
              <a:rPr lang="tr-TR" b="1" i="1" dirty="0" err="1"/>
              <a:t>âhiret</a:t>
            </a:r>
            <a:r>
              <a:rPr lang="tr-TR" b="1" i="1" dirty="0"/>
              <a:t> azabının göz göre göre kendilerine gelmesini beklemeleridir.</a:t>
            </a:r>
            <a:endParaRPr lang="tr-TR" sz="2000"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Kehf</a:t>
            </a:r>
            <a:r>
              <a:rPr lang="tr-TR" sz="2000" b="1" dirty="0" smtClean="0"/>
              <a:t> Suresi 18.sure</a:t>
            </a:r>
          </a:p>
          <a:p>
            <a:r>
              <a:rPr lang="tr-TR" sz="2000" b="1" dirty="0" smtClean="0"/>
              <a:t>55 . Ayet </a:t>
            </a:r>
            <a:endParaRPr lang="tr-TR" sz="2000" dirty="0"/>
          </a:p>
        </p:txBody>
      </p:sp>
    </p:spTree>
    <p:extLst>
      <p:ext uri="{BB962C8B-B14F-4D97-AF65-F5344CB8AC3E}">
        <p14:creationId xmlns:p14="http://schemas.microsoft.com/office/powerpoint/2010/main" val="3441064511"/>
      </p:ext>
    </p:extLst>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071917"/>
            <a:ext cx="12192000" cy="1204331"/>
          </a:xfrm>
        </p:spPr>
        <p:txBody>
          <a:bodyPr>
            <a:noAutofit/>
          </a:bodyPr>
          <a:lstStyle/>
          <a:p>
            <a:pPr rtl="1"/>
            <a:r>
              <a:rPr lang="ar-AE" sz="3600" dirty="0"/>
              <a:t>وَمَنْ اَظْلَمُ مِمَّنْ ذُكِّرَ بِاٰيَاتِ رَبِّهٖ فَاَعْرَضَ عَنْهَا وَنَسِيَ مَا قَدَّمَتْ يَدَاهُؕ اِنَّا جَعَلْنَا </a:t>
            </a:r>
            <a:r>
              <a:rPr lang="ar-AE" sz="3600" dirty="0" smtClean="0"/>
              <a:t>عَلٰى</a:t>
            </a:r>
            <a:r>
              <a:rPr lang="tr-TR" sz="3600" dirty="0" smtClean="0"/>
              <a:t/>
            </a:r>
            <a:br>
              <a:rPr lang="tr-TR" sz="3600" dirty="0" smtClean="0"/>
            </a:br>
            <a:r>
              <a:rPr lang="tr-TR" sz="3600" dirty="0"/>
              <a:t/>
            </a:r>
            <a:br>
              <a:rPr lang="tr-TR" sz="3600" dirty="0"/>
            </a:br>
            <a:r>
              <a:rPr lang="ar-AE" sz="3600" dirty="0" smtClean="0"/>
              <a:t> </a:t>
            </a:r>
            <a:r>
              <a:rPr lang="ar-AE" sz="3600" dirty="0"/>
              <a:t>قُلُوبِهِمْ اَكِنَّةً اَنْ يَفْقَهُوهُ وَفٖٓي اٰذَانِهِمْ وَقْراًؕ وَاِنْ تَدْعُهُمْ اِلَى الْهُدٰى فَلَنْ يَهْتَدُٓوا اِذاً اَبَداً</a:t>
            </a:r>
            <a:r>
              <a:rPr lang="ar-AE" sz="3600" b="1" dirty="0"/>
              <a:t>﴿٥٧﴾</a:t>
            </a:r>
            <a:endParaRPr lang="tr-TR" sz="3600" dirty="0"/>
          </a:p>
        </p:txBody>
      </p:sp>
      <p:sp>
        <p:nvSpPr>
          <p:cNvPr id="3" name="Alt Başlık 2"/>
          <p:cNvSpPr>
            <a:spLocks noGrp="1"/>
          </p:cNvSpPr>
          <p:nvPr>
            <p:ph type="subTitle" idx="1"/>
          </p:nvPr>
        </p:nvSpPr>
        <p:spPr>
          <a:xfrm>
            <a:off x="0" y="4625782"/>
            <a:ext cx="12192000" cy="1655762"/>
          </a:xfrm>
        </p:spPr>
        <p:txBody>
          <a:bodyPr>
            <a:normAutofit/>
          </a:bodyPr>
          <a:lstStyle/>
          <a:p>
            <a:r>
              <a:rPr lang="tr-TR" b="1" i="1" dirty="0"/>
              <a:t>﴾57﴿Kendisine rabbinin </a:t>
            </a:r>
            <a:r>
              <a:rPr lang="tr-TR" b="1" i="1" dirty="0" err="1"/>
              <a:t>âyetleri</a:t>
            </a:r>
            <a:r>
              <a:rPr lang="tr-TR" b="1" i="1" dirty="0"/>
              <a:t> hatırlatılıp da ona sırt çevirenden ve kendi elleriyle yaptığını unutandan daha zalim kim vardır? Biz onların kalplerine, bu uyarıyı algılamalarına engel olan bir örtü koyduk, kulaklarına da sağırlık verdik. Sen onları hidayete çağırsan da artık ebediyen hidayete eremeyecekler.</a:t>
            </a:r>
            <a:endParaRPr lang="tr-TR" sz="2000"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Kehf</a:t>
            </a:r>
            <a:r>
              <a:rPr lang="tr-TR" sz="2000" b="1" dirty="0" smtClean="0"/>
              <a:t> Suresi 18.sure</a:t>
            </a:r>
          </a:p>
          <a:p>
            <a:r>
              <a:rPr lang="tr-TR" sz="2000" b="1" dirty="0" smtClean="0"/>
              <a:t>57 . Ayet </a:t>
            </a:r>
            <a:endParaRPr lang="tr-TR" sz="2000" dirty="0"/>
          </a:p>
        </p:txBody>
      </p:sp>
    </p:spTree>
    <p:extLst>
      <p:ext uri="{BB962C8B-B14F-4D97-AF65-F5344CB8AC3E}">
        <p14:creationId xmlns:p14="http://schemas.microsoft.com/office/powerpoint/2010/main" val="3495022128"/>
      </p:ext>
    </p:extLst>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216882"/>
            <a:ext cx="12192000" cy="1204331"/>
          </a:xfrm>
        </p:spPr>
        <p:txBody>
          <a:bodyPr>
            <a:noAutofit/>
          </a:bodyPr>
          <a:lstStyle/>
          <a:p>
            <a:pPr rtl="1"/>
            <a:r>
              <a:rPr lang="ar-AE" sz="3600" dirty="0"/>
              <a:t>وَرَبُّكَ الْغَفُورُ ذُو الرَّحْمَةِؕ لَوْ يُؤَاخِذُهُمْ بِمَا كَسَبُوا لَعَجَّلَ لَهُمُ الْعَذَابَؕ بَلْ لَهُمْ مَوْعِدٌ لَنْ </a:t>
            </a:r>
            <a:r>
              <a:rPr lang="tr-TR" sz="3600" dirty="0" smtClean="0"/>
              <a:t/>
            </a:r>
            <a:br>
              <a:rPr lang="tr-TR" sz="3600" dirty="0" smtClean="0"/>
            </a:br>
            <a:r>
              <a:rPr lang="tr-TR" sz="3600" dirty="0"/>
              <a:t/>
            </a:r>
            <a:br>
              <a:rPr lang="tr-TR" sz="3600" dirty="0"/>
            </a:br>
            <a:r>
              <a:rPr lang="ar-AE" sz="3600" dirty="0" smtClean="0"/>
              <a:t>يَجِدُوا </a:t>
            </a:r>
            <a:r>
              <a:rPr lang="ar-AE" sz="3600" dirty="0"/>
              <a:t>مِنْ دُونِهٖ مَوْئِلاً</a:t>
            </a:r>
            <a:r>
              <a:rPr lang="ar-AE" sz="3600" b="1" dirty="0"/>
              <a:t>﴿٥٨﴾</a:t>
            </a:r>
            <a:endParaRPr lang="tr-TR" sz="3600" dirty="0"/>
          </a:p>
        </p:txBody>
      </p:sp>
      <p:sp>
        <p:nvSpPr>
          <p:cNvPr id="3" name="Alt Başlık 2"/>
          <p:cNvSpPr>
            <a:spLocks noGrp="1"/>
          </p:cNvSpPr>
          <p:nvPr>
            <p:ph type="subTitle" idx="1"/>
          </p:nvPr>
        </p:nvSpPr>
        <p:spPr>
          <a:xfrm>
            <a:off x="0" y="4714992"/>
            <a:ext cx="12192000" cy="1655762"/>
          </a:xfrm>
        </p:spPr>
        <p:txBody>
          <a:bodyPr>
            <a:normAutofit/>
          </a:bodyPr>
          <a:lstStyle/>
          <a:p>
            <a:r>
              <a:rPr lang="tr-TR" b="1" i="1" dirty="0"/>
              <a:t>﴾58﴿Senin rabbin hep bağışlayıcıdır ve merhamet sahibidir; şayet yaptıkları yüzünden onları (hemen) cezalandıracak olsaydı, onlara azabı çarçabuk verirdi. Fakat kendilerine tanınmış belli bir süre vardır ki, artık bundan öte kaçıp kurtulacakları bir sığınak bulamayacaklardır.</a:t>
            </a:r>
            <a:endParaRPr lang="tr-TR" sz="2000"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Kehf</a:t>
            </a:r>
            <a:r>
              <a:rPr lang="tr-TR" sz="2000" b="1" dirty="0" smtClean="0"/>
              <a:t> Suresi 18.sure</a:t>
            </a:r>
          </a:p>
          <a:p>
            <a:r>
              <a:rPr lang="tr-TR" sz="2000" b="1" dirty="0" smtClean="0"/>
              <a:t>58 . Ayet </a:t>
            </a:r>
            <a:endParaRPr lang="tr-TR" sz="2000" dirty="0"/>
          </a:p>
        </p:txBody>
      </p:sp>
    </p:spTree>
    <p:extLst>
      <p:ext uri="{BB962C8B-B14F-4D97-AF65-F5344CB8AC3E}">
        <p14:creationId xmlns:p14="http://schemas.microsoft.com/office/powerpoint/2010/main" val="3686552457"/>
      </p:ext>
    </p:extLst>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92774"/>
            <a:ext cx="12192000" cy="1204331"/>
          </a:xfrm>
        </p:spPr>
        <p:txBody>
          <a:bodyPr>
            <a:noAutofit/>
          </a:bodyPr>
          <a:lstStyle/>
          <a:p>
            <a:pPr rtl="1"/>
            <a:r>
              <a:rPr lang="ar-AE" sz="3600" dirty="0"/>
              <a:t>فَاَرَدْنَٓا اَنْ يُبْدِلَهُمَا رَبُّهُمَا خَيْراً مِنْهُ زَكٰوةً وَاَقْرَبَ رُحْماً</a:t>
            </a:r>
            <a:r>
              <a:rPr lang="ar-AE" sz="3600" b="1" dirty="0"/>
              <a:t>﴿٨١﴾</a:t>
            </a:r>
            <a:endParaRPr lang="tr-TR" sz="3600" dirty="0"/>
          </a:p>
        </p:txBody>
      </p:sp>
      <p:sp>
        <p:nvSpPr>
          <p:cNvPr id="3" name="Alt Başlık 2"/>
          <p:cNvSpPr>
            <a:spLocks noGrp="1"/>
          </p:cNvSpPr>
          <p:nvPr>
            <p:ph type="subTitle" idx="1"/>
          </p:nvPr>
        </p:nvSpPr>
        <p:spPr>
          <a:xfrm>
            <a:off x="0" y="4625782"/>
            <a:ext cx="12192000" cy="1655762"/>
          </a:xfrm>
        </p:spPr>
        <p:txBody>
          <a:bodyPr>
            <a:normAutofit/>
          </a:bodyPr>
          <a:lstStyle/>
          <a:p>
            <a:r>
              <a:rPr lang="tr-TR" b="1" i="1" dirty="0"/>
              <a:t>﴾81﴿Böylece istedik ki, rableri onun yerine kendilerine ondan daha temiz ve daha merhametlisini versin.</a:t>
            </a:r>
            <a:endParaRPr lang="tr-TR" sz="2000"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Kehf</a:t>
            </a:r>
            <a:r>
              <a:rPr lang="tr-TR" sz="2000" b="1" dirty="0" smtClean="0"/>
              <a:t> Suresi 18.sure</a:t>
            </a:r>
          </a:p>
          <a:p>
            <a:r>
              <a:rPr lang="tr-TR" sz="2000" b="1" dirty="0" smtClean="0"/>
              <a:t>81 . Ayet </a:t>
            </a:r>
            <a:endParaRPr lang="tr-TR" sz="2000" dirty="0"/>
          </a:p>
        </p:txBody>
      </p:sp>
    </p:spTree>
    <p:extLst>
      <p:ext uri="{BB962C8B-B14F-4D97-AF65-F5344CB8AC3E}">
        <p14:creationId xmlns:p14="http://schemas.microsoft.com/office/powerpoint/2010/main" val="3269331630"/>
      </p:ext>
    </p:extLst>
  </p:cSld>
  <p:clrMapOvr>
    <a:masterClrMapping/>
  </p:clrMapOvr>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573721"/>
            <a:ext cx="12192000" cy="1204331"/>
          </a:xfrm>
        </p:spPr>
        <p:txBody>
          <a:bodyPr>
            <a:noAutofit/>
          </a:bodyPr>
          <a:lstStyle/>
          <a:p>
            <a:pPr rtl="1"/>
            <a:r>
              <a:rPr lang="ar-AE" sz="3600" dirty="0"/>
              <a:t>وَاَمَّا الْجِدَارُ فَكَانَ لِغُلَامَيْنِ يَتٖيمَيْنِ فِي الْمَدٖينَةِ وَكَانَ تَحْتَهُ كَنْزٌ لَهُمَا وَكَانَ اَبُوهُمَا </a:t>
            </a:r>
            <a:r>
              <a:rPr lang="ar-AE" sz="3600" dirty="0" smtClean="0"/>
              <a:t>صَالِحاًۚ</a:t>
            </a:r>
            <a:r>
              <a:rPr lang="tr-TR" sz="3600" dirty="0" smtClean="0"/>
              <a:t/>
            </a:r>
            <a:br>
              <a:rPr lang="tr-TR" sz="3600" dirty="0" smtClean="0"/>
            </a:br>
            <a:r>
              <a:rPr lang="tr-TR" sz="3600" dirty="0"/>
              <a:t/>
            </a:r>
            <a:br>
              <a:rPr lang="tr-TR" sz="3600" dirty="0"/>
            </a:br>
            <a:r>
              <a:rPr lang="ar-AE" sz="3600" dirty="0" smtClean="0"/>
              <a:t> </a:t>
            </a:r>
            <a:r>
              <a:rPr lang="ar-AE" sz="3600" dirty="0"/>
              <a:t>فَاَرَادَ رَبُّكَ اَنْ يَبْلُغَٓا اَشُدَّهُمَا وَيَسْتَخْرِجَا كَنْزَهُمَاࣗ رَحْمَةً مِنْ رَبِّكَۚ وَمَا فَعَلْتُهُ عَنْ </a:t>
            </a:r>
            <a:r>
              <a:rPr lang="ar-AE" sz="3600" dirty="0" smtClean="0"/>
              <a:t>اَمْرٖيؕ</a:t>
            </a:r>
            <a:r>
              <a:rPr lang="tr-TR" sz="3600" dirty="0" smtClean="0"/>
              <a:t/>
            </a:r>
            <a:br>
              <a:rPr lang="tr-TR" sz="3600" dirty="0" smtClean="0"/>
            </a:br>
            <a:r>
              <a:rPr lang="tr-TR" sz="3600" dirty="0"/>
              <a:t/>
            </a:r>
            <a:br>
              <a:rPr lang="tr-TR" sz="3600" dirty="0"/>
            </a:br>
            <a:r>
              <a:rPr lang="ar-AE" sz="3600" dirty="0" smtClean="0"/>
              <a:t> </a:t>
            </a:r>
            <a:r>
              <a:rPr lang="ar-AE" sz="3600" dirty="0"/>
              <a:t>ذٰلِكَ تَأْوٖيلُ مَا لَمْ تَسْطِـعْ عَلَيْهِ صَبْراًؕࣖ</a:t>
            </a:r>
            <a:r>
              <a:rPr lang="ar-AE" sz="3600" b="1" dirty="0"/>
              <a:t>﴿٨٢﴾</a:t>
            </a:r>
            <a:endParaRPr lang="tr-TR" sz="3600" dirty="0"/>
          </a:p>
        </p:txBody>
      </p:sp>
      <p:sp>
        <p:nvSpPr>
          <p:cNvPr id="3" name="Alt Başlık 2"/>
          <p:cNvSpPr>
            <a:spLocks noGrp="1"/>
          </p:cNvSpPr>
          <p:nvPr>
            <p:ph type="subTitle" idx="1"/>
          </p:nvPr>
        </p:nvSpPr>
        <p:spPr>
          <a:xfrm>
            <a:off x="0" y="4625782"/>
            <a:ext cx="12192000" cy="1655762"/>
          </a:xfrm>
        </p:spPr>
        <p:txBody>
          <a:bodyPr>
            <a:normAutofit/>
          </a:bodyPr>
          <a:lstStyle/>
          <a:p>
            <a:r>
              <a:rPr lang="tr-TR" sz="2000" b="1" i="1" dirty="0"/>
              <a:t>﴾82﴿Duvara gelince o, şehirde iki yetim çocuğun idi; altında da onlara ait bir define vardı; babaları ise iyi bir adamdı. Rabbin istedi ki, o iki çocuk güçlü çağlarına erişsinler ve rabbinden bir rahmet olarak definelerini çıkarsınlar. Ben bunları kendiliğimden yapmadım. İşte, hakkında sabredemediğin şeylerin iç yüzü budur.”</a:t>
            </a:r>
            <a:endParaRPr lang="tr-TR" sz="1800"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Kehf</a:t>
            </a:r>
            <a:r>
              <a:rPr lang="tr-TR" sz="2000" b="1" dirty="0" smtClean="0"/>
              <a:t> Suresi 18.sure</a:t>
            </a:r>
          </a:p>
          <a:p>
            <a:r>
              <a:rPr lang="tr-TR" sz="2000" b="1" dirty="0" smtClean="0"/>
              <a:t>82 . Ayet </a:t>
            </a:r>
            <a:endParaRPr lang="tr-TR" sz="2000" dirty="0"/>
          </a:p>
        </p:txBody>
      </p:sp>
    </p:spTree>
    <p:extLst>
      <p:ext uri="{BB962C8B-B14F-4D97-AF65-F5344CB8AC3E}">
        <p14:creationId xmlns:p14="http://schemas.microsoft.com/office/powerpoint/2010/main" val="2832726646"/>
      </p:ext>
    </p:extLst>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81624"/>
            <a:ext cx="12192000" cy="1204331"/>
          </a:xfrm>
        </p:spPr>
        <p:txBody>
          <a:bodyPr>
            <a:noAutofit/>
          </a:bodyPr>
          <a:lstStyle/>
          <a:p>
            <a:pPr rtl="1"/>
            <a:r>
              <a:rPr lang="ar-AE" sz="3600" dirty="0"/>
              <a:t>قَالَ اَمَّا مَنْ ظَلَمَ فَسَوْفَ نُعَذِّبُهُ ثُمَّ يُرَدُّ اِلٰى رَبِّهٖ فَيُعَذِّبُهُ عَذَاباً نُكْراً</a:t>
            </a:r>
            <a:r>
              <a:rPr lang="ar-AE" sz="3600" b="1" dirty="0"/>
              <a:t>﴿٨٧﴾</a:t>
            </a:r>
            <a:endParaRPr lang="tr-TR" sz="3600" dirty="0"/>
          </a:p>
        </p:txBody>
      </p:sp>
      <p:sp>
        <p:nvSpPr>
          <p:cNvPr id="3" name="Alt Başlık 2"/>
          <p:cNvSpPr>
            <a:spLocks noGrp="1"/>
          </p:cNvSpPr>
          <p:nvPr>
            <p:ph type="subTitle" idx="1"/>
          </p:nvPr>
        </p:nvSpPr>
        <p:spPr>
          <a:xfrm>
            <a:off x="0" y="4714992"/>
            <a:ext cx="12192000" cy="1655762"/>
          </a:xfrm>
        </p:spPr>
        <p:txBody>
          <a:bodyPr>
            <a:normAutofit/>
          </a:bodyPr>
          <a:lstStyle/>
          <a:p>
            <a:r>
              <a:rPr lang="tr-TR" b="1" i="1" dirty="0"/>
              <a:t>﴾87﴿O, şöyle dedi: “Haksızlık edeni cezalandıracağız; sonra o, rabbine gönderilecek; Allah da ona korkunç bir azap uygulayacak.</a:t>
            </a:r>
            <a:endParaRPr lang="tr-TR" sz="2000"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Kehf</a:t>
            </a:r>
            <a:r>
              <a:rPr lang="tr-TR" sz="2000" b="1" dirty="0" smtClean="0"/>
              <a:t> Suresi 18.sure</a:t>
            </a:r>
          </a:p>
          <a:p>
            <a:r>
              <a:rPr lang="tr-TR" sz="2000" b="1" dirty="0" smtClean="0"/>
              <a:t>87 . Ayet </a:t>
            </a:r>
            <a:endParaRPr lang="tr-TR" sz="2000" dirty="0"/>
          </a:p>
        </p:txBody>
      </p:sp>
    </p:spTree>
    <p:extLst>
      <p:ext uri="{BB962C8B-B14F-4D97-AF65-F5344CB8AC3E}">
        <p14:creationId xmlns:p14="http://schemas.microsoft.com/office/powerpoint/2010/main" val="3710779420"/>
      </p:ext>
    </p:extLst>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81624"/>
            <a:ext cx="12192000" cy="1204331"/>
          </a:xfrm>
        </p:spPr>
        <p:txBody>
          <a:bodyPr>
            <a:noAutofit/>
          </a:bodyPr>
          <a:lstStyle/>
          <a:p>
            <a:pPr rtl="1"/>
            <a:r>
              <a:rPr lang="ar-AE" sz="3600" dirty="0"/>
              <a:t>قَالَ مَا مَكَّنّٖي فٖيهِ رَبّٖي خَيْرٌ فَاَعٖينُونٖي بِقُوَّةٍ اَجْعَلْ بَيْنَكُمْ وَبَيْنَهُمْ رَدْماًۙ</a:t>
            </a:r>
            <a:r>
              <a:rPr lang="ar-AE" sz="3600" b="1" dirty="0"/>
              <a:t>﴿٩٥﴾</a:t>
            </a:r>
            <a:endParaRPr lang="tr-TR" sz="3600" dirty="0"/>
          </a:p>
        </p:txBody>
      </p:sp>
      <p:sp>
        <p:nvSpPr>
          <p:cNvPr id="3" name="Alt Başlık 2"/>
          <p:cNvSpPr>
            <a:spLocks noGrp="1"/>
          </p:cNvSpPr>
          <p:nvPr>
            <p:ph type="subTitle" idx="1"/>
          </p:nvPr>
        </p:nvSpPr>
        <p:spPr>
          <a:xfrm>
            <a:off x="0" y="4714992"/>
            <a:ext cx="12192000" cy="1655762"/>
          </a:xfrm>
        </p:spPr>
        <p:txBody>
          <a:bodyPr>
            <a:normAutofit/>
          </a:bodyPr>
          <a:lstStyle/>
          <a:p>
            <a:r>
              <a:rPr lang="tr-TR" b="1" i="1" dirty="0"/>
              <a:t>﴾95﴿Zülkarneyn şöyle cevap verdi: “Rabbimin beni içinde bulundurduğu nimet ve kudret sizinkinden üstündür. Siz bana kuvvetinizle destek olun da, sizinle onlar arasına aşılmaz bir engel yapayım.</a:t>
            </a:r>
            <a:endParaRPr lang="tr-TR" sz="2000"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Kehf</a:t>
            </a:r>
            <a:r>
              <a:rPr lang="tr-TR" sz="2000" b="1" dirty="0" smtClean="0"/>
              <a:t> Suresi 18.sure</a:t>
            </a:r>
          </a:p>
          <a:p>
            <a:r>
              <a:rPr lang="tr-TR" sz="2000" b="1" dirty="0" smtClean="0"/>
              <a:t>95 . Ayet </a:t>
            </a:r>
            <a:endParaRPr lang="tr-TR" sz="2000" dirty="0"/>
          </a:p>
        </p:txBody>
      </p:sp>
    </p:spTree>
    <p:extLst>
      <p:ext uri="{BB962C8B-B14F-4D97-AF65-F5344CB8AC3E}">
        <p14:creationId xmlns:p14="http://schemas.microsoft.com/office/powerpoint/2010/main" val="2673726245"/>
      </p:ext>
    </p:extLst>
  </p:cSld>
  <p:clrMapOvr>
    <a:masterClrMapping/>
  </p:clrMapOvr>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81624"/>
            <a:ext cx="12192000" cy="1204331"/>
          </a:xfrm>
        </p:spPr>
        <p:txBody>
          <a:bodyPr>
            <a:noAutofit/>
          </a:bodyPr>
          <a:lstStyle/>
          <a:p>
            <a:pPr rtl="1"/>
            <a:r>
              <a:rPr lang="ar-AE" sz="3600" dirty="0"/>
              <a:t>قَالَ هٰذَا رَحْمَةٌ مِنْ رَبّٖيۚ فَاِذَا جَٓاءَ وَعْدُ رَبّٖي جَعَلَهُ دَكَّٓاءَۚ وَكَانَ وَعْدُ رَبّٖي حَقاًّؕ</a:t>
            </a:r>
            <a:r>
              <a:rPr lang="ar-AE" sz="3600" b="1" dirty="0"/>
              <a:t>﴿٩٨﴾</a:t>
            </a:r>
            <a:endParaRPr lang="tr-TR" sz="3600" dirty="0"/>
          </a:p>
        </p:txBody>
      </p:sp>
      <p:sp>
        <p:nvSpPr>
          <p:cNvPr id="3" name="Alt Başlık 2"/>
          <p:cNvSpPr>
            <a:spLocks noGrp="1"/>
          </p:cNvSpPr>
          <p:nvPr>
            <p:ph type="subTitle" idx="1"/>
          </p:nvPr>
        </p:nvSpPr>
        <p:spPr>
          <a:xfrm>
            <a:off x="0" y="4714992"/>
            <a:ext cx="12192000" cy="1655762"/>
          </a:xfrm>
        </p:spPr>
        <p:txBody>
          <a:bodyPr>
            <a:normAutofit/>
          </a:bodyPr>
          <a:lstStyle/>
          <a:p>
            <a:r>
              <a:rPr lang="tr-TR" b="1" i="1" dirty="0"/>
              <a:t>﴾98﴿Zülkarneyn, “Bu, rabbimden bir rahmettir. Fakat rabbimin vaadi gelince O, bunu yerle bir eder. Rabbimin vaadi haktır” dedi.</a:t>
            </a:r>
            <a:endParaRPr lang="tr-TR" sz="2000"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Kehf</a:t>
            </a:r>
            <a:r>
              <a:rPr lang="tr-TR" sz="2000" b="1" dirty="0" smtClean="0"/>
              <a:t> Suresi 18.sure</a:t>
            </a:r>
          </a:p>
          <a:p>
            <a:r>
              <a:rPr lang="tr-TR" sz="2000" b="1" dirty="0" smtClean="0"/>
              <a:t>98 . Ayet </a:t>
            </a:r>
            <a:endParaRPr lang="tr-TR" sz="2000" dirty="0"/>
          </a:p>
        </p:txBody>
      </p:sp>
    </p:spTree>
    <p:extLst>
      <p:ext uri="{BB962C8B-B14F-4D97-AF65-F5344CB8AC3E}">
        <p14:creationId xmlns:p14="http://schemas.microsoft.com/office/powerpoint/2010/main" val="203691057"/>
      </p:ext>
    </p:extLst>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81624"/>
            <a:ext cx="12192000" cy="1204331"/>
          </a:xfrm>
        </p:spPr>
        <p:txBody>
          <a:bodyPr>
            <a:noAutofit/>
          </a:bodyPr>
          <a:lstStyle/>
          <a:p>
            <a:pPr rtl="1"/>
            <a:r>
              <a:rPr lang="ar-AE" dirty="0"/>
              <a:t>قُلْ هَلْ نُنَبِّئُكُمْ بِالْاَخْسَرٖينَ اَعْمَالاًؕ</a:t>
            </a:r>
            <a:r>
              <a:rPr lang="ar-AE" b="1" dirty="0"/>
              <a:t>﴿١٠٣﴾</a:t>
            </a:r>
            <a:endParaRPr lang="tr-TR" sz="3600" dirty="0"/>
          </a:p>
        </p:txBody>
      </p:sp>
      <p:sp>
        <p:nvSpPr>
          <p:cNvPr id="3" name="Alt Başlık 2"/>
          <p:cNvSpPr>
            <a:spLocks noGrp="1"/>
          </p:cNvSpPr>
          <p:nvPr>
            <p:ph type="subTitle" idx="1"/>
          </p:nvPr>
        </p:nvSpPr>
        <p:spPr>
          <a:xfrm>
            <a:off x="0" y="4714992"/>
            <a:ext cx="12192000" cy="1655762"/>
          </a:xfrm>
        </p:spPr>
        <p:txBody>
          <a:bodyPr>
            <a:normAutofit/>
          </a:bodyPr>
          <a:lstStyle/>
          <a:p>
            <a:r>
              <a:rPr lang="tr-TR" b="1" i="1" dirty="0"/>
              <a:t>﴾103﴿De ki: “Size, iş ve davranışları bakımından en çok ziyana uğrayanları bildirelim mi?</a:t>
            </a:r>
            <a:endParaRPr lang="tr-TR" sz="2000"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Kehf</a:t>
            </a:r>
            <a:r>
              <a:rPr lang="tr-TR" sz="2000" b="1" dirty="0" smtClean="0"/>
              <a:t> Suresi 18.sure</a:t>
            </a:r>
          </a:p>
          <a:p>
            <a:r>
              <a:rPr lang="tr-TR" sz="2000" b="1" dirty="0" smtClean="0"/>
              <a:t>103 . Ayet </a:t>
            </a:r>
            <a:endParaRPr lang="tr-TR" sz="2000" dirty="0"/>
          </a:p>
        </p:txBody>
      </p:sp>
    </p:spTree>
    <p:extLst>
      <p:ext uri="{BB962C8B-B14F-4D97-AF65-F5344CB8AC3E}">
        <p14:creationId xmlns:p14="http://schemas.microsoft.com/office/powerpoint/2010/main" val="1268760072"/>
      </p:ext>
    </p:extLst>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اُو۬لٰٓئِكَ الَّذٖينَ كَفَرُوا بِاٰيَاتِ رَبِّهِمْ وَلِقَٓائِهٖ فَحَبِطَتْ اَعْمَالُهُمْ فَلَا نُقٖيمُ لَهُمْ يَوْمَ الْقِيٰمَةِ </a:t>
            </a:r>
            <a:r>
              <a:rPr lang="tr-TR" sz="3600" dirty="0" smtClean="0"/>
              <a:t/>
            </a:r>
            <a:br>
              <a:rPr lang="tr-TR" sz="3600" dirty="0" smtClean="0"/>
            </a:br>
            <a:r>
              <a:rPr lang="tr-TR" sz="3600" dirty="0"/>
              <a:t/>
            </a:r>
            <a:br>
              <a:rPr lang="tr-TR" sz="3600" dirty="0"/>
            </a:br>
            <a:r>
              <a:rPr lang="ar-AE" sz="3600" dirty="0" smtClean="0"/>
              <a:t>وَزْناً</a:t>
            </a:r>
            <a:r>
              <a:rPr lang="ar-AE" sz="3600" b="1" dirty="0" smtClean="0"/>
              <a:t>﴿١٠٥</a:t>
            </a:r>
            <a:r>
              <a:rPr lang="ar-AE" sz="3600" b="1" dirty="0"/>
              <a:t>﴾</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﴾105﴿İşte onlar, rablerinin </a:t>
            </a:r>
            <a:r>
              <a:rPr lang="tr-TR" b="1" i="1" dirty="0" err="1"/>
              <a:t>âyetlerini</a:t>
            </a:r>
            <a:r>
              <a:rPr lang="tr-TR" b="1" i="1" dirty="0"/>
              <a:t> ve O’na kavuşmayı inkâr eden, bu yüzden amelleri boşa gitmiş olanlardır. Bu sebeple biz kıyamet gününde onların (dünyadaki) amellerine değer vermeyiz.</a:t>
            </a:r>
            <a:endParaRPr lang="tr-TR" sz="2000"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Kehf</a:t>
            </a:r>
            <a:r>
              <a:rPr lang="tr-TR" sz="2000" b="1" dirty="0" smtClean="0"/>
              <a:t> Suresi 18.sure</a:t>
            </a:r>
          </a:p>
          <a:p>
            <a:r>
              <a:rPr lang="tr-TR" sz="2000" b="1" dirty="0" smtClean="0"/>
              <a:t>105 . Ayet </a:t>
            </a:r>
            <a:endParaRPr lang="tr-TR" sz="2000" dirty="0"/>
          </a:p>
        </p:txBody>
      </p:sp>
    </p:spTree>
    <p:extLst>
      <p:ext uri="{BB962C8B-B14F-4D97-AF65-F5344CB8AC3E}">
        <p14:creationId xmlns:p14="http://schemas.microsoft.com/office/powerpoint/2010/main" val="400921559"/>
      </p:ext>
    </p:extLst>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قُلْ لَوْ كَانَ الْبَحْرُ مِدَاداً لِكَلِمَاتِ رَبّٖي لَنَفِدَ الْبَحْرُ قَبْلَ اَنْ تَنْفَدَ كَلِمَاتُ رَبّٖي وَلَوْ جِئْنَا بِمِثْلِهٖ </a:t>
            </a:r>
            <a:r>
              <a:rPr lang="tr-TR" sz="3600" dirty="0" smtClean="0"/>
              <a:t/>
            </a:r>
            <a:br>
              <a:rPr lang="tr-TR" sz="3600" dirty="0" smtClean="0"/>
            </a:br>
            <a:r>
              <a:rPr lang="tr-TR" sz="3600" dirty="0"/>
              <a:t/>
            </a:r>
            <a:br>
              <a:rPr lang="tr-TR" sz="3600" dirty="0"/>
            </a:br>
            <a:r>
              <a:rPr lang="ar-AE" sz="3600" dirty="0" smtClean="0"/>
              <a:t>مَدَداً</a:t>
            </a:r>
            <a:r>
              <a:rPr lang="ar-AE" sz="3600" b="1" dirty="0" smtClean="0"/>
              <a:t>﴿١٠٩</a:t>
            </a:r>
            <a:r>
              <a:rPr lang="ar-AE" sz="3600" b="1" dirty="0"/>
              <a:t>﴾</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﴾109﴿De ki: “Rabbimin sözlerini yazmak için denizler mürekkep olsa, bir o kadar mürekkep ilâve etseydik dahi rabbimin sözleri bitmeden mutlaka deniz tükenirdi.”</a:t>
            </a:r>
            <a:endParaRPr lang="tr-TR" sz="2000"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Kehf</a:t>
            </a:r>
            <a:r>
              <a:rPr lang="tr-TR" sz="2000" b="1" dirty="0" smtClean="0"/>
              <a:t> Suresi 18.sure</a:t>
            </a:r>
          </a:p>
          <a:p>
            <a:r>
              <a:rPr lang="tr-TR" sz="2000" b="1" dirty="0" smtClean="0"/>
              <a:t>109 . Ayet </a:t>
            </a:r>
            <a:endParaRPr lang="tr-TR" sz="2000" dirty="0"/>
          </a:p>
        </p:txBody>
      </p:sp>
    </p:spTree>
    <p:extLst>
      <p:ext uri="{BB962C8B-B14F-4D97-AF65-F5344CB8AC3E}">
        <p14:creationId xmlns:p14="http://schemas.microsoft.com/office/powerpoint/2010/main" val="3601680436"/>
      </p:ext>
    </p:extLst>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قُلْ اِنَّـمَٓا اَنَا۬ بَشَرٌ مِثْلُكُمْ يُوحٰٓى اِلَيَّ اَنَّـمَٓا اِلٰهُكُمْ اِلٰهٌ وَاحِدٌۚ فَمَنْ كَانَ يَرْجُوا لِقَٓاءَ رَبِّهٖ فَلْيَعْمَلْ </a:t>
            </a:r>
            <a:r>
              <a:rPr lang="tr-TR" sz="3600" dirty="0" smtClean="0"/>
              <a:t/>
            </a:r>
            <a:br>
              <a:rPr lang="tr-TR" sz="3600" dirty="0" smtClean="0"/>
            </a:br>
            <a:r>
              <a:rPr lang="tr-TR" sz="3600" dirty="0"/>
              <a:t/>
            </a:r>
            <a:br>
              <a:rPr lang="tr-TR" sz="3600" dirty="0"/>
            </a:br>
            <a:r>
              <a:rPr lang="ar-AE" sz="3600" dirty="0" smtClean="0"/>
              <a:t>عَمَلاً </a:t>
            </a:r>
            <a:r>
              <a:rPr lang="ar-AE" sz="3600" dirty="0"/>
              <a:t>صَالِحاً وَلَا يُشْرِكْ بِعِبَادَةِ رَبِّهٖٓ اَحَداً</a:t>
            </a:r>
            <a:r>
              <a:rPr lang="ar-AE" sz="3600" b="1" dirty="0"/>
              <a:t>﴿١١٠﴾</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﴾110﴿De ki: “Ben, yalnızca sizin gibi bir insanım. Şu var ki bana, ilâhınızın, sadece bir ilâh olduğu vahyolunuyor. Artık her kim rabbine kavuşmayı bekliyorsa dünya ve </a:t>
            </a:r>
            <a:r>
              <a:rPr lang="tr-TR" b="1" i="1" dirty="0" err="1"/>
              <a:t>âhirete</a:t>
            </a:r>
            <a:r>
              <a:rPr lang="tr-TR" b="1" i="1" dirty="0"/>
              <a:t> yararlı iş yapsın ve rabbine ibadette hiçbir şeyi ortak koşmasın.”</a:t>
            </a:r>
            <a:endParaRPr lang="tr-TR" sz="2000"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Kehf</a:t>
            </a:r>
            <a:r>
              <a:rPr lang="tr-TR" sz="2000" b="1" dirty="0" smtClean="0"/>
              <a:t> Suresi 18.sure</a:t>
            </a:r>
          </a:p>
          <a:p>
            <a:r>
              <a:rPr lang="tr-TR" sz="2000" b="1" dirty="0" smtClean="0"/>
              <a:t>110 . Ayet </a:t>
            </a:r>
            <a:endParaRPr lang="tr-TR" sz="2000" dirty="0"/>
          </a:p>
        </p:txBody>
      </p:sp>
    </p:spTree>
    <p:extLst>
      <p:ext uri="{BB962C8B-B14F-4D97-AF65-F5344CB8AC3E}">
        <p14:creationId xmlns:p14="http://schemas.microsoft.com/office/powerpoint/2010/main" val="3373049588"/>
      </p:ext>
    </p:extLst>
  </p:cSld>
  <p:clrMapOvr>
    <a:masterClrMapping/>
  </p:clrMapOvr>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ذِكْرُ رَحْمَتِ رَبِّكَ عَبْدَهُ زَكَرِيَّاۚ</a:t>
            </a:r>
            <a:r>
              <a:rPr lang="ar-AE" b="1" dirty="0"/>
              <a:t>﴿٢﴾</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﴾2﴿Bu, rabbinin </a:t>
            </a:r>
            <a:r>
              <a:rPr lang="tr-TR" b="1" i="1" dirty="0" err="1"/>
              <a:t>Zekeriyyâ</a:t>
            </a:r>
            <a:r>
              <a:rPr lang="tr-TR" b="1" i="1" dirty="0"/>
              <a:t> kuluna </a:t>
            </a:r>
            <a:r>
              <a:rPr lang="tr-TR" b="1" i="1" dirty="0" err="1"/>
              <a:t>lutfettiği</a:t>
            </a:r>
            <a:r>
              <a:rPr lang="tr-TR" b="1" i="1" dirty="0"/>
              <a:t> rahmetin anlatımıdır.</a:t>
            </a:r>
            <a:endParaRPr lang="tr-TR" sz="2000" dirty="0"/>
          </a:p>
        </p:txBody>
      </p:sp>
      <p:sp>
        <p:nvSpPr>
          <p:cNvPr id="4" name="Metin kutusu 3"/>
          <p:cNvSpPr txBox="1"/>
          <p:nvPr/>
        </p:nvSpPr>
        <p:spPr>
          <a:xfrm>
            <a:off x="9634654" y="14497"/>
            <a:ext cx="2557346" cy="707886"/>
          </a:xfrm>
          <a:prstGeom prst="rect">
            <a:avLst/>
          </a:prstGeom>
          <a:noFill/>
        </p:spPr>
        <p:txBody>
          <a:bodyPr wrap="square" rtlCol="0">
            <a:spAutoFit/>
          </a:bodyPr>
          <a:lstStyle/>
          <a:p>
            <a:r>
              <a:rPr lang="tr-TR" b="1" dirty="0" smtClean="0"/>
              <a:t>Meryem</a:t>
            </a:r>
            <a:r>
              <a:rPr lang="tr-TR" sz="2000" b="1" dirty="0" smtClean="0"/>
              <a:t> Suresi 19.sure</a:t>
            </a:r>
          </a:p>
          <a:p>
            <a:r>
              <a:rPr lang="tr-TR" sz="2000" b="1" dirty="0" smtClean="0"/>
              <a:t>2 . Ayet </a:t>
            </a:r>
            <a:endParaRPr lang="tr-TR" sz="2000" dirty="0"/>
          </a:p>
        </p:txBody>
      </p:sp>
    </p:spTree>
    <p:extLst>
      <p:ext uri="{BB962C8B-B14F-4D97-AF65-F5344CB8AC3E}">
        <p14:creationId xmlns:p14="http://schemas.microsoft.com/office/powerpoint/2010/main" val="4053879086"/>
      </p:ext>
    </p:extLst>
  </p:cSld>
  <p:clrMapOvr>
    <a:masterClrMapping/>
  </p:clrMapOvr>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اِذْ نَادٰى رَبَّهُ نِدَٓاءً خَفِيًّا</a:t>
            </a:r>
            <a:r>
              <a:rPr lang="ar-AE" b="1" dirty="0"/>
              <a:t>﴿٣﴾</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﴾3﴿Hani o, alçak sesle rabbine yalvarmıştı.</a:t>
            </a:r>
            <a:endParaRPr lang="tr-TR" sz="2000" dirty="0"/>
          </a:p>
        </p:txBody>
      </p:sp>
      <p:sp>
        <p:nvSpPr>
          <p:cNvPr id="4" name="Metin kutusu 3"/>
          <p:cNvSpPr txBox="1"/>
          <p:nvPr/>
        </p:nvSpPr>
        <p:spPr>
          <a:xfrm>
            <a:off x="9634654" y="14497"/>
            <a:ext cx="2557346" cy="707886"/>
          </a:xfrm>
          <a:prstGeom prst="rect">
            <a:avLst/>
          </a:prstGeom>
          <a:noFill/>
        </p:spPr>
        <p:txBody>
          <a:bodyPr wrap="square" rtlCol="0">
            <a:spAutoFit/>
          </a:bodyPr>
          <a:lstStyle/>
          <a:p>
            <a:r>
              <a:rPr lang="tr-TR" b="1" dirty="0" smtClean="0"/>
              <a:t>Meryem</a:t>
            </a:r>
            <a:r>
              <a:rPr lang="tr-TR" sz="2000" b="1" dirty="0" smtClean="0"/>
              <a:t> Suresi 19.sure</a:t>
            </a:r>
          </a:p>
          <a:p>
            <a:r>
              <a:rPr lang="tr-TR" sz="2000" b="1" dirty="0" smtClean="0"/>
              <a:t>3 . Ayet </a:t>
            </a:r>
            <a:endParaRPr lang="tr-TR" sz="2000" dirty="0"/>
          </a:p>
        </p:txBody>
      </p:sp>
    </p:spTree>
    <p:extLst>
      <p:ext uri="{BB962C8B-B14F-4D97-AF65-F5344CB8AC3E}">
        <p14:creationId xmlns:p14="http://schemas.microsoft.com/office/powerpoint/2010/main" val="3864211092"/>
      </p:ext>
    </p:extLst>
  </p:cSld>
  <p:clrMapOvr>
    <a:masterClrMapping/>
  </p:clrMapOvr>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837741"/>
            <a:ext cx="12192000" cy="1204331"/>
          </a:xfrm>
        </p:spPr>
        <p:txBody>
          <a:bodyPr>
            <a:noAutofit/>
          </a:bodyPr>
          <a:lstStyle/>
          <a:p>
            <a:pPr rtl="1"/>
            <a:r>
              <a:rPr lang="ar-AE" sz="3600" dirty="0"/>
              <a:t>وَاِنّٖي خِفْتُ الْمَوَالِيَ مِنْ وَرَٓاءٖي وَكَانَتِ امْرَاَتٖي عَاقِرًا فَهَبْ لٖي مِنْ لَدُنْكَ وَلِيًّاۚ</a:t>
            </a:r>
            <a:r>
              <a:rPr lang="ar-AE" sz="3600" b="1" dirty="0"/>
              <a:t>﴿٥</a:t>
            </a:r>
            <a:r>
              <a:rPr lang="ar-AE" sz="3600" b="1" dirty="0" smtClean="0"/>
              <a:t>﴾</a:t>
            </a:r>
            <a:r>
              <a:rPr lang="tr-TR" sz="3600" b="1" dirty="0" smtClean="0"/>
              <a:t/>
            </a:r>
            <a:br>
              <a:rPr lang="tr-TR" sz="3600" b="1" dirty="0" smtClean="0"/>
            </a:br>
            <a:r>
              <a:rPr lang="ar-AE" sz="3600" dirty="0"/>
              <a:t/>
            </a:r>
            <a:br>
              <a:rPr lang="ar-AE" sz="3600" dirty="0"/>
            </a:br>
            <a:r>
              <a:rPr lang="ar-AE" sz="3600" dirty="0"/>
              <a:t>يَرِثُنٖي وَيَرِثُ مِنْ اٰلِ يَعْقُوبَࣗ وَاجْعَلْهُ رَبِّ رَضِيًّا</a:t>
            </a:r>
            <a:r>
              <a:rPr lang="ar-AE" sz="3600" b="1" dirty="0"/>
              <a:t>﴿٦﴾</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﴾5-6﴿Doğrusu ben, arkamdan iş başına geçecek olan yakınlarımdan endişe ediyorum; karım da kısırdır. Tarafından bana yerimi alacak bir halef ver; o, </a:t>
            </a:r>
            <a:r>
              <a:rPr lang="tr-TR" b="1" i="1" dirty="0" err="1"/>
              <a:t>Ya‘kūb</a:t>
            </a:r>
            <a:r>
              <a:rPr lang="tr-TR" b="1" i="1" dirty="0"/>
              <a:t> </a:t>
            </a:r>
            <a:r>
              <a:rPr lang="tr-TR" b="1" i="1" dirty="0" err="1"/>
              <a:t>hânedanına</a:t>
            </a:r>
            <a:r>
              <a:rPr lang="tr-TR" b="1" i="1" dirty="0"/>
              <a:t> da vâris olsun; rabbim, onu rızana erdir!”</a:t>
            </a:r>
            <a:endParaRPr lang="tr-TR" sz="2000" dirty="0"/>
          </a:p>
        </p:txBody>
      </p:sp>
      <p:sp>
        <p:nvSpPr>
          <p:cNvPr id="4" name="Metin kutusu 3"/>
          <p:cNvSpPr txBox="1"/>
          <p:nvPr/>
        </p:nvSpPr>
        <p:spPr>
          <a:xfrm>
            <a:off x="9634654" y="14497"/>
            <a:ext cx="2557346" cy="707886"/>
          </a:xfrm>
          <a:prstGeom prst="rect">
            <a:avLst/>
          </a:prstGeom>
          <a:noFill/>
        </p:spPr>
        <p:txBody>
          <a:bodyPr wrap="square" rtlCol="0">
            <a:spAutoFit/>
          </a:bodyPr>
          <a:lstStyle/>
          <a:p>
            <a:r>
              <a:rPr lang="tr-TR" b="1" dirty="0" smtClean="0"/>
              <a:t>Meryem</a:t>
            </a:r>
            <a:r>
              <a:rPr lang="tr-TR" sz="2000" b="1" dirty="0" smtClean="0"/>
              <a:t> Suresi 19.sure</a:t>
            </a:r>
          </a:p>
          <a:p>
            <a:r>
              <a:rPr lang="tr-TR" sz="2000" b="1" dirty="0" smtClean="0"/>
              <a:t>5 - 6 . Ayet </a:t>
            </a:r>
            <a:endParaRPr lang="tr-TR" sz="2000" dirty="0"/>
          </a:p>
        </p:txBody>
      </p:sp>
    </p:spTree>
    <p:extLst>
      <p:ext uri="{BB962C8B-B14F-4D97-AF65-F5344CB8AC3E}">
        <p14:creationId xmlns:p14="http://schemas.microsoft.com/office/powerpoint/2010/main" val="1520812616"/>
      </p:ext>
    </p:extLst>
  </p:cSld>
  <p:clrMapOvr>
    <a:masterClrMapping/>
  </p:clrMapOvr>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قَالَ رَبِّ اَنّٰى يَكُونُ لٖي غُلَامٌ وَكَانَتِ امْرَاَتٖي عَاقِرًا وَقَدْ بَلَغْتُ مِنَ الْكِبَرِ عِتِيًّا</a:t>
            </a:r>
            <a:r>
              <a:rPr lang="ar-AE" sz="3600" b="1" dirty="0"/>
              <a:t>﴿٨﴾</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﴾8﴿Zekeriyyâ, “Rabbim!” dedi. “Karım kısır olduğu, ben de ihtiyarlığın son sınırına vardığım halde, benim nasıl oğlum olabilir?”</a:t>
            </a:r>
            <a:endParaRPr lang="tr-TR" sz="2000" dirty="0"/>
          </a:p>
        </p:txBody>
      </p:sp>
      <p:sp>
        <p:nvSpPr>
          <p:cNvPr id="4" name="Metin kutusu 3"/>
          <p:cNvSpPr txBox="1"/>
          <p:nvPr/>
        </p:nvSpPr>
        <p:spPr>
          <a:xfrm>
            <a:off x="9634654" y="14497"/>
            <a:ext cx="2557346" cy="707886"/>
          </a:xfrm>
          <a:prstGeom prst="rect">
            <a:avLst/>
          </a:prstGeom>
          <a:noFill/>
        </p:spPr>
        <p:txBody>
          <a:bodyPr wrap="square" rtlCol="0">
            <a:spAutoFit/>
          </a:bodyPr>
          <a:lstStyle/>
          <a:p>
            <a:r>
              <a:rPr lang="tr-TR" b="1" dirty="0" smtClean="0"/>
              <a:t>Meryem</a:t>
            </a:r>
            <a:r>
              <a:rPr lang="tr-TR" sz="2000" b="1" dirty="0" smtClean="0"/>
              <a:t> Suresi 19.sure</a:t>
            </a:r>
          </a:p>
          <a:p>
            <a:r>
              <a:rPr lang="tr-TR" sz="2000" b="1" dirty="0" smtClean="0"/>
              <a:t>8 . Ayet </a:t>
            </a:r>
            <a:endParaRPr lang="tr-TR" sz="2000" dirty="0"/>
          </a:p>
        </p:txBody>
      </p:sp>
    </p:spTree>
    <p:extLst>
      <p:ext uri="{BB962C8B-B14F-4D97-AF65-F5344CB8AC3E}">
        <p14:creationId xmlns:p14="http://schemas.microsoft.com/office/powerpoint/2010/main" val="4035059455"/>
      </p:ext>
    </p:extLst>
  </p:cSld>
  <p:clrMapOvr>
    <a:masterClrMapping/>
  </p:clrMapOvr>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قَالَ كَذٰلِكَۚ قَالَ رَبُّكَ هُوَ عَلَيَّ هَيِّنٌ وَقَدْ خَلَقْتُكَ مِنْ قَبْلُ وَلَمْ تَكُ شَيْـًٔا</a:t>
            </a:r>
            <a:r>
              <a:rPr lang="ar-AE" sz="3600" b="1" dirty="0"/>
              <a:t>﴿٩﴾</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﴾9﴿“Orası öyle” dedi ve buyurdu ki rabbin: “O bana kolaydır; daha önce, sen hiçbir şey değilken seni de yaratmıştım.”</a:t>
            </a:r>
            <a:endParaRPr lang="tr-TR" sz="2000" dirty="0"/>
          </a:p>
        </p:txBody>
      </p:sp>
      <p:sp>
        <p:nvSpPr>
          <p:cNvPr id="4" name="Metin kutusu 3"/>
          <p:cNvSpPr txBox="1"/>
          <p:nvPr/>
        </p:nvSpPr>
        <p:spPr>
          <a:xfrm>
            <a:off x="9634654" y="14497"/>
            <a:ext cx="2557346" cy="707886"/>
          </a:xfrm>
          <a:prstGeom prst="rect">
            <a:avLst/>
          </a:prstGeom>
          <a:noFill/>
        </p:spPr>
        <p:txBody>
          <a:bodyPr wrap="square" rtlCol="0">
            <a:spAutoFit/>
          </a:bodyPr>
          <a:lstStyle/>
          <a:p>
            <a:r>
              <a:rPr lang="tr-TR" b="1" dirty="0" smtClean="0"/>
              <a:t>Meryem</a:t>
            </a:r>
            <a:r>
              <a:rPr lang="tr-TR" sz="2000" b="1" dirty="0" smtClean="0"/>
              <a:t> Suresi 19.sure</a:t>
            </a:r>
          </a:p>
          <a:p>
            <a:r>
              <a:rPr lang="tr-TR" sz="2000" b="1" dirty="0" smtClean="0"/>
              <a:t>9 . Ayet </a:t>
            </a:r>
            <a:endParaRPr lang="tr-TR" sz="2000" dirty="0"/>
          </a:p>
        </p:txBody>
      </p:sp>
    </p:spTree>
    <p:extLst>
      <p:ext uri="{BB962C8B-B14F-4D97-AF65-F5344CB8AC3E}">
        <p14:creationId xmlns:p14="http://schemas.microsoft.com/office/powerpoint/2010/main" val="2472571579"/>
      </p:ext>
    </p:extLst>
  </p:cSld>
  <p:clrMapOvr>
    <a:masterClrMapping/>
  </p:clrMapOvr>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قَالَ رَبِّ اجْعَلْ لٖٓي اٰيَةًؕ قَالَ اٰيَتُكَ اَلَّا تُكَلِّمَ النَّاسَ ثَلٰثَ لَيَالٍ سَوِيًّا</a:t>
            </a:r>
            <a:r>
              <a:rPr lang="ar-AE" sz="3600" b="1" dirty="0"/>
              <a:t>﴿١٠﴾</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﴾10﴿Zekeriyyâ, “Rabbim! Öyle ise bana bir işaret ver” dedi. Allah, “Sana işaret, tam üç gün insanlarla konuşamamandır” buyurdu.</a:t>
            </a:r>
            <a:endParaRPr lang="tr-TR" sz="2000" dirty="0"/>
          </a:p>
        </p:txBody>
      </p:sp>
      <p:sp>
        <p:nvSpPr>
          <p:cNvPr id="4" name="Metin kutusu 3"/>
          <p:cNvSpPr txBox="1"/>
          <p:nvPr/>
        </p:nvSpPr>
        <p:spPr>
          <a:xfrm>
            <a:off x="9634654" y="14497"/>
            <a:ext cx="2557346" cy="707886"/>
          </a:xfrm>
          <a:prstGeom prst="rect">
            <a:avLst/>
          </a:prstGeom>
          <a:noFill/>
        </p:spPr>
        <p:txBody>
          <a:bodyPr wrap="square" rtlCol="0">
            <a:spAutoFit/>
          </a:bodyPr>
          <a:lstStyle/>
          <a:p>
            <a:r>
              <a:rPr lang="tr-TR" b="1" dirty="0" smtClean="0"/>
              <a:t>Meryem</a:t>
            </a:r>
            <a:r>
              <a:rPr lang="tr-TR" sz="2000" b="1" dirty="0" smtClean="0"/>
              <a:t> Suresi 19.sure</a:t>
            </a:r>
          </a:p>
          <a:p>
            <a:r>
              <a:rPr lang="tr-TR" sz="2000" b="1" dirty="0" smtClean="0"/>
              <a:t>10 . Ayet </a:t>
            </a:r>
            <a:endParaRPr lang="tr-TR" sz="2000" dirty="0"/>
          </a:p>
        </p:txBody>
      </p:sp>
    </p:spTree>
    <p:extLst>
      <p:ext uri="{BB962C8B-B14F-4D97-AF65-F5344CB8AC3E}">
        <p14:creationId xmlns:p14="http://schemas.microsoft.com/office/powerpoint/2010/main" val="668637905"/>
      </p:ext>
    </p:extLst>
  </p:cSld>
  <p:clrMapOvr>
    <a:masterClrMapping/>
  </p:clrMapOvr>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قَالَتْ اِنّٖٓي اَعُوذُ بِالرَّحْمٰنِ مِنْكَ اِنْ كُنْتَ تَقِيًّا</a:t>
            </a:r>
            <a:r>
              <a:rPr lang="ar-AE" b="1" dirty="0"/>
              <a:t>﴿١٨﴾</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﴾18﴿Meryem, “Beni senden koruması için çok esirgeyici olan Allah’a sığınıyorum! Eğer Allah’tan sakınan bir kimse isen (bana dokunma)” dedi.</a:t>
            </a:r>
            <a:endParaRPr lang="tr-TR" sz="2000" dirty="0"/>
          </a:p>
        </p:txBody>
      </p:sp>
      <p:sp>
        <p:nvSpPr>
          <p:cNvPr id="4" name="Metin kutusu 3"/>
          <p:cNvSpPr txBox="1"/>
          <p:nvPr/>
        </p:nvSpPr>
        <p:spPr>
          <a:xfrm>
            <a:off x="9634654" y="14497"/>
            <a:ext cx="2557346" cy="707886"/>
          </a:xfrm>
          <a:prstGeom prst="rect">
            <a:avLst/>
          </a:prstGeom>
          <a:noFill/>
        </p:spPr>
        <p:txBody>
          <a:bodyPr wrap="square" rtlCol="0">
            <a:spAutoFit/>
          </a:bodyPr>
          <a:lstStyle/>
          <a:p>
            <a:r>
              <a:rPr lang="tr-TR" b="1" dirty="0" smtClean="0"/>
              <a:t>Meryem</a:t>
            </a:r>
            <a:r>
              <a:rPr lang="tr-TR" sz="2000" b="1" dirty="0" smtClean="0"/>
              <a:t> Suresi 19.sure</a:t>
            </a:r>
          </a:p>
          <a:p>
            <a:r>
              <a:rPr lang="tr-TR" sz="2000" b="1" dirty="0" smtClean="0"/>
              <a:t>18 . Ayet </a:t>
            </a:r>
            <a:endParaRPr lang="tr-TR" sz="2000" dirty="0"/>
          </a:p>
        </p:txBody>
      </p:sp>
    </p:spTree>
    <p:extLst>
      <p:ext uri="{BB962C8B-B14F-4D97-AF65-F5344CB8AC3E}">
        <p14:creationId xmlns:p14="http://schemas.microsoft.com/office/powerpoint/2010/main" val="2420051930"/>
      </p:ext>
    </p:extLst>
  </p:cSld>
  <p:clrMapOvr>
    <a:masterClrMapping/>
  </p:clrMapOvr>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قَالَ كَذٰلِكِۚ قَالَ رَبُّكِ هُوَ عَلَيَّ هَيِّنٌۚ وَلِنَجْعَلَـهُٓ اٰيَةً لِلنَّاسِ وَرَحْمَةً مِنَّاۚ وَكَانَ </a:t>
            </a:r>
            <a:r>
              <a:rPr lang="ar-AE" sz="3600" dirty="0" smtClean="0"/>
              <a:t>اَمْراً</a:t>
            </a:r>
            <a:r>
              <a:rPr lang="tr-TR" sz="3600" dirty="0" smtClean="0"/>
              <a:t/>
            </a:r>
            <a:br>
              <a:rPr lang="tr-TR" sz="3600" dirty="0" smtClean="0"/>
            </a:br>
            <a:r>
              <a:rPr lang="tr-TR" sz="3600" dirty="0"/>
              <a:t/>
            </a:r>
            <a:br>
              <a:rPr lang="tr-TR" sz="3600" dirty="0"/>
            </a:br>
            <a:r>
              <a:rPr lang="ar-AE" sz="3600" dirty="0" smtClean="0"/>
              <a:t> </a:t>
            </a:r>
            <a:r>
              <a:rPr lang="ar-AE" sz="3600" dirty="0"/>
              <a:t>مَقْضِيًّا</a:t>
            </a:r>
            <a:r>
              <a:rPr lang="ar-AE" sz="3600" b="1" dirty="0"/>
              <a:t>﴿٢١﴾</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﴾21﴿Melek cevap verdi: “Orası öyle; ancak rabbin buyurdu ki: O bana kolaydır. Biz, onu insanlara bir delil ve kendimizden bir rahmet kılacağız. Bu, kararlaştırılmış bir iştir.”</a:t>
            </a:r>
            <a:endParaRPr lang="tr-TR" sz="2000" dirty="0"/>
          </a:p>
        </p:txBody>
      </p:sp>
      <p:sp>
        <p:nvSpPr>
          <p:cNvPr id="4" name="Metin kutusu 3"/>
          <p:cNvSpPr txBox="1"/>
          <p:nvPr/>
        </p:nvSpPr>
        <p:spPr>
          <a:xfrm>
            <a:off x="9634654" y="14497"/>
            <a:ext cx="2557346" cy="707886"/>
          </a:xfrm>
          <a:prstGeom prst="rect">
            <a:avLst/>
          </a:prstGeom>
          <a:noFill/>
        </p:spPr>
        <p:txBody>
          <a:bodyPr wrap="square" rtlCol="0">
            <a:spAutoFit/>
          </a:bodyPr>
          <a:lstStyle/>
          <a:p>
            <a:r>
              <a:rPr lang="tr-TR" b="1" dirty="0" smtClean="0"/>
              <a:t>Meryem</a:t>
            </a:r>
            <a:r>
              <a:rPr lang="tr-TR" sz="2000" b="1" dirty="0" smtClean="0"/>
              <a:t> Suresi 19.sure</a:t>
            </a:r>
          </a:p>
          <a:p>
            <a:r>
              <a:rPr lang="tr-TR" sz="2000" b="1" dirty="0" smtClean="0"/>
              <a:t>21 . Ayet </a:t>
            </a:r>
            <a:endParaRPr lang="tr-TR" sz="2000" dirty="0"/>
          </a:p>
        </p:txBody>
      </p:sp>
    </p:spTree>
    <p:extLst>
      <p:ext uri="{BB962C8B-B14F-4D97-AF65-F5344CB8AC3E}">
        <p14:creationId xmlns:p14="http://schemas.microsoft.com/office/powerpoint/2010/main" val="1223973084"/>
      </p:ext>
    </p:extLst>
  </p:cSld>
  <p:clrMapOvr>
    <a:masterClrMapping/>
  </p:clrMapOvr>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فَنَادٰيهَا مِنْ تَحْتِهَٓا اَلَّا تَحْزَنٖي قَدْ جَعَلَ رَبُّكِ تَحْتَكِ سَرِيًّا</a:t>
            </a:r>
            <a:r>
              <a:rPr lang="ar-AE" sz="3600" b="1" dirty="0"/>
              <a:t>﴿٢٤﴾</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﴾24﴿Aşağısından biri ona şöyle seslendi: “Tasalanma! Rabbin senin altında bir su kaynağı yaratmıştır.</a:t>
            </a:r>
            <a:endParaRPr lang="tr-TR" sz="2000" dirty="0"/>
          </a:p>
        </p:txBody>
      </p:sp>
      <p:sp>
        <p:nvSpPr>
          <p:cNvPr id="4" name="Metin kutusu 3"/>
          <p:cNvSpPr txBox="1"/>
          <p:nvPr/>
        </p:nvSpPr>
        <p:spPr>
          <a:xfrm>
            <a:off x="9634654" y="14497"/>
            <a:ext cx="2557346" cy="707886"/>
          </a:xfrm>
          <a:prstGeom prst="rect">
            <a:avLst/>
          </a:prstGeom>
          <a:noFill/>
        </p:spPr>
        <p:txBody>
          <a:bodyPr wrap="square" rtlCol="0">
            <a:spAutoFit/>
          </a:bodyPr>
          <a:lstStyle/>
          <a:p>
            <a:r>
              <a:rPr lang="tr-TR" b="1" dirty="0" smtClean="0"/>
              <a:t>Meryem</a:t>
            </a:r>
            <a:r>
              <a:rPr lang="tr-TR" sz="2000" b="1" dirty="0" smtClean="0"/>
              <a:t> Suresi 19.sure</a:t>
            </a:r>
          </a:p>
          <a:p>
            <a:r>
              <a:rPr lang="tr-TR" sz="2000" b="1" dirty="0" smtClean="0"/>
              <a:t>24 . Ayet </a:t>
            </a:r>
            <a:endParaRPr lang="tr-TR" sz="2000" dirty="0"/>
          </a:p>
        </p:txBody>
      </p:sp>
    </p:spTree>
    <p:extLst>
      <p:ext uri="{BB962C8B-B14F-4D97-AF65-F5344CB8AC3E}">
        <p14:creationId xmlns:p14="http://schemas.microsoft.com/office/powerpoint/2010/main" val="971065875"/>
      </p:ext>
    </p:extLst>
  </p:cSld>
  <p:clrMapOvr>
    <a:masterClrMapping/>
  </p:clrMapOvr>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وَهُزّٖٓي اِلَيْكِ بِجِذْعِ النَّخْلَةِ تُسَاقِطْ عَلَيْكِ رُطَبًا جَنِيًّاؗ</a:t>
            </a:r>
            <a:r>
              <a:rPr lang="ar-AE" sz="3600" b="1" dirty="0"/>
              <a:t>﴿٢٥﴾</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﴾25﴿(Şu) hurma ağacını da kendine doğru silkele ki, üzerine taze, olgun hurma ­dökülsün.</a:t>
            </a:r>
            <a:endParaRPr lang="tr-TR" sz="2000" dirty="0"/>
          </a:p>
        </p:txBody>
      </p:sp>
      <p:sp>
        <p:nvSpPr>
          <p:cNvPr id="4" name="Metin kutusu 3"/>
          <p:cNvSpPr txBox="1"/>
          <p:nvPr/>
        </p:nvSpPr>
        <p:spPr>
          <a:xfrm>
            <a:off x="9634654" y="14497"/>
            <a:ext cx="2557346" cy="707886"/>
          </a:xfrm>
          <a:prstGeom prst="rect">
            <a:avLst/>
          </a:prstGeom>
          <a:noFill/>
        </p:spPr>
        <p:txBody>
          <a:bodyPr wrap="square" rtlCol="0">
            <a:spAutoFit/>
          </a:bodyPr>
          <a:lstStyle/>
          <a:p>
            <a:r>
              <a:rPr lang="tr-TR" b="1" dirty="0" smtClean="0"/>
              <a:t>Meryem</a:t>
            </a:r>
            <a:r>
              <a:rPr lang="tr-TR" sz="2000" b="1" dirty="0" smtClean="0"/>
              <a:t> Suresi 19.sure</a:t>
            </a:r>
          </a:p>
          <a:p>
            <a:r>
              <a:rPr lang="tr-TR" sz="2000" b="1" dirty="0" smtClean="0"/>
              <a:t>25 . Ayet </a:t>
            </a:r>
            <a:endParaRPr lang="tr-TR" sz="2000" dirty="0"/>
          </a:p>
        </p:txBody>
      </p:sp>
    </p:spTree>
    <p:extLst>
      <p:ext uri="{BB962C8B-B14F-4D97-AF65-F5344CB8AC3E}">
        <p14:creationId xmlns:p14="http://schemas.microsoft.com/office/powerpoint/2010/main" val="2355364014"/>
      </p:ext>
    </p:extLst>
  </p:cSld>
  <p:clrMapOvr>
    <a:masterClrMapping/>
  </p:clrMapOvr>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ذٰلِكَ عٖيسَى ابْنُ مَرْيَمَۚ قَوْلَ الْحَقِّ الَّذٖي فٖيهِ يَمْتَرُونَ</a:t>
            </a:r>
            <a:r>
              <a:rPr lang="ar-AE" sz="3600" b="1" dirty="0"/>
              <a:t>﴿٣٤﴾</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﴾34﴿İşte Meryem oğlu </a:t>
            </a:r>
            <a:r>
              <a:rPr lang="tr-TR" b="1" i="1" dirty="0" err="1"/>
              <a:t>Îsâ</a:t>
            </a:r>
            <a:r>
              <a:rPr lang="tr-TR" b="1" i="1" dirty="0"/>
              <a:t> bu; şüpheye düşüp tartıştıkları konuda gerçek söz de bu.</a:t>
            </a:r>
            <a:endParaRPr lang="tr-TR" sz="2000" dirty="0"/>
          </a:p>
        </p:txBody>
      </p:sp>
      <p:sp>
        <p:nvSpPr>
          <p:cNvPr id="4" name="Metin kutusu 3"/>
          <p:cNvSpPr txBox="1"/>
          <p:nvPr/>
        </p:nvSpPr>
        <p:spPr>
          <a:xfrm>
            <a:off x="9634654" y="14497"/>
            <a:ext cx="2557346" cy="707886"/>
          </a:xfrm>
          <a:prstGeom prst="rect">
            <a:avLst/>
          </a:prstGeom>
          <a:noFill/>
        </p:spPr>
        <p:txBody>
          <a:bodyPr wrap="square" rtlCol="0">
            <a:spAutoFit/>
          </a:bodyPr>
          <a:lstStyle/>
          <a:p>
            <a:r>
              <a:rPr lang="tr-TR" b="1" dirty="0" smtClean="0"/>
              <a:t>Meryem</a:t>
            </a:r>
            <a:r>
              <a:rPr lang="tr-TR" sz="2000" b="1" dirty="0" smtClean="0"/>
              <a:t> Suresi 19.sure</a:t>
            </a:r>
          </a:p>
          <a:p>
            <a:r>
              <a:rPr lang="tr-TR" sz="2000" b="1" dirty="0" smtClean="0"/>
              <a:t>34 . Ayet </a:t>
            </a:r>
            <a:endParaRPr lang="tr-TR" sz="2000" dirty="0"/>
          </a:p>
        </p:txBody>
      </p:sp>
    </p:spTree>
    <p:extLst>
      <p:ext uri="{BB962C8B-B14F-4D97-AF65-F5344CB8AC3E}">
        <p14:creationId xmlns:p14="http://schemas.microsoft.com/office/powerpoint/2010/main" val="1908815806"/>
      </p:ext>
    </p:extLst>
  </p:cSld>
  <p:clrMapOvr>
    <a:masterClrMapping/>
  </p:clrMapOvr>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قَالَ سَلَامٌ عَلَيْكَۚ سَاَسْتَغْفِرُ لَكَ رَبّٖيؕ اِنَّهُ كَانَ بٖي حَفِيًّا</a:t>
            </a:r>
            <a:r>
              <a:rPr lang="ar-AE" sz="3600" b="1" dirty="0"/>
              <a:t>﴿٤٧﴾</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﴾47﴿İbrâhim şöyle dedi: “Esen kal! Rabbimden senin için mağfiret dileyeceğim. Çünkü O, bana karşı çok </a:t>
            </a:r>
            <a:r>
              <a:rPr lang="tr-TR" b="1" i="1" dirty="0" err="1"/>
              <a:t>lutufkârdır</a:t>
            </a:r>
            <a:r>
              <a:rPr lang="tr-TR" b="1" i="1" dirty="0"/>
              <a:t>.</a:t>
            </a:r>
            <a:endParaRPr lang="tr-TR" sz="2000" dirty="0"/>
          </a:p>
        </p:txBody>
      </p:sp>
      <p:sp>
        <p:nvSpPr>
          <p:cNvPr id="4" name="Metin kutusu 3"/>
          <p:cNvSpPr txBox="1"/>
          <p:nvPr/>
        </p:nvSpPr>
        <p:spPr>
          <a:xfrm>
            <a:off x="9634654" y="14497"/>
            <a:ext cx="2557346" cy="707886"/>
          </a:xfrm>
          <a:prstGeom prst="rect">
            <a:avLst/>
          </a:prstGeom>
          <a:noFill/>
        </p:spPr>
        <p:txBody>
          <a:bodyPr wrap="square" rtlCol="0">
            <a:spAutoFit/>
          </a:bodyPr>
          <a:lstStyle/>
          <a:p>
            <a:r>
              <a:rPr lang="tr-TR" b="1" dirty="0" smtClean="0"/>
              <a:t>Meryem</a:t>
            </a:r>
            <a:r>
              <a:rPr lang="tr-TR" sz="2000" b="1" dirty="0" smtClean="0"/>
              <a:t> Suresi 19.sure</a:t>
            </a:r>
          </a:p>
          <a:p>
            <a:r>
              <a:rPr lang="tr-TR" sz="2000" b="1" dirty="0" smtClean="0"/>
              <a:t>47 . Ayet </a:t>
            </a:r>
            <a:endParaRPr lang="tr-TR" sz="2000" dirty="0"/>
          </a:p>
        </p:txBody>
      </p:sp>
    </p:spTree>
    <p:extLst>
      <p:ext uri="{BB962C8B-B14F-4D97-AF65-F5344CB8AC3E}">
        <p14:creationId xmlns:p14="http://schemas.microsoft.com/office/powerpoint/2010/main" val="1475340694"/>
      </p:ext>
    </p:extLst>
  </p:cSld>
  <p:clrMapOvr>
    <a:masterClrMapping/>
  </p:clrMapOvr>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وَكَانَ يَاْمُرُ اَهْلَهُ بِالصَّلٰوةِ وَالزَّكٰوةِۖ وَكَانَ عِنْدَ رَبِّهٖ مَرْضِيًّا</a:t>
            </a:r>
            <a:r>
              <a:rPr lang="ar-AE" sz="3600" b="1" dirty="0"/>
              <a:t>﴿٥٥﴾</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﴾55﴿Halkına namazı ve zekâtı emrederdi ve rabbinin </a:t>
            </a:r>
            <a:r>
              <a:rPr lang="tr-TR" b="1" i="1" dirty="0" err="1"/>
              <a:t>rızâsına</a:t>
            </a:r>
            <a:r>
              <a:rPr lang="tr-TR" b="1" i="1" dirty="0"/>
              <a:t> ermişti.</a:t>
            </a:r>
            <a:endParaRPr lang="tr-TR" sz="2000" dirty="0"/>
          </a:p>
        </p:txBody>
      </p:sp>
      <p:sp>
        <p:nvSpPr>
          <p:cNvPr id="4" name="Metin kutusu 3"/>
          <p:cNvSpPr txBox="1"/>
          <p:nvPr/>
        </p:nvSpPr>
        <p:spPr>
          <a:xfrm>
            <a:off x="9634654" y="14497"/>
            <a:ext cx="2557346" cy="707886"/>
          </a:xfrm>
          <a:prstGeom prst="rect">
            <a:avLst/>
          </a:prstGeom>
          <a:noFill/>
        </p:spPr>
        <p:txBody>
          <a:bodyPr wrap="square" rtlCol="0">
            <a:spAutoFit/>
          </a:bodyPr>
          <a:lstStyle/>
          <a:p>
            <a:r>
              <a:rPr lang="tr-TR" b="1" dirty="0" smtClean="0"/>
              <a:t>Meryem</a:t>
            </a:r>
            <a:r>
              <a:rPr lang="tr-TR" sz="2000" b="1" dirty="0" smtClean="0"/>
              <a:t> Suresi 19.sure</a:t>
            </a:r>
          </a:p>
          <a:p>
            <a:r>
              <a:rPr lang="tr-TR" sz="2000" b="1" dirty="0" smtClean="0"/>
              <a:t>55 . Ayet </a:t>
            </a:r>
            <a:endParaRPr lang="tr-TR" sz="2000" dirty="0"/>
          </a:p>
        </p:txBody>
      </p:sp>
    </p:spTree>
    <p:extLst>
      <p:ext uri="{BB962C8B-B14F-4D97-AF65-F5344CB8AC3E}">
        <p14:creationId xmlns:p14="http://schemas.microsoft.com/office/powerpoint/2010/main" val="3124459653"/>
      </p:ext>
    </p:extLst>
  </p:cSld>
  <p:clrMapOvr>
    <a:masterClrMapping/>
  </p:clrMapOvr>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وَمَا نَتَنَزَّلُ اِلَّا بِاَمْرِ رَبِّكَۚ لَهُ مَا بَيْنَ اَيْدٖينَا وَمَا خَلْفَنَا وَمَا بَيْنَ ذٰلِكَۚ وَمَا كَانَ </a:t>
            </a:r>
            <a:r>
              <a:rPr lang="ar-AE" sz="3600" dirty="0" smtClean="0"/>
              <a:t>رَبُّكَ</a:t>
            </a:r>
            <a:r>
              <a:rPr lang="tr-TR" sz="3600" dirty="0" smtClean="0"/>
              <a:t/>
            </a:r>
            <a:br>
              <a:rPr lang="tr-TR" sz="3600" dirty="0" smtClean="0"/>
            </a:br>
            <a:r>
              <a:rPr lang="tr-TR" sz="3600" dirty="0"/>
              <a:t/>
            </a:r>
            <a:br>
              <a:rPr lang="tr-TR" sz="3600" dirty="0"/>
            </a:br>
            <a:r>
              <a:rPr lang="ar-AE" sz="3600" dirty="0" smtClean="0"/>
              <a:t> </a:t>
            </a:r>
            <a:r>
              <a:rPr lang="ar-AE" sz="3600" dirty="0"/>
              <a:t>نَسِيًّاۚ</a:t>
            </a:r>
            <a:r>
              <a:rPr lang="ar-AE" sz="3600" b="1" dirty="0"/>
              <a:t>﴿٦٤﴾</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﴾64﴿(Melek dedi ki:) “Biz ancak rabbinin emriyle ineriz. Önümüzde, arkamızda ve bunlar arasında olan her şey O’na aittir. Senin rabbin unutkan değildir.”</a:t>
            </a:r>
            <a:endParaRPr lang="tr-TR" sz="2000" dirty="0"/>
          </a:p>
        </p:txBody>
      </p:sp>
      <p:sp>
        <p:nvSpPr>
          <p:cNvPr id="4" name="Metin kutusu 3"/>
          <p:cNvSpPr txBox="1"/>
          <p:nvPr/>
        </p:nvSpPr>
        <p:spPr>
          <a:xfrm>
            <a:off x="9634654" y="14497"/>
            <a:ext cx="2557346" cy="707886"/>
          </a:xfrm>
          <a:prstGeom prst="rect">
            <a:avLst/>
          </a:prstGeom>
          <a:noFill/>
        </p:spPr>
        <p:txBody>
          <a:bodyPr wrap="square" rtlCol="0">
            <a:spAutoFit/>
          </a:bodyPr>
          <a:lstStyle/>
          <a:p>
            <a:r>
              <a:rPr lang="tr-TR" b="1" dirty="0" smtClean="0"/>
              <a:t>Meryem</a:t>
            </a:r>
            <a:r>
              <a:rPr lang="tr-TR" sz="2000" b="1" dirty="0" smtClean="0"/>
              <a:t> Suresi 19.sure</a:t>
            </a:r>
          </a:p>
          <a:p>
            <a:r>
              <a:rPr lang="tr-TR" sz="2000" b="1" dirty="0" smtClean="0"/>
              <a:t>64 . Ayet </a:t>
            </a:r>
            <a:endParaRPr lang="tr-TR" sz="2000" dirty="0"/>
          </a:p>
        </p:txBody>
      </p:sp>
    </p:spTree>
    <p:extLst>
      <p:ext uri="{BB962C8B-B14F-4D97-AF65-F5344CB8AC3E}">
        <p14:creationId xmlns:p14="http://schemas.microsoft.com/office/powerpoint/2010/main" val="3127146443"/>
      </p:ext>
    </p:extLst>
  </p:cSld>
  <p:clrMapOvr>
    <a:masterClrMapping/>
  </p:clrMapOvr>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فَوَرَبِّكَ لَنَحْشُرَنَّهُمْ وَالشَّيَاطٖينَ ثُمَّ لَنُحْضِرَنَّهُمْ حَوْلَ جَهَنَّمَ جِثِيًّاۚ</a:t>
            </a:r>
            <a:r>
              <a:rPr lang="ar-AE" sz="3600" b="1" dirty="0"/>
              <a:t>﴿٦٨﴾</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﴾68﴿Rabbine </a:t>
            </a:r>
            <a:r>
              <a:rPr lang="tr-TR" b="1" i="1" dirty="0" err="1"/>
              <a:t>andolsun</a:t>
            </a:r>
            <a:r>
              <a:rPr lang="tr-TR" b="1" i="1" dirty="0"/>
              <a:t> ki onları muhakkak şeytanlarla birlikte mahşerde toplayacağız; sonra onları cehennemin çevresinde diz üstü çökmüş vaziyette hazır tutacağız.</a:t>
            </a:r>
            <a:endParaRPr lang="tr-TR" sz="2000" dirty="0"/>
          </a:p>
        </p:txBody>
      </p:sp>
      <p:sp>
        <p:nvSpPr>
          <p:cNvPr id="4" name="Metin kutusu 3"/>
          <p:cNvSpPr txBox="1"/>
          <p:nvPr/>
        </p:nvSpPr>
        <p:spPr>
          <a:xfrm>
            <a:off x="9634654" y="14497"/>
            <a:ext cx="2557346" cy="707886"/>
          </a:xfrm>
          <a:prstGeom prst="rect">
            <a:avLst/>
          </a:prstGeom>
          <a:noFill/>
        </p:spPr>
        <p:txBody>
          <a:bodyPr wrap="square" rtlCol="0">
            <a:spAutoFit/>
          </a:bodyPr>
          <a:lstStyle/>
          <a:p>
            <a:r>
              <a:rPr lang="tr-TR" b="1" dirty="0" smtClean="0"/>
              <a:t>Meryem</a:t>
            </a:r>
            <a:r>
              <a:rPr lang="tr-TR" sz="2000" b="1" dirty="0" smtClean="0"/>
              <a:t> Suresi 19.sure</a:t>
            </a:r>
          </a:p>
          <a:p>
            <a:r>
              <a:rPr lang="tr-TR" sz="2000" b="1" dirty="0" smtClean="0"/>
              <a:t>68 . Ayet </a:t>
            </a:r>
            <a:endParaRPr lang="tr-TR" sz="2000" dirty="0"/>
          </a:p>
        </p:txBody>
      </p:sp>
    </p:spTree>
    <p:extLst>
      <p:ext uri="{BB962C8B-B14F-4D97-AF65-F5344CB8AC3E}">
        <p14:creationId xmlns:p14="http://schemas.microsoft.com/office/powerpoint/2010/main" val="2406177899"/>
      </p:ext>
    </p:extLst>
  </p:cSld>
  <p:clrMapOvr>
    <a:masterClrMapping/>
  </p:clrMapOvr>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وَاِنْ مِنْكُمْ اِلَّا وَارِدُهَاۚ كَانَ عَلٰى رَبِّكَ حَتْمًا مَقْضِيًّاۚ</a:t>
            </a:r>
            <a:r>
              <a:rPr lang="ar-AE" sz="3600" b="1" dirty="0"/>
              <a:t>﴿٧١﴾</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﴾71﴿İçinizden, oraya varmayacak hiçbir kimse yoktur. Bu, rabbinin kesinleşmiş bir hükmüdür.</a:t>
            </a:r>
            <a:endParaRPr lang="tr-TR" sz="2000" dirty="0"/>
          </a:p>
        </p:txBody>
      </p:sp>
      <p:sp>
        <p:nvSpPr>
          <p:cNvPr id="4" name="Metin kutusu 3"/>
          <p:cNvSpPr txBox="1"/>
          <p:nvPr/>
        </p:nvSpPr>
        <p:spPr>
          <a:xfrm>
            <a:off x="9634654" y="14497"/>
            <a:ext cx="2557346" cy="707886"/>
          </a:xfrm>
          <a:prstGeom prst="rect">
            <a:avLst/>
          </a:prstGeom>
          <a:noFill/>
        </p:spPr>
        <p:txBody>
          <a:bodyPr wrap="square" rtlCol="0">
            <a:spAutoFit/>
          </a:bodyPr>
          <a:lstStyle/>
          <a:p>
            <a:r>
              <a:rPr lang="tr-TR" b="1" dirty="0" smtClean="0"/>
              <a:t>Meryem</a:t>
            </a:r>
            <a:r>
              <a:rPr lang="tr-TR" sz="2000" b="1" dirty="0" smtClean="0"/>
              <a:t> Suresi 19.sure</a:t>
            </a:r>
          </a:p>
          <a:p>
            <a:r>
              <a:rPr lang="tr-TR" sz="2000" b="1" dirty="0" smtClean="0"/>
              <a:t>71 . Ayet </a:t>
            </a:r>
            <a:endParaRPr lang="tr-TR" sz="2000" dirty="0"/>
          </a:p>
        </p:txBody>
      </p:sp>
    </p:spTree>
    <p:extLst>
      <p:ext uri="{BB962C8B-B14F-4D97-AF65-F5344CB8AC3E}">
        <p14:creationId xmlns:p14="http://schemas.microsoft.com/office/powerpoint/2010/main" val="2005221682"/>
      </p:ext>
    </p:extLst>
  </p:cSld>
  <p:clrMapOvr>
    <a:masterClrMapping/>
  </p:clrMapOvr>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وَيَزٖيدُ اللّٰهُ الَّذٖينَ اهْتَدَوْا هُدًىؕ وَالْبَاقِيَاتُ الصَّالِحَاتُ خَيْرٌ عِنْدَ رَبِّكَ ثَوَاباً وَخَيْرٌ مَرَدًّا</a:t>
            </a:r>
            <a:r>
              <a:rPr lang="ar-AE" sz="3600" b="1" dirty="0"/>
              <a:t>﴿٧٦﴾</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﴾76﴿Allah, doğru yola gidenlerin hidayetini güçlendirir. Kalıcı olan iyilikler, rabbinin katında hem mükâfat bakımından daha hayırlı, hem de sonuç bakımından daha iyidir.</a:t>
            </a:r>
            <a:endParaRPr lang="tr-TR" sz="2000" dirty="0"/>
          </a:p>
        </p:txBody>
      </p:sp>
      <p:sp>
        <p:nvSpPr>
          <p:cNvPr id="4" name="Metin kutusu 3"/>
          <p:cNvSpPr txBox="1"/>
          <p:nvPr/>
        </p:nvSpPr>
        <p:spPr>
          <a:xfrm>
            <a:off x="9634654" y="14497"/>
            <a:ext cx="2557346" cy="707886"/>
          </a:xfrm>
          <a:prstGeom prst="rect">
            <a:avLst/>
          </a:prstGeom>
          <a:noFill/>
        </p:spPr>
        <p:txBody>
          <a:bodyPr wrap="square" rtlCol="0">
            <a:spAutoFit/>
          </a:bodyPr>
          <a:lstStyle/>
          <a:p>
            <a:r>
              <a:rPr lang="tr-TR" b="1" dirty="0" smtClean="0"/>
              <a:t>Meryem</a:t>
            </a:r>
            <a:r>
              <a:rPr lang="tr-TR" sz="2000" b="1" dirty="0" smtClean="0"/>
              <a:t> Suresi 19.sure</a:t>
            </a:r>
          </a:p>
          <a:p>
            <a:r>
              <a:rPr lang="tr-TR" sz="2000" b="1" dirty="0" smtClean="0"/>
              <a:t>76 . Ayet </a:t>
            </a:r>
            <a:endParaRPr lang="tr-TR" sz="2000" dirty="0"/>
          </a:p>
        </p:txBody>
      </p:sp>
    </p:spTree>
    <p:extLst>
      <p:ext uri="{BB962C8B-B14F-4D97-AF65-F5344CB8AC3E}">
        <p14:creationId xmlns:p14="http://schemas.microsoft.com/office/powerpoint/2010/main" val="2286544133"/>
      </p:ext>
    </p:extLst>
  </p:cSld>
  <p:clrMapOvr>
    <a:masterClrMapping/>
  </p:clrMapOvr>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فَلَمَّٓا اَتٰيهَا نُودِيَ يَا مُوسٰى</a:t>
            </a:r>
            <a:r>
              <a:rPr lang="ar-AE" b="1" dirty="0"/>
              <a:t>﴿١١﴾</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﴾11﴿Onun yanına geldiğinde kendisine “ey Mûsâ!” diye seslenildi.</a:t>
            </a:r>
            <a:endParaRPr lang="tr-TR" sz="2000" dirty="0"/>
          </a:p>
        </p:txBody>
      </p:sp>
      <p:sp>
        <p:nvSpPr>
          <p:cNvPr id="4" name="Metin kutusu 3"/>
          <p:cNvSpPr txBox="1"/>
          <p:nvPr/>
        </p:nvSpPr>
        <p:spPr>
          <a:xfrm>
            <a:off x="9857678" y="0"/>
            <a:ext cx="2334322" cy="707886"/>
          </a:xfrm>
          <a:prstGeom prst="rect">
            <a:avLst/>
          </a:prstGeom>
          <a:noFill/>
        </p:spPr>
        <p:txBody>
          <a:bodyPr wrap="square" rtlCol="0">
            <a:spAutoFit/>
          </a:bodyPr>
          <a:lstStyle/>
          <a:p>
            <a:r>
              <a:rPr lang="tr-TR" b="1" dirty="0" err="1" smtClean="0"/>
              <a:t>Tâhâ</a:t>
            </a:r>
            <a:r>
              <a:rPr lang="tr-TR" sz="2000" b="1" dirty="0" smtClean="0"/>
              <a:t> Suresi 20.sure</a:t>
            </a:r>
          </a:p>
          <a:p>
            <a:r>
              <a:rPr lang="tr-TR" sz="2000" b="1" dirty="0" smtClean="0"/>
              <a:t>11 . Ayet </a:t>
            </a:r>
            <a:endParaRPr lang="tr-TR" sz="2000" dirty="0"/>
          </a:p>
        </p:txBody>
      </p:sp>
    </p:spTree>
    <p:extLst>
      <p:ext uri="{BB962C8B-B14F-4D97-AF65-F5344CB8AC3E}">
        <p14:creationId xmlns:p14="http://schemas.microsoft.com/office/powerpoint/2010/main" val="2890290924"/>
      </p:ext>
    </p:extLst>
  </p:cSld>
  <p:clrMapOvr>
    <a:masterClrMapping/>
  </p:clrMapOvr>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اِنّٖٓي اَنَا۬ رَبُّكَ فَاخْلَعْ نَعْلَيْكَۚ اِنَّكَ بِالْوَادِ الْمُقَدَّسِ طُوًىؕ</a:t>
            </a:r>
            <a:r>
              <a:rPr lang="ar-AE" sz="3600" b="1" dirty="0"/>
              <a:t>﴿١٢﴾</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﴾12﴿“İyi bil ki ben, evet yalnız ben senin rabbinim; artık pabuçlarını çıkar, çünkü şu anda kutsal vadide, </a:t>
            </a:r>
            <a:r>
              <a:rPr lang="tr-TR" b="1" i="1" dirty="0" err="1"/>
              <a:t>Tuvâ’dasın</a:t>
            </a:r>
            <a:r>
              <a:rPr lang="tr-TR" b="1" i="1" dirty="0"/>
              <a:t>.</a:t>
            </a:r>
            <a:endParaRPr lang="tr-TR" sz="2000" dirty="0"/>
          </a:p>
        </p:txBody>
      </p:sp>
      <p:sp>
        <p:nvSpPr>
          <p:cNvPr id="4" name="Metin kutusu 3"/>
          <p:cNvSpPr txBox="1"/>
          <p:nvPr/>
        </p:nvSpPr>
        <p:spPr>
          <a:xfrm>
            <a:off x="9857678" y="0"/>
            <a:ext cx="2334322" cy="707886"/>
          </a:xfrm>
          <a:prstGeom prst="rect">
            <a:avLst/>
          </a:prstGeom>
          <a:noFill/>
        </p:spPr>
        <p:txBody>
          <a:bodyPr wrap="square" rtlCol="0">
            <a:spAutoFit/>
          </a:bodyPr>
          <a:lstStyle/>
          <a:p>
            <a:r>
              <a:rPr lang="tr-TR" b="1" dirty="0" err="1" smtClean="0"/>
              <a:t>Tâhâ</a:t>
            </a:r>
            <a:r>
              <a:rPr lang="tr-TR" sz="2000" b="1" dirty="0" smtClean="0"/>
              <a:t> Suresi 20.sure</a:t>
            </a:r>
          </a:p>
          <a:p>
            <a:r>
              <a:rPr lang="tr-TR" sz="2000" b="1" dirty="0" smtClean="0"/>
              <a:t>12 . Ayet </a:t>
            </a:r>
            <a:endParaRPr lang="tr-TR" sz="2000" dirty="0"/>
          </a:p>
        </p:txBody>
      </p:sp>
    </p:spTree>
    <p:extLst>
      <p:ext uri="{BB962C8B-B14F-4D97-AF65-F5344CB8AC3E}">
        <p14:creationId xmlns:p14="http://schemas.microsoft.com/office/powerpoint/2010/main" val="2897923501"/>
      </p:ext>
    </p:extLst>
  </p:cSld>
  <p:clrMapOvr>
    <a:masterClrMapping/>
  </p:clrMapOvr>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قَالَ رَبِّ اشْرَحْ لٖي صَدْرٖيۙ</a:t>
            </a:r>
            <a:r>
              <a:rPr lang="ar-AE" b="1" dirty="0"/>
              <a:t>﴿٢٥﴾</a:t>
            </a:r>
            <a:endParaRPr lang="tr-TR" sz="3600" dirty="0"/>
          </a:p>
        </p:txBody>
      </p:sp>
      <p:sp>
        <p:nvSpPr>
          <p:cNvPr id="3" name="Alt Başlık 2"/>
          <p:cNvSpPr>
            <a:spLocks noGrp="1"/>
          </p:cNvSpPr>
          <p:nvPr>
            <p:ph type="subTitle" idx="1"/>
          </p:nvPr>
        </p:nvSpPr>
        <p:spPr>
          <a:xfrm>
            <a:off x="0" y="4893411"/>
            <a:ext cx="12192000" cy="1655762"/>
          </a:xfrm>
        </p:spPr>
        <p:txBody>
          <a:bodyPr>
            <a:normAutofit/>
          </a:bodyPr>
          <a:lstStyle/>
          <a:p>
            <a:r>
              <a:rPr lang="tr-TR" b="1" i="1" dirty="0"/>
              <a:t>﴾25﴿Mûsâ “Rabbim!” dedi, “Gönlüme ferahlık ver.</a:t>
            </a:r>
            <a:endParaRPr lang="tr-TR" sz="2000" dirty="0"/>
          </a:p>
        </p:txBody>
      </p:sp>
      <p:sp>
        <p:nvSpPr>
          <p:cNvPr id="4" name="Metin kutusu 3"/>
          <p:cNvSpPr txBox="1"/>
          <p:nvPr/>
        </p:nvSpPr>
        <p:spPr>
          <a:xfrm>
            <a:off x="9857678" y="0"/>
            <a:ext cx="2334322" cy="707886"/>
          </a:xfrm>
          <a:prstGeom prst="rect">
            <a:avLst/>
          </a:prstGeom>
          <a:noFill/>
        </p:spPr>
        <p:txBody>
          <a:bodyPr wrap="square" rtlCol="0">
            <a:spAutoFit/>
          </a:bodyPr>
          <a:lstStyle/>
          <a:p>
            <a:r>
              <a:rPr lang="tr-TR" b="1" dirty="0" err="1" smtClean="0"/>
              <a:t>Tâhâ</a:t>
            </a:r>
            <a:r>
              <a:rPr lang="tr-TR" sz="2000" b="1" dirty="0" smtClean="0"/>
              <a:t> Suresi 20.sure</a:t>
            </a:r>
          </a:p>
          <a:p>
            <a:r>
              <a:rPr lang="tr-TR" sz="2000" b="1" dirty="0" smtClean="0"/>
              <a:t>25 . Ayet </a:t>
            </a:r>
            <a:endParaRPr lang="tr-TR" sz="2000" dirty="0"/>
          </a:p>
        </p:txBody>
      </p:sp>
    </p:spTree>
    <p:extLst>
      <p:ext uri="{BB962C8B-B14F-4D97-AF65-F5344CB8AC3E}">
        <p14:creationId xmlns:p14="http://schemas.microsoft.com/office/powerpoint/2010/main" val="678989696"/>
      </p:ext>
    </p:extLst>
  </p:cSld>
  <p:clrMapOvr>
    <a:masterClrMapping/>
  </p:clrMapOvr>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قَالَا رَبَّـنَٓا اِنَّـنَا نَخَافُ اَنْ يَفْرُطَ عَلَيْنَٓا اَوْ اَنْ يَطْغٰى</a:t>
            </a:r>
            <a:r>
              <a:rPr lang="ar-AE" sz="3600" b="1" dirty="0"/>
              <a:t>﴿٤٥﴾</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﴾45﴿“Ey rabbimiz!” dediler, “Doğrusu onun bize karşı ileri gitmesinden veya daha da azmasından endişe ediyoruz.”</a:t>
            </a:r>
            <a:endParaRPr lang="tr-TR" sz="2000" dirty="0"/>
          </a:p>
        </p:txBody>
      </p:sp>
      <p:sp>
        <p:nvSpPr>
          <p:cNvPr id="4" name="Metin kutusu 3"/>
          <p:cNvSpPr txBox="1"/>
          <p:nvPr/>
        </p:nvSpPr>
        <p:spPr>
          <a:xfrm>
            <a:off x="9857678" y="0"/>
            <a:ext cx="2334322" cy="707886"/>
          </a:xfrm>
          <a:prstGeom prst="rect">
            <a:avLst/>
          </a:prstGeom>
          <a:noFill/>
        </p:spPr>
        <p:txBody>
          <a:bodyPr wrap="square" rtlCol="0">
            <a:spAutoFit/>
          </a:bodyPr>
          <a:lstStyle/>
          <a:p>
            <a:r>
              <a:rPr lang="tr-TR" b="1" dirty="0" err="1" smtClean="0"/>
              <a:t>Tâhâ</a:t>
            </a:r>
            <a:r>
              <a:rPr lang="tr-TR" sz="2000" b="1" dirty="0" smtClean="0"/>
              <a:t> Suresi 20.sure</a:t>
            </a:r>
          </a:p>
          <a:p>
            <a:r>
              <a:rPr lang="tr-TR" sz="2000" b="1" dirty="0" smtClean="0"/>
              <a:t>45 . Ayet </a:t>
            </a:r>
            <a:endParaRPr lang="tr-TR" sz="2000" dirty="0"/>
          </a:p>
        </p:txBody>
      </p:sp>
    </p:spTree>
    <p:extLst>
      <p:ext uri="{BB962C8B-B14F-4D97-AF65-F5344CB8AC3E}">
        <p14:creationId xmlns:p14="http://schemas.microsoft.com/office/powerpoint/2010/main" val="548007696"/>
      </p:ext>
    </p:extLst>
  </p:cSld>
  <p:clrMapOvr>
    <a:masterClrMapping/>
  </p:clrMapOvr>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فَأْتِيَاهُ فَقُولَٓا اِنَّا رَسُولَا رَبِّكَ فَاَرْسِلْ مَعَنَا بَنٖٓي اِسْرَٓائٖلَ وَلَا تُعَذِّبْهُمْؕ قَدْ جِئْنَاكَ بِاٰيَةٍ مِنْ </a:t>
            </a:r>
            <a:r>
              <a:rPr lang="ar-AE" sz="3600" dirty="0" smtClean="0"/>
              <a:t>رَبِّكَؕ</a:t>
            </a:r>
            <a:r>
              <a:rPr lang="tr-TR" sz="3600" dirty="0" smtClean="0"/>
              <a:t/>
            </a:r>
            <a:br>
              <a:rPr lang="tr-TR" sz="3600" dirty="0" smtClean="0"/>
            </a:br>
            <a:r>
              <a:rPr lang="tr-TR" sz="3600" dirty="0"/>
              <a:t/>
            </a:r>
            <a:br>
              <a:rPr lang="tr-TR" sz="3600" dirty="0"/>
            </a:br>
            <a:r>
              <a:rPr lang="ar-AE" sz="3600" dirty="0" smtClean="0"/>
              <a:t> </a:t>
            </a:r>
            <a:r>
              <a:rPr lang="ar-AE" sz="3600" dirty="0"/>
              <a:t>وَالسَّلَامُ عَلٰى مَنِ اتَّـبَعَ </a:t>
            </a:r>
            <a:r>
              <a:rPr lang="ar-AE" sz="3600" dirty="0" smtClean="0"/>
              <a:t>الْهُدٰى</a:t>
            </a:r>
            <a:r>
              <a:rPr lang="ar-AE" sz="3600" b="1" dirty="0" smtClean="0"/>
              <a:t>﴿٤٧﴾</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﴾47﴿Ona gidip deyin ki: Biz senin rabbinin elçileriyiz. Artık </a:t>
            </a:r>
            <a:r>
              <a:rPr lang="tr-TR" b="1" i="1" dirty="0" err="1"/>
              <a:t>İsrâiloğulları’nı</a:t>
            </a:r>
            <a:r>
              <a:rPr lang="tr-TR" b="1" i="1" dirty="0"/>
              <a:t> bırak bizimle gelsinler. Onlara eziyet etme. Sana rabbinden bir </a:t>
            </a:r>
            <a:r>
              <a:rPr lang="tr-TR" b="1" i="1" dirty="0" err="1"/>
              <a:t>mûcize</a:t>
            </a:r>
            <a:r>
              <a:rPr lang="tr-TR" b="1" i="1" dirty="0"/>
              <a:t> getirdik. Esenlik doğru yolu izleyenlerin olacaktır.</a:t>
            </a:r>
            <a:endParaRPr lang="tr-TR" sz="2000" dirty="0"/>
          </a:p>
        </p:txBody>
      </p:sp>
      <p:sp>
        <p:nvSpPr>
          <p:cNvPr id="4" name="Metin kutusu 3"/>
          <p:cNvSpPr txBox="1"/>
          <p:nvPr/>
        </p:nvSpPr>
        <p:spPr>
          <a:xfrm>
            <a:off x="9857678" y="0"/>
            <a:ext cx="2334322" cy="707886"/>
          </a:xfrm>
          <a:prstGeom prst="rect">
            <a:avLst/>
          </a:prstGeom>
          <a:noFill/>
        </p:spPr>
        <p:txBody>
          <a:bodyPr wrap="square" rtlCol="0">
            <a:spAutoFit/>
          </a:bodyPr>
          <a:lstStyle/>
          <a:p>
            <a:r>
              <a:rPr lang="tr-TR" b="1" dirty="0" err="1" smtClean="0"/>
              <a:t>Tâhâ</a:t>
            </a:r>
            <a:r>
              <a:rPr lang="tr-TR" sz="2000" b="1" dirty="0" smtClean="0"/>
              <a:t> Suresi 20.sure</a:t>
            </a:r>
          </a:p>
          <a:p>
            <a:r>
              <a:rPr lang="tr-TR" sz="2000" b="1" dirty="0" smtClean="0"/>
              <a:t>47 . Ayet </a:t>
            </a:r>
            <a:endParaRPr lang="tr-TR" sz="2000" dirty="0"/>
          </a:p>
        </p:txBody>
      </p:sp>
    </p:spTree>
    <p:extLst>
      <p:ext uri="{BB962C8B-B14F-4D97-AF65-F5344CB8AC3E}">
        <p14:creationId xmlns:p14="http://schemas.microsoft.com/office/powerpoint/2010/main" val="4158866319"/>
      </p:ext>
    </p:extLst>
  </p:cSld>
  <p:clrMapOvr>
    <a:masterClrMapping/>
  </p:clrMapOvr>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قَالَ فَمَا بَالُ الْقُرُونِ الْاُو۫لٰى</a:t>
            </a:r>
            <a:r>
              <a:rPr lang="ar-AE" b="1" dirty="0"/>
              <a:t>﴿٥١﴾</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﴾51﴿Firavun “peki” dedi, “Gelip geçen nesillerin durumu ne olacak?”</a:t>
            </a:r>
            <a:endParaRPr lang="tr-TR" sz="2000" dirty="0"/>
          </a:p>
        </p:txBody>
      </p:sp>
      <p:sp>
        <p:nvSpPr>
          <p:cNvPr id="4" name="Metin kutusu 3"/>
          <p:cNvSpPr txBox="1"/>
          <p:nvPr/>
        </p:nvSpPr>
        <p:spPr>
          <a:xfrm>
            <a:off x="9857678" y="0"/>
            <a:ext cx="2334322" cy="707886"/>
          </a:xfrm>
          <a:prstGeom prst="rect">
            <a:avLst/>
          </a:prstGeom>
          <a:noFill/>
        </p:spPr>
        <p:txBody>
          <a:bodyPr wrap="square" rtlCol="0">
            <a:spAutoFit/>
          </a:bodyPr>
          <a:lstStyle/>
          <a:p>
            <a:r>
              <a:rPr lang="tr-TR" b="1" dirty="0" err="1" smtClean="0"/>
              <a:t>Tâhâ</a:t>
            </a:r>
            <a:r>
              <a:rPr lang="tr-TR" sz="2000" b="1" dirty="0" smtClean="0"/>
              <a:t> Suresi 20.sure</a:t>
            </a:r>
          </a:p>
          <a:p>
            <a:r>
              <a:rPr lang="tr-TR" sz="2000" b="1" dirty="0" smtClean="0"/>
              <a:t>51 . Ayet </a:t>
            </a:r>
            <a:endParaRPr lang="tr-TR" sz="2000" dirty="0"/>
          </a:p>
        </p:txBody>
      </p:sp>
    </p:spTree>
    <p:extLst>
      <p:ext uri="{BB962C8B-B14F-4D97-AF65-F5344CB8AC3E}">
        <p14:creationId xmlns:p14="http://schemas.microsoft.com/office/powerpoint/2010/main" val="4138612199"/>
      </p:ext>
    </p:extLst>
  </p:cSld>
  <p:clrMapOvr>
    <a:masterClrMapping/>
  </p:clrMapOvr>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قَالَ عِلْمُهَا عِنْدَ رَبّٖي فٖي كِتَابٍۚ لَا يَضِلُّ رَبّٖي وَلَا يَنْسٰىؗ</a:t>
            </a:r>
            <a:r>
              <a:rPr lang="ar-AE" sz="3600" b="1" dirty="0"/>
              <a:t>﴿٥٢﴾</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﴾52﴿Mûsâ, “Onlar hakkındaki bilgi rabbimin katındaki bir kitaptadır; rabbim ne yanılır ne unutur” dedi.</a:t>
            </a:r>
            <a:endParaRPr lang="tr-TR" sz="2000" dirty="0"/>
          </a:p>
        </p:txBody>
      </p:sp>
      <p:sp>
        <p:nvSpPr>
          <p:cNvPr id="4" name="Metin kutusu 3"/>
          <p:cNvSpPr txBox="1"/>
          <p:nvPr/>
        </p:nvSpPr>
        <p:spPr>
          <a:xfrm>
            <a:off x="9857678" y="0"/>
            <a:ext cx="2334322" cy="707886"/>
          </a:xfrm>
          <a:prstGeom prst="rect">
            <a:avLst/>
          </a:prstGeom>
          <a:noFill/>
        </p:spPr>
        <p:txBody>
          <a:bodyPr wrap="square" rtlCol="0">
            <a:spAutoFit/>
          </a:bodyPr>
          <a:lstStyle/>
          <a:p>
            <a:r>
              <a:rPr lang="tr-TR" b="1" dirty="0" err="1" smtClean="0"/>
              <a:t>Tâhâ</a:t>
            </a:r>
            <a:r>
              <a:rPr lang="tr-TR" sz="2000" b="1" dirty="0" smtClean="0"/>
              <a:t> Suresi 20.sure</a:t>
            </a:r>
          </a:p>
          <a:p>
            <a:r>
              <a:rPr lang="tr-TR" sz="2000" b="1" dirty="0" smtClean="0"/>
              <a:t>52 . Ayet </a:t>
            </a:r>
            <a:endParaRPr lang="tr-TR" sz="2000" dirty="0"/>
          </a:p>
        </p:txBody>
      </p:sp>
    </p:spTree>
    <p:extLst>
      <p:ext uri="{BB962C8B-B14F-4D97-AF65-F5344CB8AC3E}">
        <p14:creationId xmlns:p14="http://schemas.microsoft.com/office/powerpoint/2010/main" val="595555388"/>
      </p:ext>
    </p:extLst>
  </p:cSld>
  <p:clrMapOvr>
    <a:masterClrMapping/>
  </p:clrMapOvr>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فَاُلْقِيَ السَّحَرَةُ سُجَّدًا قَالُٓوا اٰمَنَّا بِرَبِّ هٰرُونَ وَمُوسٰى</a:t>
            </a:r>
            <a:r>
              <a:rPr lang="ar-AE" sz="3600" b="1" dirty="0"/>
              <a:t>﴿٧٠﴾</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﴾70﴿Sonunda sihirbazlar secdeye kapandılar ve “Biz Mûsâ ile </a:t>
            </a:r>
            <a:r>
              <a:rPr lang="tr-TR" b="1" i="1" dirty="0" err="1"/>
              <a:t>Hârûn’un</a:t>
            </a:r>
            <a:r>
              <a:rPr lang="tr-TR" b="1" i="1" dirty="0"/>
              <a:t> rabbine iman ettik” dediler.</a:t>
            </a:r>
            <a:endParaRPr lang="tr-TR" sz="2000" dirty="0"/>
          </a:p>
        </p:txBody>
      </p:sp>
      <p:sp>
        <p:nvSpPr>
          <p:cNvPr id="4" name="Metin kutusu 3"/>
          <p:cNvSpPr txBox="1"/>
          <p:nvPr/>
        </p:nvSpPr>
        <p:spPr>
          <a:xfrm>
            <a:off x="9857678" y="0"/>
            <a:ext cx="2334322" cy="707886"/>
          </a:xfrm>
          <a:prstGeom prst="rect">
            <a:avLst/>
          </a:prstGeom>
          <a:noFill/>
        </p:spPr>
        <p:txBody>
          <a:bodyPr wrap="square" rtlCol="0">
            <a:spAutoFit/>
          </a:bodyPr>
          <a:lstStyle/>
          <a:p>
            <a:r>
              <a:rPr lang="tr-TR" b="1" dirty="0" err="1" smtClean="0"/>
              <a:t>Tâhâ</a:t>
            </a:r>
            <a:r>
              <a:rPr lang="tr-TR" sz="2000" b="1" dirty="0" smtClean="0"/>
              <a:t> Suresi 20.sure</a:t>
            </a:r>
          </a:p>
          <a:p>
            <a:r>
              <a:rPr lang="tr-TR" sz="2000" b="1" dirty="0" smtClean="0"/>
              <a:t>70 . Ayet </a:t>
            </a:r>
            <a:endParaRPr lang="tr-TR" sz="2000" dirty="0"/>
          </a:p>
        </p:txBody>
      </p:sp>
    </p:spTree>
    <p:extLst>
      <p:ext uri="{BB962C8B-B14F-4D97-AF65-F5344CB8AC3E}">
        <p14:creationId xmlns:p14="http://schemas.microsoft.com/office/powerpoint/2010/main" val="903912435"/>
      </p:ext>
    </p:extLst>
  </p:cSld>
  <p:clrMapOvr>
    <a:masterClrMapping/>
  </p:clrMapOvr>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اِنَّٓا اٰمَنَّا بِرَبِّنَا لِيَغْفِرَ لَنَا خَطَايَانَا وَمَٓا اَكْرَهْتَنَا عَلَيْهِ مِنَ السِّحْرِؕ وَاللّٰهُ خَيْرٌ وَاَبْقٰى</a:t>
            </a:r>
            <a:r>
              <a:rPr lang="ar-AE" sz="3600" b="1" dirty="0"/>
              <a:t>﴿٧٣﴾</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﴾73﴿Hatalarımızdan ve bize zorla yaptırdığın sihirden ötürü bizi bağışlaması için rabbimize kesin olarak iman ettik. Hayırlı ve sürekli olan Allah’tır.”</a:t>
            </a:r>
            <a:endParaRPr lang="tr-TR" sz="2000" dirty="0"/>
          </a:p>
        </p:txBody>
      </p:sp>
      <p:sp>
        <p:nvSpPr>
          <p:cNvPr id="4" name="Metin kutusu 3"/>
          <p:cNvSpPr txBox="1"/>
          <p:nvPr/>
        </p:nvSpPr>
        <p:spPr>
          <a:xfrm>
            <a:off x="9857678" y="0"/>
            <a:ext cx="2334322" cy="707886"/>
          </a:xfrm>
          <a:prstGeom prst="rect">
            <a:avLst/>
          </a:prstGeom>
          <a:noFill/>
        </p:spPr>
        <p:txBody>
          <a:bodyPr wrap="square" rtlCol="0">
            <a:spAutoFit/>
          </a:bodyPr>
          <a:lstStyle/>
          <a:p>
            <a:r>
              <a:rPr lang="tr-TR" b="1" dirty="0" err="1" smtClean="0"/>
              <a:t>Tâhâ</a:t>
            </a:r>
            <a:r>
              <a:rPr lang="tr-TR" sz="2000" b="1" dirty="0" smtClean="0"/>
              <a:t> Suresi 20.sure</a:t>
            </a:r>
          </a:p>
          <a:p>
            <a:r>
              <a:rPr lang="tr-TR" sz="2000" b="1" dirty="0" smtClean="0"/>
              <a:t>73 . Ayet </a:t>
            </a:r>
            <a:endParaRPr lang="tr-TR" sz="2000" dirty="0"/>
          </a:p>
        </p:txBody>
      </p:sp>
    </p:spTree>
    <p:extLst>
      <p:ext uri="{BB962C8B-B14F-4D97-AF65-F5344CB8AC3E}">
        <p14:creationId xmlns:p14="http://schemas.microsoft.com/office/powerpoint/2010/main" val="302443018"/>
      </p:ext>
    </p:extLst>
  </p:cSld>
  <p:clrMapOvr>
    <a:masterClrMapping/>
  </p:clrMapOvr>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اِنَّهُ مَنْ يَأْتِ رَبَّهُ مُجْرِمًا فَاِنَّ لَهُ جَهَنَّمَؕ لَا يَمُوتُ فٖيهَا وَلَا يَحْيٰى</a:t>
            </a:r>
            <a:r>
              <a:rPr lang="ar-AE" sz="3600" b="1" dirty="0"/>
              <a:t>﴿٧٤﴾</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﴾74﴿Kim rabbine günahkâr haliyle varırsa, bilsin ki cehennem onu beklemektedir; orada ne ölür ne de düzgün yaşar.</a:t>
            </a:r>
            <a:endParaRPr lang="tr-TR" sz="2000" dirty="0"/>
          </a:p>
        </p:txBody>
      </p:sp>
      <p:sp>
        <p:nvSpPr>
          <p:cNvPr id="4" name="Metin kutusu 3"/>
          <p:cNvSpPr txBox="1"/>
          <p:nvPr/>
        </p:nvSpPr>
        <p:spPr>
          <a:xfrm>
            <a:off x="9857678" y="0"/>
            <a:ext cx="2334322" cy="707886"/>
          </a:xfrm>
          <a:prstGeom prst="rect">
            <a:avLst/>
          </a:prstGeom>
          <a:noFill/>
        </p:spPr>
        <p:txBody>
          <a:bodyPr wrap="square" rtlCol="0">
            <a:spAutoFit/>
          </a:bodyPr>
          <a:lstStyle/>
          <a:p>
            <a:r>
              <a:rPr lang="tr-TR" b="1" dirty="0" err="1" smtClean="0"/>
              <a:t>Tâhâ</a:t>
            </a:r>
            <a:r>
              <a:rPr lang="tr-TR" sz="2000" b="1" dirty="0" smtClean="0"/>
              <a:t> Suresi 20.sure</a:t>
            </a:r>
          </a:p>
          <a:p>
            <a:r>
              <a:rPr lang="tr-TR" sz="2000" b="1" dirty="0" smtClean="0"/>
              <a:t>74 . Ayet </a:t>
            </a:r>
            <a:endParaRPr lang="tr-TR" sz="2000" dirty="0"/>
          </a:p>
        </p:txBody>
      </p:sp>
    </p:spTree>
    <p:extLst>
      <p:ext uri="{BB962C8B-B14F-4D97-AF65-F5344CB8AC3E}">
        <p14:creationId xmlns:p14="http://schemas.microsoft.com/office/powerpoint/2010/main" val="1452886938"/>
      </p:ext>
    </p:extLst>
  </p:cSld>
  <p:clrMapOvr>
    <a:masterClrMapping/>
  </p:clrMapOvr>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وَمَنْ يَأْتِهٖ مُؤْمِناً قَدْ عَمِلَ الصَّالِحَاتِ فَاُو۬لٰٓئِكَ لَهُمُ الدَّرَجَاتُ الْعُلٰىۙ</a:t>
            </a:r>
            <a:r>
              <a:rPr lang="ar-AE" sz="3600" b="1" dirty="0"/>
              <a:t>﴿٧٥﴾</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﴾75﴿Dünya ve </a:t>
            </a:r>
            <a:r>
              <a:rPr lang="tr-TR" b="1" i="1" dirty="0" err="1"/>
              <a:t>âhirete</a:t>
            </a:r>
            <a:r>
              <a:rPr lang="tr-TR" b="1" i="1" dirty="0"/>
              <a:t> yararlı işler yapmış bir mümin olarak onun huzuruna çıkan kimseler için ise üstün dereceler vardır.</a:t>
            </a:r>
            <a:endParaRPr lang="tr-TR" sz="2000" dirty="0"/>
          </a:p>
        </p:txBody>
      </p:sp>
      <p:sp>
        <p:nvSpPr>
          <p:cNvPr id="4" name="Metin kutusu 3"/>
          <p:cNvSpPr txBox="1"/>
          <p:nvPr/>
        </p:nvSpPr>
        <p:spPr>
          <a:xfrm>
            <a:off x="9857678" y="0"/>
            <a:ext cx="2334322" cy="707886"/>
          </a:xfrm>
          <a:prstGeom prst="rect">
            <a:avLst/>
          </a:prstGeom>
          <a:noFill/>
        </p:spPr>
        <p:txBody>
          <a:bodyPr wrap="square" rtlCol="0">
            <a:spAutoFit/>
          </a:bodyPr>
          <a:lstStyle/>
          <a:p>
            <a:r>
              <a:rPr lang="tr-TR" b="1" dirty="0" err="1" smtClean="0"/>
              <a:t>Tâhâ</a:t>
            </a:r>
            <a:r>
              <a:rPr lang="tr-TR" sz="2000" b="1" dirty="0" smtClean="0"/>
              <a:t> Suresi 20.sure</a:t>
            </a:r>
          </a:p>
          <a:p>
            <a:r>
              <a:rPr lang="tr-TR" sz="2000" b="1" dirty="0" smtClean="0"/>
              <a:t>75 . Ayet </a:t>
            </a:r>
            <a:endParaRPr lang="tr-TR" sz="2000" dirty="0"/>
          </a:p>
        </p:txBody>
      </p:sp>
    </p:spTree>
    <p:extLst>
      <p:ext uri="{BB962C8B-B14F-4D97-AF65-F5344CB8AC3E}">
        <p14:creationId xmlns:p14="http://schemas.microsoft.com/office/powerpoint/2010/main" val="835580696"/>
      </p:ext>
    </p:extLst>
  </p:cSld>
  <p:clrMapOvr>
    <a:masterClrMapping/>
  </p:clrMapOvr>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جَنَّاتُ عَدْنٍ تَجْرٖي مِنْ تَحْتِهَا الْاَنْهَارُ خَالِدٖينَ فٖيهَاؕ وَذٰلِكَ جَزٰٓؤُ۬ا مَنْ تَزَكّٰىࣖ</a:t>
            </a:r>
            <a:r>
              <a:rPr lang="ar-AE" sz="3600" b="1" dirty="0"/>
              <a:t>﴿٧٦﴾</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﴾76﴿İçinde ebedî olarak kalacakları, altından ırmaklar akan </a:t>
            </a:r>
            <a:r>
              <a:rPr lang="tr-TR" b="1" i="1" dirty="0" err="1"/>
              <a:t>adn</a:t>
            </a:r>
            <a:r>
              <a:rPr lang="tr-TR" b="1" i="1" dirty="0"/>
              <a:t> cennetleri! İşte günahlardan arınanların ödülü budur.</a:t>
            </a:r>
            <a:endParaRPr lang="tr-TR" sz="2000" dirty="0"/>
          </a:p>
        </p:txBody>
      </p:sp>
      <p:sp>
        <p:nvSpPr>
          <p:cNvPr id="4" name="Metin kutusu 3"/>
          <p:cNvSpPr txBox="1"/>
          <p:nvPr/>
        </p:nvSpPr>
        <p:spPr>
          <a:xfrm>
            <a:off x="9857678" y="0"/>
            <a:ext cx="2334322" cy="707886"/>
          </a:xfrm>
          <a:prstGeom prst="rect">
            <a:avLst/>
          </a:prstGeom>
          <a:noFill/>
        </p:spPr>
        <p:txBody>
          <a:bodyPr wrap="square" rtlCol="0">
            <a:spAutoFit/>
          </a:bodyPr>
          <a:lstStyle/>
          <a:p>
            <a:r>
              <a:rPr lang="tr-TR" b="1" dirty="0" err="1" smtClean="0"/>
              <a:t>Tâhâ</a:t>
            </a:r>
            <a:r>
              <a:rPr lang="tr-TR" sz="2000" b="1" dirty="0" smtClean="0"/>
              <a:t> Suresi 20.sure</a:t>
            </a:r>
          </a:p>
          <a:p>
            <a:r>
              <a:rPr lang="tr-TR" sz="2000" b="1" dirty="0" smtClean="0"/>
              <a:t>76 . Ayet </a:t>
            </a:r>
            <a:endParaRPr lang="tr-TR" sz="2000" dirty="0"/>
          </a:p>
        </p:txBody>
      </p:sp>
    </p:spTree>
    <p:extLst>
      <p:ext uri="{BB962C8B-B14F-4D97-AF65-F5344CB8AC3E}">
        <p14:creationId xmlns:p14="http://schemas.microsoft.com/office/powerpoint/2010/main" val="330692541"/>
      </p:ext>
    </p:extLst>
  </p:cSld>
  <p:clrMapOvr>
    <a:masterClrMapping/>
  </p:clrMapOvr>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قَالَ هُمْ اُو۬لَٓاءِ عَلٰٓى اَثَرٖي وَعَجِلْتُ اِلَيْكَ رَبِّ لِتَرْضٰى</a:t>
            </a:r>
            <a:r>
              <a:rPr lang="ar-AE" sz="3600" b="1" dirty="0"/>
              <a:t>﴿٨٤﴾</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﴾84﴿Şöyle cevap verdi: “Onlar da benim izimdeler; benden hoşnut olasın diye sana gelmekte acele ettim ey rabbim.”</a:t>
            </a:r>
            <a:endParaRPr lang="tr-TR" sz="2000" dirty="0"/>
          </a:p>
        </p:txBody>
      </p:sp>
      <p:sp>
        <p:nvSpPr>
          <p:cNvPr id="4" name="Metin kutusu 3"/>
          <p:cNvSpPr txBox="1"/>
          <p:nvPr/>
        </p:nvSpPr>
        <p:spPr>
          <a:xfrm>
            <a:off x="9857678" y="0"/>
            <a:ext cx="2334322" cy="707886"/>
          </a:xfrm>
          <a:prstGeom prst="rect">
            <a:avLst/>
          </a:prstGeom>
          <a:noFill/>
        </p:spPr>
        <p:txBody>
          <a:bodyPr wrap="square" rtlCol="0">
            <a:spAutoFit/>
          </a:bodyPr>
          <a:lstStyle/>
          <a:p>
            <a:r>
              <a:rPr lang="tr-TR" b="1" dirty="0" err="1" smtClean="0"/>
              <a:t>Tâhâ</a:t>
            </a:r>
            <a:r>
              <a:rPr lang="tr-TR" sz="2000" b="1" dirty="0" smtClean="0"/>
              <a:t> Suresi 20.sure</a:t>
            </a:r>
          </a:p>
          <a:p>
            <a:r>
              <a:rPr lang="tr-TR" sz="2000" b="1" dirty="0" smtClean="0"/>
              <a:t>84 . Ayet </a:t>
            </a:r>
            <a:endParaRPr lang="tr-TR" sz="2000" dirty="0"/>
          </a:p>
        </p:txBody>
      </p:sp>
    </p:spTree>
    <p:extLst>
      <p:ext uri="{BB962C8B-B14F-4D97-AF65-F5344CB8AC3E}">
        <p14:creationId xmlns:p14="http://schemas.microsoft.com/office/powerpoint/2010/main" val="3290218806"/>
      </p:ext>
    </p:extLst>
  </p:cSld>
  <p:clrMapOvr>
    <a:masterClrMapping/>
  </p:clrMapOvr>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فَرَجَعَ مُوسٰٓى اِلٰى قَوْمِهٖ غَضْبَانَ اَسِفًاۚ قَالَ يَا قَوْمِ اَلَمْ يَعِدْكُمْ رَبُّكُمْ وَعْدًا حَسَنًاۜ </a:t>
            </a:r>
            <a:r>
              <a:rPr lang="ar-AE" sz="3600" dirty="0" smtClean="0"/>
              <a:t>اَفَطَالَ</a:t>
            </a:r>
            <a:r>
              <a:rPr lang="tr-TR" sz="3600" dirty="0" smtClean="0"/>
              <a:t/>
            </a:r>
            <a:br>
              <a:rPr lang="tr-TR" sz="3600" dirty="0" smtClean="0"/>
            </a:br>
            <a:r>
              <a:rPr lang="tr-TR" sz="3600" dirty="0"/>
              <a:t/>
            </a:r>
            <a:br>
              <a:rPr lang="tr-TR" sz="3600" dirty="0"/>
            </a:br>
            <a:r>
              <a:rPr lang="ar-AE" sz="3600" dirty="0" smtClean="0"/>
              <a:t> </a:t>
            </a:r>
            <a:r>
              <a:rPr lang="ar-AE" sz="3600" dirty="0"/>
              <a:t>عَلَيْكُمُ الْعَهْدُ اَمْ اَرَدْتُمْ اَنْ يَحِلَّ عَلَيْكُمْ غَضَبٌ مِنْ رَبِّكُمْ فَاَخْلَفْتُمْ مَوْعِدٖى</a:t>
            </a:r>
            <a:r>
              <a:rPr lang="ar-AE" sz="3600" b="1" dirty="0"/>
              <a:t>﴿٨٦﴾</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﴾86﴿Bunun üzerine Mûsâ öfkeli halde ve hayıflanarak kavmine döndü. Şöyle dedi: “Ey kavmim! Rabbiniz size güzel bir </a:t>
            </a:r>
            <a:r>
              <a:rPr lang="tr-TR" b="1" i="1" dirty="0" err="1"/>
              <a:t>vaadde</a:t>
            </a:r>
            <a:r>
              <a:rPr lang="tr-TR" b="1" i="1" dirty="0"/>
              <a:t> bulunmamış mıydı? Peki size bu süre çok mu uzun geldi, yoksa rabbinizin gazabına uğramak istediniz de onun için mi bana verdiğiniz sözden döndünüz!”</a:t>
            </a:r>
            <a:endParaRPr lang="tr-TR" sz="2000" dirty="0"/>
          </a:p>
        </p:txBody>
      </p:sp>
      <p:sp>
        <p:nvSpPr>
          <p:cNvPr id="4" name="Metin kutusu 3"/>
          <p:cNvSpPr txBox="1"/>
          <p:nvPr/>
        </p:nvSpPr>
        <p:spPr>
          <a:xfrm>
            <a:off x="9857678" y="0"/>
            <a:ext cx="2334322" cy="707886"/>
          </a:xfrm>
          <a:prstGeom prst="rect">
            <a:avLst/>
          </a:prstGeom>
          <a:noFill/>
        </p:spPr>
        <p:txBody>
          <a:bodyPr wrap="square" rtlCol="0">
            <a:spAutoFit/>
          </a:bodyPr>
          <a:lstStyle/>
          <a:p>
            <a:r>
              <a:rPr lang="tr-TR" b="1" dirty="0" err="1" smtClean="0"/>
              <a:t>Tâhâ</a:t>
            </a:r>
            <a:r>
              <a:rPr lang="tr-TR" sz="2000" b="1" dirty="0" smtClean="0"/>
              <a:t> Suresi 20.sure</a:t>
            </a:r>
          </a:p>
          <a:p>
            <a:r>
              <a:rPr lang="tr-TR" sz="2000" b="1" dirty="0" smtClean="0"/>
              <a:t>86 . Ayet </a:t>
            </a:r>
            <a:endParaRPr lang="tr-TR" sz="2000" dirty="0"/>
          </a:p>
        </p:txBody>
      </p:sp>
    </p:spTree>
    <p:extLst>
      <p:ext uri="{BB962C8B-B14F-4D97-AF65-F5344CB8AC3E}">
        <p14:creationId xmlns:p14="http://schemas.microsoft.com/office/powerpoint/2010/main" val="1681181899"/>
      </p:ext>
    </p:extLst>
  </p:cSld>
  <p:clrMapOvr>
    <a:masterClrMapping/>
  </p:clrMapOvr>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وَلَقَدْ قَالَ لَهُمْ هٰرُونُ مِنْ قَبْلُ يَا قَوْمِ اِنَّمَا فُتِنْتُمْ بِهٖۚ وَاِنَّ رَبَّكُمُ الرَّحْمٰنُ فَاتَّبِعُونٖي وَاَطٖيعُٓوا </a:t>
            </a:r>
            <a:r>
              <a:rPr lang="tr-TR" sz="3600" dirty="0" smtClean="0"/>
              <a:t/>
            </a:r>
            <a:br>
              <a:rPr lang="tr-TR" sz="3600" dirty="0" smtClean="0"/>
            </a:br>
            <a:r>
              <a:rPr lang="tr-TR" sz="3600" dirty="0"/>
              <a:t/>
            </a:r>
            <a:br>
              <a:rPr lang="tr-TR" sz="3600" dirty="0"/>
            </a:br>
            <a:r>
              <a:rPr lang="ar-AE" sz="3600" dirty="0" smtClean="0"/>
              <a:t>اَمْرٖي</a:t>
            </a:r>
            <a:r>
              <a:rPr lang="ar-AE" sz="3600" b="1" dirty="0" smtClean="0"/>
              <a:t>﴿٩٠﴾</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﴾90﴿Gerçek şu ki daha önce </a:t>
            </a:r>
            <a:r>
              <a:rPr lang="tr-TR" b="1" i="1" dirty="0" err="1"/>
              <a:t>Hârûn</a:t>
            </a:r>
            <a:r>
              <a:rPr lang="tr-TR" b="1" i="1" dirty="0"/>
              <a:t> onlara, “Ey kavmim! Siz bununla sınanmaktasınız; kuşkusuz sizin rabbiniz o </a:t>
            </a:r>
            <a:r>
              <a:rPr lang="tr-TR" b="1" i="1" dirty="0" err="1"/>
              <a:t>rahmândır</a:t>
            </a:r>
            <a:r>
              <a:rPr lang="tr-TR" b="1" i="1" dirty="0"/>
              <a:t>. O halde bana uyun ve emrime itaat edin” demişti.</a:t>
            </a:r>
            <a:endParaRPr lang="tr-TR" sz="2000" dirty="0"/>
          </a:p>
        </p:txBody>
      </p:sp>
      <p:sp>
        <p:nvSpPr>
          <p:cNvPr id="4" name="Metin kutusu 3"/>
          <p:cNvSpPr txBox="1"/>
          <p:nvPr/>
        </p:nvSpPr>
        <p:spPr>
          <a:xfrm>
            <a:off x="9857678" y="0"/>
            <a:ext cx="2334322" cy="707886"/>
          </a:xfrm>
          <a:prstGeom prst="rect">
            <a:avLst/>
          </a:prstGeom>
          <a:noFill/>
        </p:spPr>
        <p:txBody>
          <a:bodyPr wrap="square" rtlCol="0">
            <a:spAutoFit/>
          </a:bodyPr>
          <a:lstStyle/>
          <a:p>
            <a:r>
              <a:rPr lang="tr-TR" b="1" dirty="0" err="1" smtClean="0"/>
              <a:t>Tâhâ</a:t>
            </a:r>
            <a:r>
              <a:rPr lang="tr-TR" sz="2000" b="1" dirty="0" smtClean="0"/>
              <a:t> Suresi 20.sure</a:t>
            </a:r>
          </a:p>
          <a:p>
            <a:r>
              <a:rPr lang="tr-TR" sz="2000" b="1" dirty="0" smtClean="0"/>
              <a:t>90 . Ayet </a:t>
            </a:r>
            <a:endParaRPr lang="tr-TR" sz="2000" dirty="0"/>
          </a:p>
        </p:txBody>
      </p:sp>
    </p:spTree>
    <p:extLst>
      <p:ext uri="{BB962C8B-B14F-4D97-AF65-F5344CB8AC3E}">
        <p14:creationId xmlns:p14="http://schemas.microsoft.com/office/powerpoint/2010/main" val="2182758215"/>
      </p:ext>
    </p:extLst>
  </p:cSld>
  <p:clrMapOvr>
    <a:masterClrMapping/>
  </p:clrMapOvr>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وَيَسْـَٔلُونَكَ عَنِ الْجِبَالِ فَقُلْ يَنْسِفُهَا رَبّٖي نَسْفاًۙ</a:t>
            </a:r>
            <a:r>
              <a:rPr lang="ar-AE" b="1" dirty="0"/>
              <a:t>﴿١٠٥﴾</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﴾105﴿Sana dağları soruyorlar. De ki: “Rabbim onları un ufak edip savuracak.</a:t>
            </a:r>
            <a:endParaRPr lang="tr-TR" sz="2000" dirty="0"/>
          </a:p>
        </p:txBody>
      </p:sp>
      <p:sp>
        <p:nvSpPr>
          <p:cNvPr id="4" name="Metin kutusu 3"/>
          <p:cNvSpPr txBox="1"/>
          <p:nvPr/>
        </p:nvSpPr>
        <p:spPr>
          <a:xfrm>
            <a:off x="9857678" y="0"/>
            <a:ext cx="2334322" cy="707886"/>
          </a:xfrm>
          <a:prstGeom prst="rect">
            <a:avLst/>
          </a:prstGeom>
          <a:noFill/>
        </p:spPr>
        <p:txBody>
          <a:bodyPr wrap="square" rtlCol="0">
            <a:spAutoFit/>
          </a:bodyPr>
          <a:lstStyle/>
          <a:p>
            <a:r>
              <a:rPr lang="tr-TR" b="1" dirty="0" err="1" smtClean="0"/>
              <a:t>Tâhâ</a:t>
            </a:r>
            <a:r>
              <a:rPr lang="tr-TR" sz="2000" b="1" dirty="0" smtClean="0"/>
              <a:t> Suresi 20.sure</a:t>
            </a:r>
          </a:p>
          <a:p>
            <a:r>
              <a:rPr lang="tr-TR" sz="2000" b="1" dirty="0" smtClean="0"/>
              <a:t>105 . Ayet </a:t>
            </a:r>
            <a:endParaRPr lang="tr-TR" sz="2000" dirty="0"/>
          </a:p>
        </p:txBody>
      </p:sp>
    </p:spTree>
    <p:extLst>
      <p:ext uri="{BB962C8B-B14F-4D97-AF65-F5344CB8AC3E}">
        <p14:creationId xmlns:p14="http://schemas.microsoft.com/office/powerpoint/2010/main" val="1228139927"/>
      </p:ext>
    </p:extLst>
  </p:cSld>
  <p:clrMapOvr>
    <a:masterClrMapping/>
  </p:clrMapOvr>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فَتَعَالَى اللّٰهُ الْمَلِكُ الْحَقُّۚ وَلَا تَعْجَلْ بِالْقُرْاٰنِ مِنْ قَبْلِ اَنْ يُقْضٰٓى اِلَيْكَ وَحْيُهُؗ وَقُلْ رَبِّ </a:t>
            </a:r>
            <a:r>
              <a:rPr lang="ar-AE" sz="3600" dirty="0" smtClean="0"/>
              <a:t>زِدْنٖي</a:t>
            </a:r>
            <a:r>
              <a:rPr lang="tr-TR" sz="3600" dirty="0" smtClean="0"/>
              <a:t/>
            </a:r>
            <a:br>
              <a:rPr lang="tr-TR" sz="3600" dirty="0" smtClean="0"/>
            </a:br>
            <a:r>
              <a:rPr lang="tr-TR" sz="3600" dirty="0"/>
              <a:t/>
            </a:r>
            <a:br>
              <a:rPr lang="tr-TR" sz="3600" dirty="0"/>
            </a:br>
            <a:r>
              <a:rPr lang="ar-AE" sz="3600" dirty="0" smtClean="0"/>
              <a:t> </a:t>
            </a:r>
            <a:r>
              <a:rPr lang="ar-AE" sz="3600" dirty="0"/>
              <a:t>عِلْماً</a:t>
            </a:r>
            <a:r>
              <a:rPr lang="ar-AE" sz="3600" b="1" dirty="0"/>
              <a:t>﴿١١٤﴾</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﴾114﴿Gerçekliğinde şüphe bulunmayan, her şeye hükümran olan Allah yüceler yücesidir. Sana vahyi tamamlanmadan Kur’an’ı okumada aceleci davranma ve “Rabbim! İlmimi arttır” de.</a:t>
            </a:r>
            <a:endParaRPr lang="tr-TR" sz="2000" dirty="0"/>
          </a:p>
        </p:txBody>
      </p:sp>
      <p:sp>
        <p:nvSpPr>
          <p:cNvPr id="4" name="Metin kutusu 3"/>
          <p:cNvSpPr txBox="1"/>
          <p:nvPr/>
        </p:nvSpPr>
        <p:spPr>
          <a:xfrm>
            <a:off x="9857678" y="0"/>
            <a:ext cx="2334322" cy="707886"/>
          </a:xfrm>
          <a:prstGeom prst="rect">
            <a:avLst/>
          </a:prstGeom>
          <a:noFill/>
        </p:spPr>
        <p:txBody>
          <a:bodyPr wrap="square" rtlCol="0">
            <a:spAutoFit/>
          </a:bodyPr>
          <a:lstStyle/>
          <a:p>
            <a:r>
              <a:rPr lang="tr-TR" b="1" dirty="0" err="1" smtClean="0"/>
              <a:t>Tâhâ</a:t>
            </a:r>
            <a:r>
              <a:rPr lang="tr-TR" sz="2000" b="1" dirty="0" smtClean="0"/>
              <a:t> Suresi 20.sure</a:t>
            </a:r>
          </a:p>
          <a:p>
            <a:r>
              <a:rPr lang="tr-TR" sz="2000" b="1" dirty="0" smtClean="0"/>
              <a:t>114 . Ayet </a:t>
            </a:r>
            <a:endParaRPr lang="tr-TR" sz="2000" dirty="0"/>
          </a:p>
        </p:txBody>
      </p:sp>
    </p:spTree>
    <p:extLst>
      <p:ext uri="{BB962C8B-B14F-4D97-AF65-F5344CB8AC3E}">
        <p14:creationId xmlns:p14="http://schemas.microsoft.com/office/powerpoint/2010/main" val="4113980268"/>
      </p:ext>
    </p:extLst>
  </p:cSld>
  <p:clrMapOvr>
    <a:masterClrMapping/>
  </p:clrMapOvr>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ثُمَّ اجْتَبٰيهُ رَبُّهُ فَتَابَ عَلَيْهِ وَهَدٰى</a:t>
            </a:r>
            <a:r>
              <a:rPr lang="ar-AE" b="1" dirty="0"/>
              <a:t>﴿١٢٢﴾</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﴾122﴿Sonra rabbi onu seçkin kıldı, tövbesini kabul etti ve doğru yola yöneltti.</a:t>
            </a:r>
            <a:endParaRPr lang="tr-TR" sz="2000" dirty="0"/>
          </a:p>
        </p:txBody>
      </p:sp>
      <p:sp>
        <p:nvSpPr>
          <p:cNvPr id="4" name="Metin kutusu 3"/>
          <p:cNvSpPr txBox="1"/>
          <p:nvPr/>
        </p:nvSpPr>
        <p:spPr>
          <a:xfrm>
            <a:off x="9857678" y="0"/>
            <a:ext cx="2334322" cy="707886"/>
          </a:xfrm>
          <a:prstGeom prst="rect">
            <a:avLst/>
          </a:prstGeom>
          <a:noFill/>
        </p:spPr>
        <p:txBody>
          <a:bodyPr wrap="square" rtlCol="0">
            <a:spAutoFit/>
          </a:bodyPr>
          <a:lstStyle/>
          <a:p>
            <a:r>
              <a:rPr lang="tr-TR" b="1" dirty="0" err="1" smtClean="0"/>
              <a:t>Tâhâ</a:t>
            </a:r>
            <a:r>
              <a:rPr lang="tr-TR" sz="2000" b="1" dirty="0" smtClean="0"/>
              <a:t> Suresi 20.sure</a:t>
            </a:r>
          </a:p>
          <a:p>
            <a:r>
              <a:rPr lang="tr-TR" sz="2000" b="1" dirty="0" smtClean="0"/>
              <a:t>122 . Ayet </a:t>
            </a:r>
            <a:endParaRPr lang="tr-TR" sz="2000" dirty="0"/>
          </a:p>
        </p:txBody>
      </p:sp>
    </p:spTree>
    <p:extLst>
      <p:ext uri="{BB962C8B-B14F-4D97-AF65-F5344CB8AC3E}">
        <p14:creationId xmlns:p14="http://schemas.microsoft.com/office/powerpoint/2010/main" val="3603474393"/>
      </p:ext>
    </p:extLst>
  </p:cSld>
  <p:clrMapOvr>
    <a:masterClrMapping/>
  </p:clrMapOvr>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وَمَنْ اَعْرَضَ عَنْ ذِكْرٖي فَاِنَّ لَهُ مَعٖيشَةً ضَنْكاً وَنَحْشُرُهُ يَوْمَ الْقِيٰمَةِ اَعْمٰى</a:t>
            </a:r>
            <a:r>
              <a:rPr lang="ar-AE" sz="3600" b="1" dirty="0"/>
              <a:t>﴿١٢٤﴾</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﴾124﴿Kim de beni anmaktan yüz çevirirse mutlaka sıkıntılı bir hayatı olacaktır ve onu kıyamet günü kör olarak </a:t>
            </a:r>
            <a:r>
              <a:rPr lang="tr-TR" b="1" i="1" dirty="0" err="1"/>
              <a:t>haşrederiz</a:t>
            </a:r>
            <a:r>
              <a:rPr lang="tr-TR" b="1" i="1" dirty="0"/>
              <a:t>.”</a:t>
            </a:r>
            <a:endParaRPr lang="tr-TR" sz="2000" dirty="0"/>
          </a:p>
        </p:txBody>
      </p:sp>
      <p:sp>
        <p:nvSpPr>
          <p:cNvPr id="4" name="Metin kutusu 3"/>
          <p:cNvSpPr txBox="1"/>
          <p:nvPr/>
        </p:nvSpPr>
        <p:spPr>
          <a:xfrm>
            <a:off x="9857678" y="0"/>
            <a:ext cx="2334322" cy="707886"/>
          </a:xfrm>
          <a:prstGeom prst="rect">
            <a:avLst/>
          </a:prstGeom>
          <a:noFill/>
        </p:spPr>
        <p:txBody>
          <a:bodyPr wrap="square" rtlCol="0">
            <a:spAutoFit/>
          </a:bodyPr>
          <a:lstStyle/>
          <a:p>
            <a:r>
              <a:rPr lang="tr-TR" b="1" dirty="0" err="1" smtClean="0"/>
              <a:t>Tâhâ</a:t>
            </a:r>
            <a:r>
              <a:rPr lang="tr-TR" sz="2000" b="1" dirty="0" smtClean="0"/>
              <a:t> Suresi 20.sure</a:t>
            </a:r>
          </a:p>
          <a:p>
            <a:r>
              <a:rPr lang="tr-TR" sz="2000" b="1" dirty="0" smtClean="0"/>
              <a:t>124 . Ayet </a:t>
            </a:r>
            <a:endParaRPr lang="tr-TR" sz="2000" dirty="0"/>
          </a:p>
        </p:txBody>
      </p:sp>
    </p:spTree>
    <p:extLst>
      <p:ext uri="{BB962C8B-B14F-4D97-AF65-F5344CB8AC3E}">
        <p14:creationId xmlns:p14="http://schemas.microsoft.com/office/powerpoint/2010/main" val="2853090913"/>
      </p:ext>
    </p:extLst>
  </p:cSld>
  <p:clrMapOvr>
    <a:masterClrMapping/>
  </p:clrMapOvr>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قَالَ رَبِّ لِمَ حَشَرْتَـنٖٓي اَعْمٰى وَقَدْ كُنْتُ بَصٖيراً</a:t>
            </a:r>
            <a:r>
              <a:rPr lang="ar-AE" sz="3600" b="1" dirty="0"/>
              <a:t>﴿١٢٥﴾</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﴾125﴿O der ki: “Ey rabbim! Beni niçin kör olarak </a:t>
            </a:r>
            <a:r>
              <a:rPr lang="tr-TR" b="1" i="1" dirty="0" err="1"/>
              <a:t>haşrettin</a:t>
            </a:r>
            <a:r>
              <a:rPr lang="tr-TR" b="1" i="1" dirty="0"/>
              <a:t>? Halbuki daha önce gören biriydim.”</a:t>
            </a:r>
            <a:endParaRPr lang="tr-TR" sz="2000" dirty="0"/>
          </a:p>
        </p:txBody>
      </p:sp>
      <p:sp>
        <p:nvSpPr>
          <p:cNvPr id="4" name="Metin kutusu 3"/>
          <p:cNvSpPr txBox="1"/>
          <p:nvPr/>
        </p:nvSpPr>
        <p:spPr>
          <a:xfrm>
            <a:off x="9857678" y="0"/>
            <a:ext cx="2334322" cy="707886"/>
          </a:xfrm>
          <a:prstGeom prst="rect">
            <a:avLst/>
          </a:prstGeom>
          <a:noFill/>
        </p:spPr>
        <p:txBody>
          <a:bodyPr wrap="square" rtlCol="0">
            <a:spAutoFit/>
          </a:bodyPr>
          <a:lstStyle/>
          <a:p>
            <a:r>
              <a:rPr lang="tr-TR" b="1" dirty="0" err="1" smtClean="0"/>
              <a:t>Tâhâ</a:t>
            </a:r>
            <a:r>
              <a:rPr lang="tr-TR" sz="2000" b="1" dirty="0" smtClean="0"/>
              <a:t> Suresi 20.sure</a:t>
            </a:r>
          </a:p>
          <a:p>
            <a:r>
              <a:rPr lang="tr-TR" sz="2000" b="1" dirty="0" smtClean="0"/>
              <a:t>125 . Ayet </a:t>
            </a:r>
            <a:endParaRPr lang="tr-TR" sz="2000" dirty="0"/>
          </a:p>
        </p:txBody>
      </p:sp>
    </p:spTree>
    <p:extLst>
      <p:ext uri="{BB962C8B-B14F-4D97-AF65-F5344CB8AC3E}">
        <p14:creationId xmlns:p14="http://schemas.microsoft.com/office/powerpoint/2010/main" val="441418696"/>
      </p:ext>
    </p:extLst>
  </p:cSld>
  <p:clrMapOvr>
    <a:masterClrMapping/>
  </p:clrMapOvr>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قَالَ كَذٰلِكَ اَتَتْكَ اٰيَاتُنَا فَـنَسٖيتَهَاۚ وَكَذٰلِكَ الْيَوْمَ تُنْسٰى</a:t>
            </a:r>
            <a:r>
              <a:rPr lang="ar-AE" sz="3600" b="1" dirty="0"/>
              <a:t>﴿١٢٦﴾</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﴾126﴿Allah buyurur: “İşte böyle! Sana </a:t>
            </a:r>
            <a:r>
              <a:rPr lang="tr-TR" b="1" i="1" dirty="0" err="1"/>
              <a:t>âyetlerimiz</a:t>
            </a:r>
            <a:r>
              <a:rPr lang="tr-TR" b="1" i="1" dirty="0"/>
              <a:t> geldiğinde onları unutmuştun, bu gün de aynı şekilde sen unutuluyorsun!”</a:t>
            </a:r>
            <a:endParaRPr lang="tr-TR" sz="2000" dirty="0"/>
          </a:p>
        </p:txBody>
      </p:sp>
      <p:sp>
        <p:nvSpPr>
          <p:cNvPr id="4" name="Metin kutusu 3"/>
          <p:cNvSpPr txBox="1"/>
          <p:nvPr/>
        </p:nvSpPr>
        <p:spPr>
          <a:xfrm>
            <a:off x="9857678" y="0"/>
            <a:ext cx="2334322" cy="707886"/>
          </a:xfrm>
          <a:prstGeom prst="rect">
            <a:avLst/>
          </a:prstGeom>
          <a:noFill/>
        </p:spPr>
        <p:txBody>
          <a:bodyPr wrap="square" rtlCol="0">
            <a:spAutoFit/>
          </a:bodyPr>
          <a:lstStyle/>
          <a:p>
            <a:r>
              <a:rPr lang="tr-TR" b="1" dirty="0" err="1" smtClean="0"/>
              <a:t>Tâhâ</a:t>
            </a:r>
            <a:r>
              <a:rPr lang="tr-TR" sz="2000" b="1" dirty="0" smtClean="0"/>
              <a:t> Suresi 20.sure</a:t>
            </a:r>
          </a:p>
          <a:p>
            <a:r>
              <a:rPr lang="tr-TR" sz="2000" b="1" dirty="0" smtClean="0"/>
              <a:t>126 . Ayet </a:t>
            </a:r>
            <a:endParaRPr lang="tr-TR" sz="2000" dirty="0"/>
          </a:p>
        </p:txBody>
      </p:sp>
    </p:spTree>
    <p:extLst>
      <p:ext uri="{BB962C8B-B14F-4D97-AF65-F5344CB8AC3E}">
        <p14:creationId xmlns:p14="http://schemas.microsoft.com/office/powerpoint/2010/main" val="715740028"/>
      </p:ext>
    </p:extLst>
  </p:cSld>
  <p:clrMapOvr>
    <a:masterClrMapping/>
  </p:clrMapOvr>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وَكَذٰلِكَ نَجْزٖي مَنْ اَسْرَفَ وَلَمْ يُؤْمِنْ بِاٰيَاتِ رَبِّهٖؕ وَلَعَذَابُ الْاٰخِرَةِ اَشَدُّ وَاَبْقٰى</a:t>
            </a:r>
            <a:r>
              <a:rPr lang="ar-AE" sz="3600" b="1" dirty="0"/>
              <a:t>﴿١٢٧﴾</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﴾127﴿Haktan sapan ve rabbinin </a:t>
            </a:r>
            <a:r>
              <a:rPr lang="tr-TR" b="1" i="1" dirty="0" err="1"/>
              <a:t>âyetlerine</a:t>
            </a:r>
            <a:r>
              <a:rPr lang="tr-TR" b="1" i="1" dirty="0"/>
              <a:t> inanmayanları işte böyle cezalandırırız. Hiç kuşkusuz </a:t>
            </a:r>
            <a:r>
              <a:rPr lang="tr-TR" b="1" i="1" dirty="0" err="1"/>
              <a:t>âhiretteki</a:t>
            </a:r>
            <a:r>
              <a:rPr lang="tr-TR" b="1" i="1" dirty="0"/>
              <a:t> ceza daha şiddetli ve daha kalıcıdır.</a:t>
            </a:r>
            <a:endParaRPr lang="tr-TR" sz="2000" dirty="0"/>
          </a:p>
        </p:txBody>
      </p:sp>
      <p:sp>
        <p:nvSpPr>
          <p:cNvPr id="4" name="Metin kutusu 3"/>
          <p:cNvSpPr txBox="1"/>
          <p:nvPr/>
        </p:nvSpPr>
        <p:spPr>
          <a:xfrm>
            <a:off x="9857678" y="0"/>
            <a:ext cx="2334322" cy="707886"/>
          </a:xfrm>
          <a:prstGeom prst="rect">
            <a:avLst/>
          </a:prstGeom>
          <a:noFill/>
        </p:spPr>
        <p:txBody>
          <a:bodyPr wrap="square" rtlCol="0">
            <a:spAutoFit/>
          </a:bodyPr>
          <a:lstStyle/>
          <a:p>
            <a:r>
              <a:rPr lang="tr-TR" b="1" dirty="0" err="1" smtClean="0"/>
              <a:t>Tâhâ</a:t>
            </a:r>
            <a:r>
              <a:rPr lang="tr-TR" sz="2000" b="1" dirty="0" smtClean="0"/>
              <a:t> Suresi 20.sure</a:t>
            </a:r>
          </a:p>
          <a:p>
            <a:r>
              <a:rPr lang="tr-TR" sz="2000" b="1" dirty="0" smtClean="0"/>
              <a:t>127 . Ayet </a:t>
            </a:r>
            <a:endParaRPr lang="tr-TR" sz="2000" dirty="0"/>
          </a:p>
        </p:txBody>
      </p:sp>
    </p:spTree>
    <p:extLst>
      <p:ext uri="{BB962C8B-B14F-4D97-AF65-F5344CB8AC3E}">
        <p14:creationId xmlns:p14="http://schemas.microsoft.com/office/powerpoint/2010/main" val="985258944"/>
      </p:ext>
    </p:extLst>
  </p:cSld>
  <p:clrMapOvr>
    <a:masterClrMapping/>
  </p:clrMapOvr>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وَلَوْلَا كَلِمَةٌ سَبَقَتْ مِنْ رَبِّكَ لَكَانَ لِزَاماً وَاَجَلٌ مُسَمًّىؕ</a:t>
            </a:r>
            <a:r>
              <a:rPr lang="ar-AE" sz="3600" b="1" dirty="0"/>
              <a:t>﴿١٢٩﴾</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﴾129﴿Eğer rabbin tarafından daha önce söylenmiş bir söz ve belirlenmiş bir vade olmasaydı, hemen yakalarına yapışılırdı.</a:t>
            </a:r>
            <a:endParaRPr lang="tr-TR" sz="2000" dirty="0"/>
          </a:p>
        </p:txBody>
      </p:sp>
      <p:sp>
        <p:nvSpPr>
          <p:cNvPr id="4" name="Metin kutusu 3"/>
          <p:cNvSpPr txBox="1"/>
          <p:nvPr/>
        </p:nvSpPr>
        <p:spPr>
          <a:xfrm>
            <a:off x="9857678" y="0"/>
            <a:ext cx="2334322" cy="707886"/>
          </a:xfrm>
          <a:prstGeom prst="rect">
            <a:avLst/>
          </a:prstGeom>
          <a:noFill/>
        </p:spPr>
        <p:txBody>
          <a:bodyPr wrap="square" rtlCol="0">
            <a:spAutoFit/>
          </a:bodyPr>
          <a:lstStyle/>
          <a:p>
            <a:r>
              <a:rPr lang="tr-TR" b="1" dirty="0" err="1" smtClean="0"/>
              <a:t>Tâhâ</a:t>
            </a:r>
            <a:r>
              <a:rPr lang="tr-TR" sz="2000" b="1" dirty="0" smtClean="0"/>
              <a:t> Suresi 20.sure</a:t>
            </a:r>
          </a:p>
          <a:p>
            <a:r>
              <a:rPr lang="tr-TR" sz="2000" b="1" dirty="0" smtClean="0"/>
              <a:t>129 . Ayet </a:t>
            </a:r>
            <a:endParaRPr lang="tr-TR" sz="2000" dirty="0"/>
          </a:p>
        </p:txBody>
      </p:sp>
    </p:spTree>
    <p:extLst>
      <p:ext uri="{BB962C8B-B14F-4D97-AF65-F5344CB8AC3E}">
        <p14:creationId xmlns:p14="http://schemas.microsoft.com/office/powerpoint/2010/main" val="3436638201"/>
      </p:ext>
    </p:extLst>
  </p:cSld>
  <p:clrMapOvr>
    <a:masterClrMapping/>
  </p:clrMapOvr>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فَاصْبِرْ عَلٰى مَا يَقُولُونَ وَسَبِّحْ بِحَمْدِ رَبِّكَ قَبْلَ طُلُوعِ الشَّمْسِ وَقَبْلَ غُرُوبِهَاۚ وَمِنْ </a:t>
            </a:r>
            <a:r>
              <a:rPr lang="ar-AE" sz="3600" dirty="0" smtClean="0"/>
              <a:t>اٰنَٓائِ</a:t>
            </a:r>
            <a:r>
              <a:rPr lang="tr-TR" sz="3600" dirty="0" smtClean="0"/>
              <a:t/>
            </a:r>
            <a:br>
              <a:rPr lang="tr-TR" sz="3600" dirty="0" smtClean="0"/>
            </a:br>
            <a:r>
              <a:rPr lang="tr-TR" sz="3600" dirty="0"/>
              <a:t/>
            </a:r>
            <a:br>
              <a:rPr lang="tr-TR" sz="3600" dirty="0"/>
            </a:br>
            <a:r>
              <a:rPr lang="ar-AE" sz="3600" dirty="0" smtClean="0"/>
              <a:t> </a:t>
            </a:r>
            <a:r>
              <a:rPr lang="ar-AE" sz="3600" dirty="0"/>
              <a:t>الَّيْلِ فَسَبِّـحْ وَاَطْرَافَ النَّهَارِ لَعَلَّكَ تَرْضٰى</a:t>
            </a:r>
            <a:r>
              <a:rPr lang="ar-AE" sz="3600" b="1" dirty="0"/>
              <a:t>﴿١٣٠﴾</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﴾130﴿Sen onların söylediklerine sabret. Güneşin doğmasından önce de batmasından önce de rabbini övgüyle </a:t>
            </a:r>
            <a:r>
              <a:rPr lang="tr-TR" b="1" i="1" dirty="0" err="1"/>
              <a:t>tesbih</a:t>
            </a:r>
            <a:r>
              <a:rPr lang="tr-TR" b="1" i="1" dirty="0"/>
              <a:t> et; yine gecenin bazı vakitlerinde ve gündüzün iki ucunda da </a:t>
            </a:r>
            <a:r>
              <a:rPr lang="tr-TR" b="1" i="1" dirty="0" err="1"/>
              <a:t>tesbih</a:t>
            </a:r>
            <a:r>
              <a:rPr lang="tr-TR" b="1" i="1" dirty="0"/>
              <a:t> et ki hoşnutluğa erişesin.</a:t>
            </a:r>
            <a:endParaRPr lang="tr-TR" sz="2000" dirty="0"/>
          </a:p>
        </p:txBody>
      </p:sp>
      <p:sp>
        <p:nvSpPr>
          <p:cNvPr id="4" name="Metin kutusu 3"/>
          <p:cNvSpPr txBox="1"/>
          <p:nvPr/>
        </p:nvSpPr>
        <p:spPr>
          <a:xfrm>
            <a:off x="9857678" y="0"/>
            <a:ext cx="2334322" cy="707886"/>
          </a:xfrm>
          <a:prstGeom prst="rect">
            <a:avLst/>
          </a:prstGeom>
          <a:noFill/>
        </p:spPr>
        <p:txBody>
          <a:bodyPr wrap="square" rtlCol="0">
            <a:spAutoFit/>
          </a:bodyPr>
          <a:lstStyle/>
          <a:p>
            <a:r>
              <a:rPr lang="tr-TR" b="1" dirty="0" err="1" smtClean="0"/>
              <a:t>Tâhâ</a:t>
            </a:r>
            <a:r>
              <a:rPr lang="tr-TR" sz="2000" b="1" dirty="0" smtClean="0"/>
              <a:t> Suresi 20.sure</a:t>
            </a:r>
          </a:p>
          <a:p>
            <a:r>
              <a:rPr lang="tr-TR" sz="2000" b="1" dirty="0" smtClean="0"/>
              <a:t>130 . Ayet </a:t>
            </a:r>
            <a:endParaRPr lang="tr-TR" sz="2000" dirty="0"/>
          </a:p>
        </p:txBody>
      </p:sp>
    </p:spTree>
    <p:extLst>
      <p:ext uri="{BB962C8B-B14F-4D97-AF65-F5344CB8AC3E}">
        <p14:creationId xmlns:p14="http://schemas.microsoft.com/office/powerpoint/2010/main" val="4285063202"/>
      </p:ext>
    </p:extLst>
  </p:cSld>
  <p:clrMapOvr>
    <a:masterClrMapping/>
  </p:clrMapOvr>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وَلَا تَمُدَّنَّ عَيْنَيْكَ اِلٰى مَا مَتَّعْنَا بِهٖٓ اَزْوَاجاً مِنْهُمْ زَهْرَةَ الْحَيٰوةِ الدُّنْيَا لِنَفْتِنَهُمْ فٖيهِؕ </a:t>
            </a:r>
            <a:r>
              <a:rPr lang="ar-AE" sz="3600" dirty="0" smtClean="0"/>
              <a:t>وَرِزْقُ</a:t>
            </a:r>
            <a:r>
              <a:rPr lang="tr-TR" sz="3600" dirty="0" smtClean="0"/>
              <a:t/>
            </a:r>
            <a:br>
              <a:rPr lang="tr-TR" sz="3600" dirty="0" smtClean="0"/>
            </a:br>
            <a:r>
              <a:rPr lang="tr-TR" sz="3600" dirty="0"/>
              <a:t/>
            </a:r>
            <a:br>
              <a:rPr lang="tr-TR" sz="3600" dirty="0"/>
            </a:br>
            <a:r>
              <a:rPr lang="ar-AE" sz="3600" dirty="0" smtClean="0"/>
              <a:t> </a:t>
            </a:r>
            <a:r>
              <a:rPr lang="ar-AE" sz="3600" dirty="0"/>
              <a:t>رَبِّكَ خَيْرٌ وَاَبْقٰى</a:t>
            </a:r>
            <a:r>
              <a:rPr lang="ar-AE" sz="3600" b="1" dirty="0"/>
              <a:t>﴿١٣١﴾</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﴾131﴿Sakın kendilerini sınamak için onların bir kesimini yararlandırdığımız dünya hayatının çekiciliğine göz dikme! Rabbinin sana verdiği nimetler daha hayırlı ve daha kalıcıdır.</a:t>
            </a:r>
            <a:endParaRPr lang="tr-TR" sz="2000" dirty="0"/>
          </a:p>
        </p:txBody>
      </p:sp>
      <p:sp>
        <p:nvSpPr>
          <p:cNvPr id="4" name="Metin kutusu 3"/>
          <p:cNvSpPr txBox="1"/>
          <p:nvPr/>
        </p:nvSpPr>
        <p:spPr>
          <a:xfrm>
            <a:off x="9857678" y="0"/>
            <a:ext cx="2334322" cy="707886"/>
          </a:xfrm>
          <a:prstGeom prst="rect">
            <a:avLst/>
          </a:prstGeom>
          <a:noFill/>
        </p:spPr>
        <p:txBody>
          <a:bodyPr wrap="square" rtlCol="0">
            <a:spAutoFit/>
          </a:bodyPr>
          <a:lstStyle/>
          <a:p>
            <a:r>
              <a:rPr lang="tr-TR" b="1" dirty="0" err="1" smtClean="0"/>
              <a:t>Tâhâ</a:t>
            </a:r>
            <a:r>
              <a:rPr lang="tr-TR" sz="2000" b="1" dirty="0" smtClean="0"/>
              <a:t> Suresi 20.sure</a:t>
            </a:r>
          </a:p>
          <a:p>
            <a:r>
              <a:rPr lang="tr-TR" sz="2000" b="1" dirty="0" smtClean="0"/>
              <a:t>131 . Ayet </a:t>
            </a:r>
            <a:endParaRPr lang="tr-TR" sz="2000" dirty="0"/>
          </a:p>
        </p:txBody>
      </p:sp>
    </p:spTree>
    <p:extLst>
      <p:ext uri="{BB962C8B-B14F-4D97-AF65-F5344CB8AC3E}">
        <p14:creationId xmlns:p14="http://schemas.microsoft.com/office/powerpoint/2010/main" val="37505418"/>
      </p:ext>
    </p:extLst>
  </p:cSld>
  <p:clrMapOvr>
    <a:masterClrMapping/>
  </p:clrMapOvr>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وَقَالُوا لَوْلَا يَأْتٖينَا بِاٰيَةٍ مِنْ رَبِّهٖؕ اَوَلَمْ تَأْتِهِمْ بَيِّنَةُ مَا فِي الصُّحُفِ الْاُو۫لٰى</a:t>
            </a:r>
            <a:r>
              <a:rPr lang="ar-AE" sz="3600" b="1" dirty="0"/>
              <a:t>﴿١٣٣﴾</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﴾133﴿“O, rabbinden bize bir </a:t>
            </a:r>
            <a:r>
              <a:rPr lang="tr-TR" b="1" i="1" dirty="0" err="1"/>
              <a:t>mûcize</a:t>
            </a:r>
            <a:r>
              <a:rPr lang="tr-TR" b="1" i="1" dirty="0"/>
              <a:t> getirseydi ya!” dediler. Peki önceki sahifelerde bulunan açık kanıt onlara gelmiş değil mi?</a:t>
            </a:r>
            <a:endParaRPr lang="tr-TR" sz="2000" dirty="0"/>
          </a:p>
        </p:txBody>
      </p:sp>
      <p:sp>
        <p:nvSpPr>
          <p:cNvPr id="4" name="Metin kutusu 3"/>
          <p:cNvSpPr txBox="1"/>
          <p:nvPr/>
        </p:nvSpPr>
        <p:spPr>
          <a:xfrm>
            <a:off x="9857678" y="0"/>
            <a:ext cx="2334322" cy="707886"/>
          </a:xfrm>
          <a:prstGeom prst="rect">
            <a:avLst/>
          </a:prstGeom>
          <a:noFill/>
        </p:spPr>
        <p:txBody>
          <a:bodyPr wrap="square" rtlCol="0">
            <a:spAutoFit/>
          </a:bodyPr>
          <a:lstStyle/>
          <a:p>
            <a:r>
              <a:rPr lang="tr-TR" b="1" dirty="0" err="1" smtClean="0"/>
              <a:t>Tâhâ</a:t>
            </a:r>
            <a:r>
              <a:rPr lang="tr-TR" sz="2000" b="1" dirty="0" smtClean="0"/>
              <a:t> Suresi 20.sure</a:t>
            </a:r>
          </a:p>
          <a:p>
            <a:r>
              <a:rPr lang="tr-TR" sz="2000" b="1" dirty="0" smtClean="0"/>
              <a:t>133 . Ayet </a:t>
            </a:r>
            <a:endParaRPr lang="tr-TR" sz="2000" dirty="0"/>
          </a:p>
        </p:txBody>
      </p:sp>
    </p:spTree>
    <p:extLst>
      <p:ext uri="{BB962C8B-B14F-4D97-AF65-F5344CB8AC3E}">
        <p14:creationId xmlns:p14="http://schemas.microsoft.com/office/powerpoint/2010/main" val="3296347967"/>
      </p:ext>
    </p:extLst>
  </p:cSld>
  <p:clrMapOvr>
    <a:masterClrMapping/>
  </p:clrMapOvr>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495663"/>
            <a:ext cx="12192000" cy="1204331"/>
          </a:xfrm>
        </p:spPr>
        <p:txBody>
          <a:bodyPr>
            <a:noAutofit/>
          </a:bodyPr>
          <a:lstStyle/>
          <a:p>
            <a:pPr rtl="1"/>
            <a:r>
              <a:rPr lang="ar-AE" sz="3600" dirty="0"/>
              <a:t>مَا يَأْتٖيهِمْ مِنْ ذِكْرٍ مِنْ رَبِّهِمْ مُحْدَثٍ اِلَّا اسْتَمَعُوهُ وَهُمْ يَلْعَبُونَۙ</a:t>
            </a:r>
            <a:r>
              <a:rPr lang="ar-AE" sz="3600" b="1" dirty="0"/>
              <a:t>﴿٢</a:t>
            </a:r>
            <a:r>
              <a:rPr lang="ar-AE" sz="3600" b="1" dirty="0" smtClean="0"/>
              <a:t>﴾</a:t>
            </a:r>
            <a:r>
              <a:rPr lang="tr-TR" sz="3600" b="1" dirty="0" smtClean="0"/>
              <a:t/>
            </a:r>
            <a:br>
              <a:rPr lang="tr-TR" sz="3600" b="1" dirty="0" smtClean="0"/>
            </a:br>
            <a:r>
              <a:rPr lang="ar-AE" sz="3600" dirty="0"/>
              <a:t/>
            </a:r>
            <a:br>
              <a:rPr lang="ar-AE" sz="3600" dirty="0"/>
            </a:br>
            <a:r>
              <a:rPr lang="ar-AE" sz="3600" dirty="0"/>
              <a:t>لَاهِيَةً قُلُوبُهُمْؕ وَاَسَرُّوا النَّجْوٰىࣗ اَلَّذٖينَ ظَلَمُواࣗ هَلْ هٰذَٓا اِلَّا بَشَرٌ مِثْلُكُمْۚ اَفَتَأْتُونَ السِّحْرَ وَاَنْتُمْ </a:t>
            </a:r>
            <a:r>
              <a:rPr lang="tr-TR" sz="3600" dirty="0" smtClean="0"/>
              <a:t/>
            </a:r>
            <a:br>
              <a:rPr lang="tr-TR" sz="3600" dirty="0" smtClean="0"/>
            </a:br>
            <a:r>
              <a:rPr lang="tr-TR" sz="3600" dirty="0"/>
              <a:t/>
            </a:r>
            <a:br>
              <a:rPr lang="tr-TR" sz="3600" dirty="0"/>
            </a:br>
            <a:r>
              <a:rPr lang="ar-AE" sz="3600" dirty="0" smtClean="0"/>
              <a:t>تُبْصِرُونَ</a:t>
            </a:r>
            <a:r>
              <a:rPr lang="ar-AE" sz="3600" b="1" dirty="0" smtClean="0"/>
              <a:t>﴿٣</a:t>
            </a:r>
            <a:r>
              <a:rPr lang="ar-AE" sz="3600" b="1" dirty="0"/>
              <a:t>﴾</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﴾2-3﴿Ne zaman rablerinden kendilerine yeni bir ihtar gelse, onlar bunu, akılları başka yerde, kendileri oyun ve eğlence içinde iken dinlemişlerdir. O zalimler, “Bu da sizin gibi sadece bir insan değil midir? Şimdi siz göz göre göre büyüye mi kapılıyorsunuz?” diye gizlice fısıldaşmaktalar.</a:t>
            </a:r>
            <a:endParaRPr lang="tr-TR" sz="2000" dirty="0"/>
          </a:p>
        </p:txBody>
      </p:sp>
      <p:sp>
        <p:nvSpPr>
          <p:cNvPr id="4" name="Metin kutusu 3"/>
          <p:cNvSpPr txBox="1"/>
          <p:nvPr/>
        </p:nvSpPr>
        <p:spPr>
          <a:xfrm>
            <a:off x="9790771" y="0"/>
            <a:ext cx="2401229" cy="707886"/>
          </a:xfrm>
          <a:prstGeom prst="rect">
            <a:avLst/>
          </a:prstGeom>
          <a:noFill/>
        </p:spPr>
        <p:txBody>
          <a:bodyPr wrap="square" rtlCol="0">
            <a:spAutoFit/>
          </a:bodyPr>
          <a:lstStyle/>
          <a:p>
            <a:r>
              <a:rPr lang="tr-TR" b="1" dirty="0" err="1" smtClean="0"/>
              <a:t>Enbiyâ</a:t>
            </a:r>
            <a:r>
              <a:rPr lang="tr-TR" sz="2000" b="1" dirty="0" smtClean="0"/>
              <a:t> Suresi 21.sure</a:t>
            </a:r>
          </a:p>
          <a:p>
            <a:r>
              <a:rPr lang="tr-TR" sz="2000" b="1" dirty="0" smtClean="0"/>
              <a:t>2 - 3 . Ayet </a:t>
            </a:r>
            <a:endParaRPr lang="tr-TR" sz="2000" dirty="0"/>
          </a:p>
        </p:txBody>
      </p:sp>
    </p:spTree>
    <p:extLst>
      <p:ext uri="{BB962C8B-B14F-4D97-AF65-F5344CB8AC3E}">
        <p14:creationId xmlns:p14="http://schemas.microsoft.com/office/powerpoint/2010/main" val="1252239610"/>
      </p:ext>
    </p:extLst>
  </p:cSld>
  <p:clrMapOvr>
    <a:masterClrMapping/>
  </p:clrMapOvr>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قَالَ رَبّٖي يَعْلَمُ الْقَوْلَ فِي السَّمَٓاءِ وَالْاَرْضِؗ وَهُوَ السَّمٖيعُ الْعَلٖيمُ</a:t>
            </a:r>
            <a:r>
              <a:rPr lang="ar-AE" sz="3600" b="1" dirty="0"/>
              <a:t>﴿٤﴾</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﴾4﴿Peygamber dedi ki: “Benim rabbim yerde ve gökte konuşulan her sözü bilir. O, hakkıyla işitendir, bilendir.”</a:t>
            </a:r>
            <a:endParaRPr lang="tr-TR" sz="2000" dirty="0"/>
          </a:p>
        </p:txBody>
      </p:sp>
      <p:sp>
        <p:nvSpPr>
          <p:cNvPr id="4" name="Metin kutusu 3"/>
          <p:cNvSpPr txBox="1"/>
          <p:nvPr/>
        </p:nvSpPr>
        <p:spPr>
          <a:xfrm>
            <a:off x="9790771" y="0"/>
            <a:ext cx="2401229" cy="707886"/>
          </a:xfrm>
          <a:prstGeom prst="rect">
            <a:avLst/>
          </a:prstGeom>
          <a:noFill/>
        </p:spPr>
        <p:txBody>
          <a:bodyPr wrap="square" rtlCol="0">
            <a:spAutoFit/>
          </a:bodyPr>
          <a:lstStyle/>
          <a:p>
            <a:r>
              <a:rPr lang="tr-TR" b="1" dirty="0" err="1" smtClean="0"/>
              <a:t>Enbiyâ</a:t>
            </a:r>
            <a:r>
              <a:rPr lang="tr-TR" sz="2000" b="1" dirty="0" smtClean="0"/>
              <a:t> Suresi 21.sure</a:t>
            </a:r>
          </a:p>
          <a:p>
            <a:r>
              <a:rPr lang="tr-TR" sz="2000" b="1" dirty="0" smtClean="0"/>
              <a:t>4 . Ayet </a:t>
            </a:r>
            <a:endParaRPr lang="tr-TR" sz="2000" dirty="0"/>
          </a:p>
        </p:txBody>
      </p:sp>
    </p:spTree>
    <p:extLst>
      <p:ext uri="{BB962C8B-B14F-4D97-AF65-F5344CB8AC3E}">
        <p14:creationId xmlns:p14="http://schemas.microsoft.com/office/powerpoint/2010/main" val="3979595703"/>
      </p:ext>
    </p:extLst>
  </p:cSld>
  <p:clrMapOvr>
    <a:masterClrMapping/>
  </p:clrMapOvr>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قُلْ مَنْ يَكْلَؤُ۬كُمْ بِالَّيْلِ وَالنَّهَارِ مِنَ الرَّحْمٰنِؕ بَلْ هُمْ عَنْ ذِكْرِ رَبِّهِمْ مُعْرِضُونَ</a:t>
            </a:r>
            <a:r>
              <a:rPr lang="ar-AE" sz="3600" b="1" dirty="0"/>
              <a:t>﴿٤٢﴾</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﴾42﴿De ki: “Azap etmek istediğinde gece gündüz </a:t>
            </a:r>
            <a:r>
              <a:rPr lang="tr-TR" b="1" i="1" dirty="0" err="1"/>
              <a:t>rahmâna</a:t>
            </a:r>
            <a:r>
              <a:rPr lang="tr-TR" b="1" i="1" dirty="0"/>
              <a:t> karşı sizi kim koruyabilir?” Yine de onlar rablerini hatırlamaya yanaşmıyorlar.</a:t>
            </a:r>
            <a:endParaRPr lang="tr-TR" sz="2000" dirty="0"/>
          </a:p>
        </p:txBody>
      </p:sp>
      <p:sp>
        <p:nvSpPr>
          <p:cNvPr id="4" name="Metin kutusu 3"/>
          <p:cNvSpPr txBox="1"/>
          <p:nvPr/>
        </p:nvSpPr>
        <p:spPr>
          <a:xfrm>
            <a:off x="9790771" y="0"/>
            <a:ext cx="2401229" cy="707886"/>
          </a:xfrm>
          <a:prstGeom prst="rect">
            <a:avLst/>
          </a:prstGeom>
          <a:noFill/>
        </p:spPr>
        <p:txBody>
          <a:bodyPr wrap="square" rtlCol="0">
            <a:spAutoFit/>
          </a:bodyPr>
          <a:lstStyle/>
          <a:p>
            <a:r>
              <a:rPr lang="tr-TR" b="1" dirty="0" err="1" smtClean="0"/>
              <a:t>Enbiyâ</a:t>
            </a:r>
            <a:r>
              <a:rPr lang="tr-TR" sz="2000" b="1" dirty="0" smtClean="0"/>
              <a:t> Suresi 21.sure</a:t>
            </a:r>
          </a:p>
          <a:p>
            <a:r>
              <a:rPr lang="tr-TR" sz="2000" b="1" dirty="0" smtClean="0"/>
              <a:t>42 . Ayet </a:t>
            </a:r>
            <a:endParaRPr lang="tr-TR" sz="2000" dirty="0"/>
          </a:p>
        </p:txBody>
      </p:sp>
    </p:spTree>
    <p:extLst>
      <p:ext uri="{BB962C8B-B14F-4D97-AF65-F5344CB8AC3E}">
        <p14:creationId xmlns:p14="http://schemas.microsoft.com/office/powerpoint/2010/main" val="961515380"/>
      </p:ext>
    </p:extLst>
  </p:cSld>
  <p:clrMapOvr>
    <a:masterClrMapping/>
  </p:clrMapOvr>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وَلَئِنْ مَسَّتْهُمْ نَفْحَةٌ مِنْ عَذَابِ رَبِّكَ لَيَقُولُنَّ يَا وَيْلَنَٓا اِنَّا كُنَّا ظَالِمٖينَ</a:t>
            </a:r>
            <a:r>
              <a:rPr lang="ar-AE" sz="3600" b="1" dirty="0"/>
              <a:t>﴿٤٦﴾</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﴾46﴿Andolsun, onları rabbinin azabından bir esinti yoklasa muhakkak ki, “Vah bize! Hakikaten biz kendimize kötülük etmişiz!” derler.</a:t>
            </a:r>
            <a:endParaRPr lang="tr-TR" sz="2000" dirty="0"/>
          </a:p>
        </p:txBody>
      </p:sp>
      <p:sp>
        <p:nvSpPr>
          <p:cNvPr id="4" name="Metin kutusu 3"/>
          <p:cNvSpPr txBox="1"/>
          <p:nvPr/>
        </p:nvSpPr>
        <p:spPr>
          <a:xfrm>
            <a:off x="9790771" y="0"/>
            <a:ext cx="2401229" cy="707886"/>
          </a:xfrm>
          <a:prstGeom prst="rect">
            <a:avLst/>
          </a:prstGeom>
          <a:noFill/>
        </p:spPr>
        <p:txBody>
          <a:bodyPr wrap="square" rtlCol="0">
            <a:spAutoFit/>
          </a:bodyPr>
          <a:lstStyle/>
          <a:p>
            <a:r>
              <a:rPr lang="tr-TR" b="1" dirty="0" err="1" smtClean="0"/>
              <a:t>Enbiyâ</a:t>
            </a:r>
            <a:r>
              <a:rPr lang="tr-TR" sz="2000" b="1" dirty="0" smtClean="0"/>
              <a:t> Suresi 21.sure</a:t>
            </a:r>
          </a:p>
          <a:p>
            <a:r>
              <a:rPr lang="tr-TR" sz="2000" b="1" dirty="0" smtClean="0"/>
              <a:t>46 . Ayet </a:t>
            </a:r>
            <a:endParaRPr lang="tr-TR" sz="2000" dirty="0"/>
          </a:p>
        </p:txBody>
      </p:sp>
    </p:spTree>
    <p:extLst>
      <p:ext uri="{BB962C8B-B14F-4D97-AF65-F5344CB8AC3E}">
        <p14:creationId xmlns:p14="http://schemas.microsoft.com/office/powerpoint/2010/main" val="675131063"/>
      </p:ext>
    </p:extLst>
  </p:cSld>
  <p:clrMapOvr>
    <a:masterClrMapping/>
  </p:clrMapOvr>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وَنَضَعُ الْمَوَازٖينَ الْقِسْطَ لِيَوْمِ الْقِيٰمَةِ فَلَا تُظْلَمُ نَفْسٌ شَيْـٔاًؕ وَاِنْ كَانَ مِثْقَالَ حَبَّةٍ مِنْ </a:t>
            </a:r>
            <a:r>
              <a:rPr lang="ar-AE" sz="3600" dirty="0" smtClean="0"/>
              <a:t>خَرْدَلٍ</a:t>
            </a:r>
            <a:r>
              <a:rPr lang="tr-TR" sz="3600" dirty="0" smtClean="0"/>
              <a:t/>
            </a:r>
            <a:br>
              <a:rPr lang="tr-TR" sz="3600" dirty="0" smtClean="0"/>
            </a:br>
            <a:r>
              <a:rPr lang="tr-TR" sz="3600" dirty="0"/>
              <a:t/>
            </a:r>
            <a:br>
              <a:rPr lang="tr-TR" sz="3600" dirty="0"/>
            </a:br>
            <a:r>
              <a:rPr lang="ar-AE" sz="3600" dirty="0" smtClean="0"/>
              <a:t> </a:t>
            </a:r>
            <a:r>
              <a:rPr lang="ar-AE" sz="3600" dirty="0"/>
              <a:t>اَتَيْنَا بِهَاؕ وَكَفٰى بِنَا حَاسِبٖينَ</a:t>
            </a:r>
            <a:r>
              <a:rPr lang="ar-AE" sz="3600" b="1" dirty="0"/>
              <a:t>﴿٤٧﴾</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﴾47﴿Biz, kıyamet günü için adalet terazileri kurarız; artık kimseye hiçbir şekilde haksızlık edilmez. Yapılan, bir hardal tanesi kadar dahi olsa, onu getirir ortaya koyarız. Hesap görücü olarak biz yeteriz.</a:t>
            </a:r>
            <a:endParaRPr lang="tr-TR" sz="2000" dirty="0"/>
          </a:p>
        </p:txBody>
      </p:sp>
      <p:sp>
        <p:nvSpPr>
          <p:cNvPr id="4" name="Metin kutusu 3"/>
          <p:cNvSpPr txBox="1"/>
          <p:nvPr/>
        </p:nvSpPr>
        <p:spPr>
          <a:xfrm>
            <a:off x="9790771" y="0"/>
            <a:ext cx="2401229" cy="707886"/>
          </a:xfrm>
          <a:prstGeom prst="rect">
            <a:avLst/>
          </a:prstGeom>
          <a:noFill/>
        </p:spPr>
        <p:txBody>
          <a:bodyPr wrap="square" rtlCol="0">
            <a:spAutoFit/>
          </a:bodyPr>
          <a:lstStyle/>
          <a:p>
            <a:r>
              <a:rPr lang="tr-TR" b="1" dirty="0" err="1" smtClean="0"/>
              <a:t>Enbiyâ</a:t>
            </a:r>
            <a:r>
              <a:rPr lang="tr-TR" sz="2000" b="1" dirty="0" smtClean="0"/>
              <a:t> Suresi 21.sure</a:t>
            </a:r>
          </a:p>
          <a:p>
            <a:r>
              <a:rPr lang="tr-TR" sz="2000" b="1" dirty="0" smtClean="0"/>
              <a:t>47 . Ayet </a:t>
            </a:r>
            <a:endParaRPr lang="tr-TR" sz="2000" dirty="0"/>
          </a:p>
        </p:txBody>
      </p:sp>
    </p:spTree>
    <p:extLst>
      <p:ext uri="{BB962C8B-B14F-4D97-AF65-F5344CB8AC3E}">
        <p14:creationId xmlns:p14="http://schemas.microsoft.com/office/powerpoint/2010/main" val="3235183967"/>
      </p:ext>
    </p:extLst>
  </p:cSld>
  <p:clrMapOvr>
    <a:masterClrMapping/>
  </p:clrMapOvr>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وَاَيُّوبَ اِذْ نَادٰى رَبَّهُٓ اَنّٖي مَسَّنِيَ الضُّرُّ وَاَنْتَ اَرْحَمُ الرَّاحِمٖينَۚ</a:t>
            </a:r>
            <a:r>
              <a:rPr lang="ar-AE" sz="3600" b="1" dirty="0"/>
              <a:t>﴿٨٣﴾</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﴾83﴿Eyyûb’u da an! Hani rabbine, “Başıma bu dert geldi. Ama sen merhametlilerin en üstünüsün” diye niyaz etmişti.</a:t>
            </a:r>
            <a:endParaRPr lang="tr-TR" sz="2000" dirty="0"/>
          </a:p>
        </p:txBody>
      </p:sp>
      <p:sp>
        <p:nvSpPr>
          <p:cNvPr id="4" name="Metin kutusu 3"/>
          <p:cNvSpPr txBox="1"/>
          <p:nvPr/>
        </p:nvSpPr>
        <p:spPr>
          <a:xfrm>
            <a:off x="9790771" y="0"/>
            <a:ext cx="2401229" cy="707886"/>
          </a:xfrm>
          <a:prstGeom prst="rect">
            <a:avLst/>
          </a:prstGeom>
          <a:noFill/>
        </p:spPr>
        <p:txBody>
          <a:bodyPr wrap="square" rtlCol="0">
            <a:spAutoFit/>
          </a:bodyPr>
          <a:lstStyle/>
          <a:p>
            <a:r>
              <a:rPr lang="tr-TR" b="1" dirty="0" err="1" smtClean="0"/>
              <a:t>Enbiyâ</a:t>
            </a:r>
            <a:r>
              <a:rPr lang="tr-TR" sz="2000" b="1" dirty="0" smtClean="0"/>
              <a:t> Suresi 21.sure</a:t>
            </a:r>
          </a:p>
          <a:p>
            <a:r>
              <a:rPr lang="tr-TR" sz="2000" b="1" dirty="0" smtClean="0"/>
              <a:t>83 . Ayet </a:t>
            </a:r>
            <a:endParaRPr lang="tr-TR" sz="2000" dirty="0"/>
          </a:p>
        </p:txBody>
      </p:sp>
    </p:spTree>
    <p:extLst>
      <p:ext uri="{BB962C8B-B14F-4D97-AF65-F5344CB8AC3E}">
        <p14:creationId xmlns:p14="http://schemas.microsoft.com/office/powerpoint/2010/main" val="116082741"/>
      </p:ext>
    </p:extLst>
  </p:cSld>
  <p:clrMapOvr>
    <a:masterClrMapping/>
  </p:clrMapOvr>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وَزَكَرِيَّٓا اِذْ نَادٰى رَبَّهُ رَبِّ لَا تَذَرْنٖي فَرْداً وَاَنْتَ خَيْرُ الْوَارِثٖينَۚ</a:t>
            </a:r>
            <a:r>
              <a:rPr lang="ar-AE" sz="3600" b="1" dirty="0"/>
              <a:t>﴿٨٩﴾</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﴾89﴿Zekeriyyâ’yı da an! Hani o, rabbine şöyle niyaz etmişti: “Rabbim! Geride kalanların en hayırlısı sensin, yine de sen beni yalnız (çocuksuz) bırakma!”</a:t>
            </a:r>
            <a:endParaRPr lang="tr-TR" sz="2000" dirty="0"/>
          </a:p>
        </p:txBody>
      </p:sp>
      <p:sp>
        <p:nvSpPr>
          <p:cNvPr id="4" name="Metin kutusu 3"/>
          <p:cNvSpPr txBox="1"/>
          <p:nvPr/>
        </p:nvSpPr>
        <p:spPr>
          <a:xfrm>
            <a:off x="9790771" y="0"/>
            <a:ext cx="2401229" cy="707886"/>
          </a:xfrm>
          <a:prstGeom prst="rect">
            <a:avLst/>
          </a:prstGeom>
          <a:noFill/>
        </p:spPr>
        <p:txBody>
          <a:bodyPr wrap="square" rtlCol="0">
            <a:spAutoFit/>
          </a:bodyPr>
          <a:lstStyle/>
          <a:p>
            <a:r>
              <a:rPr lang="tr-TR" b="1" dirty="0" err="1" smtClean="0"/>
              <a:t>Enbiyâ</a:t>
            </a:r>
            <a:r>
              <a:rPr lang="tr-TR" sz="2000" b="1" dirty="0" smtClean="0"/>
              <a:t> Suresi 21.sure</a:t>
            </a:r>
          </a:p>
          <a:p>
            <a:r>
              <a:rPr lang="tr-TR" sz="2000" b="1" dirty="0" smtClean="0"/>
              <a:t>89 . Ayet </a:t>
            </a:r>
            <a:endParaRPr lang="tr-TR" sz="2000" dirty="0"/>
          </a:p>
        </p:txBody>
      </p:sp>
    </p:spTree>
    <p:extLst>
      <p:ext uri="{BB962C8B-B14F-4D97-AF65-F5344CB8AC3E}">
        <p14:creationId xmlns:p14="http://schemas.microsoft.com/office/powerpoint/2010/main" val="1941579910"/>
      </p:ext>
    </p:extLst>
  </p:cSld>
  <p:clrMapOvr>
    <a:masterClrMapping/>
  </p:clrMapOvr>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اِنَّ هٰذِهٖٓ اُمَّتُكُمْ اُمَّةً وَاحِدَةًؗ وَاَنَا۬ رَبُّكُمْ فَاعْبُدُونِ</a:t>
            </a:r>
            <a:r>
              <a:rPr lang="ar-AE" b="1" dirty="0"/>
              <a:t>﴿٩٢﴾</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﴾92﴿“Gerçekten bu, tek bir din topluluğu olarak sizin ümmetinizdir; ben de sizin rabbinizim. Şu halde bana kulluk edin” (dedik).</a:t>
            </a:r>
            <a:endParaRPr lang="tr-TR" sz="2000" dirty="0"/>
          </a:p>
        </p:txBody>
      </p:sp>
      <p:sp>
        <p:nvSpPr>
          <p:cNvPr id="4" name="Metin kutusu 3"/>
          <p:cNvSpPr txBox="1"/>
          <p:nvPr/>
        </p:nvSpPr>
        <p:spPr>
          <a:xfrm>
            <a:off x="9790771" y="0"/>
            <a:ext cx="2401229" cy="707886"/>
          </a:xfrm>
          <a:prstGeom prst="rect">
            <a:avLst/>
          </a:prstGeom>
          <a:noFill/>
        </p:spPr>
        <p:txBody>
          <a:bodyPr wrap="square" rtlCol="0">
            <a:spAutoFit/>
          </a:bodyPr>
          <a:lstStyle/>
          <a:p>
            <a:r>
              <a:rPr lang="tr-TR" b="1" dirty="0" err="1" smtClean="0"/>
              <a:t>Enbiyâ</a:t>
            </a:r>
            <a:r>
              <a:rPr lang="tr-TR" sz="2000" b="1" dirty="0" smtClean="0"/>
              <a:t> Suresi 21.sure</a:t>
            </a:r>
          </a:p>
          <a:p>
            <a:r>
              <a:rPr lang="tr-TR" sz="2000" b="1" dirty="0" smtClean="0"/>
              <a:t>92 . Ayet </a:t>
            </a:r>
            <a:endParaRPr lang="tr-TR" sz="2000" dirty="0"/>
          </a:p>
        </p:txBody>
      </p:sp>
    </p:spTree>
    <p:extLst>
      <p:ext uri="{BB962C8B-B14F-4D97-AF65-F5344CB8AC3E}">
        <p14:creationId xmlns:p14="http://schemas.microsoft.com/office/powerpoint/2010/main" val="1242974987"/>
      </p:ext>
    </p:extLst>
  </p:cSld>
  <p:clrMapOvr>
    <a:masterClrMapping/>
  </p:clrMapOvr>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قَالَ رَبِّ احْكُمْ بِالْحَقِّؕ وَرَبُّنَا الرَّحْمٰنُ الْمُسْتَعَانُ عَلٰى مَا تَصِفُونَ</a:t>
            </a:r>
            <a:r>
              <a:rPr lang="ar-AE" sz="3600" b="1" dirty="0"/>
              <a:t>﴿١١٢﴾</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﴾112﴿Peygamber şöyle dedi: “Rabbim! Adaletinle hükmünü ver. Rabbimiz </a:t>
            </a:r>
            <a:r>
              <a:rPr lang="tr-TR" b="1" i="1" dirty="0" err="1"/>
              <a:t>rahmândır</a:t>
            </a:r>
            <a:r>
              <a:rPr lang="tr-TR" b="1" i="1" dirty="0"/>
              <a:t>. </a:t>
            </a:r>
            <a:r>
              <a:rPr lang="tr-TR" b="1" i="1"/>
              <a:t>Asılsız iddialarınıza karşı yardımına sığınılacak da yalnız O’dur.”</a:t>
            </a:r>
            <a:endParaRPr lang="tr-TR" sz="2000" dirty="0"/>
          </a:p>
        </p:txBody>
      </p:sp>
      <p:sp>
        <p:nvSpPr>
          <p:cNvPr id="4" name="Metin kutusu 3"/>
          <p:cNvSpPr txBox="1"/>
          <p:nvPr/>
        </p:nvSpPr>
        <p:spPr>
          <a:xfrm>
            <a:off x="9790771" y="0"/>
            <a:ext cx="2401229" cy="707886"/>
          </a:xfrm>
          <a:prstGeom prst="rect">
            <a:avLst/>
          </a:prstGeom>
          <a:noFill/>
        </p:spPr>
        <p:txBody>
          <a:bodyPr wrap="square" rtlCol="0">
            <a:spAutoFit/>
          </a:bodyPr>
          <a:lstStyle/>
          <a:p>
            <a:r>
              <a:rPr lang="tr-TR" b="1" dirty="0" err="1" smtClean="0"/>
              <a:t>Enbiyâ</a:t>
            </a:r>
            <a:r>
              <a:rPr lang="tr-TR" sz="2000" b="1" dirty="0" smtClean="0"/>
              <a:t> Suresi 21.sure</a:t>
            </a:r>
          </a:p>
          <a:p>
            <a:r>
              <a:rPr lang="tr-TR" sz="2000" b="1" dirty="0" smtClean="0"/>
              <a:t>112 . Ayet </a:t>
            </a:r>
            <a:endParaRPr lang="tr-TR" sz="2000" dirty="0"/>
          </a:p>
        </p:txBody>
      </p:sp>
    </p:spTree>
    <p:extLst>
      <p:ext uri="{BB962C8B-B14F-4D97-AF65-F5344CB8AC3E}">
        <p14:creationId xmlns:p14="http://schemas.microsoft.com/office/powerpoint/2010/main" val="1076227590"/>
      </p:ext>
    </p:extLst>
  </p:cSld>
  <p:clrMapOvr>
    <a:masterClrMapping/>
  </p:clrMapOvr>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يَوْمَ تَرَوْنَهَا تَذْهَلُ كُلُّ مُرْضِعَةٍ عَمَّٓا اَرْضَعَتْ وَتَضَعُ كُلُّ ذَاتِ حَمْلٍ حَمْلَهَا وَتَرَى </a:t>
            </a:r>
            <a:r>
              <a:rPr lang="ar-AE" sz="3600" dirty="0" smtClean="0"/>
              <a:t>النَّاسَ</a:t>
            </a:r>
            <a:r>
              <a:rPr lang="tr-TR" sz="3600" dirty="0" smtClean="0"/>
              <a:t/>
            </a:r>
            <a:br>
              <a:rPr lang="tr-TR" sz="3600" dirty="0" smtClean="0"/>
            </a:br>
            <a:r>
              <a:rPr lang="tr-TR" sz="3600" dirty="0"/>
              <a:t/>
            </a:r>
            <a:br>
              <a:rPr lang="tr-TR" sz="3600" dirty="0"/>
            </a:br>
            <a:r>
              <a:rPr lang="ar-AE" sz="3600" dirty="0" smtClean="0"/>
              <a:t> </a:t>
            </a:r>
            <a:r>
              <a:rPr lang="ar-AE" sz="3600" dirty="0"/>
              <a:t>سُكَارٰى وَمَا هُمْ بِسُكَارٰى وَلٰكِنَّ عَذَابَ اللّٰهِ شَدٖيدٌ</a:t>
            </a:r>
            <a:r>
              <a:rPr lang="ar-AE" sz="3600" b="1" dirty="0"/>
              <a:t>﴿٢﴾</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﴾2﴿Onu göreceğiniz gün, her emzikli kadın emzirdiği çocuğu unutacak, her gebe kadın karnındaki çocuğu düşürecektir. Ve insanları sarhoş olmadıkları halde sarhoş gibi göreceksin; çünkü Allah’ın azabı (kıyametin dehşeti) çok çetindir!</a:t>
            </a:r>
            <a:endParaRPr lang="tr-TR" sz="2000" dirty="0"/>
          </a:p>
        </p:txBody>
      </p:sp>
      <p:sp>
        <p:nvSpPr>
          <p:cNvPr id="4" name="Metin kutusu 3"/>
          <p:cNvSpPr txBox="1"/>
          <p:nvPr/>
        </p:nvSpPr>
        <p:spPr>
          <a:xfrm>
            <a:off x="9790771" y="0"/>
            <a:ext cx="2401229" cy="707886"/>
          </a:xfrm>
          <a:prstGeom prst="rect">
            <a:avLst/>
          </a:prstGeom>
          <a:noFill/>
        </p:spPr>
        <p:txBody>
          <a:bodyPr wrap="square" rtlCol="0">
            <a:spAutoFit/>
          </a:bodyPr>
          <a:lstStyle/>
          <a:p>
            <a:r>
              <a:rPr lang="tr-TR" b="1" dirty="0" smtClean="0"/>
              <a:t>Hac</a:t>
            </a:r>
            <a:r>
              <a:rPr lang="tr-TR" sz="2000" b="1" dirty="0" smtClean="0"/>
              <a:t> Suresi 22.sure</a:t>
            </a:r>
          </a:p>
          <a:p>
            <a:r>
              <a:rPr lang="tr-TR" sz="2000" b="1" dirty="0" smtClean="0"/>
              <a:t>2 . Ayet </a:t>
            </a:r>
            <a:endParaRPr lang="tr-TR" sz="2000" dirty="0"/>
          </a:p>
        </p:txBody>
      </p:sp>
    </p:spTree>
    <p:extLst>
      <p:ext uri="{BB962C8B-B14F-4D97-AF65-F5344CB8AC3E}">
        <p14:creationId xmlns:p14="http://schemas.microsoft.com/office/powerpoint/2010/main" val="2097776710"/>
      </p:ext>
    </p:extLst>
  </p:cSld>
  <p:clrMapOvr>
    <a:masterClrMapping/>
  </p:clrMapOvr>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هٰذَانِ خَصْمَانِ اخْتَصَمُوا فٖي رَبِّهِمْؗ فَالَّذٖينَ كَفَرُوا قُطِّعَتْ لَهُمْ ثِيَابٌ مِنْ نَارٍؕ يُصَبُّ </a:t>
            </a:r>
            <a:r>
              <a:rPr lang="ar-AE" sz="3600" dirty="0" smtClean="0"/>
              <a:t>مِنْ</a:t>
            </a:r>
            <a:r>
              <a:rPr lang="tr-TR" sz="3600" dirty="0" smtClean="0"/>
              <a:t/>
            </a:r>
            <a:br>
              <a:rPr lang="tr-TR" sz="3600" dirty="0" smtClean="0"/>
            </a:br>
            <a:r>
              <a:rPr lang="tr-TR" sz="3600" dirty="0"/>
              <a:t/>
            </a:r>
            <a:br>
              <a:rPr lang="tr-TR" sz="3600" dirty="0"/>
            </a:br>
            <a:r>
              <a:rPr lang="ar-AE" sz="3600" dirty="0" smtClean="0"/>
              <a:t> </a:t>
            </a:r>
            <a:r>
              <a:rPr lang="ar-AE" sz="3600" dirty="0"/>
              <a:t>فَوْقِ رُؤُ۫سِهِمُ الْحَمٖيمُۚ</a:t>
            </a:r>
            <a:r>
              <a:rPr lang="ar-AE" sz="3600" b="1" dirty="0"/>
              <a:t>﴿١٩﴾</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﴾19﴿Şu ikisi rableri hakkında çekişip duran iki taraftır. Bunlardan inkârcı olanlar için ateşten giysiler biçilmiştir, başlarının üstünden de kaynar su dökülecektir.</a:t>
            </a:r>
            <a:endParaRPr lang="tr-TR" sz="2000" dirty="0"/>
          </a:p>
        </p:txBody>
      </p:sp>
      <p:sp>
        <p:nvSpPr>
          <p:cNvPr id="4" name="Metin kutusu 3"/>
          <p:cNvSpPr txBox="1"/>
          <p:nvPr/>
        </p:nvSpPr>
        <p:spPr>
          <a:xfrm>
            <a:off x="9790771" y="0"/>
            <a:ext cx="2401229" cy="707886"/>
          </a:xfrm>
          <a:prstGeom prst="rect">
            <a:avLst/>
          </a:prstGeom>
          <a:noFill/>
        </p:spPr>
        <p:txBody>
          <a:bodyPr wrap="square" rtlCol="0">
            <a:spAutoFit/>
          </a:bodyPr>
          <a:lstStyle/>
          <a:p>
            <a:r>
              <a:rPr lang="tr-TR" b="1" dirty="0" smtClean="0"/>
              <a:t>Hac</a:t>
            </a:r>
            <a:r>
              <a:rPr lang="tr-TR" sz="2000" b="1" dirty="0" smtClean="0"/>
              <a:t> Suresi 22.sure</a:t>
            </a:r>
          </a:p>
          <a:p>
            <a:r>
              <a:rPr lang="tr-TR" sz="2000" b="1" dirty="0" smtClean="0"/>
              <a:t>19 . Ayet </a:t>
            </a:r>
            <a:endParaRPr lang="tr-TR" sz="2000" dirty="0"/>
          </a:p>
        </p:txBody>
      </p:sp>
    </p:spTree>
    <p:extLst>
      <p:ext uri="{BB962C8B-B14F-4D97-AF65-F5344CB8AC3E}">
        <p14:creationId xmlns:p14="http://schemas.microsoft.com/office/powerpoint/2010/main" val="558952158"/>
      </p:ext>
    </p:extLst>
  </p:cSld>
  <p:clrMapOvr>
    <a:masterClrMapping/>
  </p:clrMapOvr>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لِكَࣗ وَمَنْ يُعَظِّمْ حُرُمَاتِ اللّٰهِ فَهُوَ خَيْرٌ لَهُ عِنْدَ رَبِّهٖؕ وَاُحِلَّتْ لَكُمُ الْاَنْعَامُ اِلَّا مَا يُتْلٰى </a:t>
            </a:r>
            <a:r>
              <a:rPr lang="ar-AE" sz="3600" dirty="0" smtClean="0"/>
              <a:t>عَلَيْكُمْ</a:t>
            </a:r>
            <a:r>
              <a:rPr lang="tr-TR" sz="3600" dirty="0" smtClean="0"/>
              <a:t/>
            </a:r>
            <a:br>
              <a:rPr lang="tr-TR" sz="3600" dirty="0" smtClean="0"/>
            </a:br>
            <a:r>
              <a:rPr lang="tr-TR" sz="3600" dirty="0"/>
              <a:t/>
            </a:r>
            <a:br>
              <a:rPr lang="tr-TR" sz="3600" dirty="0"/>
            </a:br>
            <a:r>
              <a:rPr lang="ar-AE" sz="3600" dirty="0" smtClean="0"/>
              <a:t> </a:t>
            </a:r>
            <a:r>
              <a:rPr lang="ar-AE" sz="3600" dirty="0"/>
              <a:t>فَاجْتَنِبُوا الرِّجْسَ مِنَ الْاَوْثَانِ وَاجْتَنِبُوا قَوْلَ الزُّورِۙ</a:t>
            </a:r>
            <a:r>
              <a:rPr lang="ar-AE" sz="3600" b="1" dirty="0"/>
              <a:t>﴿٣٠﴾</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﴾30﴿Yapılması gereken işte budur. Kim Allah’ın koyduğu yasaklara saygı gösterirse bu, rabbi katında kendisi için çok hayırlı olur. Size vahiy ile (haramlığı) bildirilenlerin dışındaki hayvanları yemeniz helâl kılınmıştır. Öyleyse pislikten yani putlardan uzak durun ve asılsız sözden de kaçının.</a:t>
            </a:r>
            <a:endParaRPr lang="tr-TR" sz="2000" dirty="0"/>
          </a:p>
        </p:txBody>
      </p:sp>
      <p:sp>
        <p:nvSpPr>
          <p:cNvPr id="4" name="Metin kutusu 3"/>
          <p:cNvSpPr txBox="1"/>
          <p:nvPr/>
        </p:nvSpPr>
        <p:spPr>
          <a:xfrm>
            <a:off x="9790771" y="0"/>
            <a:ext cx="2401229" cy="707886"/>
          </a:xfrm>
          <a:prstGeom prst="rect">
            <a:avLst/>
          </a:prstGeom>
          <a:noFill/>
        </p:spPr>
        <p:txBody>
          <a:bodyPr wrap="square" rtlCol="0">
            <a:spAutoFit/>
          </a:bodyPr>
          <a:lstStyle/>
          <a:p>
            <a:r>
              <a:rPr lang="tr-TR" b="1" dirty="0" smtClean="0"/>
              <a:t>Hac</a:t>
            </a:r>
            <a:r>
              <a:rPr lang="tr-TR" sz="2000" b="1" dirty="0" smtClean="0"/>
              <a:t> Suresi 22.sure</a:t>
            </a:r>
          </a:p>
          <a:p>
            <a:r>
              <a:rPr lang="tr-TR" sz="2000" b="1" dirty="0" smtClean="0"/>
              <a:t>30 . Ayet </a:t>
            </a:r>
            <a:endParaRPr lang="tr-TR" sz="2000" dirty="0"/>
          </a:p>
        </p:txBody>
      </p:sp>
    </p:spTree>
    <p:extLst>
      <p:ext uri="{BB962C8B-B14F-4D97-AF65-F5344CB8AC3E}">
        <p14:creationId xmlns:p14="http://schemas.microsoft.com/office/powerpoint/2010/main" val="1274327825"/>
      </p:ext>
    </p:extLst>
  </p:cSld>
  <p:clrMapOvr>
    <a:masterClrMapping/>
  </p:clrMapOvr>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696385"/>
            <a:ext cx="12192000" cy="1204331"/>
          </a:xfrm>
        </p:spPr>
        <p:txBody>
          <a:bodyPr>
            <a:noAutofit/>
          </a:bodyPr>
          <a:lstStyle/>
          <a:p>
            <a:pPr rtl="1"/>
            <a:r>
              <a:rPr lang="ar-AE" sz="3600" dirty="0"/>
              <a:t>اَلَّذٖينَ اُخْرِجُوا مِنْ دِيَارِهِمْ بِغَيْرِ حَقٍّ اِلَّٓا اَنْ يَقُولُوا رَبُّنَا اللّٰهُؕ وَلَوْلَا دَفْعُ اللّٰهِ النَّاسَ </a:t>
            </a:r>
            <a:r>
              <a:rPr lang="ar-AE" sz="3600" dirty="0" smtClean="0"/>
              <a:t>بَعْضَهُمْ</a:t>
            </a:r>
            <a:r>
              <a:rPr lang="tr-TR" sz="3600" dirty="0" smtClean="0"/>
              <a:t/>
            </a:r>
            <a:br>
              <a:rPr lang="tr-TR" sz="3600" dirty="0" smtClean="0"/>
            </a:br>
            <a:r>
              <a:rPr lang="tr-TR" sz="3600" dirty="0"/>
              <a:t/>
            </a:r>
            <a:br>
              <a:rPr lang="tr-TR" sz="3600" dirty="0"/>
            </a:br>
            <a:r>
              <a:rPr lang="ar-AE" sz="3600" dirty="0" smtClean="0"/>
              <a:t> </a:t>
            </a:r>
            <a:r>
              <a:rPr lang="ar-AE" sz="3600" dirty="0"/>
              <a:t>بِبَعْضٍ لَهُدِّمَتْ صَوَامِــعُ وَبِيَعٌ وَصَلَوَاتٌ وَمَسَاجِدُ يُذْكَرُ فٖيهَا اسْمُ اللّٰهِ كَثٖيراًؕ </a:t>
            </a:r>
            <a:r>
              <a:rPr lang="ar-AE" sz="3600" dirty="0" smtClean="0"/>
              <a:t>وَلَيَنْصُرَنَّ</a:t>
            </a:r>
            <a:r>
              <a:rPr lang="tr-TR" sz="3600" dirty="0" smtClean="0"/>
              <a:t/>
            </a:r>
            <a:br>
              <a:rPr lang="tr-TR" sz="3600" dirty="0" smtClean="0"/>
            </a:br>
            <a:r>
              <a:rPr lang="tr-TR" sz="3600" dirty="0"/>
              <a:t/>
            </a:r>
            <a:br>
              <a:rPr lang="tr-TR" sz="3600" dirty="0"/>
            </a:br>
            <a:r>
              <a:rPr lang="ar-AE" sz="3600" dirty="0" smtClean="0"/>
              <a:t> </a:t>
            </a:r>
            <a:r>
              <a:rPr lang="ar-AE" sz="3600" dirty="0"/>
              <a:t>اللّٰهُ مَنْ يَنْصُرُهُؕ اِنَّ اللّٰهَ لَقَوِيٌّ عَزٖيزٌ</a:t>
            </a:r>
            <a:r>
              <a:rPr lang="ar-AE" sz="3600" b="1" dirty="0"/>
              <a:t>﴿٤٠﴾</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2000" b="1" i="1" dirty="0"/>
              <a:t>﴾40﴿Onlar sırf “Rabbimiz Allah’tır” dediklerinden dolayı haksız yere yurtlarından çıkarılmış kimselerdir. Eğer Allah’ın, insanların bir kısmıyla diğer kısmını engellemesi olmasaydı, manastırlar, kiliseler, havralar ve </a:t>
            </a:r>
            <a:r>
              <a:rPr lang="tr-TR" sz="2000" b="1" i="1" dirty="0" err="1"/>
              <a:t>mescidler</a:t>
            </a:r>
            <a:r>
              <a:rPr lang="tr-TR" sz="2000" b="1" i="1" dirty="0"/>
              <a:t> -ki oralarda Allah’ın adı çokça anılır- yıkılır giderdi. Allah kendi dinine yardım edenlere muhakkak yardım edecektir. Kuşkusuz Allah güçlüdür, mutlak galiptir.</a:t>
            </a:r>
            <a:endParaRPr lang="tr-TR" sz="1800" dirty="0"/>
          </a:p>
        </p:txBody>
      </p:sp>
      <p:sp>
        <p:nvSpPr>
          <p:cNvPr id="4" name="Metin kutusu 3"/>
          <p:cNvSpPr txBox="1"/>
          <p:nvPr/>
        </p:nvSpPr>
        <p:spPr>
          <a:xfrm>
            <a:off x="9790771" y="0"/>
            <a:ext cx="2401229" cy="707886"/>
          </a:xfrm>
          <a:prstGeom prst="rect">
            <a:avLst/>
          </a:prstGeom>
          <a:noFill/>
        </p:spPr>
        <p:txBody>
          <a:bodyPr wrap="square" rtlCol="0">
            <a:spAutoFit/>
          </a:bodyPr>
          <a:lstStyle/>
          <a:p>
            <a:r>
              <a:rPr lang="tr-TR" b="1" dirty="0" smtClean="0"/>
              <a:t>Hac</a:t>
            </a:r>
            <a:r>
              <a:rPr lang="tr-TR" sz="2000" b="1" dirty="0" smtClean="0"/>
              <a:t> Suresi 22.sure</a:t>
            </a:r>
          </a:p>
          <a:p>
            <a:r>
              <a:rPr lang="tr-TR" sz="2000" b="1" dirty="0" smtClean="0"/>
              <a:t>40 . Ayet </a:t>
            </a:r>
            <a:endParaRPr lang="tr-TR" sz="2000" dirty="0"/>
          </a:p>
        </p:txBody>
      </p:sp>
    </p:spTree>
    <p:extLst>
      <p:ext uri="{BB962C8B-B14F-4D97-AF65-F5344CB8AC3E}">
        <p14:creationId xmlns:p14="http://schemas.microsoft.com/office/powerpoint/2010/main" val="1736629447"/>
      </p:ext>
    </p:extLst>
  </p:cSld>
  <p:clrMapOvr>
    <a:masterClrMapping/>
  </p:clrMapOvr>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وَيَسْتَعْجِلُونَكَ بِالْعَذَابِ وَلَنْ يُخْلِفَ اللّٰهُ وَعْدَهُؕ وَاِنَّ يَوْماً عِنْدَ رَبِّكَ كَاَلْفِ سَنَةٍ </a:t>
            </a:r>
            <a:r>
              <a:rPr lang="ar-AE" sz="3600" dirty="0" smtClean="0"/>
              <a:t>مِمَّا</a:t>
            </a:r>
            <a:r>
              <a:rPr lang="tr-TR" sz="3600" dirty="0" smtClean="0"/>
              <a:t/>
            </a:r>
            <a:br>
              <a:rPr lang="tr-TR" sz="3600" dirty="0" smtClean="0"/>
            </a:br>
            <a:r>
              <a:rPr lang="tr-TR" sz="3600" dirty="0"/>
              <a:t/>
            </a:r>
            <a:br>
              <a:rPr lang="tr-TR" sz="3600" dirty="0"/>
            </a:br>
            <a:r>
              <a:rPr lang="ar-AE" sz="3600" dirty="0" smtClean="0"/>
              <a:t> </a:t>
            </a:r>
            <a:r>
              <a:rPr lang="ar-AE" sz="3600" dirty="0"/>
              <a:t>تَعُدُّونَ</a:t>
            </a:r>
            <a:r>
              <a:rPr lang="ar-AE" sz="3600" b="1" dirty="0"/>
              <a:t>﴿٤٧﴾</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﴾47﴿Onlar senden azabın çabuk gelmesini istiyorlar. Allah vaadinden asla dönmez. Bilinmeli ki, rabbinin katındaki bir gün sizin saymakta olduklarınızın bin yılı gibidir.</a:t>
            </a:r>
            <a:endParaRPr lang="tr-TR" sz="2000" dirty="0"/>
          </a:p>
        </p:txBody>
      </p:sp>
      <p:sp>
        <p:nvSpPr>
          <p:cNvPr id="4" name="Metin kutusu 3"/>
          <p:cNvSpPr txBox="1"/>
          <p:nvPr/>
        </p:nvSpPr>
        <p:spPr>
          <a:xfrm>
            <a:off x="9790771" y="0"/>
            <a:ext cx="2401229" cy="707886"/>
          </a:xfrm>
          <a:prstGeom prst="rect">
            <a:avLst/>
          </a:prstGeom>
          <a:noFill/>
        </p:spPr>
        <p:txBody>
          <a:bodyPr wrap="square" rtlCol="0">
            <a:spAutoFit/>
          </a:bodyPr>
          <a:lstStyle/>
          <a:p>
            <a:r>
              <a:rPr lang="tr-TR" b="1" dirty="0" smtClean="0"/>
              <a:t>Hac</a:t>
            </a:r>
            <a:r>
              <a:rPr lang="tr-TR" sz="2000" b="1" dirty="0" smtClean="0"/>
              <a:t> Suresi 22.sure</a:t>
            </a:r>
          </a:p>
          <a:p>
            <a:r>
              <a:rPr lang="tr-TR" sz="2000" b="1" dirty="0" smtClean="0"/>
              <a:t>47 . Ayet </a:t>
            </a:r>
            <a:endParaRPr lang="tr-TR" sz="2000" dirty="0"/>
          </a:p>
        </p:txBody>
      </p:sp>
    </p:spTree>
    <p:extLst>
      <p:ext uri="{BB962C8B-B14F-4D97-AF65-F5344CB8AC3E}">
        <p14:creationId xmlns:p14="http://schemas.microsoft.com/office/powerpoint/2010/main" val="977961629"/>
      </p:ext>
    </p:extLst>
  </p:cSld>
  <p:clrMapOvr>
    <a:masterClrMapping/>
  </p:clrMapOvr>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وَلِيَعْلَمَ الَّذٖينَ اُو۫تُوا الْعِلْمَ اَنَّهُ الْحَقُّ مِنْ رَبِّكَ فَيُؤْمِنُوا بِهٖ فَتُخْبِتَ لَهُ قُلُوبُهُمْؕ وَاِنَّ اللّٰهَ </a:t>
            </a:r>
            <a:r>
              <a:rPr lang="ar-AE" sz="3600" dirty="0" smtClean="0"/>
              <a:t>لَهَادِ</a:t>
            </a:r>
            <a:r>
              <a:rPr lang="tr-TR" sz="3600" dirty="0" smtClean="0"/>
              <a:t/>
            </a:r>
            <a:br>
              <a:rPr lang="tr-TR" sz="3600" dirty="0" smtClean="0"/>
            </a:br>
            <a:r>
              <a:rPr lang="tr-TR" sz="3600" dirty="0"/>
              <a:t/>
            </a:r>
            <a:br>
              <a:rPr lang="tr-TR" sz="3600" dirty="0"/>
            </a:br>
            <a:r>
              <a:rPr lang="ar-AE" sz="3600" dirty="0" smtClean="0"/>
              <a:t> </a:t>
            </a:r>
            <a:r>
              <a:rPr lang="ar-AE" sz="3600" dirty="0"/>
              <a:t>الَّذٖينَ اٰمَنُٓوا اِلٰى صِرَاطٍ مُسْتَقٖيمٍ</a:t>
            </a:r>
            <a:r>
              <a:rPr lang="ar-AE" sz="3600" b="1" dirty="0"/>
              <a:t>﴿٥٤﴾</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﴾54﴿Bunu bir de, kendilerine ilim verilenlerin, onun rabbin tarafından gelmiş kesin gerçek olduğunu anlamaları, ona iman etmeleri ve böylece bütün kalpleriyle ona bağlanmaları için yapar. Muhakkak ki Allah iman edenleri dosdoğru bir yola iletir.</a:t>
            </a:r>
            <a:endParaRPr lang="tr-TR" sz="2000" dirty="0"/>
          </a:p>
        </p:txBody>
      </p:sp>
      <p:sp>
        <p:nvSpPr>
          <p:cNvPr id="4" name="Metin kutusu 3"/>
          <p:cNvSpPr txBox="1"/>
          <p:nvPr/>
        </p:nvSpPr>
        <p:spPr>
          <a:xfrm>
            <a:off x="9790771" y="0"/>
            <a:ext cx="2401229" cy="707886"/>
          </a:xfrm>
          <a:prstGeom prst="rect">
            <a:avLst/>
          </a:prstGeom>
          <a:noFill/>
        </p:spPr>
        <p:txBody>
          <a:bodyPr wrap="square" rtlCol="0">
            <a:spAutoFit/>
          </a:bodyPr>
          <a:lstStyle/>
          <a:p>
            <a:r>
              <a:rPr lang="tr-TR" b="1" dirty="0" smtClean="0"/>
              <a:t>Hac</a:t>
            </a:r>
            <a:r>
              <a:rPr lang="tr-TR" sz="2000" b="1" dirty="0" smtClean="0"/>
              <a:t> Suresi 22.sure</a:t>
            </a:r>
          </a:p>
          <a:p>
            <a:r>
              <a:rPr lang="tr-TR" sz="2000" b="1" dirty="0" smtClean="0"/>
              <a:t>54 . Ayet </a:t>
            </a:r>
            <a:endParaRPr lang="tr-TR" sz="2000" dirty="0"/>
          </a:p>
        </p:txBody>
      </p:sp>
    </p:spTree>
    <p:extLst>
      <p:ext uri="{BB962C8B-B14F-4D97-AF65-F5344CB8AC3E}">
        <p14:creationId xmlns:p14="http://schemas.microsoft.com/office/powerpoint/2010/main" val="1842818725"/>
      </p:ext>
    </p:extLst>
  </p:cSld>
  <p:clrMapOvr>
    <a:masterClrMapping/>
  </p:clrMapOvr>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لِكُلِّ اُمَّةٍ جَعَلْنَا مَنْسَكاً هُمْ نَاسِكُوهُ فَلَا يُنَازِعُنَّكَ فِي الْاَمْرِ وَادْعُ اِلٰى رَبِّكَؕ اِنَّكَ لَعَلٰى </a:t>
            </a:r>
            <a:r>
              <a:rPr lang="ar-AE" sz="3600" dirty="0" smtClean="0"/>
              <a:t>هُدًى</a:t>
            </a:r>
            <a:r>
              <a:rPr lang="tr-TR" sz="3600" dirty="0" smtClean="0"/>
              <a:t/>
            </a:r>
            <a:br>
              <a:rPr lang="tr-TR" sz="3600" dirty="0" smtClean="0"/>
            </a:br>
            <a:r>
              <a:rPr lang="tr-TR" sz="3600" dirty="0"/>
              <a:t/>
            </a:r>
            <a:br>
              <a:rPr lang="tr-TR" sz="3600" dirty="0"/>
            </a:br>
            <a:r>
              <a:rPr lang="ar-AE" sz="3600" dirty="0" smtClean="0"/>
              <a:t> </a:t>
            </a:r>
            <a:r>
              <a:rPr lang="ar-AE" sz="3600" dirty="0"/>
              <a:t>مُسْتَقٖيمٍ</a:t>
            </a:r>
            <a:r>
              <a:rPr lang="ar-AE" sz="3600" b="1" dirty="0"/>
              <a:t>﴿٦٧﴾</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﴾67﴿Biz her ümmet için uyacakları dinî kurallar koymuşuzdur. Boşuna bu konuda seninle tartışmasınlar ve sen rabbinin yoluna çağrıda bulunmaya devam et! Sen hakka götüren doğru bir yol üzerindesin.</a:t>
            </a:r>
            <a:endParaRPr lang="tr-TR" sz="2000" dirty="0"/>
          </a:p>
        </p:txBody>
      </p:sp>
      <p:sp>
        <p:nvSpPr>
          <p:cNvPr id="4" name="Metin kutusu 3"/>
          <p:cNvSpPr txBox="1"/>
          <p:nvPr/>
        </p:nvSpPr>
        <p:spPr>
          <a:xfrm>
            <a:off x="9790771" y="0"/>
            <a:ext cx="2401229" cy="707886"/>
          </a:xfrm>
          <a:prstGeom prst="rect">
            <a:avLst/>
          </a:prstGeom>
          <a:noFill/>
        </p:spPr>
        <p:txBody>
          <a:bodyPr wrap="square" rtlCol="0">
            <a:spAutoFit/>
          </a:bodyPr>
          <a:lstStyle/>
          <a:p>
            <a:r>
              <a:rPr lang="tr-TR" b="1" dirty="0" smtClean="0"/>
              <a:t>Hac</a:t>
            </a:r>
            <a:r>
              <a:rPr lang="tr-TR" sz="2000" b="1" dirty="0" smtClean="0"/>
              <a:t> Suresi 22.sure</a:t>
            </a:r>
          </a:p>
          <a:p>
            <a:r>
              <a:rPr lang="tr-TR" sz="2000" b="1" dirty="0" smtClean="0"/>
              <a:t>67 . Ayet </a:t>
            </a:r>
            <a:endParaRPr lang="tr-TR" sz="2000" dirty="0"/>
          </a:p>
        </p:txBody>
      </p:sp>
    </p:spTree>
    <p:extLst>
      <p:ext uri="{BB962C8B-B14F-4D97-AF65-F5344CB8AC3E}">
        <p14:creationId xmlns:p14="http://schemas.microsoft.com/office/powerpoint/2010/main" val="1523244936"/>
      </p:ext>
    </p:extLst>
  </p:cSld>
  <p:clrMapOvr>
    <a:masterClrMapping/>
  </p:clrMapOvr>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يَٓا اَيُّهَا الَّذٖينَ اٰمَنُوا ارْكَعُوا وَاسْجُدُوا وَاعْبُدُوا رَبَّكُمْ وَافْعَلُوا الْخَيْرَ لَعَلَّكُمْ تُفْلِحُونَۚ</a:t>
            </a:r>
            <a:r>
              <a:rPr lang="ar-AE" sz="3600" b="1" dirty="0"/>
              <a:t>﴿٧٧﴾</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﴾77﴿Ey iman edenler! Rükû edin, secdeye kapanın, rabbinize ibadet edin, dünya ve </a:t>
            </a:r>
            <a:r>
              <a:rPr lang="tr-TR" b="1" i="1" dirty="0" err="1"/>
              <a:t>âhiret</a:t>
            </a:r>
            <a:r>
              <a:rPr lang="tr-TR" b="1" i="1" dirty="0"/>
              <a:t> için faydalı işler yapın ki kurtuluşa eresiniz.</a:t>
            </a:r>
            <a:endParaRPr lang="tr-TR" sz="2000" dirty="0"/>
          </a:p>
        </p:txBody>
      </p:sp>
      <p:sp>
        <p:nvSpPr>
          <p:cNvPr id="4" name="Metin kutusu 3"/>
          <p:cNvSpPr txBox="1"/>
          <p:nvPr/>
        </p:nvSpPr>
        <p:spPr>
          <a:xfrm>
            <a:off x="9790771" y="0"/>
            <a:ext cx="2401229" cy="707886"/>
          </a:xfrm>
          <a:prstGeom prst="rect">
            <a:avLst/>
          </a:prstGeom>
          <a:noFill/>
        </p:spPr>
        <p:txBody>
          <a:bodyPr wrap="square" rtlCol="0">
            <a:spAutoFit/>
          </a:bodyPr>
          <a:lstStyle/>
          <a:p>
            <a:r>
              <a:rPr lang="tr-TR" b="1" dirty="0" smtClean="0"/>
              <a:t>Hac</a:t>
            </a:r>
            <a:r>
              <a:rPr lang="tr-TR" sz="2000" b="1" dirty="0" smtClean="0"/>
              <a:t> Suresi 22.sure</a:t>
            </a:r>
          </a:p>
          <a:p>
            <a:r>
              <a:rPr lang="tr-TR" sz="2000" b="1" dirty="0" smtClean="0"/>
              <a:t>77 . Ayet </a:t>
            </a:r>
            <a:endParaRPr lang="tr-TR" sz="2000" dirty="0"/>
          </a:p>
        </p:txBody>
      </p:sp>
    </p:spTree>
    <p:extLst>
      <p:ext uri="{BB962C8B-B14F-4D97-AF65-F5344CB8AC3E}">
        <p14:creationId xmlns:p14="http://schemas.microsoft.com/office/powerpoint/2010/main" val="1420330616"/>
      </p:ext>
    </p:extLst>
  </p:cSld>
  <p:clrMapOvr>
    <a:masterClrMapping/>
  </p:clrMapOvr>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قَالَ رَبِّ انْصُرْنٖي بِمَا كَذَّبُونِ</a:t>
            </a:r>
            <a:r>
              <a:rPr lang="ar-AE" b="1" dirty="0"/>
              <a:t>﴿٢٦﴾</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﴾26﴿Nûh, “Rabbim! Bunların beni yalancılıkla suçlamalarına karşı bana yardım et!” dedi.</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Mü'minûn</a:t>
            </a:r>
            <a:r>
              <a:rPr lang="tr-TR" sz="2000" b="1" dirty="0" smtClean="0"/>
              <a:t> Suresi 23.sure</a:t>
            </a:r>
          </a:p>
          <a:p>
            <a:r>
              <a:rPr lang="tr-TR" sz="2000" b="1" dirty="0" smtClean="0"/>
              <a:t>26 . Ayet </a:t>
            </a:r>
            <a:endParaRPr lang="tr-TR" sz="2000" dirty="0"/>
          </a:p>
        </p:txBody>
      </p:sp>
    </p:spTree>
    <p:extLst>
      <p:ext uri="{BB962C8B-B14F-4D97-AF65-F5344CB8AC3E}">
        <p14:creationId xmlns:p14="http://schemas.microsoft.com/office/powerpoint/2010/main" val="2605844915"/>
      </p:ext>
    </p:extLst>
  </p:cSld>
  <p:clrMapOvr>
    <a:masterClrMapping/>
  </p:clrMapOvr>
</p:sld>
</file>

<file path=ppt/slides/slide3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وَقُلْ رَبِّ اَنْزِلْنٖي مُنْزَلاً مُبَارَكاً وَاَنْتَ خَيْرُ الْمُنْزِلٖينَ</a:t>
            </a:r>
            <a:r>
              <a:rPr lang="ar-AE" sz="3600" b="1" dirty="0"/>
              <a:t>﴿٢٩﴾</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﴾29﴿Yine de ki: ‘Rabbim! Beni bereketli bir yere indir; en uygun şekilde indirip yerleştiren sensin.’</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Mü'minûn</a:t>
            </a:r>
            <a:r>
              <a:rPr lang="tr-TR" sz="2000" b="1" dirty="0" smtClean="0"/>
              <a:t> Suresi 23.sure</a:t>
            </a:r>
          </a:p>
          <a:p>
            <a:r>
              <a:rPr lang="tr-TR" sz="2000" b="1" dirty="0" smtClean="0"/>
              <a:t>29 . Ayet </a:t>
            </a:r>
            <a:endParaRPr lang="tr-TR" sz="2000" dirty="0"/>
          </a:p>
        </p:txBody>
      </p:sp>
    </p:spTree>
    <p:extLst>
      <p:ext uri="{BB962C8B-B14F-4D97-AF65-F5344CB8AC3E}">
        <p14:creationId xmlns:p14="http://schemas.microsoft.com/office/powerpoint/2010/main" val="3402520250"/>
      </p:ext>
    </p:extLst>
  </p:cSld>
  <p:clrMapOvr>
    <a:masterClrMapping/>
  </p:clrMapOvr>
</p:sld>
</file>

<file path=ppt/slides/slide3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قَالَ رَبِّ انْصُرْنٖي بِمَا كَذَّبُونِ</a:t>
            </a:r>
            <a:r>
              <a:rPr lang="ar-AE" b="1" dirty="0"/>
              <a:t>﴿٣٩﴾</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﴾39﴿O peygamber şöyle dedi: “Rabbim! Bunların beni yalancılıkla suçlamalarına karşı bana yardım et!”</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Mü'minûn</a:t>
            </a:r>
            <a:r>
              <a:rPr lang="tr-TR" sz="2000" b="1" dirty="0" smtClean="0"/>
              <a:t> Suresi 23.sure</a:t>
            </a:r>
          </a:p>
          <a:p>
            <a:r>
              <a:rPr lang="tr-TR" sz="2000" b="1" dirty="0" smtClean="0"/>
              <a:t>39 . Ayet </a:t>
            </a:r>
            <a:endParaRPr lang="tr-TR" sz="2000" dirty="0"/>
          </a:p>
        </p:txBody>
      </p:sp>
    </p:spTree>
    <p:extLst>
      <p:ext uri="{BB962C8B-B14F-4D97-AF65-F5344CB8AC3E}">
        <p14:creationId xmlns:p14="http://schemas.microsoft.com/office/powerpoint/2010/main" val="4018228019"/>
      </p:ext>
    </p:extLst>
  </p:cSld>
  <p:clrMapOvr>
    <a:masterClrMapping/>
  </p:clrMapOvr>
</p:sld>
</file>

<file path=ppt/slides/slide4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وَاِنَّ هٰذِهٖٓ اُمَّتُكُمْ اُمَّةً وَاحِدَةً وَاَنَا۬ رَبُّكُمْ فَاتَّقُونِ</a:t>
            </a:r>
            <a:r>
              <a:rPr lang="ar-AE" b="1" dirty="0"/>
              <a:t>﴿٥٢﴾</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﴾52﴿Biliniz ki, sizin şu ümmetiniz bir tek ümmettir, ben de sizin rabbinizim. Onun için yolumdan çıkmaktan sakının.</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Mü'minûn</a:t>
            </a:r>
            <a:r>
              <a:rPr lang="tr-TR" sz="2000" b="1" dirty="0" smtClean="0"/>
              <a:t> Suresi 23.sure</a:t>
            </a:r>
          </a:p>
          <a:p>
            <a:r>
              <a:rPr lang="tr-TR" sz="2000" b="1" dirty="0" smtClean="0"/>
              <a:t>52 . Ayet </a:t>
            </a:r>
            <a:endParaRPr lang="tr-TR" sz="2000" dirty="0"/>
          </a:p>
        </p:txBody>
      </p:sp>
    </p:spTree>
    <p:extLst>
      <p:ext uri="{BB962C8B-B14F-4D97-AF65-F5344CB8AC3E}">
        <p14:creationId xmlns:p14="http://schemas.microsoft.com/office/powerpoint/2010/main" val="3148640805"/>
      </p:ext>
    </p:extLst>
  </p:cSld>
  <p:clrMapOvr>
    <a:masterClrMapping/>
  </p:clrMapOvr>
</p:sld>
</file>

<file path=ppt/slides/slide4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اِنَّ الَّذٖينَ هُمْ مِنْ خَشْيَةِ رَبِّهِمْ مُشْفِقُونَۙ</a:t>
            </a:r>
            <a:r>
              <a:rPr lang="ar-AE" b="1" dirty="0"/>
              <a:t>﴿٥٧﴾</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﴾57﴿Rablerine olan derin saygılarından dolayı sorumlu davrananlar;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Mü'minûn</a:t>
            </a:r>
            <a:r>
              <a:rPr lang="tr-TR" sz="2000" b="1" dirty="0" smtClean="0"/>
              <a:t> Suresi 23.sure</a:t>
            </a:r>
          </a:p>
          <a:p>
            <a:r>
              <a:rPr lang="tr-TR" sz="2000" b="1" dirty="0" smtClean="0"/>
              <a:t>57 . Ayet </a:t>
            </a:r>
            <a:endParaRPr lang="tr-TR" sz="2000" dirty="0"/>
          </a:p>
        </p:txBody>
      </p:sp>
    </p:spTree>
    <p:extLst>
      <p:ext uri="{BB962C8B-B14F-4D97-AF65-F5344CB8AC3E}">
        <p14:creationId xmlns:p14="http://schemas.microsoft.com/office/powerpoint/2010/main" val="2195488576"/>
      </p:ext>
    </p:extLst>
  </p:cSld>
  <p:clrMapOvr>
    <a:masterClrMapping/>
  </p:clrMapOvr>
</p:sld>
</file>

<file path=ppt/slides/slide4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وَالَّذٖينَ هُمْ بِاٰيَاتِ رَبِّهِمْ يُؤْمِنُونَۙ</a:t>
            </a:r>
            <a:r>
              <a:rPr lang="ar-AE" b="1" dirty="0"/>
              <a:t>﴿٥٨﴾</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﴾58﴿Rablerinin </a:t>
            </a:r>
            <a:r>
              <a:rPr lang="tr-TR" b="1" i="1" dirty="0" err="1"/>
              <a:t>âyetlerine</a:t>
            </a:r>
            <a:r>
              <a:rPr lang="tr-TR" b="1" i="1" dirty="0"/>
              <a:t> inananlar;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Mü'minûn</a:t>
            </a:r>
            <a:r>
              <a:rPr lang="tr-TR" sz="2000" b="1" dirty="0" smtClean="0"/>
              <a:t> Suresi 23.sure</a:t>
            </a:r>
          </a:p>
          <a:p>
            <a:r>
              <a:rPr lang="tr-TR" sz="2000" b="1" dirty="0" smtClean="0"/>
              <a:t>58 . Ayet </a:t>
            </a:r>
            <a:endParaRPr lang="tr-TR" sz="2000" dirty="0"/>
          </a:p>
        </p:txBody>
      </p:sp>
    </p:spTree>
    <p:extLst>
      <p:ext uri="{BB962C8B-B14F-4D97-AF65-F5344CB8AC3E}">
        <p14:creationId xmlns:p14="http://schemas.microsoft.com/office/powerpoint/2010/main" val="3409807543"/>
      </p:ext>
    </p:extLst>
  </p:cSld>
  <p:clrMapOvr>
    <a:masterClrMapping/>
  </p:clrMapOvr>
</p:sld>
</file>

<file path=ppt/slides/slide4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الَّذٖينَ هُمْ بِرَبِّهِمْ لَا يُشْرِكُونَۙ</a:t>
            </a:r>
            <a:r>
              <a:rPr lang="ar-AE" b="1" dirty="0"/>
              <a:t>﴿٥٩﴾</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﴾59﴿Rablerine ortak tanımayanlar;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Mü'minûn</a:t>
            </a:r>
            <a:r>
              <a:rPr lang="tr-TR" sz="2000" b="1" dirty="0" smtClean="0"/>
              <a:t> Suresi 23.sure</a:t>
            </a:r>
          </a:p>
          <a:p>
            <a:r>
              <a:rPr lang="tr-TR" sz="2000" b="1" dirty="0" smtClean="0"/>
              <a:t>59 . Ayet </a:t>
            </a:r>
            <a:endParaRPr lang="tr-TR" sz="2000" dirty="0"/>
          </a:p>
        </p:txBody>
      </p:sp>
    </p:spTree>
    <p:extLst>
      <p:ext uri="{BB962C8B-B14F-4D97-AF65-F5344CB8AC3E}">
        <p14:creationId xmlns:p14="http://schemas.microsoft.com/office/powerpoint/2010/main" val="3578163365"/>
      </p:ext>
    </p:extLst>
  </p:cSld>
  <p:clrMapOvr>
    <a:masterClrMapping/>
  </p:clrMapOvr>
</p:sld>
</file>

<file path=ppt/slides/slide4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وَالَّذٖينَ يُؤْتُونَ مَٓا اٰتَوْا وَقُلُوبُهُمْ وَجِلَةٌ اَنَّهُمْ اِلٰى رَبِّهِمْ رَاجِعُونَۙ</a:t>
            </a:r>
            <a:r>
              <a:rPr lang="ar-AE" sz="3600" b="1" dirty="0"/>
              <a:t>﴿٦٠﴾</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﴾60﴿Verdiklerini, rablerine dönecekleri inancından dolayı kalpleri ürpererek verenler;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Mü'minûn</a:t>
            </a:r>
            <a:r>
              <a:rPr lang="tr-TR" sz="2000" b="1" dirty="0" smtClean="0"/>
              <a:t> Suresi 23.sure</a:t>
            </a:r>
          </a:p>
          <a:p>
            <a:r>
              <a:rPr lang="tr-TR" sz="2000" b="1" dirty="0" smtClean="0"/>
              <a:t>60 . Ayet </a:t>
            </a:r>
            <a:endParaRPr lang="tr-TR" sz="2000" dirty="0"/>
          </a:p>
        </p:txBody>
      </p:sp>
    </p:spTree>
    <p:extLst>
      <p:ext uri="{BB962C8B-B14F-4D97-AF65-F5344CB8AC3E}">
        <p14:creationId xmlns:p14="http://schemas.microsoft.com/office/powerpoint/2010/main" val="225439213"/>
      </p:ext>
    </p:extLst>
  </p:cSld>
  <p:clrMapOvr>
    <a:masterClrMapping/>
  </p:clrMapOvr>
</p:sld>
</file>

<file path=ppt/slides/slide4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اُو۬لٰٓئِكَ يُسَارِعُونَ فِي الْخَيْرَاتِ وَهُمْ لَهَا سَابِقُونَ</a:t>
            </a:r>
            <a:r>
              <a:rPr lang="ar-AE" b="1" dirty="0"/>
              <a:t>﴿٦١﴾</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﴾61﴿İşte bunlar iyiliklere koşup, bu uğurda yarışırlar.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Mü'minûn</a:t>
            </a:r>
            <a:r>
              <a:rPr lang="tr-TR" sz="2000" b="1" dirty="0" smtClean="0"/>
              <a:t> Suresi 23.sure</a:t>
            </a:r>
          </a:p>
          <a:p>
            <a:r>
              <a:rPr lang="tr-TR" sz="2000" b="1" dirty="0" smtClean="0"/>
              <a:t>61 . Ayet </a:t>
            </a:r>
            <a:endParaRPr lang="tr-TR" sz="2000" dirty="0"/>
          </a:p>
        </p:txBody>
      </p:sp>
    </p:spTree>
    <p:extLst>
      <p:ext uri="{BB962C8B-B14F-4D97-AF65-F5344CB8AC3E}">
        <p14:creationId xmlns:p14="http://schemas.microsoft.com/office/powerpoint/2010/main" val="1447056416"/>
      </p:ext>
    </p:extLst>
  </p:cSld>
  <p:clrMapOvr>
    <a:masterClrMapping/>
  </p:clrMapOvr>
</p:sld>
</file>

<file path=ppt/slides/slide4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اَمْ تَسْـَٔلُهُمْ خَرْجاً فَخَرَاجُ رَبِّكَ خَيْرٌࣗ وَهُوَ خَيْرُ الرَّازِقٖينَ</a:t>
            </a:r>
            <a:r>
              <a:rPr lang="ar-AE" sz="3600" b="1" dirty="0"/>
              <a:t>﴿٧٢﴾</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﴾72﴿Sen onlardan bir karşılık mı istiyorsun ki! (İstemezsin, çünkü) rabbinin vereceği karşılık daha hayırlıdır; O, rızık verenlerin en üstünüdür.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Mü'minûn</a:t>
            </a:r>
            <a:r>
              <a:rPr lang="tr-TR" sz="2000" b="1" dirty="0" smtClean="0"/>
              <a:t> Suresi 23.sure</a:t>
            </a:r>
          </a:p>
          <a:p>
            <a:r>
              <a:rPr lang="tr-TR" sz="2000" b="1" dirty="0" smtClean="0"/>
              <a:t>72 . Ayet </a:t>
            </a:r>
            <a:endParaRPr lang="tr-TR" sz="2000" dirty="0"/>
          </a:p>
        </p:txBody>
      </p:sp>
    </p:spTree>
    <p:extLst>
      <p:ext uri="{BB962C8B-B14F-4D97-AF65-F5344CB8AC3E}">
        <p14:creationId xmlns:p14="http://schemas.microsoft.com/office/powerpoint/2010/main" val="2766657692"/>
      </p:ext>
    </p:extLst>
  </p:cSld>
  <p:clrMapOvr>
    <a:masterClrMapping/>
  </p:clrMapOvr>
</p:sld>
</file>

<file path=ppt/slides/slide4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وَلَقَدْ اَخَذْنَاهُمْ بِالْعَذَابِ فَمَا اسْتَكَانُوا لِرَبِّهِمْ وَمَا يَتَضَرَّعُونَ</a:t>
            </a:r>
            <a:r>
              <a:rPr lang="ar-AE" sz="3600" b="1" dirty="0"/>
              <a:t>﴿٧٦﴾</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﴾76﴿Andolsun biz onları ağır sıkıntılara soktuk da yine rablerine boyun eğmediler, hâlâ da O’na yakarmıyorlar.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Mü'minûn</a:t>
            </a:r>
            <a:r>
              <a:rPr lang="tr-TR" sz="2000" b="1" dirty="0" smtClean="0"/>
              <a:t> Suresi 23.sure</a:t>
            </a:r>
          </a:p>
          <a:p>
            <a:r>
              <a:rPr lang="tr-TR" sz="2000" b="1" dirty="0" smtClean="0"/>
              <a:t>76 . Ayet </a:t>
            </a:r>
            <a:endParaRPr lang="tr-TR" sz="2000" dirty="0"/>
          </a:p>
        </p:txBody>
      </p:sp>
    </p:spTree>
    <p:extLst>
      <p:ext uri="{BB962C8B-B14F-4D97-AF65-F5344CB8AC3E}">
        <p14:creationId xmlns:p14="http://schemas.microsoft.com/office/powerpoint/2010/main" val="3436915521"/>
      </p:ext>
    </p:extLst>
  </p:cSld>
  <p:clrMapOvr>
    <a:masterClrMapping/>
  </p:clrMapOvr>
</p:sld>
</file>

<file path=ppt/slides/slide4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قُلْ رَبِّ اِمَّا تُرِيَنّٖي مَا يُوعَدُونَۙ</a:t>
            </a:r>
            <a:r>
              <a:rPr lang="ar-AE" b="1" dirty="0"/>
              <a:t>﴿٩٣﴾</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﴾93﴿De ki: “Rabbim! Eğer onların tehdit edildiği hali bana göstereceksen;</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Mü'minûn</a:t>
            </a:r>
            <a:r>
              <a:rPr lang="tr-TR" sz="2000" b="1" dirty="0" smtClean="0"/>
              <a:t> Suresi 23.sure</a:t>
            </a:r>
          </a:p>
          <a:p>
            <a:r>
              <a:rPr lang="tr-TR" sz="2000" b="1" dirty="0" smtClean="0"/>
              <a:t>93 . Ayet </a:t>
            </a:r>
            <a:endParaRPr lang="tr-TR" sz="2000" dirty="0"/>
          </a:p>
        </p:txBody>
      </p:sp>
    </p:spTree>
    <p:extLst>
      <p:ext uri="{BB962C8B-B14F-4D97-AF65-F5344CB8AC3E}">
        <p14:creationId xmlns:p14="http://schemas.microsoft.com/office/powerpoint/2010/main" val="3154250646"/>
      </p:ext>
    </p:extLst>
  </p:cSld>
  <p:clrMapOvr>
    <a:masterClrMapping/>
  </p:clrMapOvr>
</p:sld>
</file>

<file path=ppt/slides/slide4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رَبِّ فَلَا تَجْعَلْنٖي فِي الْقَوْمِ الظَّالِمٖينَ</a:t>
            </a:r>
            <a:r>
              <a:rPr lang="ar-AE" b="1" dirty="0"/>
              <a:t>﴿٩٤﴾</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﴾94﴿Bu durumda beni zalimler topluluğunun içinde bulundurma rabbim!”</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Mü'minûn</a:t>
            </a:r>
            <a:r>
              <a:rPr lang="tr-TR" sz="2000" b="1" dirty="0" smtClean="0"/>
              <a:t> Suresi 23.sure</a:t>
            </a:r>
          </a:p>
          <a:p>
            <a:r>
              <a:rPr lang="tr-TR" sz="2000" b="1" dirty="0" smtClean="0"/>
              <a:t>94 . Ayet </a:t>
            </a:r>
            <a:endParaRPr lang="tr-TR" sz="2000" dirty="0"/>
          </a:p>
        </p:txBody>
      </p:sp>
    </p:spTree>
    <p:extLst>
      <p:ext uri="{BB962C8B-B14F-4D97-AF65-F5344CB8AC3E}">
        <p14:creationId xmlns:p14="http://schemas.microsoft.com/office/powerpoint/2010/main" val="594402482"/>
      </p:ext>
    </p:extLst>
  </p:cSld>
  <p:clrMapOvr>
    <a:masterClrMapping/>
  </p:clrMapOvr>
</p:sld>
</file>

<file path=ppt/slides/slide4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وَقُلْ رَبِّ اَعُوذُ بِكَ مِنْ هَمَزَاتِ الشَّيَاطٖينِۙ</a:t>
            </a:r>
            <a:r>
              <a:rPr lang="ar-AE" b="1" dirty="0"/>
              <a:t>﴿٩٧﴾</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﴾97﴿Ve de ki: “Rabbim! Şeytanların gizli kışkırtmalarından sana sığınırım.</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Mü'minûn</a:t>
            </a:r>
            <a:r>
              <a:rPr lang="tr-TR" sz="2000" b="1" dirty="0" smtClean="0"/>
              <a:t> Suresi 23.sure</a:t>
            </a:r>
          </a:p>
          <a:p>
            <a:r>
              <a:rPr lang="tr-TR" sz="2000" b="1" dirty="0" smtClean="0"/>
              <a:t>97 . Ayet </a:t>
            </a:r>
            <a:endParaRPr lang="tr-TR" sz="2000" dirty="0"/>
          </a:p>
        </p:txBody>
      </p:sp>
    </p:spTree>
    <p:extLst>
      <p:ext uri="{BB962C8B-B14F-4D97-AF65-F5344CB8AC3E}">
        <p14:creationId xmlns:p14="http://schemas.microsoft.com/office/powerpoint/2010/main" val="679736398"/>
      </p:ext>
    </p:extLst>
  </p:cSld>
  <p:clrMapOvr>
    <a:masterClrMapping/>
  </p:clrMapOvr>
</p:sld>
</file>

<file path=ppt/slides/slide4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وَاَعُوذُ بِكَ رَبِّ اَنْ يَحْضُرُونِ</a:t>
            </a:r>
            <a:r>
              <a:rPr lang="ar-AE" b="1" dirty="0"/>
              <a:t>﴿٩٨﴾</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﴾98﴿Onların yanımda bulunmalarından da sana sığınırım rabbim!”</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Mü'minûn</a:t>
            </a:r>
            <a:r>
              <a:rPr lang="tr-TR" sz="2000" b="1" dirty="0" smtClean="0"/>
              <a:t> Suresi 23.sure</a:t>
            </a:r>
          </a:p>
          <a:p>
            <a:r>
              <a:rPr lang="tr-TR" sz="2000" b="1" dirty="0" smtClean="0"/>
              <a:t>98 . Ayet </a:t>
            </a:r>
            <a:endParaRPr lang="tr-TR" sz="2000" dirty="0"/>
          </a:p>
        </p:txBody>
      </p:sp>
    </p:spTree>
    <p:extLst>
      <p:ext uri="{BB962C8B-B14F-4D97-AF65-F5344CB8AC3E}">
        <p14:creationId xmlns:p14="http://schemas.microsoft.com/office/powerpoint/2010/main" val="4180329066"/>
      </p:ext>
    </p:extLst>
  </p:cSld>
  <p:clrMapOvr>
    <a:masterClrMapping/>
  </p:clrMapOvr>
</p:sld>
</file>

<file path=ppt/slides/slide4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674082"/>
            <a:ext cx="12192000" cy="1204331"/>
          </a:xfrm>
        </p:spPr>
        <p:txBody>
          <a:bodyPr>
            <a:noAutofit/>
          </a:bodyPr>
          <a:lstStyle/>
          <a:p>
            <a:pPr rtl="1"/>
            <a:r>
              <a:rPr lang="ar-AE" sz="3600" dirty="0"/>
              <a:t>حَتّٰٓى اِذَا جَٓاءَ اَحَدَهُمُ الْمَوْتُ قَالَ رَبِّ ارْجِعُونِۙ</a:t>
            </a:r>
            <a:r>
              <a:rPr lang="ar-AE" sz="3600" b="1" dirty="0"/>
              <a:t>﴿٩٩</a:t>
            </a:r>
            <a:r>
              <a:rPr lang="ar-AE" sz="3600" b="1" dirty="0" smtClean="0"/>
              <a:t>﴾</a:t>
            </a:r>
            <a:r>
              <a:rPr lang="tr-TR" sz="3600" b="1" dirty="0" smtClean="0"/>
              <a:t/>
            </a:r>
            <a:br>
              <a:rPr lang="tr-TR" sz="3600" b="1" dirty="0" smtClean="0"/>
            </a:br>
            <a:r>
              <a:rPr lang="ar-AE" sz="3600" dirty="0"/>
              <a:t/>
            </a:r>
            <a:br>
              <a:rPr lang="ar-AE" sz="3600" dirty="0"/>
            </a:br>
            <a:r>
              <a:rPr lang="ar-AE" sz="3600" dirty="0"/>
              <a:t>لَعَلّٖٓي اَعْمَلُ صَالِحاً فٖيمَا تَرَكْتُ كَلَّاؕ اِنَّهَا كَلِمَةٌ هُوَ قَٓائِلُهَاؕ وَمِنْ وَرَٓائِهِمْ بَرْزَخٌ اِلٰى </a:t>
            </a:r>
            <a:r>
              <a:rPr lang="ar-AE" sz="3600" dirty="0" smtClean="0"/>
              <a:t>يَوْمِ</a:t>
            </a:r>
            <a:r>
              <a:rPr lang="tr-TR" sz="3600" dirty="0" smtClean="0"/>
              <a:t/>
            </a:r>
            <a:br>
              <a:rPr lang="tr-TR" sz="3600" dirty="0" smtClean="0"/>
            </a:br>
            <a:r>
              <a:rPr lang="tr-TR" sz="3600" dirty="0"/>
              <a:t/>
            </a:r>
            <a:br>
              <a:rPr lang="tr-TR" sz="3600" dirty="0"/>
            </a:br>
            <a:r>
              <a:rPr lang="ar-AE" sz="3600" dirty="0" smtClean="0"/>
              <a:t> </a:t>
            </a:r>
            <a:r>
              <a:rPr lang="ar-AE" sz="3600" dirty="0"/>
              <a:t>يُبْعَثُونَ</a:t>
            </a:r>
            <a:r>
              <a:rPr lang="ar-AE" sz="3600" b="1" dirty="0"/>
              <a:t>﴿١٠٠﴾</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﴾99-100﴿Nihayet onlardan birine ölüm gelip çatınca, “Rabbim! Beni geri gönder de, geride bıraktığım dünyada iyi işler yapayım” der. Hayır! Onun söylediği bu söz boş laftan ibarettir. Önlerinde, yeniden diriltilecekleri güne kadar bir berzah vardır.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Mü'minûn</a:t>
            </a:r>
            <a:r>
              <a:rPr lang="tr-TR" sz="2000" b="1" dirty="0" smtClean="0"/>
              <a:t> Suresi 23.sure</a:t>
            </a:r>
          </a:p>
          <a:p>
            <a:r>
              <a:rPr lang="tr-TR" sz="2000" b="1" dirty="0" smtClean="0"/>
              <a:t>99 - 100 . Ayet </a:t>
            </a:r>
            <a:endParaRPr lang="tr-TR" sz="2000" dirty="0"/>
          </a:p>
        </p:txBody>
      </p:sp>
    </p:spTree>
    <p:extLst>
      <p:ext uri="{BB962C8B-B14F-4D97-AF65-F5344CB8AC3E}">
        <p14:creationId xmlns:p14="http://schemas.microsoft.com/office/powerpoint/2010/main" val="3653980516"/>
      </p:ext>
    </p:extLst>
  </p:cSld>
  <p:clrMapOvr>
    <a:masterClrMapping/>
  </p:clrMapOvr>
</p:sld>
</file>

<file path=ppt/slides/slide4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تَلْفَحُ وُجُوهَهُمُ النَّارُ وَهُمْ فٖيهَا كَالِحُونَ</a:t>
            </a:r>
            <a:r>
              <a:rPr lang="ar-AE" b="1" dirty="0"/>
              <a:t>﴿١٠٤﴾</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﴾104﴿Ateş yüzlerine vuracak, orada dudakları çekilmiş, dişleri görünür bir halde ­bulunacaklar.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Mü'minûn</a:t>
            </a:r>
            <a:r>
              <a:rPr lang="tr-TR" sz="2000" b="1" dirty="0" smtClean="0"/>
              <a:t> Suresi 23.sure</a:t>
            </a:r>
          </a:p>
          <a:p>
            <a:r>
              <a:rPr lang="tr-TR" sz="2000" b="1" dirty="0" smtClean="0"/>
              <a:t>104 . Ayet </a:t>
            </a:r>
            <a:endParaRPr lang="tr-TR" sz="2000" dirty="0"/>
          </a:p>
        </p:txBody>
      </p:sp>
    </p:spTree>
    <p:extLst>
      <p:ext uri="{BB962C8B-B14F-4D97-AF65-F5344CB8AC3E}">
        <p14:creationId xmlns:p14="http://schemas.microsoft.com/office/powerpoint/2010/main" val="2315578187"/>
      </p:ext>
    </p:extLst>
  </p:cSld>
  <p:clrMapOvr>
    <a:masterClrMapping/>
  </p:clrMapOvr>
</p:sld>
</file>

<file path=ppt/slides/slide4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اَلَمْ تَكُنْ اٰيَاتٖي تُتْلٰى عَلَيْكُمْ فَكُنْتُمْ بِهَا تُكَذِّبُونَ</a:t>
            </a:r>
            <a:r>
              <a:rPr lang="ar-AE" b="1" dirty="0"/>
              <a:t>﴿١٠٥﴾</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﴾105﴿Size </a:t>
            </a:r>
            <a:r>
              <a:rPr lang="tr-TR" b="1" i="1" dirty="0" err="1"/>
              <a:t>âyetlerim</a:t>
            </a:r>
            <a:r>
              <a:rPr lang="tr-TR" b="1" i="1" dirty="0"/>
              <a:t> okunurdu da onları yalanlardınız değil mi?</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Mü'minûn</a:t>
            </a:r>
            <a:r>
              <a:rPr lang="tr-TR" sz="2000" b="1" dirty="0" smtClean="0"/>
              <a:t> Suresi 23.sure</a:t>
            </a:r>
          </a:p>
          <a:p>
            <a:r>
              <a:rPr lang="tr-TR" sz="2000" b="1" dirty="0" smtClean="0"/>
              <a:t>105 . Ayet </a:t>
            </a:r>
            <a:endParaRPr lang="tr-TR" sz="2000" dirty="0"/>
          </a:p>
        </p:txBody>
      </p:sp>
    </p:spTree>
    <p:extLst>
      <p:ext uri="{BB962C8B-B14F-4D97-AF65-F5344CB8AC3E}">
        <p14:creationId xmlns:p14="http://schemas.microsoft.com/office/powerpoint/2010/main" val="3552933932"/>
      </p:ext>
    </p:extLst>
  </p:cSld>
  <p:clrMapOvr>
    <a:masterClrMapping/>
  </p:clrMapOvr>
</p:sld>
</file>

<file path=ppt/slides/slide4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قَالُوا رَبَّـنَا غَلَبَتْ عَلَيْنَا شِقْوَتُنَا وَكُنَّا قَوْماً ضَٓالّٖينَ</a:t>
            </a:r>
            <a:r>
              <a:rPr lang="ar-AE" sz="3600" b="1" dirty="0"/>
              <a:t>﴿١٠٦﴾</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﴾106﴿Derler ki: “Rabbimiz! Kötü yanımıza yenildik; biz bir sapkınlar topluluğu olduk.</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Mü'minûn</a:t>
            </a:r>
            <a:r>
              <a:rPr lang="tr-TR" sz="2000" b="1" dirty="0" smtClean="0"/>
              <a:t> Suresi 23.sure</a:t>
            </a:r>
          </a:p>
          <a:p>
            <a:r>
              <a:rPr lang="tr-TR" sz="2000" b="1" dirty="0" smtClean="0"/>
              <a:t>106 . Ayet </a:t>
            </a:r>
            <a:endParaRPr lang="tr-TR" sz="2000" dirty="0"/>
          </a:p>
        </p:txBody>
      </p:sp>
    </p:spTree>
    <p:extLst>
      <p:ext uri="{BB962C8B-B14F-4D97-AF65-F5344CB8AC3E}">
        <p14:creationId xmlns:p14="http://schemas.microsoft.com/office/powerpoint/2010/main" val="2754714745"/>
      </p:ext>
    </p:extLst>
  </p:cSld>
  <p:clrMapOvr>
    <a:masterClrMapping/>
  </p:clrMapOvr>
</p:sld>
</file>

<file path=ppt/slides/slide4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رَبَّـنَٓا اَخْرِجْنَا مِنْهَا فَاِنْ عُدْنَا فَاِنَّا ظَالِمُونَ</a:t>
            </a:r>
            <a:r>
              <a:rPr lang="ar-AE" b="1" dirty="0"/>
              <a:t>﴿١٠٧﴾</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﴾107﴿Rabbimiz! Bizi buradan çıkar; eğer (çıkar da) bir daha eskiye dönersek, artık belli ki biz zalim insanlarız.”</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Mü'minûn</a:t>
            </a:r>
            <a:r>
              <a:rPr lang="tr-TR" sz="2000" b="1" dirty="0" smtClean="0"/>
              <a:t> Suresi 23.sure</a:t>
            </a:r>
          </a:p>
          <a:p>
            <a:r>
              <a:rPr lang="tr-TR" sz="2000" b="1" dirty="0" smtClean="0"/>
              <a:t>107 . Ayet </a:t>
            </a:r>
            <a:endParaRPr lang="tr-TR" sz="2000" dirty="0"/>
          </a:p>
        </p:txBody>
      </p:sp>
    </p:spTree>
    <p:extLst>
      <p:ext uri="{BB962C8B-B14F-4D97-AF65-F5344CB8AC3E}">
        <p14:creationId xmlns:p14="http://schemas.microsoft.com/office/powerpoint/2010/main" val="2078282968"/>
      </p:ext>
    </p:extLst>
  </p:cSld>
  <p:clrMapOvr>
    <a:masterClrMapping/>
  </p:clrMapOvr>
</p:sld>
</file>

<file path=ppt/slides/slide4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قَالَ اخْسَؤُ۫ا فٖيهَا وَلَا تُكَلِّمُونِ</a:t>
            </a:r>
            <a:r>
              <a:rPr lang="ar-AE" b="1" dirty="0"/>
              <a:t>﴿١٠٨﴾</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﴾108﴿Allah buyurur ki: “Yıkılın karşımdan! Ve artık bana bir şey söylemeyin!”</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Mü'minûn</a:t>
            </a:r>
            <a:r>
              <a:rPr lang="tr-TR" sz="2000" b="1" dirty="0" smtClean="0"/>
              <a:t> Suresi 23.sure</a:t>
            </a:r>
          </a:p>
          <a:p>
            <a:r>
              <a:rPr lang="tr-TR" sz="2000" b="1" dirty="0" smtClean="0"/>
              <a:t>108 . Ayet </a:t>
            </a:r>
            <a:endParaRPr lang="tr-TR" sz="2000" dirty="0"/>
          </a:p>
        </p:txBody>
      </p:sp>
    </p:spTree>
    <p:extLst>
      <p:ext uri="{BB962C8B-B14F-4D97-AF65-F5344CB8AC3E}">
        <p14:creationId xmlns:p14="http://schemas.microsoft.com/office/powerpoint/2010/main" val="1519364278"/>
      </p:ext>
    </p:extLst>
  </p:cSld>
  <p:clrMapOvr>
    <a:masterClrMapping/>
  </p:clrMapOvr>
</p:sld>
</file>

<file path=ppt/slides/slide4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اِنَّهُ كَانَ فَرٖيقٌ مِنْ عِبَادٖي يَقُولُونَ رَبَّـنَٓا اٰمَنَّا فَاغْفِرْ لَنَا وَارْحَمْنَا وَاَنْتَ </a:t>
            </a:r>
            <a:r>
              <a:rPr lang="ar-AE" sz="3600" dirty="0" smtClean="0"/>
              <a:t>خَيْرُ</a:t>
            </a:r>
            <a:r>
              <a:rPr lang="tr-TR" sz="3600" dirty="0" smtClean="0"/>
              <a:t/>
            </a:r>
            <a:br>
              <a:rPr lang="tr-TR" sz="3600" dirty="0" smtClean="0"/>
            </a:br>
            <a:r>
              <a:rPr lang="tr-TR" sz="3600" dirty="0"/>
              <a:t/>
            </a:r>
            <a:br>
              <a:rPr lang="tr-TR" sz="3600" dirty="0"/>
            </a:br>
            <a:r>
              <a:rPr lang="ar-AE" sz="3600" dirty="0" smtClean="0"/>
              <a:t> </a:t>
            </a:r>
            <a:r>
              <a:rPr lang="ar-AE" sz="3600" dirty="0"/>
              <a:t>الرَّاحِمٖينَۚ</a:t>
            </a:r>
            <a:r>
              <a:rPr lang="ar-AE" sz="3600" b="1" dirty="0"/>
              <a:t>﴿١٠٩﴾</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﴾109﴿“Kullarım arasında, ‘Rabbimiz! Biz iman ettik; bizi affet, bize acı! Sen merhametlilerin en üstünüsün’ diyen bir kesim de şüphesiz vardı.</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Mü'minûn</a:t>
            </a:r>
            <a:r>
              <a:rPr lang="tr-TR" sz="2000" b="1" dirty="0" smtClean="0"/>
              <a:t> Suresi 23.sure</a:t>
            </a:r>
          </a:p>
          <a:p>
            <a:r>
              <a:rPr lang="tr-TR" sz="2000" b="1" dirty="0" smtClean="0"/>
              <a:t>109 . Ayet </a:t>
            </a:r>
            <a:endParaRPr lang="tr-TR" sz="2000" dirty="0"/>
          </a:p>
        </p:txBody>
      </p:sp>
    </p:spTree>
    <p:extLst>
      <p:ext uri="{BB962C8B-B14F-4D97-AF65-F5344CB8AC3E}">
        <p14:creationId xmlns:p14="http://schemas.microsoft.com/office/powerpoint/2010/main" val="173903523"/>
      </p:ext>
    </p:extLst>
  </p:cSld>
  <p:clrMapOvr>
    <a:masterClrMapping/>
  </p:clrMapOvr>
</p:sld>
</file>

<file path=ppt/slides/slide4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وَمَنْ يَدْعُ مَعَ اللّٰهِ اِلٰهاً اٰخَرَۙ لَا بُرْهَانَ لَهُ بِهٖۙ فَاِنَّمَا حِسَابُهُ عِنْدَ رَبِّهٖؕ اِنَّهُ لَا </a:t>
            </a:r>
            <a:r>
              <a:rPr lang="ar-AE" sz="3600" dirty="0" smtClean="0"/>
              <a:t>يُفْلِحُ</a:t>
            </a:r>
            <a:r>
              <a:rPr lang="tr-TR" sz="3600" dirty="0" smtClean="0"/>
              <a:t/>
            </a:r>
            <a:br>
              <a:rPr lang="tr-TR" sz="3600" dirty="0" smtClean="0"/>
            </a:br>
            <a:r>
              <a:rPr lang="tr-TR" sz="3600" dirty="0"/>
              <a:t/>
            </a:r>
            <a:br>
              <a:rPr lang="tr-TR" sz="3600" dirty="0"/>
            </a:br>
            <a:r>
              <a:rPr lang="ar-AE" sz="3600" dirty="0" smtClean="0"/>
              <a:t> </a:t>
            </a:r>
            <a:r>
              <a:rPr lang="ar-AE" sz="3600" dirty="0"/>
              <a:t>الْكَافِرُونَ</a:t>
            </a:r>
            <a:r>
              <a:rPr lang="ar-AE" sz="3600" b="1" dirty="0"/>
              <a:t>﴿١١٧﴾</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﴾117﴿Her kim Allah ile birlikte başka bir tanrıya taparsa -ki bu hususta hiçbir kanıtı olamaz- muhakkak surette o kişinin hesabı rabbinin katında görülecektir. Şu bir gerçektir ki inkârcılar iflah olmayacak!</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Mü'minûn</a:t>
            </a:r>
            <a:r>
              <a:rPr lang="tr-TR" sz="2000" b="1" dirty="0" smtClean="0"/>
              <a:t> Suresi 23.sure</a:t>
            </a:r>
          </a:p>
          <a:p>
            <a:r>
              <a:rPr lang="tr-TR" sz="2000" b="1" dirty="0" smtClean="0"/>
              <a:t>117 . Ayet </a:t>
            </a:r>
            <a:endParaRPr lang="tr-TR" sz="2000" dirty="0"/>
          </a:p>
        </p:txBody>
      </p:sp>
    </p:spTree>
    <p:extLst>
      <p:ext uri="{BB962C8B-B14F-4D97-AF65-F5344CB8AC3E}">
        <p14:creationId xmlns:p14="http://schemas.microsoft.com/office/powerpoint/2010/main" val="597747799"/>
      </p:ext>
    </p:extLst>
  </p:cSld>
  <p:clrMapOvr>
    <a:masterClrMapping/>
  </p:clrMapOvr>
</p:sld>
</file>

<file path=ppt/slides/slide4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وَقُلْ رَبِّ اغْفِرْ وَارْحَمْ وَاَنْتَ خَيْرُ الرَّاحِمٖينَ</a:t>
            </a:r>
            <a:r>
              <a:rPr lang="ar-AE" b="1" dirty="0"/>
              <a:t>﴿١١٨﴾</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﴾118﴿(Resulüm!) De ki: “Bağışla ve acı rabbim! Sen merhametlilerin üstünüsün.”</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Mü'minûn</a:t>
            </a:r>
            <a:r>
              <a:rPr lang="tr-TR" sz="2000" b="1" dirty="0" smtClean="0"/>
              <a:t> Suresi 23.sure</a:t>
            </a:r>
          </a:p>
          <a:p>
            <a:r>
              <a:rPr lang="tr-TR" sz="2000" b="1" dirty="0" smtClean="0"/>
              <a:t>118 . Ayet </a:t>
            </a:r>
            <a:endParaRPr lang="tr-TR" sz="2000" dirty="0"/>
          </a:p>
        </p:txBody>
      </p:sp>
    </p:spTree>
    <p:extLst>
      <p:ext uri="{BB962C8B-B14F-4D97-AF65-F5344CB8AC3E}">
        <p14:creationId xmlns:p14="http://schemas.microsoft.com/office/powerpoint/2010/main" val="4062272178"/>
      </p:ext>
    </p:extLst>
  </p:cSld>
  <p:clrMapOvr>
    <a:masterClrMapping/>
  </p:clrMapOvr>
</p:sld>
</file>

<file path=ppt/slides/slide4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لَهُمْ فٖيهَا مَا يَشَٓاؤُ۫نَ خَالِدٖينَؕ كَانَ عَلٰى رَبِّكَ وَعْداً مَسْؤُ۫لاً</a:t>
            </a:r>
            <a:r>
              <a:rPr lang="ar-AE" sz="3600" b="1" dirty="0"/>
              <a:t>﴿١٦﴾</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﴾16﴿Orada kendileri için sonsuza kadar istedikleri her şey vardır. Bu, rabbinin, gerçekleşmesi istenen bir vaadidir.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Furkân</a:t>
            </a:r>
            <a:r>
              <a:rPr lang="tr-TR" sz="2000" b="1" dirty="0" smtClean="0"/>
              <a:t> Suresi 25.sure</a:t>
            </a:r>
          </a:p>
          <a:p>
            <a:r>
              <a:rPr lang="tr-TR" sz="2000" b="1" dirty="0"/>
              <a:t>1</a:t>
            </a:r>
            <a:r>
              <a:rPr lang="tr-TR" sz="2000" b="1" dirty="0" smtClean="0"/>
              <a:t>6 . Ayet </a:t>
            </a:r>
            <a:endParaRPr lang="tr-TR" sz="2000" dirty="0"/>
          </a:p>
        </p:txBody>
      </p:sp>
    </p:spTree>
    <p:extLst>
      <p:ext uri="{BB962C8B-B14F-4D97-AF65-F5344CB8AC3E}">
        <p14:creationId xmlns:p14="http://schemas.microsoft.com/office/powerpoint/2010/main" val="940561561"/>
      </p:ext>
    </p:extLst>
  </p:cSld>
  <p:clrMapOvr>
    <a:masterClrMapping/>
  </p:clrMapOvr>
</p:sld>
</file>

<file path=ppt/slides/slide4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وَمَٓا اَرْسَلْنَا قَبْلَكَ مِنَ الْمُرْسَلٖينَ اِلَّٓا اِنَّهُمْ لَيَأْكُلُونَ الطَّعَامَ وَيَمْشُونَ فِي الْاَسْوَاقِؕ </a:t>
            </a:r>
            <a:r>
              <a:rPr lang="ar-AE" sz="3600" dirty="0" smtClean="0"/>
              <a:t>وَجَعَلْنَا</a:t>
            </a:r>
            <a:r>
              <a:rPr lang="tr-TR" sz="3600" dirty="0" smtClean="0"/>
              <a:t/>
            </a:r>
            <a:br>
              <a:rPr lang="tr-TR" sz="3600" dirty="0" smtClean="0"/>
            </a:br>
            <a:r>
              <a:rPr lang="tr-TR" sz="3600" dirty="0"/>
              <a:t/>
            </a:r>
            <a:br>
              <a:rPr lang="tr-TR" sz="3600" dirty="0"/>
            </a:br>
            <a:r>
              <a:rPr lang="ar-AE" sz="3600" dirty="0" smtClean="0"/>
              <a:t> </a:t>
            </a:r>
            <a:r>
              <a:rPr lang="ar-AE" sz="3600" dirty="0"/>
              <a:t>بَعْضَكُمْ لِبَعْضٍ فِتْنَةًؕ اَتَصْبِرُونَۚ وَكَانَ رَبُّكَ بَصٖيراًࣖ</a:t>
            </a:r>
            <a:r>
              <a:rPr lang="ar-AE" sz="3600" b="1" dirty="0"/>
              <a:t>﴿٢٠﴾</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﴾20﴿Senden önce gönderdiğimiz peygamberler de hiç şüphesiz yemek yerler, çarşıda pazarda dolaşırlardı. Biz kiminizi kiminiz için imtihan vesilesi yaptık ki bakalım sabredecek misiniz! Rabbin her şeyi görüp gözetlemektedir.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Furkân</a:t>
            </a:r>
            <a:r>
              <a:rPr lang="tr-TR" sz="2000" b="1" dirty="0" smtClean="0"/>
              <a:t> Suresi 25.sure</a:t>
            </a:r>
          </a:p>
          <a:p>
            <a:r>
              <a:rPr lang="tr-TR" sz="2000" b="1" dirty="0" smtClean="0"/>
              <a:t>20 . Ayet </a:t>
            </a:r>
            <a:endParaRPr lang="tr-TR" sz="2000" dirty="0"/>
          </a:p>
        </p:txBody>
      </p:sp>
    </p:spTree>
    <p:extLst>
      <p:ext uri="{BB962C8B-B14F-4D97-AF65-F5344CB8AC3E}">
        <p14:creationId xmlns:p14="http://schemas.microsoft.com/office/powerpoint/2010/main" val="2584819620"/>
      </p:ext>
    </p:extLst>
  </p:cSld>
  <p:clrMapOvr>
    <a:masterClrMapping/>
  </p:clrMapOvr>
</p:sld>
</file>

<file path=ppt/slides/slide4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وَقَالَ الَّذٖينَ لَا يَرْجُونَ لِقَٓاءَنَا لَوْلَٓا اُنْزِلَ عَلَيْنَا الْمَلٰٓئِكَةُ اَوْ نَرٰى رَبَّـنَاؕ لَقَدِ اسْتَكْبَرُوا </a:t>
            </a:r>
            <a:r>
              <a:rPr lang="ar-AE" sz="3600" dirty="0" smtClean="0"/>
              <a:t>فٖٓي</a:t>
            </a:r>
            <a:r>
              <a:rPr lang="tr-TR" sz="3600" dirty="0" smtClean="0"/>
              <a:t/>
            </a:r>
            <a:br>
              <a:rPr lang="tr-TR" sz="3600" dirty="0" smtClean="0"/>
            </a:br>
            <a:r>
              <a:rPr lang="tr-TR" sz="3600" dirty="0"/>
              <a:t/>
            </a:r>
            <a:br>
              <a:rPr lang="tr-TR" sz="3600" dirty="0"/>
            </a:br>
            <a:r>
              <a:rPr lang="ar-AE" sz="3600" dirty="0" smtClean="0"/>
              <a:t> </a:t>
            </a:r>
            <a:r>
              <a:rPr lang="ar-AE" sz="3600" dirty="0"/>
              <a:t>اَنْفُسِهِمْ وَعَتَوْ عُتُواًّ كَبٖيراً</a:t>
            </a:r>
            <a:r>
              <a:rPr lang="ar-AE" sz="3600" b="1" dirty="0"/>
              <a:t>﴿٢١﴾</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﴾21﴿Bizim huzurumuza çıkarılacaklarını hiç beklemeyenler, “Bize melekler gönderilmesi veya rabbimizi görmemiz gerekmez miydi?” diyorlar. Gerçek şu ki onlar içlerinde derin bir kibir duygusu besliyor, azgınlıkta sınır tanımıyorlar.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Furkân</a:t>
            </a:r>
            <a:r>
              <a:rPr lang="tr-TR" sz="2000" b="1" dirty="0" smtClean="0"/>
              <a:t> Suresi 25.sure</a:t>
            </a:r>
          </a:p>
          <a:p>
            <a:r>
              <a:rPr lang="tr-TR" sz="2000" b="1" dirty="0" smtClean="0"/>
              <a:t>21 . Ayet </a:t>
            </a:r>
            <a:endParaRPr lang="tr-TR" sz="2000" dirty="0"/>
          </a:p>
        </p:txBody>
      </p:sp>
    </p:spTree>
    <p:extLst>
      <p:ext uri="{BB962C8B-B14F-4D97-AF65-F5344CB8AC3E}">
        <p14:creationId xmlns:p14="http://schemas.microsoft.com/office/powerpoint/2010/main" val="161803018"/>
      </p:ext>
    </p:extLst>
  </p:cSld>
  <p:clrMapOvr>
    <a:masterClrMapping/>
  </p:clrMapOvr>
</p:sld>
</file>

<file path=ppt/slides/slide4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وَقَالَ الرَّسُولُ يَا رَبِّ اِنَّ قَوْمِي اتَّخَذُوا هٰذَا الْقُرْاٰنَ مَهْجُوراً</a:t>
            </a:r>
            <a:r>
              <a:rPr lang="ar-AE" sz="3600" b="1" dirty="0"/>
              <a:t>﴿٣٠﴾</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﴾30﴿Resul, “Rabbim! Kavmim bu Kur’an’a büsbütün ilgisiz kaldılar” dedi.</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Furkân</a:t>
            </a:r>
            <a:r>
              <a:rPr lang="tr-TR" sz="2000" b="1" dirty="0" smtClean="0"/>
              <a:t> Suresi 25.sure</a:t>
            </a:r>
          </a:p>
          <a:p>
            <a:r>
              <a:rPr lang="tr-TR" sz="2000" b="1" dirty="0" smtClean="0"/>
              <a:t>30 . Ayet </a:t>
            </a:r>
            <a:endParaRPr lang="tr-TR" sz="2000" dirty="0"/>
          </a:p>
        </p:txBody>
      </p:sp>
    </p:spTree>
    <p:extLst>
      <p:ext uri="{BB962C8B-B14F-4D97-AF65-F5344CB8AC3E}">
        <p14:creationId xmlns:p14="http://schemas.microsoft.com/office/powerpoint/2010/main" val="467223837"/>
      </p:ext>
    </p:extLst>
  </p:cSld>
  <p:clrMapOvr>
    <a:masterClrMapping/>
  </p:clrMapOvr>
</p:sld>
</file>

<file path=ppt/slides/slide4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وَكَذٰلِكَ جَعَلْنَا لِكُلِّ نَبِيٍّ عَدُواًّ مِنَ الْمُجْرِمٖينَؕ وَكَفٰى بِرَبِّكَ هَادِياً وَنَصٖيراً</a:t>
            </a:r>
            <a:r>
              <a:rPr lang="ar-AE" sz="3600" b="1" dirty="0"/>
              <a:t>﴿٣١﴾</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﴾31﴿İşte bunun gibi her peygambere karşı, günaha batmış kimseler içinden bir düşman çıkardık. Ama yol gösterici ve yardımcı olarak rabbin yeterlidir.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Furkân</a:t>
            </a:r>
            <a:r>
              <a:rPr lang="tr-TR" sz="2000" b="1" dirty="0" smtClean="0"/>
              <a:t> Suresi 25.sure</a:t>
            </a:r>
          </a:p>
          <a:p>
            <a:r>
              <a:rPr lang="tr-TR" sz="2000" b="1" dirty="0" smtClean="0"/>
              <a:t>31 . Ayet </a:t>
            </a:r>
            <a:endParaRPr lang="tr-TR" sz="2000" dirty="0"/>
          </a:p>
        </p:txBody>
      </p:sp>
    </p:spTree>
    <p:extLst>
      <p:ext uri="{BB962C8B-B14F-4D97-AF65-F5344CB8AC3E}">
        <p14:creationId xmlns:p14="http://schemas.microsoft.com/office/powerpoint/2010/main" val="3481209883"/>
      </p:ext>
    </p:extLst>
  </p:cSld>
  <p:clrMapOvr>
    <a:masterClrMapping/>
  </p:clrMapOvr>
</p:sld>
</file>

<file path=ppt/slides/slide4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اَلَمْ تَرَ اِلٰى رَبِّكَ كَيْفَ مَدَّ الظِّلَّۚ وَلَوْ شَٓاءَ لَجَعَلَهُ سَاكِناًۚ ثُمَّ جَعَلْنَا الشَّمْسَ عَلَيْهِ دَلٖيلاًۙ</a:t>
            </a:r>
            <a:r>
              <a:rPr lang="ar-AE" sz="3600" b="1" dirty="0"/>
              <a:t>﴿٤٥﴾</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﴾45﴿Rabbinin gölgeyi nasıl uzattığını görmedin mi? Eğer dileseydi onu elbet hareketsiz de kılardı. Sonra güneşi gölgeye yol gösterici kılmı­şızdır.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Furkân</a:t>
            </a:r>
            <a:r>
              <a:rPr lang="tr-TR" sz="2000" b="1" dirty="0" smtClean="0"/>
              <a:t> Suresi 25.sure</a:t>
            </a:r>
          </a:p>
          <a:p>
            <a:r>
              <a:rPr lang="tr-TR" sz="2000" b="1" dirty="0" smtClean="0"/>
              <a:t>45 . Ayet </a:t>
            </a:r>
            <a:endParaRPr lang="tr-TR" sz="2000" dirty="0"/>
          </a:p>
        </p:txBody>
      </p:sp>
    </p:spTree>
    <p:extLst>
      <p:ext uri="{BB962C8B-B14F-4D97-AF65-F5344CB8AC3E}">
        <p14:creationId xmlns:p14="http://schemas.microsoft.com/office/powerpoint/2010/main" val="2134557593"/>
      </p:ext>
    </p:extLst>
  </p:cSld>
  <p:clrMapOvr>
    <a:masterClrMapping/>
  </p:clrMapOvr>
</p:sld>
</file>

<file path=ppt/slides/slide4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وَهُوَ الَّذٖي خَلَقَ مِنَ الْمَٓاءِ بَشَراً فَجَعَلَهُ نَسَباً وَصِهْراًؕ وَكَانَ رَبُّكَ قَدٖيراً</a:t>
            </a:r>
            <a:r>
              <a:rPr lang="ar-AE" sz="3600" b="1" dirty="0"/>
              <a:t>﴿٥٤﴾</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﴾54﴿İnsan türünü sudan yaratıp onların arasında soy ve sıhriyet bağı kuran da O’dur. Rabbin üstün kudret sahibidir.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Furkân</a:t>
            </a:r>
            <a:r>
              <a:rPr lang="tr-TR" sz="2000" b="1" dirty="0" smtClean="0"/>
              <a:t> Suresi 25.sure</a:t>
            </a:r>
          </a:p>
          <a:p>
            <a:r>
              <a:rPr lang="tr-TR" sz="2000" b="1" dirty="0" smtClean="0"/>
              <a:t>54 . Ayet </a:t>
            </a:r>
            <a:endParaRPr lang="tr-TR" sz="2000" dirty="0"/>
          </a:p>
        </p:txBody>
      </p:sp>
    </p:spTree>
    <p:extLst>
      <p:ext uri="{BB962C8B-B14F-4D97-AF65-F5344CB8AC3E}">
        <p14:creationId xmlns:p14="http://schemas.microsoft.com/office/powerpoint/2010/main" val="3264116504"/>
      </p:ext>
    </p:extLst>
  </p:cSld>
  <p:clrMapOvr>
    <a:masterClrMapping/>
  </p:clrMapOvr>
</p:sld>
</file>

<file path=ppt/slides/slide4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وَيَعْبُدُونَ مِنْ دُونِ اللّٰهِ مَا لَا يَنْفَعُهُمْ وَلَا يَضُرُّهُمْؕ وَكَانَ الْكَافِرُ عَلٰى رَبِّهٖ ظَهٖيراً</a:t>
            </a:r>
            <a:r>
              <a:rPr lang="ar-AE" sz="3600" b="1" dirty="0"/>
              <a:t>﴿٥٥﴾</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﴾55﴿Ama onlar, Allah’ı bırakıp kendilerine ne faydası ne de zararı dokunan şeylere kulluk ediyorlar. Zaten inkârcı kişi, rabbine karşı inkârcıya arka çıkar.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Furkân</a:t>
            </a:r>
            <a:r>
              <a:rPr lang="tr-TR" sz="2000" b="1" dirty="0" smtClean="0"/>
              <a:t> Suresi 25.sure</a:t>
            </a:r>
          </a:p>
          <a:p>
            <a:r>
              <a:rPr lang="tr-TR" sz="2000" b="1" dirty="0" smtClean="0"/>
              <a:t>55 . Ayet </a:t>
            </a:r>
            <a:endParaRPr lang="tr-TR" sz="2000" dirty="0"/>
          </a:p>
        </p:txBody>
      </p:sp>
    </p:spTree>
    <p:extLst>
      <p:ext uri="{BB962C8B-B14F-4D97-AF65-F5344CB8AC3E}">
        <p14:creationId xmlns:p14="http://schemas.microsoft.com/office/powerpoint/2010/main" val="2248528370"/>
      </p:ext>
    </p:extLst>
  </p:cSld>
  <p:clrMapOvr>
    <a:masterClrMapping/>
  </p:clrMapOvr>
</p:sld>
</file>

<file path=ppt/slides/slide4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قُلْ مَٓا اَسْـَٔلُكُمْ عَلَيْهِ مِنْ اَجْرٍ اِلَّا مَنْ شَٓاءَ اَنْ يَتَّخِذَ اِلٰى رَبِّهٖ سَبٖيلاً</a:t>
            </a:r>
            <a:r>
              <a:rPr lang="ar-AE" sz="3600" b="1" dirty="0"/>
              <a:t>﴿٥٧﴾</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﴾57﴿De ki: “Bu görevimden dolayı, dileyenin rabbine giden bir yol izlemesi dışında, sizden bir karşılık istemiyorum.”</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Furkân</a:t>
            </a:r>
            <a:r>
              <a:rPr lang="tr-TR" sz="2000" b="1" dirty="0" smtClean="0"/>
              <a:t> Suresi 25.sure</a:t>
            </a:r>
          </a:p>
          <a:p>
            <a:r>
              <a:rPr lang="tr-TR" sz="2000" b="1" dirty="0" smtClean="0"/>
              <a:t>57 . Ayet </a:t>
            </a:r>
            <a:endParaRPr lang="tr-TR" sz="2000" dirty="0"/>
          </a:p>
        </p:txBody>
      </p:sp>
    </p:spTree>
    <p:extLst>
      <p:ext uri="{BB962C8B-B14F-4D97-AF65-F5344CB8AC3E}">
        <p14:creationId xmlns:p14="http://schemas.microsoft.com/office/powerpoint/2010/main" val="1663927014"/>
      </p:ext>
    </p:extLst>
  </p:cSld>
  <p:clrMapOvr>
    <a:masterClrMapping/>
  </p:clrMapOvr>
</p:sld>
</file>

<file path=ppt/slides/slide4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وَالَّذٖينَ يَبٖيتُونَ لِرَبِّهِمْ سُجَّداً وَقِيَاماً</a:t>
            </a:r>
            <a:r>
              <a:rPr lang="ar-AE" b="1" dirty="0"/>
              <a:t>﴿٦٤﴾</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﴾64﴿Gecelerini rablerine secde ederek, huzurunda durarak geçirirler.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Furkân</a:t>
            </a:r>
            <a:r>
              <a:rPr lang="tr-TR" sz="2000" b="1" dirty="0" smtClean="0"/>
              <a:t> Suresi 25.sure</a:t>
            </a:r>
          </a:p>
          <a:p>
            <a:r>
              <a:rPr lang="tr-TR" sz="2000" b="1" dirty="0" smtClean="0"/>
              <a:t>64 . Ayet </a:t>
            </a:r>
            <a:endParaRPr lang="tr-TR" sz="2000" dirty="0"/>
          </a:p>
        </p:txBody>
      </p:sp>
    </p:spTree>
    <p:extLst>
      <p:ext uri="{BB962C8B-B14F-4D97-AF65-F5344CB8AC3E}">
        <p14:creationId xmlns:p14="http://schemas.microsoft.com/office/powerpoint/2010/main" val="3587518390"/>
      </p:ext>
    </p:extLst>
  </p:cSld>
  <p:clrMapOvr>
    <a:masterClrMapping/>
  </p:clrMapOvr>
</p:sld>
</file>

<file path=ppt/slides/slide4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وَالَّذٖينَ يَقُولُونَ رَبَّـنَا اصْرِفْ عَنَّا عَذَابَ جَهَنَّمَࣗ اِنَّ عَذَابَهَا كَانَ غَرَاماًࣗ</a:t>
            </a:r>
            <a:r>
              <a:rPr lang="ar-AE" sz="3600" b="1" dirty="0"/>
              <a:t>﴿٦٥﴾</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﴾65﴿“Ey rabbimiz, derler; bizi cehennem azabından uzak tut; çünkü onun azabı bitip tükenme bilmez.</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Furkân</a:t>
            </a:r>
            <a:r>
              <a:rPr lang="tr-TR" sz="2000" b="1" dirty="0" smtClean="0"/>
              <a:t> Suresi 25.sure</a:t>
            </a:r>
          </a:p>
          <a:p>
            <a:r>
              <a:rPr lang="tr-TR" sz="2000" b="1" dirty="0" smtClean="0"/>
              <a:t>65 . Ayet </a:t>
            </a:r>
            <a:endParaRPr lang="tr-TR" sz="2000" dirty="0"/>
          </a:p>
        </p:txBody>
      </p:sp>
    </p:spTree>
    <p:extLst>
      <p:ext uri="{BB962C8B-B14F-4D97-AF65-F5344CB8AC3E}">
        <p14:creationId xmlns:p14="http://schemas.microsoft.com/office/powerpoint/2010/main" val="2584518264"/>
      </p:ext>
    </p:extLst>
  </p:cSld>
  <p:clrMapOvr>
    <a:masterClrMapping/>
  </p:clrMapOvr>
</p:sld>
</file>

<file path=ppt/slides/slide4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اِنَّهَا سَٓاءَتْ مُسْتَقَراًّ وَمُقَاماً</a:t>
            </a:r>
            <a:r>
              <a:rPr lang="ar-AE" b="1" dirty="0"/>
              <a:t>﴿٦٦﴾</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﴾66﴿O cehennem ne kötü bir yerleşme ve kalma yeridir!”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Furkân</a:t>
            </a:r>
            <a:r>
              <a:rPr lang="tr-TR" sz="2000" b="1" dirty="0" smtClean="0"/>
              <a:t> Suresi 25.sure</a:t>
            </a:r>
          </a:p>
          <a:p>
            <a:r>
              <a:rPr lang="tr-TR" sz="2000" b="1" dirty="0" smtClean="0"/>
              <a:t>66 . Ayet </a:t>
            </a:r>
            <a:endParaRPr lang="tr-TR" sz="2000" dirty="0"/>
          </a:p>
        </p:txBody>
      </p:sp>
    </p:spTree>
    <p:extLst>
      <p:ext uri="{BB962C8B-B14F-4D97-AF65-F5344CB8AC3E}">
        <p14:creationId xmlns:p14="http://schemas.microsoft.com/office/powerpoint/2010/main" val="1352481750"/>
      </p:ext>
    </p:extLst>
  </p:cSld>
  <p:clrMapOvr>
    <a:masterClrMapping/>
  </p:clrMapOvr>
</p:sld>
</file>

<file path=ppt/slides/slide4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وَالَّذٖينَ اِذَٓا اَنْفَقُوا لَمْ يُسْرِفُوا وَلَمْ يَقْتُرُوا وَكَانَ بَيْنَ ذٰلِكَ قَوَاماً</a:t>
            </a:r>
            <a:r>
              <a:rPr lang="ar-AE" sz="3600" b="1" dirty="0"/>
              <a:t>﴿٦٧﴾</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﴾67﴿Yine o iyi kullar, harcama yaptıkları zaman ne saçıp savururlar ne de cimrilik ederler; harcamaları bu ikisi arasında </a:t>
            </a:r>
            <a:r>
              <a:rPr lang="tr-TR" b="1" i="1" dirty="0" err="1"/>
              <a:t>mâkul</a:t>
            </a:r>
            <a:r>
              <a:rPr lang="tr-TR" b="1" i="1" dirty="0"/>
              <a:t> bir dengeye göre olur.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Furkân</a:t>
            </a:r>
            <a:r>
              <a:rPr lang="tr-TR" sz="2000" b="1" dirty="0" smtClean="0"/>
              <a:t> Suresi 25.sure</a:t>
            </a:r>
          </a:p>
          <a:p>
            <a:r>
              <a:rPr lang="tr-TR" sz="2000" b="1" dirty="0" smtClean="0"/>
              <a:t>67 . Ayet </a:t>
            </a:r>
            <a:endParaRPr lang="tr-TR" sz="2000" dirty="0"/>
          </a:p>
        </p:txBody>
      </p:sp>
    </p:spTree>
    <p:extLst>
      <p:ext uri="{BB962C8B-B14F-4D97-AF65-F5344CB8AC3E}">
        <p14:creationId xmlns:p14="http://schemas.microsoft.com/office/powerpoint/2010/main" val="1063042639"/>
      </p:ext>
    </p:extLst>
  </p:cSld>
  <p:clrMapOvr>
    <a:masterClrMapping/>
  </p:clrMapOvr>
</p:sld>
</file>

<file path=ppt/slides/slide4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وَالَّذٖينَ لَا يَدْعُونَ مَعَ اللّٰهِ اِلٰهاً اٰخَرَ وَلَا يَقْتُلُونَ النَّفْسَ الَّتٖي حَرَّمَ اللّٰهُ اِلَّا بِالْحَقِّ وَلَا </a:t>
            </a:r>
            <a:r>
              <a:rPr lang="ar-AE" sz="3600" dirty="0" smtClean="0"/>
              <a:t>يَزْنُونَۚ</a:t>
            </a:r>
            <a:r>
              <a:rPr lang="tr-TR" sz="3600" dirty="0" smtClean="0"/>
              <a:t/>
            </a:r>
            <a:br>
              <a:rPr lang="tr-TR" sz="3600" dirty="0" smtClean="0"/>
            </a:br>
            <a:r>
              <a:rPr lang="tr-TR" sz="3600" dirty="0"/>
              <a:t/>
            </a:r>
            <a:br>
              <a:rPr lang="tr-TR" sz="3600" dirty="0"/>
            </a:br>
            <a:r>
              <a:rPr lang="ar-AE" sz="3600" dirty="0" smtClean="0"/>
              <a:t> </a:t>
            </a:r>
            <a:r>
              <a:rPr lang="ar-AE" sz="3600" dirty="0"/>
              <a:t>وَمَنْ يَفْعَلْ ذٰلِكَ يَلْقَ اَثَاماًۙ</a:t>
            </a:r>
            <a:r>
              <a:rPr lang="ar-AE" sz="3600" b="1" dirty="0"/>
              <a:t>﴿٦٨﴾</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﴾68﴿Onlar, Allah ile birlikte başka bir tanrıya tapmazlar; haksız yere, Allah’ın dokunulmaz kıldığı insan hayatına kıymazlar, zina etmezler. Zira (bilirler ki) bunları işleyen kimse cezasını bulacak.</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Furkân</a:t>
            </a:r>
            <a:r>
              <a:rPr lang="tr-TR" sz="2000" b="1" dirty="0" smtClean="0"/>
              <a:t> Suresi 25.sure</a:t>
            </a:r>
          </a:p>
          <a:p>
            <a:r>
              <a:rPr lang="tr-TR" sz="2000" b="1" dirty="0" smtClean="0"/>
              <a:t>68 . Ayet </a:t>
            </a:r>
            <a:endParaRPr lang="tr-TR" sz="2000" dirty="0"/>
          </a:p>
        </p:txBody>
      </p:sp>
    </p:spTree>
    <p:extLst>
      <p:ext uri="{BB962C8B-B14F-4D97-AF65-F5344CB8AC3E}">
        <p14:creationId xmlns:p14="http://schemas.microsoft.com/office/powerpoint/2010/main" val="1961425911"/>
      </p:ext>
    </p:extLst>
  </p:cSld>
  <p:clrMapOvr>
    <a:masterClrMapping/>
  </p:clrMapOvr>
</p:sld>
</file>

<file path=ppt/slides/slide4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وَاِنَّ رَبَّكَ لَهُوَ الْعَزٖيزُ الرَّحٖيمُࣖ</a:t>
            </a:r>
            <a:r>
              <a:rPr lang="ar-AE" b="1" dirty="0"/>
              <a:t>﴿٩﴾</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﴾9﴿Şüphesiz rabbin, işte O, mutlak güçlüdür, engin merhamet sahibidir.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Şuarâ</a:t>
            </a:r>
            <a:r>
              <a:rPr lang="tr-TR" sz="2000" b="1" dirty="0" smtClean="0"/>
              <a:t> Suresi 26.sure</a:t>
            </a:r>
          </a:p>
          <a:p>
            <a:r>
              <a:rPr lang="tr-TR" sz="2000" b="1" dirty="0" smtClean="0"/>
              <a:t>9 . Ayet </a:t>
            </a:r>
            <a:endParaRPr lang="tr-TR" sz="2000" dirty="0"/>
          </a:p>
        </p:txBody>
      </p:sp>
    </p:spTree>
    <p:extLst>
      <p:ext uri="{BB962C8B-B14F-4D97-AF65-F5344CB8AC3E}">
        <p14:creationId xmlns:p14="http://schemas.microsoft.com/office/powerpoint/2010/main" val="3105415289"/>
      </p:ext>
    </p:extLst>
  </p:cSld>
  <p:clrMapOvr>
    <a:masterClrMapping/>
  </p:clrMapOvr>
</p:sld>
</file>

<file path=ppt/slides/slide4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وَاِذْ نَادٰى رَبُّكَ مُوسٰٓى اَنِ ائْتِ الْقَوْمَ الظَّالِمٖينَۙ</a:t>
            </a:r>
            <a:r>
              <a:rPr lang="ar-AE" sz="3600" b="1" dirty="0"/>
              <a:t>﴿١٠</a:t>
            </a:r>
            <a:r>
              <a:rPr lang="ar-AE" sz="3600" b="1" dirty="0" smtClean="0"/>
              <a:t>﴾</a:t>
            </a:r>
            <a:r>
              <a:rPr lang="tr-TR" sz="3600" b="1" dirty="0" smtClean="0"/>
              <a:t/>
            </a:r>
            <a:br>
              <a:rPr lang="tr-TR" sz="3600" b="1" dirty="0" smtClean="0"/>
            </a:br>
            <a:r>
              <a:rPr lang="ar-AE" sz="3600" dirty="0"/>
              <a:t/>
            </a:r>
            <a:br>
              <a:rPr lang="ar-AE" sz="3600" dirty="0"/>
            </a:br>
            <a:r>
              <a:rPr lang="ar-AE" sz="3600" dirty="0"/>
              <a:t>قَوْمَ فِرْعَوْنَؕ اَلَا يَتَّقُونَ</a:t>
            </a:r>
            <a:r>
              <a:rPr lang="ar-AE" sz="3600" b="1" dirty="0"/>
              <a:t>﴿١١﴾</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﴾10-11﴿Hani rabbin Mûsâ’ya, şöyle seslenmişti: “O zalimler topluluğuna, </a:t>
            </a:r>
            <a:r>
              <a:rPr lang="tr-TR" b="1" i="1" dirty="0" err="1"/>
              <a:t>Firavun’un</a:t>
            </a:r>
            <a:r>
              <a:rPr lang="tr-TR" b="1" i="1" dirty="0"/>
              <a:t> kavmine git. Onlar (zulümden) hâlâ sakınmayacaklar mı?”</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Şuarâ</a:t>
            </a:r>
            <a:r>
              <a:rPr lang="tr-TR" sz="2000" b="1" dirty="0" smtClean="0"/>
              <a:t> Suresi 26.sure</a:t>
            </a:r>
          </a:p>
          <a:p>
            <a:r>
              <a:rPr lang="tr-TR" sz="2000" b="1" dirty="0" smtClean="0"/>
              <a:t>10 - 11 . Ayet </a:t>
            </a:r>
            <a:endParaRPr lang="tr-TR" sz="2000" dirty="0"/>
          </a:p>
        </p:txBody>
      </p:sp>
    </p:spTree>
    <p:extLst>
      <p:ext uri="{BB962C8B-B14F-4D97-AF65-F5344CB8AC3E}">
        <p14:creationId xmlns:p14="http://schemas.microsoft.com/office/powerpoint/2010/main" val="616726843"/>
      </p:ext>
    </p:extLst>
  </p:cSld>
  <p:clrMapOvr>
    <a:masterClrMapping/>
  </p:clrMapOvr>
</p:sld>
</file>

<file path=ppt/slides/slide4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729838"/>
            <a:ext cx="12192000" cy="1204331"/>
          </a:xfrm>
        </p:spPr>
        <p:txBody>
          <a:bodyPr>
            <a:noAutofit/>
          </a:bodyPr>
          <a:lstStyle/>
          <a:p>
            <a:pPr rtl="1"/>
            <a:r>
              <a:rPr lang="ar-AE" dirty="0"/>
              <a:t>أْتِيَا فِرْعَوْنَ فَقُولَٓا اِنَّا رَسُولُ رَبِّ الْعَالَمٖينَۙ</a:t>
            </a:r>
            <a:r>
              <a:rPr lang="ar-AE" b="1" dirty="0"/>
              <a:t>﴿١٦</a:t>
            </a:r>
            <a:r>
              <a:rPr lang="ar-AE" b="1" dirty="0" smtClean="0"/>
              <a:t>﴾</a:t>
            </a:r>
            <a:r>
              <a:rPr lang="tr-TR" b="1" dirty="0" smtClean="0"/>
              <a:t/>
            </a:r>
            <a:br>
              <a:rPr lang="tr-TR" b="1" dirty="0" smtClean="0"/>
            </a:br>
            <a:r>
              <a:rPr lang="ar-AE" dirty="0"/>
              <a:t/>
            </a:r>
            <a:br>
              <a:rPr lang="ar-AE" dirty="0"/>
            </a:br>
            <a:r>
              <a:rPr lang="ar-AE" dirty="0"/>
              <a:t>اَنْ اَرْسِلْ مَعَنَا بَنٖٓي اِسْرَٓائٖلَؕ</a:t>
            </a:r>
            <a:r>
              <a:rPr lang="ar-AE" b="1" dirty="0"/>
              <a:t>﴿١٧﴾</a:t>
            </a:r>
            <a:endParaRPr lang="ar-AE"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﴾16-17﴿Firavun’a gidin ve deyin ki: “Gerçekten biz, </a:t>
            </a:r>
            <a:r>
              <a:rPr lang="tr-TR" b="1" i="1" dirty="0" err="1"/>
              <a:t>İsrâiloğulları’nı</a:t>
            </a:r>
            <a:r>
              <a:rPr lang="tr-TR" b="1" i="1" dirty="0"/>
              <a:t> bizimle beraber göndermen için âlemlerin rabbinin elçisiyiz.”</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Şuarâ</a:t>
            </a:r>
            <a:r>
              <a:rPr lang="tr-TR" sz="2000" b="1" dirty="0" smtClean="0"/>
              <a:t> Suresi 26.sure</a:t>
            </a:r>
          </a:p>
          <a:p>
            <a:r>
              <a:rPr lang="tr-TR" sz="2000" b="1" dirty="0" smtClean="0"/>
              <a:t>16 - 17 . Ayet </a:t>
            </a:r>
            <a:endParaRPr lang="tr-TR" sz="2000" dirty="0"/>
          </a:p>
        </p:txBody>
      </p:sp>
    </p:spTree>
    <p:extLst>
      <p:ext uri="{BB962C8B-B14F-4D97-AF65-F5344CB8AC3E}">
        <p14:creationId xmlns:p14="http://schemas.microsoft.com/office/powerpoint/2010/main" val="815318272"/>
      </p:ext>
    </p:extLst>
  </p:cSld>
  <p:clrMapOvr>
    <a:masterClrMapping/>
  </p:clrMapOvr>
</p:sld>
</file>

<file path=ppt/slides/slide4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فَفَرَرْتُ مِنْكُمْ لَمَّا خِفْتُكُمْ فَوَهَبَ لٖي رَبّٖي حُكْماً وَجَعَلَنٖي مِنَ الْمُرْسَلٖينَ</a:t>
            </a:r>
            <a:r>
              <a:rPr lang="ar-AE" sz="3600" b="1" dirty="0"/>
              <a:t>﴿٢١﴾</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﴾21﴿Sizden korkunca da hemen aranızdan kaçtım. Sonra rabbim bana doğru karar vermeyi öğretti ve beni peygamberlerden biri yaptı.</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Şuarâ</a:t>
            </a:r>
            <a:r>
              <a:rPr lang="tr-TR" sz="2000" b="1" dirty="0" smtClean="0"/>
              <a:t> Suresi 26.sure</a:t>
            </a:r>
          </a:p>
          <a:p>
            <a:r>
              <a:rPr lang="tr-TR" sz="2000" b="1" dirty="0" smtClean="0"/>
              <a:t>21 . Ayet </a:t>
            </a:r>
            <a:endParaRPr lang="tr-TR" sz="2000" dirty="0"/>
          </a:p>
        </p:txBody>
      </p:sp>
    </p:spTree>
    <p:extLst>
      <p:ext uri="{BB962C8B-B14F-4D97-AF65-F5344CB8AC3E}">
        <p14:creationId xmlns:p14="http://schemas.microsoft.com/office/powerpoint/2010/main" val="2349336595"/>
      </p:ext>
    </p:extLst>
  </p:cSld>
  <p:clrMapOvr>
    <a:masterClrMapping/>
  </p:clrMapOvr>
</p:sld>
</file>

<file path=ppt/slides/slide4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الَ فِرْعَوْنُ وَمَا رَبُّ الْعَالَمٖينَ</a:t>
            </a:r>
            <a:r>
              <a:rPr lang="ar-AE" b="1" dirty="0"/>
              <a:t>﴿٢٣﴾</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﴾23﴿Firavun, “Âlemlerin rabbi de kimdir?” diye sordu.</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Şuarâ</a:t>
            </a:r>
            <a:r>
              <a:rPr lang="tr-TR" sz="2000" b="1" dirty="0" smtClean="0"/>
              <a:t> Suresi 26.sure</a:t>
            </a:r>
          </a:p>
          <a:p>
            <a:r>
              <a:rPr lang="tr-TR" sz="2000" b="1" dirty="0" smtClean="0"/>
              <a:t>23 . Ayet </a:t>
            </a:r>
            <a:endParaRPr lang="tr-TR" sz="2000" dirty="0"/>
          </a:p>
        </p:txBody>
      </p:sp>
    </p:spTree>
    <p:extLst>
      <p:ext uri="{BB962C8B-B14F-4D97-AF65-F5344CB8AC3E}">
        <p14:creationId xmlns:p14="http://schemas.microsoft.com/office/powerpoint/2010/main" val="3276134649"/>
      </p:ext>
    </p:extLst>
  </p:cSld>
  <p:clrMapOvr>
    <a:masterClrMapping/>
  </p:clrMapOvr>
</p:sld>
</file>

<file path=ppt/slides/slide4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قَالَ رَبُّ السَّمٰوَاتِ وَالْاَرْضِ وَمَا بَيْنَهُمَاؕ اِنْ كُنْتُمْ مُوقِنٖينَ</a:t>
            </a:r>
            <a:r>
              <a:rPr lang="ar-AE" sz="3600" b="1" dirty="0"/>
              <a:t>﴿٢٤﴾</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﴾24﴿Mûsâ, “Eğer gerçeğe inanmaya yatkınlığınız varsa bilin ki O, göklerin, yerin ve ikisi arasında bulunan her şeyin rabbidir” diye cevap verdi.</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Şuarâ</a:t>
            </a:r>
            <a:r>
              <a:rPr lang="tr-TR" sz="2000" b="1" dirty="0" smtClean="0"/>
              <a:t> Suresi 26.sure</a:t>
            </a:r>
          </a:p>
          <a:p>
            <a:r>
              <a:rPr lang="tr-TR" sz="2000" b="1" dirty="0" smtClean="0"/>
              <a:t>24 . Ayet </a:t>
            </a:r>
            <a:endParaRPr lang="tr-TR" sz="2000" dirty="0"/>
          </a:p>
        </p:txBody>
      </p:sp>
    </p:spTree>
    <p:extLst>
      <p:ext uri="{BB962C8B-B14F-4D97-AF65-F5344CB8AC3E}">
        <p14:creationId xmlns:p14="http://schemas.microsoft.com/office/powerpoint/2010/main" val="2667513660"/>
      </p:ext>
    </p:extLst>
  </p:cSld>
  <p:clrMapOvr>
    <a:masterClrMapping/>
  </p:clrMapOvr>
</p:sld>
</file>

<file path=ppt/slides/slide4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قَالَ رَبُّكُمْ وَرَبُّ اٰبَٓائِكُمُ الْاَوَّلٖينَ</a:t>
            </a:r>
            <a:r>
              <a:rPr lang="ar-AE" b="1" dirty="0"/>
              <a:t>﴿٢٦﴾</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﴾26﴿Mûsâ, “O, sizin de rabbiniz, geçmişteki atalarınızın da rabbidir” dedi.</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Şuarâ</a:t>
            </a:r>
            <a:r>
              <a:rPr lang="tr-TR" sz="2000" b="1" dirty="0" smtClean="0"/>
              <a:t> Suresi 26.sure</a:t>
            </a:r>
          </a:p>
          <a:p>
            <a:r>
              <a:rPr lang="tr-TR" sz="2000" b="1" dirty="0" smtClean="0"/>
              <a:t>26 . Ayet </a:t>
            </a:r>
            <a:endParaRPr lang="tr-TR" sz="2000" dirty="0"/>
          </a:p>
        </p:txBody>
      </p:sp>
    </p:spTree>
    <p:extLst>
      <p:ext uri="{BB962C8B-B14F-4D97-AF65-F5344CB8AC3E}">
        <p14:creationId xmlns:p14="http://schemas.microsoft.com/office/powerpoint/2010/main" val="2392202504"/>
      </p:ext>
    </p:extLst>
  </p:cSld>
  <p:clrMapOvr>
    <a:masterClrMapping/>
  </p:clrMapOvr>
</p:sld>
</file>

<file path=ppt/slides/slide4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قَالَ رَبُّ الْمَشْرِقِ وَالْمَغْرِبِ وَمَا بَيْنَهُمَاؕ اِنْ كُنْتُمْ تَعْقِلُونَ</a:t>
            </a:r>
            <a:r>
              <a:rPr lang="ar-AE" sz="3600" b="1" dirty="0"/>
              <a:t>﴿٢٨﴾</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﴾28﴿Mûsâ devamla şunu söyledi: “Şayet aklınızı kullanırsanız anlarsınız ki O, doğunun, batının ve bu ikisi arasında bulunanların rabbidir.”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Şuarâ</a:t>
            </a:r>
            <a:r>
              <a:rPr lang="tr-TR" sz="2000" b="1" dirty="0" smtClean="0"/>
              <a:t> Suresi 26.sure</a:t>
            </a:r>
          </a:p>
          <a:p>
            <a:r>
              <a:rPr lang="tr-TR" sz="2000" b="1" dirty="0" smtClean="0"/>
              <a:t>28 . Ayet </a:t>
            </a:r>
            <a:endParaRPr lang="tr-TR" sz="2000" dirty="0"/>
          </a:p>
        </p:txBody>
      </p:sp>
    </p:spTree>
    <p:extLst>
      <p:ext uri="{BB962C8B-B14F-4D97-AF65-F5344CB8AC3E}">
        <p14:creationId xmlns:p14="http://schemas.microsoft.com/office/powerpoint/2010/main" val="3925667726"/>
      </p:ext>
    </p:extLst>
  </p:cSld>
  <p:clrMapOvr>
    <a:masterClrMapping/>
  </p:clrMapOvr>
</p:sld>
</file>

<file path=ppt/slides/slide4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فَاُلْقِيَ السَّحَرَةُ سَاجِدٖينَۙ</a:t>
            </a:r>
            <a:r>
              <a:rPr lang="ar-AE" b="1" dirty="0"/>
              <a:t>﴿٤٦﴾</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﴾46﴿Sihirbazlar derhal secdeye kapandılar.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Şuarâ</a:t>
            </a:r>
            <a:r>
              <a:rPr lang="tr-TR" sz="2000" b="1" dirty="0" smtClean="0"/>
              <a:t> Suresi 26.sure</a:t>
            </a:r>
          </a:p>
          <a:p>
            <a:r>
              <a:rPr lang="tr-TR" sz="2000" b="1" dirty="0" smtClean="0"/>
              <a:t>46 . Ayet </a:t>
            </a:r>
            <a:endParaRPr lang="tr-TR" sz="2000" dirty="0"/>
          </a:p>
        </p:txBody>
      </p:sp>
    </p:spTree>
    <p:extLst>
      <p:ext uri="{BB962C8B-B14F-4D97-AF65-F5344CB8AC3E}">
        <p14:creationId xmlns:p14="http://schemas.microsoft.com/office/powerpoint/2010/main" val="3487854317"/>
      </p:ext>
    </p:extLst>
  </p:cSld>
  <p:clrMapOvr>
    <a:masterClrMapping/>
  </p:clrMapOvr>
</p:sld>
</file>

<file path=ppt/slides/slide4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618326"/>
            <a:ext cx="12192000" cy="1204331"/>
          </a:xfrm>
        </p:spPr>
        <p:txBody>
          <a:bodyPr>
            <a:noAutofit/>
          </a:bodyPr>
          <a:lstStyle/>
          <a:p>
            <a:pPr rtl="1"/>
            <a:r>
              <a:rPr lang="ar-AE" dirty="0"/>
              <a:t>قَالُٓوا اٰمَنَّا بِرَبِّ الْعَالَمٖينَۙ</a:t>
            </a:r>
            <a:r>
              <a:rPr lang="ar-AE" b="1" dirty="0"/>
              <a:t>﴿٤٧</a:t>
            </a:r>
            <a:r>
              <a:rPr lang="ar-AE" b="1" dirty="0" smtClean="0"/>
              <a:t>﴾</a:t>
            </a:r>
            <a:r>
              <a:rPr lang="tr-TR" b="1" dirty="0" smtClean="0"/>
              <a:t/>
            </a:r>
            <a:br>
              <a:rPr lang="tr-TR" b="1" dirty="0" smtClean="0"/>
            </a:br>
            <a:r>
              <a:rPr lang="ar-AE" dirty="0"/>
              <a:t/>
            </a:r>
            <a:br>
              <a:rPr lang="ar-AE" dirty="0"/>
            </a:br>
            <a:r>
              <a:rPr lang="ar-AE" dirty="0"/>
              <a:t>رَبِّ مُوسٰى وَهٰرُونَ</a:t>
            </a:r>
            <a:r>
              <a:rPr lang="ar-AE" b="1" dirty="0"/>
              <a:t>﴿٤٨﴾</a:t>
            </a:r>
            <a:endParaRPr lang="ar-AE"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﴾47-48﴿“Âlemlerin rabbine, Mûsâ ve </a:t>
            </a:r>
            <a:r>
              <a:rPr lang="tr-TR" b="1" i="1" dirty="0" err="1"/>
              <a:t>Hârûn’un</a:t>
            </a:r>
            <a:r>
              <a:rPr lang="tr-TR" b="1" i="1" dirty="0"/>
              <a:t> rabbine iman ettik” dediler.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Şuarâ</a:t>
            </a:r>
            <a:r>
              <a:rPr lang="tr-TR" sz="2000" b="1" dirty="0" smtClean="0"/>
              <a:t> Suresi 26.sure</a:t>
            </a:r>
          </a:p>
          <a:p>
            <a:r>
              <a:rPr lang="tr-TR" sz="2000" b="1" dirty="0" smtClean="0"/>
              <a:t>47 - 48 . Ayet </a:t>
            </a:r>
            <a:endParaRPr lang="tr-TR" sz="2000" dirty="0"/>
          </a:p>
        </p:txBody>
      </p:sp>
    </p:spTree>
    <p:extLst>
      <p:ext uri="{BB962C8B-B14F-4D97-AF65-F5344CB8AC3E}">
        <p14:creationId xmlns:p14="http://schemas.microsoft.com/office/powerpoint/2010/main" val="850028112"/>
      </p:ext>
    </p:extLst>
  </p:cSld>
  <p:clrMapOvr>
    <a:masterClrMapping/>
  </p:clrMapOvr>
</p:sld>
</file>

<file path=ppt/slides/slide4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قَالُوا لَا ضَيْرَؗ اِنَّٓا اِلٰى رَبِّنَا مُنْقَلِبُونَۚ</a:t>
            </a:r>
            <a:r>
              <a:rPr lang="ar-AE" b="1" dirty="0"/>
              <a:t>﴿٥٠﴾</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﴾50﴿“Zararı yok” dediler, “Nasıl olsa biz rabbimize dönüyoruz.</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Şuarâ</a:t>
            </a:r>
            <a:r>
              <a:rPr lang="tr-TR" sz="2000" b="1" dirty="0" smtClean="0"/>
              <a:t> Suresi 26.sure</a:t>
            </a:r>
          </a:p>
          <a:p>
            <a:r>
              <a:rPr lang="tr-TR" sz="2000" b="1" dirty="0" smtClean="0"/>
              <a:t>50 . Ayet </a:t>
            </a:r>
            <a:endParaRPr lang="tr-TR" sz="2000" dirty="0"/>
          </a:p>
        </p:txBody>
      </p:sp>
    </p:spTree>
    <p:extLst>
      <p:ext uri="{BB962C8B-B14F-4D97-AF65-F5344CB8AC3E}">
        <p14:creationId xmlns:p14="http://schemas.microsoft.com/office/powerpoint/2010/main" val="948318999"/>
      </p:ext>
    </p:extLst>
  </p:cSld>
  <p:clrMapOvr>
    <a:masterClrMapping/>
  </p:clrMapOvr>
</p:sld>
</file>

<file path=ppt/slides/slide4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اِنَّا نَطْمَعُ اَنْ يَغْفِرَ لَنَا رَبُّنَا خَطَايَانَٓا اَنْ كُنَّٓا اَوَّلَ الْمُؤْمِنٖينَؕࣖ</a:t>
            </a:r>
            <a:r>
              <a:rPr lang="ar-AE" sz="3600" b="1" dirty="0"/>
              <a:t>﴿٥١﴾</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﴾51﴿İlk iman edenler olduğumuz için rabbimizin hatalarımızı bağışlayacağını ­umuyoruz.”</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Şuarâ</a:t>
            </a:r>
            <a:r>
              <a:rPr lang="tr-TR" sz="2000" b="1" dirty="0" smtClean="0"/>
              <a:t> Suresi 26.sure</a:t>
            </a:r>
          </a:p>
          <a:p>
            <a:r>
              <a:rPr lang="tr-TR" sz="2000" b="1" dirty="0" smtClean="0"/>
              <a:t>51 . Ayet </a:t>
            </a:r>
            <a:endParaRPr lang="tr-TR" sz="2000" dirty="0"/>
          </a:p>
        </p:txBody>
      </p:sp>
    </p:spTree>
    <p:extLst>
      <p:ext uri="{BB962C8B-B14F-4D97-AF65-F5344CB8AC3E}">
        <p14:creationId xmlns:p14="http://schemas.microsoft.com/office/powerpoint/2010/main" val="2048128304"/>
      </p:ext>
    </p:extLst>
  </p:cSld>
  <p:clrMapOvr>
    <a:masterClrMapping/>
  </p:clrMapOvr>
</p:sld>
</file>

<file path=ppt/slides/slide4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قَالَ كَلَّاۚ اِنَّ مَعِيَ رَبّٖي سَيَهْدٖينِ</a:t>
            </a:r>
            <a:r>
              <a:rPr lang="ar-AE" b="1" dirty="0"/>
              <a:t>﴿٦٢﴾</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﴾62﴿Mûsâ, “Hayır! Eminim ki rabbim benimledir, bana bir çıkış yolu gösterecektir” dedi.</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Şuarâ</a:t>
            </a:r>
            <a:r>
              <a:rPr lang="tr-TR" sz="2000" b="1" dirty="0" smtClean="0"/>
              <a:t> Suresi 26.sure</a:t>
            </a:r>
          </a:p>
          <a:p>
            <a:r>
              <a:rPr lang="tr-TR" sz="2000" b="1" dirty="0" smtClean="0"/>
              <a:t>62 . Ayet </a:t>
            </a:r>
            <a:endParaRPr lang="tr-TR" sz="2000" dirty="0"/>
          </a:p>
        </p:txBody>
      </p:sp>
    </p:spTree>
    <p:extLst>
      <p:ext uri="{BB962C8B-B14F-4D97-AF65-F5344CB8AC3E}">
        <p14:creationId xmlns:p14="http://schemas.microsoft.com/office/powerpoint/2010/main" val="366954062"/>
      </p:ext>
    </p:extLst>
  </p:cSld>
  <p:clrMapOvr>
    <a:masterClrMapping/>
  </p:clrMapOvr>
</p:sld>
</file>

<file path=ppt/slides/slide4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وَاِنَّ رَبَّكَ لَهُوَ الْعَزٖيزُ الرَّحٖيمُࣖ</a:t>
            </a:r>
            <a:r>
              <a:rPr lang="ar-AE" b="1" dirty="0"/>
              <a:t>﴿٦٨﴾</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﴾68﴿Şüphesiz rabbin, işte O, mutlak güçlüdür, engin merhamet sahibidir.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Şuarâ</a:t>
            </a:r>
            <a:r>
              <a:rPr lang="tr-TR" sz="2000" b="1" dirty="0" smtClean="0"/>
              <a:t> Suresi 26.sure</a:t>
            </a:r>
          </a:p>
          <a:p>
            <a:r>
              <a:rPr lang="tr-TR" sz="2000" b="1" dirty="0" smtClean="0"/>
              <a:t>68 . Ayet </a:t>
            </a:r>
            <a:endParaRPr lang="tr-TR" sz="2000" dirty="0"/>
          </a:p>
        </p:txBody>
      </p:sp>
    </p:spTree>
    <p:extLst>
      <p:ext uri="{BB962C8B-B14F-4D97-AF65-F5344CB8AC3E}">
        <p14:creationId xmlns:p14="http://schemas.microsoft.com/office/powerpoint/2010/main" val="814261000"/>
      </p:ext>
    </p:extLst>
  </p:cSld>
  <p:clrMapOvr>
    <a:masterClrMapping/>
  </p:clrMapOvr>
</p:sld>
</file>

<file path=ppt/slides/slide4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فَاِنَّهُمْ عَدُوٌّ لٖٓي اِلَّا رَبَّ الْعَالَمٖينَۙ</a:t>
            </a:r>
            <a:r>
              <a:rPr lang="ar-AE" b="1" dirty="0"/>
              <a:t>﴿٧٧﴾</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﴾77﴿İyi bilin ki âlemlerin rabbi dışında taptıklarınız benim düşmanımdır;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Şuarâ</a:t>
            </a:r>
            <a:r>
              <a:rPr lang="tr-TR" sz="2000" b="1" dirty="0" smtClean="0"/>
              <a:t> Suresi 26.sure</a:t>
            </a:r>
          </a:p>
          <a:p>
            <a:r>
              <a:rPr lang="tr-TR" sz="2000" b="1" dirty="0" smtClean="0"/>
              <a:t>77 . Ayet </a:t>
            </a:r>
            <a:endParaRPr lang="tr-TR" sz="2000" dirty="0"/>
          </a:p>
        </p:txBody>
      </p:sp>
    </p:spTree>
    <p:extLst>
      <p:ext uri="{BB962C8B-B14F-4D97-AF65-F5344CB8AC3E}">
        <p14:creationId xmlns:p14="http://schemas.microsoft.com/office/powerpoint/2010/main" val="3727246752"/>
      </p:ext>
    </p:extLst>
  </p:cSld>
  <p:clrMapOvr>
    <a:masterClrMapping/>
  </p:clrMapOvr>
</p:sld>
</file>

<file path=ppt/slides/slide4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اَلَّذٖي خَلَقَنٖي فَهُوَ يَهْدٖينِۙ</a:t>
            </a:r>
            <a:r>
              <a:rPr lang="ar-AE" b="1" dirty="0"/>
              <a:t>﴿٧٨﴾</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﴾78﴿O, beni yaratan ve bana doğru yolu gösterendir.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Şuarâ</a:t>
            </a:r>
            <a:r>
              <a:rPr lang="tr-TR" sz="2000" b="1" dirty="0" smtClean="0"/>
              <a:t> Suresi 26.sure</a:t>
            </a:r>
          </a:p>
          <a:p>
            <a:r>
              <a:rPr lang="tr-TR" sz="2000" b="1" dirty="0" smtClean="0"/>
              <a:t>78 . Ayet </a:t>
            </a:r>
            <a:endParaRPr lang="tr-TR" sz="2000" dirty="0"/>
          </a:p>
        </p:txBody>
      </p:sp>
    </p:spTree>
    <p:extLst>
      <p:ext uri="{BB962C8B-B14F-4D97-AF65-F5344CB8AC3E}">
        <p14:creationId xmlns:p14="http://schemas.microsoft.com/office/powerpoint/2010/main" val="1699766999"/>
      </p:ext>
    </p:extLst>
  </p:cSld>
  <p:clrMapOvr>
    <a:masterClrMapping/>
  </p:clrMapOvr>
</p:sld>
</file>

<file path=ppt/slides/slide4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651780"/>
            <a:ext cx="12192000" cy="1204331"/>
          </a:xfrm>
        </p:spPr>
        <p:txBody>
          <a:bodyPr>
            <a:noAutofit/>
          </a:bodyPr>
          <a:lstStyle/>
          <a:p>
            <a:pPr rtl="1"/>
            <a:r>
              <a:rPr lang="ar-AE" dirty="0"/>
              <a:t>تَاللّٰهِ اِنْ كُنَّا لَفٖي ضَلَالٍ مُبٖينٍۙ</a:t>
            </a:r>
            <a:r>
              <a:rPr lang="ar-AE" b="1" dirty="0"/>
              <a:t>﴿٩٧</a:t>
            </a:r>
            <a:r>
              <a:rPr lang="ar-AE" b="1" dirty="0" smtClean="0"/>
              <a:t>﴾</a:t>
            </a:r>
            <a:r>
              <a:rPr lang="tr-TR" b="1" dirty="0" smtClean="0"/>
              <a:t/>
            </a:r>
            <a:br>
              <a:rPr lang="tr-TR" b="1" dirty="0" smtClean="0"/>
            </a:br>
            <a:r>
              <a:rPr lang="ar-AE" dirty="0"/>
              <a:t/>
            </a:r>
            <a:br>
              <a:rPr lang="ar-AE" dirty="0"/>
            </a:br>
            <a:r>
              <a:rPr lang="ar-AE" dirty="0"/>
              <a:t>اِذْ نُسَوّٖيكُمْ بِرَبِّ الْعَالَمٖينَ</a:t>
            </a:r>
            <a:r>
              <a:rPr lang="ar-AE" b="1" dirty="0"/>
              <a:t>﴿٩٨﴾</a:t>
            </a:r>
            <a:endParaRPr lang="ar-AE"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﴾97-98﴿“Vallahi, biz sizi âlemlerin rabbi ile eşit tutarken gerçekten apaçık bir sapıklık içindeymişiz.</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Şuarâ</a:t>
            </a:r>
            <a:r>
              <a:rPr lang="tr-TR" sz="2000" b="1" dirty="0" smtClean="0"/>
              <a:t> Suresi 26.sure</a:t>
            </a:r>
          </a:p>
          <a:p>
            <a:r>
              <a:rPr lang="tr-TR" sz="2000" b="1" dirty="0" smtClean="0"/>
              <a:t>97 - 98 . Ayet </a:t>
            </a:r>
            <a:endParaRPr lang="tr-TR" sz="2000" dirty="0"/>
          </a:p>
        </p:txBody>
      </p:sp>
    </p:spTree>
    <p:extLst>
      <p:ext uri="{BB962C8B-B14F-4D97-AF65-F5344CB8AC3E}">
        <p14:creationId xmlns:p14="http://schemas.microsoft.com/office/powerpoint/2010/main" val="2250567410"/>
      </p:ext>
    </p:extLst>
  </p:cSld>
  <p:clrMapOvr>
    <a:masterClrMapping/>
  </p:clrMapOvr>
</p:sld>
</file>

<file path=ppt/slides/slide4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وَاِنَّ رَبَّكَ لَهُوَ الْعَزٖيزُ الرَّحٖيمُࣖ</a:t>
            </a:r>
            <a:r>
              <a:rPr lang="ar-AE" b="1" dirty="0"/>
              <a:t>﴿١٠٤﴾</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﴾104﴿Şüphesiz rabbin, işte O, mutlak güç ve engin merhamet sahibidir.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Şuarâ</a:t>
            </a:r>
            <a:r>
              <a:rPr lang="tr-TR" sz="2000" b="1" dirty="0" smtClean="0"/>
              <a:t> Suresi 26.sure</a:t>
            </a:r>
          </a:p>
          <a:p>
            <a:r>
              <a:rPr lang="tr-TR" sz="2000" b="1" dirty="0" smtClean="0"/>
              <a:t>104 . Ayet </a:t>
            </a:r>
            <a:endParaRPr lang="tr-TR" sz="2000" dirty="0"/>
          </a:p>
        </p:txBody>
      </p:sp>
    </p:spTree>
    <p:extLst>
      <p:ext uri="{BB962C8B-B14F-4D97-AF65-F5344CB8AC3E}">
        <p14:creationId xmlns:p14="http://schemas.microsoft.com/office/powerpoint/2010/main" val="1240281570"/>
      </p:ext>
    </p:extLst>
  </p:cSld>
  <p:clrMapOvr>
    <a:masterClrMapping/>
  </p:clrMapOvr>
</p:sld>
</file>

<file path=ppt/slides/slide4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وَمَٓا اَسْـَٔلُكُمْ عَلَيْهِ مِنْ اَجْرٍۚ اِنْ اَجْرِيَ اِلَّا عَلٰى رَبِّ الْعَالَمٖينَۚ</a:t>
            </a:r>
            <a:r>
              <a:rPr lang="ar-AE" sz="3600" b="1" dirty="0"/>
              <a:t>﴿١٠٩﴾</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﴾109﴿Bunun için sizden bir karşılık beklemiyorum. Benim ecrimi vermek yalnız âlemlerin rabbine aittir.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Şuarâ</a:t>
            </a:r>
            <a:r>
              <a:rPr lang="tr-TR" sz="2000" b="1" dirty="0" smtClean="0"/>
              <a:t> Suresi 26.sure</a:t>
            </a:r>
          </a:p>
          <a:p>
            <a:r>
              <a:rPr lang="tr-TR" sz="2000" b="1" dirty="0" smtClean="0"/>
              <a:t>109 . Ayet </a:t>
            </a:r>
            <a:endParaRPr lang="tr-TR" sz="2000" dirty="0"/>
          </a:p>
        </p:txBody>
      </p:sp>
    </p:spTree>
    <p:extLst>
      <p:ext uri="{BB962C8B-B14F-4D97-AF65-F5344CB8AC3E}">
        <p14:creationId xmlns:p14="http://schemas.microsoft.com/office/powerpoint/2010/main" val="3020973765"/>
      </p:ext>
    </p:extLst>
  </p:cSld>
  <p:clrMapOvr>
    <a:masterClrMapping/>
  </p:clrMapOvr>
</p:sld>
</file>

<file path=ppt/slides/slide4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قَالَ وَمَا عِلْمٖي بِمَا كَانُوا يَعْمَلُونَۚ</a:t>
            </a:r>
            <a:r>
              <a:rPr lang="ar-AE" b="1" dirty="0"/>
              <a:t>﴿١١٢﴾</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﴾112﴿Nûh dedi ki: “Onların vaktiyle ne yaptıklarını bilmem.</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Şuarâ</a:t>
            </a:r>
            <a:r>
              <a:rPr lang="tr-TR" sz="2000" b="1" dirty="0" smtClean="0"/>
              <a:t> Suresi 26.sure</a:t>
            </a:r>
          </a:p>
          <a:p>
            <a:r>
              <a:rPr lang="tr-TR" sz="2000" b="1" dirty="0" smtClean="0"/>
              <a:t>112 . Ayet </a:t>
            </a:r>
            <a:endParaRPr lang="tr-TR" sz="2000" dirty="0"/>
          </a:p>
        </p:txBody>
      </p:sp>
    </p:spTree>
    <p:extLst>
      <p:ext uri="{BB962C8B-B14F-4D97-AF65-F5344CB8AC3E}">
        <p14:creationId xmlns:p14="http://schemas.microsoft.com/office/powerpoint/2010/main" val="3324744466"/>
      </p:ext>
    </p:extLst>
  </p:cSld>
  <p:clrMapOvr>
    <a:masterClrMapping/>
  </p:clrMapOvr>
</p:sld>
</file>

<file path=ppt/slides/slide4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اِنْ اَنَا۬ اِلَّا نَذٖيرٌ مُبٖينٌؕ</a:t>
            </a:r>
            <a:r>
              <a:rPr lang="ar-AE" b="1" dirty="0"/>
              <a:t>﴿١١٥﴾</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﴾115﴿Ben sadece gerçekleri apaçık ortaya koyan bir uyarıcıyım.”</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Şuarâ</a:t>
            </a:r>
            <a:r>
              <a:rPr lang="tr-TR" sz="2000" b="1" dirty="0" smtClean="0"/>
              <a:t> Suresi 26.sure</a:t>
            </a:r>
          </a:p>
          <a:p>
            <a:r>
              <a:rPr lang="tr-TR" sz="2000" b="1" dirty="0" smtClean="0"/>
              <a:t>115 . Ayet </a:t>
            </a:r>
            <a:endParaRPr lang="tr-TR" sz="2000" dirty="0"/>
          </a:p>
        </p:txBody>
      </p:sp>
    </p:spTree>
    <p:extLst>
      <p:ext uri="{BB962C8B-B14F-4D97-AF65-F5344CB8AC3E}">
        <p14:creationId xmlns:p14="http://schemas.microsoft.com/office/powerpoint/2010/main" val="3186587800"/>
      </p:ext>
    </p:extLst>
  </p:cSld>
  <p:clrMapOvr>
    <a:masterClrMapping/>
  </p:clrMapOvr>
</p:sld>
</file>

<file path=ppt/slides/slide4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قَالَ رَبِّ اِنَّ قَوْمٖي كَذَّبُونِۚ</a:t>
            </a:r>
            <a:r>
              <a:rPr lang="ar-AE" b="1" dirty="0"/>
              <a:t>﴿١١٧﴾</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﴾117﴿Nûh, “Rabbim!” dedi, “Kavmim beni yalancılıkla suçluyor.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Şuarâ</a:t>
            </a:r>
            <a:r>
              <a:rPr lang="tr-TR" sz="2000" b="1" dirty="0" smtClean="0"/>
              <a:t> Suresi 26.sure</a:t>
            </a:r>
          </a:p>
          <a:p>
            <a:r>
              <a:rPr lang="tr-TR" sz="2000" b="1" dirty="0" smtClean="0"/>
              <a:t>117 . Ayet </a:t>
            </a:r>
            <a:endParaRPr lang="tr-TR" sz="2000" dirty="0"/>
          </a:p>
        </p:txBody>
      </p:sp>
    </p:spTree>
    <p:extLst>
      <p:ext uri="{BB962C8B-B14F-4D97-AF65-F5344CB8AC3E}">
        <p14:creationId xmlns:p14="http://schemas.microsoft.com/office/powerpoint/2010/main" val="1884995983"/>
      </p:ext>
    </p:extLst>
  </p:cSld>
  <p:clrMapOvr>
    <a:masterClrMapping/>
  </p:clrMapOvr>
</p:sld>
</file>

<file path=ppt/slides/slide4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وَاِنَّ رَبَّكَ لَهُوَ الْعَزٖيزُ الرَّحٖيمُࣖ</a:t>
            </a:r>
            <a:r>
              <a:rPr lang="ar-AE" b="1" dirty="0"/>
              <a:t>﴿١٢٢﴾</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﴾122﴿Şüphesiz rabbin, işte O, mutlak güçlüdür, engin merhamet sahibidir.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Şuarâ</a:t>
            </a:r>
            <a:r>
              <a:rPr lang="tr-TR" sz="2000" b="1" dirty="0" smtClean="0"/>
              <a:t> Suresi 26.sure</a:t>
            </a:r>
          </a:p>
          <a:p>
            <a:r>
              <a:rPr lang="tr-TR" sz="2000" b="1" dirty="0" smtClean="0"/>
              <a:t>122 . Ayet </a:t>
            </a:r>
            <a:endParaRPr lang="tr-TR" sz="2000" dirty="0"/>
          </a:p>
        </p:txBody>
      </p:sp>
    </p:spTree>
    <p:extLst>
      <p:ext uri="{BB962C8B-B14F-4D97-AF65-F5344CB8AC3E}">
        <p14:creationId xmlns:p14="http://schemas.microsoft.com/office/powerpoint/2010/main" val="3048391971"/>
      </p:ext>
    </p:extLst>
  </p:cSld>
  <p:clrMapOvr>
    <a:masterClrMapping/>
  </p:clrMapOvr>
</p:sld>
</file>

<file path=ppt/slides/slide4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وَمَٓا اَسْـَٔلُكُمْ عَلَيْهِ مِنْ اَجْرٍۚ اِنْ اَجْرِيَ اِلَّا عَلٰى رَبِّ الْعَالَمٖينَؕ</a:t>
            </a:r>
            <a:r>
              <a:rPr lang="ar-AE" sz="3600" b="1" dirty="0"/>
              <a:t>﴿١٢٧﴾</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﴾127﴿Bunun için sizden bir karşılık beklemiyorum. Benim ecrimi vermek yalnız âlemlerin rabbine aittir.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Şuarâ</a:t>
            </a:r>
            <a:r>
              <a:rPr lang="tr-TR" sz="2000" b="1" dirty="0" smtClean="0"/>
              <a:t> Suresi 26.sure</a:t>
            </a:r>
          </a:p>
          <a:p>
            <a:r>
              <a:rPr lang="tr-TR" sz="2000" b="1" dirty="0" smtClean="0"/>
              <a:t>127 . Ayet </a:t>
            </a:r>
            <a:endParaRPr lang="tr-TR" sz="2000" dirty="0"/>
          </a:p>
        </p:txBody>
      </p:sp>
    </p:spTree>
    <p:extLst>
      <p:ext uri="{BB962C8B-B14F-4D97-AF65-F5344CB8AC3E}">
        <p14:creationId xmlns:p14="http://schemas.microsoft.com/office/powerpoint/2010/main" val="1751639196"/>
      </p:ext>
    </p:extLst>
  </p:cSld>
  <p:clrMapOvr>
    <a:masterClrMapping/>
  </p:clrMapOvr>
</p:sld>
</file>

<file path=ppt/slides/slide4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اِذْ قَالَ لَهُمْ اَخُوهُمْ صَالِحٌ اَلَا تَتَّقُونَۚ</a:t>
            </a:r>
            <a:r>
              <a:rPr lang="ar-AE" b="1" dirty="0"/>
              <a:t>﴿١٤٢﴾</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﴾142﴿Kardeşleri </a:t>
            </a:r>
            <a:r>
              <a:rPr lang="tr-TR" b="1" i="1" dirty="0" err="1"/>
              <a:t>Sâlih</a:t>
            </a:r>
            <a:r>
              <a:rPr lang="tr-TR" b="1" i="1" dirty="0"/>
              <a:t> onlara şöyle demişti: “Allah’a karşı gelmekten sakınmaz mısınız?</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Şuarâ</a:t>
            </a:r>
            <a:r>
              <a:rPr lang="tr-TR" sz="2000" b="1" dirty="0" smtClean="0"/>
              <a:t> Suresi 26.sure</a:t>
            </a:r>
          </a:p>
          <a:p>
            <a:r>
              <a:rPr lang="tr-TR" sz="2000" b="1" dirty="0" smtClean="0"/>
              <a:t>142 . Ayet </a:t>
            </a:r>
            <a:endParaRPr lang="tr-TR" sz="2000" dirty="0"/>
          </a:p>
        </p:txBody>
      </p:sp>
    </p:spTree>
    <p:extLst>
      <p:ext uri="{BB962C8B-B14F-4D97-AF65-F5344CB8AC3E}">
        <p14:creationId xmlns:p14="http://schemas.microsoft.com/office/powerpoint/2010/main" val="4285770943"/>
      </p:ext>
    </p:extLst>
  </p:cSld>
  <p:clrMapOvr>
    <a:masterClrMapping/>
  </p:clrMapOvr>
</p:sld>
</file>

<file path=ppt/slides/slide4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وَمَٓا اَسْـَٔلُكُمْ عَلَيْهِ مِنْ اَجْرٍۚ اِنْ اَجْرِيَ اِلَّا عَلٰى رَبِّ الْعَالَمٖينَؕ</a:t>
            </a:r>
            <a:r>
              <a:rPr lang="ar-AE" sz="3600" b="1" dirty="0"/>
              <a:t>﴿١٤٥﴾</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﴾145﴿Bunun için sizden bir karşılık beklemiyorum. Benim ecrimi vermek yalnız âlemlerin rabbine aittir.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Şuarâ</a:t>
            </a:r>
            <a:r>
              <a:rPr lang="tr-TR" sz="2000" b="1" dirty="0" smtClean="0"/>
              <a:t> Suresi 26.sure</a:t>
            </a:r>
          </a:p>
          <a:p>
            <a:r>
              <a:rPr lang="tr-TR" sz="2000" b="1" dirty="0" smtClean="0"/>
              <a:t>145 . Ayet </a:t>
            </a:r>
            <a:endParaRPr lang="tr-TR" sz="2000" dirty="0"/>
          </a:p>
        </p:txBody>
      </p:sp>
    </p:spTree>
    <p:extLst>
      <p:ext uri="{BB962C8B-B14F-4D97-AF65-F5344CB8AC3E}">
        <p14:creationId xmlns:p14="http://schemas.microsoft.com/office/powerpoint/2010/main" val="2530425396"/>
      </p:ext>
    </p:extLst>
  </p:cSld>
  <p:clrMapOvr>
    <a:masterClrMapping/>
  </p:clrMapOvr>
</p:sld>
</file>

<file path=ppt/slides/slide4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وَاِنَّ رَبَّكَ لَهُوَ الْعَزٖيزُ الرَّحٖيمُࣖ</a:t>
            </a:r>
            <a:r>
              <a:rPr lang="ar-AE" b="1" dirty="0"/>
              <a:t>﴿١٥٩﴾</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﴾159﴿Şüphesiz rabbin, işte O, mutlak güç ve engin merhamet sahibidir.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Şuarâ</a:t>
            </a:r>
            <a:r>
              <a:rPr lang="tr-TR" sz="2000" b="1" dirty="0" smtClean="0"/>
              <a:t> Suresi 26.sure</a:t>
            </a:r>
          </a:p>
          <a:p>
            <a:r>
              <a:rPr lang="tr-TR" sz="2000" b="1" dirty="0" smtClean="0"/>
              <a:t>159 . Ayet </a:t>
            </a:r>
            <a:endParaRPr lang="tr-TR" sz="2000" dirty="0"/>
          </a:p>
        </p:txBody>
      </p:sp>
    </p:spTree>
    <p:extLst>
      <p:ext uri="{BB962C8B-B14F-4D97-AF65-F5344CB8AC3E}">
        <p14:creationId xmlns:p14="http://schemas.microsoft.com/office/powerpoint/2010/main" val="930405699"/>
      </p:ext>
    </p:extLst>
  </p:cSld>
  <p:clrMapOvr>
    <a:masterClrMapping/>
  </p:clrMapOvr>
</p:sld>
</file>

<file path=ppt/slides/slide4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مَٓا اَسْـَٔلُكُمْ عَلَيْهِ مِنْ اَجْرٍۚ اِنْ اَجْرِيَ اِلَّا عَلٰى رَبِّ الْعَالَمٖينَؕ</a:t>
            </a:r>
            <a:r>
              <a:rPr lang="ar-AE" sz="3600" b="1" dirty="0"/>
              <a:t>﴿١٦٤﴾</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﴾164﴿Bunun için sizden karşılık beklemiyorum. Benim ecrimi vermek yalnız âlemlerin rabbine aittir.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Şuarâ</a:t>
            </a:r>
            <a:r>
              <a:rPr lang="tr-TR" sz="2000" b="1" dirty="0" smtClean="0"/>
              <a:t> Suresi 26.sure</a:t>
            </a:r>
          </a:p>
          <a:p>
            <a:r>
              <a:rPr lang="tr-TR" sz="2000" b="1" dirty="0" smtClean="0"/>
              <a:t>164 . Ayet </a:t>
            </a:r>
            <a:endParaRPr lang="tr-TR" sz="2000" dirty="0"/>
          </a:p>
        </p:txBody>
      </p:sp>
    </p:spTree>
    <p:extLst>
      <p:ext uri="{BB962C8B-B14F-4D97-AF65-F5344CB8AC3E}">
        <p14:creationId xmlns:p14="http://schemas.microsoft.com/office/powerpoint/2010/main" val="4018635936"/>
      </p:ext>
    </p:extLst>
  </p:cSld>
  <p:clrMapOvr>
    <a:masterClrMapping/>
  </p:clrMapOvr>
</p:sld>
</file>

<file path=ppt/slides/slide4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اَتَأْتُونَ الذُّكْرَانَ مِنَ الْعَالَمٖينَۙ</a:t>
            </a:r>
            <a:r>
              <a:rPr lang="ar-AE" sz="3600" b="1" dirty="0"/>
              <a:t>﴿١٦٥</a:t>
            </a:r>
            <a:r>
              <a:rPr lang="ar-AE" sz="3600" b="1" dirty="0" smtClean="0"/>
              <a:t>﴾</a:t>
            </a:r>
            <a:r>
              <a:rPr lang="tr-TR" sz="3600" b="1" dirty="0" smtClean="0"/>
              <a:t/>
            </a:r>
            <a:br>
              <a:rPr lang="tr-TR" sz="3600" b="1" dirty="0" smtClean="0"/>
            </a:br>
            <a:r>
              <a:rPr lang="ar-AE" sz="3600" dirty="0"/>
              <a:t/>
            </a:r>
            <a:br>
              <a:rPr lang="ar-AE" sz="3600" dirty="0"/>
            </a:br>
            <a:r>
              <a:rPr lang="ar-AE" sz="3600" dirty="0"/>
              <a:t>وَتَذَرُونَ مَا خَلَقَ لَكُمْ رَبُّكُمْ مِنْ اَزْوَاجِكُمْؕ بَلْ اَنْتُمْ قَوْمٌ عَادُونَ</a:t>
            </a:r>
            <a:r>
              <a:rPr lang="ar-AE" sz="3600" b="1" dirty="0"/>
              <a:t>﴿١٦٦﴾</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﴾165-166﴿Rabbinizin sizler için yarattığı eşlerinizi bırakıp da insanlar arasından erkeklerle mi beraber oluyorsunuz? Doğrusu siz haddini aşan bir kavimsiniz!”</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Şuarâ</a:t>
            </a:r>
            <a:r>
              <a:rPr lang="tr-TR" sz="2000" b="1" dirty="0" smtClean="0"/>
              <a:t> Suresi 26.sure</a:t>
            </a:r>
          </a:p>
          <a:p>
            <a:r>
              <a:rPr lang="tr-TR" sz="2000" b="1" dirty="0" smtClean="0"/>
              <a:t>165 - 166 . Ayet </a:t>
            </a:r>
            <a:endParaRPr lang="tr-TR" sz="2000" dirty="0"/>
          </a:p>
        </p:txBody>
      </p:sp>
    </p:spTree>
    <p:extLst>
      <p:ext uri="{BB962C8B-B14F-4D97-AF65-F5344CB8AC3E}">
        <p14:creationId xmlns:p14="http://schemas.microsoft.com/office/powerpoint/2010/main" val="2872756172"/>
      </p:ext>
    </p:extLst>
  </p:cSld>
  <p:clrMapOvr>
    <a:masterClrMapping/>
  </p:clrMapOvr>
</p:sld>
</file>

<file path=ppt/slides/slide4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قَالَ اِنّٖي لِعَمَلِكُمْ مِنَ الْقَالٖينَؕ</a:t>
            </a:r>
            <a:r>
              <a:rPr lang="ar-AE" b="1" dirty="0"/>
              <a:t>﴿١٦٨﴾</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﴾168﴿Lût, “Doğrusu ben bu yaptığınızdan dolayı sizden nefret ediyorum” dedi.</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Şuarâ</a:t>
            </a:r>
            <a:r>
              <a:rPr lang="tr-TR" sz="2000" b="1" dirty="0" smtClean="0"/>
              <a:t> Suresi 26.sure</a:t>
            </a:r>
          </a:p>
          <a:p>
            <a:r>
              <a:rPr lang="tr-TR" sz="2000" b="1" dirty="0" smtClean="0"/>
              <a:t>168 . Ayet </a:t>
            </a:r>
            <a:endParaRPr lang="tr-TR" sz="2000" dirty="0"/>
          </a:p>
        </p:txBody>
      </p:sp>
    </p:spTree>
    <p:extLst>
      <p:ext uri="{BB962C8B-B14F-4D97-AF65-F5344CB8AC3E}">
        <p14:creationId xmlns:p14="http://schemas.microsoft.com/office/powerpoint/2010/main" val="2500027385"/>
      </p:ext>
    </p:extLst>
  </p:cSld>
  <p:clrMapOvr>
    <a:masterClrMapping/>
  </p:clrMapOvr>
</p:sld>
</file>

<file path=ppt/slides/slide4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رَبِّ نَجِّنٖي وَاَهْلٖي مِمَّا يَعْمَلُونَ</a:t>
            </a:r>
            <a:r>
              <a:rPr lang="ar-AE" b="1" dirty="0"/>
              <a:t>﴿١٦٩﴾</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﴾169﴿“Rabbim! Beni ve ailemi, bunların yapmakta olduklarının vebalinden kurtar” diye dua etti.</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Şuarâ</a:t>
            </a:r>
            <a:r>
              <a:rPr lang="tr-TR" sz="2000" b="1" dirty="0" smtClean="0"/>
              <a:t> Suresi 26.sure</a:t>
            </a:r>
          </a:p>
          <a:p>
            <a:r>
              <a:rPr lang="tr-TR" sz="2000" b="1" dirty="0" smtClean="0"/>
              <a:t>169 . Ayet </a:t>
            </a:r>
            <a:endParaRPr lang="tr-TR" sz="2000" dirty="0"/>
          </a:p>
        </p:txBody>
      </p:sp>
    </p:spTree>
    <p:extLst>
      <p:ext uri="{BB962C8B-B14F-4D97-AF65-F5344CB8AC3E}">
        <p14:creationId xmlns:p14="http://schemas.microsoft.com/office/powerpoint/2010/main" val="1936042761"/>
      </p:ext>
    </p:extLst>
  </p:cSld>
  <p:clrMapOvr>
    <a:masterClrMapping/>
  </p:clrMapOvr>
</p:sld>
</file>

<file path=ppt/slides/slide4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وَاِنَّ رَبَّكَ لَهُوَ الْعَزٖيزُ الرَّحٖيمُࣖ</a:t>
            </a:r>
            <a:r>
              <a:rPr lang="ar-AE" b="1" dirty="0"/>
              <a:t>﴿١٧٥﴾</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﴾175﴿Şüphesiz rabbin, işte O, mutlak güç ve engin merhamet sahibidir.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Şuarâ</a:t>
            </a:r>
            <a:r>
              <a:rPr lang="tr-TR" sz="2000" b="1" dirty="0" smtClean="0"/>
              <a:t> Suresi 26.sure</a:t>
            </a:r>
          </a:p>
          <a:p>
            <a:r>
              <a:rPr lang="tr-TR" sz="2000" b="1" dirty="0" smtClean="0"/>
              <a:t>175 . Ayet </a:t>
            </a:r>
            <a:endParaRPr lang="tr-TR" sz="2000" dirty="0"/>
          </a:p>
        </p:txBody>
      </p:sp>
    </p:spTree>
    <p:extLst>
      <p:ext uri="{BB962C8B-B14F-4D97-AF65-F5344CB8AC3E}">
        <p14:creationId xmlns:p14="http://schemas.microsoft.com/office/powerpoint/2010/main" val="3014864951"/>
      </p:ext>
    </p:extLst>
  </p:cSld>
  <p:clrMapOvr>
    <a:masterClrMapping/>
  </p:clrMapOvr>
</p:sld>
</file>

<file path=ppt/slides/slide4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وَمَٓا اَسْـَٔلُكُمْ عَلَيْهِ مِنْ اَجْرٍۚ اِنْ اَجْرِيَ اِلَّا عَلٰى رَبِّ الْعَالَمٖينَؕ</a:t>
            </a:r>
            <a:r>
              <a:rPr lang="ar-AE" sz="3600" b="1" dirty="0"/>
              <a:t>﴿١٨٠﴾</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﴾180﴿Bunun için sizden bir karşılık beklemiyorum. Benim ecrimi vermek yalnız âlemlerin rabbine aittir.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Şuarâ</a:t>
            </a:r>
            <a:r>
              <a:rPr lang="tr-TR" sz="2000" b="1" dirty="0" smtClean="0"/>
              <a:t> Suresi 26.sure</a:t>
            </a:r>
          </a:p>
          <a:p>
            <a:r>
              <a:rPr lang="tr-TR" sz="2000" b="1" dirty="0" smtClean="0"/>
              <a:t>180 . Ayet </a:t>
            </a:r>
            <a:endParaRPr lang="tr-TR" sz="2000" dirty="0"/>
          </a:p>
        </p:txBody>
      </p:sp>
    </p:spTree>
    <p:extLst>
      <p:ext uri="{BB962C8B-B14F-4D97-AF65-F5344CB8AC3E}">
        <p14:creationId xmlns:p14="http://schemas.microsoft.com/office/powerpoint/2010/main" val="3878844618"/>
      </p:ext>
    </p:extLst>
  </p:cSld>
  <p:clrMapOvr>
    <a:masterClrMapping/>
  </p:clrMapOvr>
</p:sld>
</file>

<file path=ppt/slides/slide4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قَالَ رَبّٖٓي اَعْلَمُ بِمَا تَعْمَلُونَ</a:t>
            </a:r>
            <a:r>
              <a:rPr lang="ar-AE" b="1" dirty="0"/>
              <a:t>﴿١٨٨﴾</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﴾188﴿Şuayb, “Yaptıklarınızı en iyi bilen rabbimdir” dedi.</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Şuarâ</a:t>
            </a:r>
            <a:r>
              <a:rPr lang="tr-TR" sz="2000" b="1" dirty="0" smtClean="0"/>
              <a:t> Suresi 26.sure</a:t>
            </a:r>
          </a:p>
          <a:p>
            <a:r>
              <a:rPr lang="tr-TR" sz="2000" b="1" dirty="0" smtClean="0"/>
              <a:t>188 . Ayet </a:t>
            </a:r>
            <a:endParaRPr lang="tr-TR" sz="2000" dirty="0"/>
          </a:p>
        </p:txBody>
      </p:sp>
    </p:spTree>
    <p:extLst>
      <p:ext uri="{BB962C8B-B14F-4D97-AF65-F5344CB8AC3E}">
        <p14:creationId xmlns:p14="http://schemas.microsoft.com/office/powerpoint/2010/main" val="2536419594"/>
      </p:ext>
    </p:extLst>
  </p:cSld>
  <p:clrMapOvr>
    <a:masterClrMapping/>
  </p:clrMapOvr>
</p:sld>
</file>

<file path=ppt/slides/slide4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وَاِنَّ رَبَّكَ لَهُوَ الْعَزٖيزُ الرَّحٖيمُࣖ</a:t>
            </a:r>
            <a:r>
              <a:rPr lang="ar-AE" b="1" dirty="0"/>
              <a:t>﴿١٩١﴾</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﴾191﴿Şüphesiz rabbin, işte O, mutlak güç ve engin merhamet sahibidir.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Şuarâ</a:t>
            </a:r>
            <a:r>
              <a:rPr lang="tr-TR" sz="2000" b="1" dirty="0" smtClean="0"/>
              <a:t> Suresi 26.sure</a:t>
            </a:r>
          </a:p>
          <a:p>
            <a:r>
              <a:rPr lang="tr-TR" sz="2000" b="1" dirty="0" smtClean="0"/>
              <a:t>191 . Ayet </a:t>
            </a:r>
            <a:endParaRPr lang="tr-TR" sz="2000" dirty="0"/>
          </a:p>
        </p:txBody>
      </p:sp>
    </p:spTree>
    <p:extLst>
      <p:ext uri="{BB962C8B-B14F-4D97-AF65-F5344CB8AC3E}">
        <p14:creationId xmlns:p14="http://schemas.microsoft.com/office/powerpoint/2010/main" val="1396886729"/>
      </p:ext>
    </p:extLst>
  </p:cSld>
  <p:clrMapOvr>
    <a:masterClrMapping/>
  </p:clrMapOvr>
</p:sld>
</file>

<file path=ppt/slides/slide4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وَاِنَّهُ لَتَنْزٖيلُ رَبِّ الْعَالَمٖينَؕ</a:t>
            </a:r>
            <a:r>
              <a:rPr lang="ar-AE" b="1" dirty="0"/>
              <a:t>﴿١٩٢﴾</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﴾192﴿Şüphesiz bu Kur’an âlemlerin rabbi tarafından indirilmiştir.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Şuarâ</a:t>
            </a:r>
            <a:r>
              <a:rPr lang="tr-TR" sz="2000" b="1" dirty="0" smtClean="0"/>
              <a:t> Suresi 26.sure</a:t>
            </a:r>
          </a:p>
          <a:p>
            <a:r>
              <a:rPr lang="tr-TR" sz="2000" b="1" dirty="0" smtClean="0"/>
              <a:t>192 . Ayet </a:t>
            </a:r>
            <a:endParaRPr lang="tr-TR" sz="2000" dirty="0"/>
          </a:p>
        </p:txBody>
      </p:sp>
    </p:spTree>
    <p:extLst>
      <p:ext uri="{BB962C8B-B14F-4D97-AF65-F5344CB8AC3E}">
        <p14:creationId xmlns:p14="http://schemas.microsoft.com/office/powerpoint/2010/main" val="272286789"/>
      </p:ext>
    </p:extLst>
  </p:cSld>
  <p:clrMapOvr>
    <a:masterClrMapping/>
  </p:clrMapOvr>
</p:sld>
</file>

<file path=ppt/slides/slide4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فَلَمَّا جَٓاءَهَا نُودِيَ اَنْ بُورِكَ مَنْ فِي النَّارِ وَمَنْ حَوْلَهَاؕ وَسُبْحَانَ اللّٰهِ رَبِّ الْعَالَمٖينَ</a:t>
            </a:r>
            <a:r>
              <a:rPr lang="ar-AE" sz="3600" b="1" dirty="0"/>
              <a:t>﴿٨﴾</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﴾8﴿Oraya geldiğinde ona şöyle seslenildi: “Ateşin yanındaki ve çevresindekiler mübarek kılınmıştır! Âlemlerin rabbi olan Allah, her türlü noksanlıktan uzaktır!”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Neml</a:t>
            </a:r>
            <a:r>
              <a:rPr lang="tr-TR" sz="2000" b="1" dirty="0" smtClean="0"/>
              <a:t> Suresi 27 . sure</a:t>
            </a:r>
          </a:p>
          <a:p>
            <a:r>
              <a:rPr lang="tr-TR" sz="2000" b="1" dirty="0" smtClean="0"/>
              <a:t>8 . Ayet </a:t>
            </a:r>
            <a:endParaRPr lang="tr-TR" sz="2000" dirty="0"/>
          </a:p>
        </p:txBody>
      </p:sp>
    </p:spTree>
    <p:extLst>
      <p:ext uri="{BB962C8B-B14F-4D97-AF65-F5344CB8AC3E}">
        <p14:creationId xmlns:p14="http://schemas.microsoft.com/office/powerpoint/2010/main" val="1911453054"/>
      </p:ext>
    </p:extLst>
  </p:cSld>
  <p:clrMapOvr>
    <a:masterClrMapping/>
  </p:clrMapOvr>
</p:sld>
</file>

<file path=ppt/slides/slide4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فَتَبَسَّمَ ضَاحِكاً مِنْ قَوْلِهَا وَقَالَ رَبِّ اَوْزِعْنٖٓي اَنْ اَشْكُرَ نِعْمَتَكَ الَّتٖٓي اَنْعَمْتَ عَلَيَّ </a:t>
            </a:r>
            <a:r>
              <a:rPr lang="ar-AE" sz="3600" dirty="0" smtClean="0"/>
              <a:t>وَعَلٰى</a:t>
            </a:r>
            <a:r>
              <a:rPr lang="tr-TR" sz="3600" dirty="0" smtClean="0"/>
              <a:t/>
            </a:r>
            <a:br>
              <a:rPr lang="tr-TR" sz="3600" dirty="0" smtClean="0"/>
            </a:br>
            <a:r>
              <a:rPr lang="tr-TR" sz="3600" dirty="0"/>
              <a:t/>
            </a:r>
            <a:br>
              <a:rPr lang="tr-TR" sz="3600" dirty="0"/>
            </a:br>
            <a:r>
              <a:rPr lang="ar-AE" sz="3600" dirty="0" smtClean="0"/>
              <a:t> </a:t>
            </a:r>
            <a:r>
              <a:rPr lang="ar-AE" sz="3600" dirty="0"/>
              <a:t>وَالِدَيَّ وَاَنْ اَعْمَلَ صَالِحاً تَرْضٰيهُ وَاَدْخِلْنٖي بِرَحْمَتِكَ فٖي عِبَادِكَ الصَّالِحٖينَ</a:t>
            </a:r>
            <a:r>
              <a:rPr lang="ar-AE" sz="3600" b="1" dirty="0"/>
              <a:t>﴿١٩﴾</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﴾19﴿Onun bu sözünden dolayı Süleyman neşeyle gülümsedi ve “Ey rabbim!” dedi, “Gerek bana gerekse anne babama verdiğin nimete şükretmeye ve hoşnut olacağın iyi işler yapmaya beni muvaffak kıl. Rahmetinle beni iyi kullarının arasına kat!”</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Neml</a:t>
            </a:r>
            <a:r>
              <a:rPr lang="tr-TR" sz="2000" b="1" dirty="0" smtClean="0"/>
              <a:t> Suresi 27 . sure</a:t>
            </a:r>
          </a:p>
          <a:p>
            <a:r>
              <a:rPr lang="tr-TR" sz="2000" b="1" dirty="0" smtClean="0"/>
              <a:t>19 . Ayet </a:t>
            </a:r>
            <a:endParaRPr lang="tr-TR" sz="2000" dirty="0"/>
          </a:p>
        </p:txBody>
      </p:sp>
    </p:spTree>
    <p:extLst>
      <p:ext uri="{BB962C8B-B14F-4D97-AF65-F5344CB8AC3E}">
        <p14:creationId xmlns:p14="http://schemas.microsoft.com/office/powerpoint/2010/main" val="2605223575"/>
      </p:ext>
    </p:extLst>
  </p:cSld>
  <p:clrMapOvr>
    <a:masterClrMapping/>
  </p:clrMapOvr>
</p:sld>
</file>

<file path=ppt/slides/slide4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451058"/>
            <a:ext cx="12192000" cy="1204331"/>
          </a:xfrm>
        </p:spPr>
        <p:txBody>
          <a:bodyPr>
            <a:noAutofit/>
          </a:bodyPr>
          <a:lstStyle/>
          <a:p>
            <a:pPr rtl="1"/>
            <a:r>
              <a:rPr lang="ar-AE" sz="3600" dirty="0"/>
              <a:t>الَ الَّذٖي عِنْدَهُ عِلْمٌ مِنَ الْكِتَابِ اَنَا۬ اٰتٖيكَ بِهٖ قَبْلَ اَنْ يَرْتَدَّ اِلَيْكَ طَرْفُكَؕ فَلَمَّا رَاٰهُ مُسْتَقِراًّ </a:t>
            </a:r>
            <a:r>
              <a:rPr lang="ar-AE" sz="3600" dirty="0" smtClean="0"/>
              <a:t>عِنْدَهُ</a:t>
            </a:r>
            <a:r>
              <a:rPr lang="tr-TR" sz="3600" dirty="0" smtClean="0"/>
              <a:t/>
            </a:r>
            <a:br>
              <a:rPr lang="tr-TR" sz="3600" dirty="0" smtClean="0"/>
            </a:br>
            <a:r>
              <a:rPr lang="tr-TR" sz="3600" dirty="0"/>
              <a:t/>
            </a:r>
            <a:br>
              <a:rPr lang="tr-TR" sz="3600" dirty="0"/>
            </a:br>
            <a:r>
              <a:rPr lang="ar-AE" sz="3600" dirty="0" smtClean="0"/>
              <a:t> </a:t>
            </a:r>
            <a:r>
              <a:rPr lang="ar-AE" sz="3600" dirty="0"/>
              <a:t>قَالَ هٰذَا مِنْ فَضْلِ رَبّٖيࣞ لِيَبْلُوَنٖٓي ءَاَشْكُرُ اَمْ اَكْفُرُؕ وَمَنْ شَكَرَ فَاِنَّمَا يَشْكُرُ لِنَفْسِهٖۚ وَمَنْ </a:t>
            </a:r>
            <a:r>
              <a:rPr lang="ar-AE" sz="3600" dirty="0" smtClean="0"/>
              <a:t>كَفَرَ</a:t>
            </a:r>
            <a:r>
              <a:rPr lang="tr-TR" sz="3600" dirty="0" smtClean="0"/>
              <a:t/>
            </a:r>
            <a:br>
              <a:rPr lang="tr-TR" sz="3600" dirty="0" smtClean="0"/>
            </a:br>
            <a:r>
              <a:rPr lang="tr-TR" sz="3600" dirty="0"/>
              <a:t/>
            </a:r>
            <a:br>
              <a:rPr lang="tr-TR" sz="3600" dirty="0"/>
            </a:br>
            <a:r>
              <a:rPr lang="ar-AE" sz="3600" dirty="0" smtClean="0"/>
              <a:t> </a:t>
            </a:r>
            <a:r>
              <a:rPr lang="ar-AE" sz="3600" dirty="0"/>
              <a:t>فَاِنَّ رَبّٖي غَنِيٌّ كَرٖيمٌ</a:t>
            </a:r>
            <a:r>
              <a:rPr lang="ar-AE" sz="3600" b="1" dirty="0"/>
              <a:t>﴿٤٠﴾</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2000" b="1" i="1" dirty="0"/>
              <a:t>﴾40﴿(Bu konuya dair) kitaptan bir bilgisi olan ise, “Ben onu sen göz açıp kapayıncaya kadar getiririm” diye cevap verdi. Süleyman, tahtı yanı başına yerleşmiş olarak görünce şöyle dedi: “Bu, şükür mü yoksa nankörlük mü edeceğim diye beni sınayan rabbimin bir </a:t>
            </a:r>
            <a:r>
              <a:rPr lang="tr-TR" sz="2000" b="1" i="1" dirty="0" err="1"/>
              <a:t>lutfudur</a:t>
            </a:r>
            <a:r>
              <a:rPr lang="tr-TR" sz="2000" b="1" i="1" dirty="0"/>
              <a:t>. Şükreden ancak kendisi için şükretmiş olur, nankörlük edene gelince, o bilsin ki rabbimin hiçbir şeye ihtiyacı yoktur, kerem sahibidir.”</a:t>
            </a:r>
            <a:endParaRPr lang="tr-TR" sz="18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Neml</a:t>
            </a:r>
            <a:r>
              <a:rPr lang="tr-TR" sz="2000" b="1" dirty="0" smtClean="0"/>
              <a:t> Suresi 27 . sure</a:t>
            </a:r>
          </a:p>
          <a:p>
            <a:r>
              <a:rPr lang="tr-TR" sz="2000" b="1" dirty="0" smtClean="0"/>
              <a:t>40 . Ayet </a:t>
            </a:r>
            <a:endParaRPr lang="tr-TR" sz="2000" dirty="0"/>
          </a:p>
        </p:txBody>
      </p:sp>
    </p:spTree>
    <p:extLst>
      <p:ext uri="{BB962C8B-B14F-4D97-AF65-F5344CB8AC3E}">
        <p14:creationId xmlns:p14="http://schemas.microsoft.com/office/powerpoint/2010/main" val="218594002"/>
      </p:ext>
    </p:extLst>
  </p:cSld>
  <p:clrMapOvr>
    <a:masterClrMapping/>
  </p:clrMapOvr>
</p:sld>
</file>

<file path=ppt/slides/slide4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قٖيلَ لَهَا ادْخُلِي الصَّرْحَۚ فَلَمَّا رَاَتْهُ حَسِبَتْهُ لُجَّةً وَكَشَفَتْ عَنْ سَاقَيْهَاؕ قَالَ اِنَّهُ صَرْحٌ </a:t>
            </a:r>
            <a:r>
              <a:rPr lang="ar-AE" sz="3600" dirty="0" smtClean="0"/>
              <a:t>مُمَرَّدٌ</a:t>
            </a:r>
            <a:r>
              <a:rPr lang="tr-TR" sz="3600" dirty="0" smtClean="0"/>
              <a:t/>
            </a:r>
            <a:br>
              <a:rPr lang="tr-TR" sz="3600" dirty="0" smtClean="0"/>
            </a:br>
            <a:r>
              <a:rPr lang="tr-TR" sz="3600" dirty="0"/>
              <a:t/>
            </a:r>
            <a:br>
              <a:rPr lang="tr-TR" sz="3600" dirty="0"/>
            </a:br>
            <a:r>
              <a:rPr lang="ar-AE" sz="3600" dirty="0" smtClean="0"/>
              <a:t> </a:t>
            </a:r>
            <a:r>
              <a:rPr lang="ar-AE" sz="3600" dirty="0"/>
              <a:t>مِنْ قَوَارٖيرَؕ قَالَتْ رَبِّ اِنّٖي ظَلَمْتُ نَفْسٖي وَاَسْلَمْتُ مَعَ سُلَيْمٰنَ لِلّٰهِ رَبِّ الْعَالَمٖينَࣖ</a:t>
            </a:r>
            <a:r>
              <a:rPr lang="ar-AE" sz="3600" b="1" dirty="0"/>
              <a:t>﴿٤٤﴾</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2000" b="1" i="1" dirty="0"/>
              <a:t>﴾44﴿Ona, “Köşke gir” denildi. Kraliçe salonu görünce, onu oraya toplanmış su sandı ve eteğini topladı. Süleyman, “Bu, billûrdan yapılmış bir köşkün şeffaf zeminidir” diye uyardı. Kraliçe, “Rabbim, ben gerçekten kendime zulmetmişim! Artık Süleyman’la beraber âlemlerin rabbi olan Allah’a teslim oldum” dedi.</a:t>
            </a:r>
            <a:endParaRPr lang="tr-TR" sz="18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Neml</a:t>
            </a:r>
            <a:r>
              <a:rPr lang="tr-TR" sz="2000" b="1" dirty="0" smtClean="0"/>
              <a:t> Suresi 27 . sure</a:t>
            </a:r>
          </a:p>
          <a:p>
            <a:r>
              <a:rPr lang="tr-TR" sz="2000" b="1" dirty="0" smtClean="0"/>
              <a:t>44 . Ayet </a:t>
            </a:r>
            <a:endParaRPr lang="tr-TR" sz="2000" dirty="0"/>
          </a:p>
        </p:txBody>
      </p:sp>
    </p:spTree>
    <p:extLst>
      <p:ext uri="{BB962C8B-B14F-4D97-AF65-F5344CB8AC3E}">
        <p14:creationId xmlns:p14="http://schemas.microsoft.com/office/powerpoint/2010/main" val="2795124164"/>
      </p:ext>
    </p:extLst>
  </p:cSld>
  <p:clrMapOvr>
    <a:masterClrMapping/>
  </p:clrMapOvr>
</p:sld>
</file>

<file path=ppt/slides/slide4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وَاِنَّ رَبَّكَ لَذُو فَضْلٍ عَلَى النَّاسِ وَلٰكِنَّ اَكْثَرَهُمْ لَا يَشْكُرُونَ</a:t>
            </a:r>
            <a:r>
              <a:rPr lang="ar-AE" sz="3600" b="1" dirty="0"/>
              <a:t>﴿٧٣﴾</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﴾73﴿Şüphesiz rabbin insanlara karşı </a:t>
            </a:r>
            <a:r>
              <a:rPr lang="tr-TR" b="1" i="1" dirty="0" err="1"/>
              <a:t>lutuf</a:t>
            </a:r>
            <a:r>
              <a:rPr lang="tr-TR" b="1" i="1" dirty="0"/>
              <a:t> sahibidir; fakat onların çoğu şükretmezler.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Neml</a:t>
            </a:r>
            <a:r>
              <a:rPr lang="tr-TR" sz="2000" b="1" dirty="0" smtClean="0"/>
              <a:t> Suresi 27 . sure</a:t>
            </a:r>
          </a:p>
          <a:p>
            <a:r>
              <a:rPr lang="tr-TR" sz="2000" b="1" dirty="0" smtClean="0"/>
              <a:t>73 . Ayet </a:t>
            </a:r>
            <a:endParaRPr lang="tr-TR" sz="2000" dirty="0"/>
          </a:p>
        </p:txBody>
      </p:sp>
    </p:spTree>
    <p:extLst>
      <p:ext uri="{BB962C8B-B14F-4D97-AF65-F5344CB8AC3E}">
        <p14:creationId xmlns:p14="http://schemas.microsoft.com/office/powerpoint/2010/main" val="26391834"/>
      </p:ext>
    </p:extLst>
  </p:cSld>
  <p:clrMapOvr>
    <a:masterClrMapping/>
  </p:clrMapOvr>
</p:sld>
</file>

<file path=ppt/slides/slide4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وَاِنَّ رَبَّكَ لَيَعْلَمُ مَا تُكِنُّ صُدُورُهُمْ وَمَا يُعْلِنُونَ</a:t>
            </a:r>
            <a:r>
              <a:rPr lang="ar-AE" b="1" dirty="0"/>
              <a:t>﴿٧٤﴾</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﴾74﴿Rabbin onların kalplerinde gizlediklerini de açığa vurduklarını da elbette bilir.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Neml</a:t>
            </a:r>
            <a:r>
              <a:rPr lang="tr-TR" sz="2000" b="1" dirty="0" smtClean="0"/>
              <a:t> Suresi 27 . sure</a:t>
            </a:r>
          </a:p>
          <a:p>
            <a:r>
              <a:rPr lang="tr-TR" sz="2000" b="1" dirty="0" smtClean="0"/>
              <a:t>74 . Ayet </a:t>
            </a:r>
            <a:endParaRPr lang="tr-TR" sz="2000" dirty="0"/>
          </a:p>
        </p:txBody>
      </p:sp>
    </p:spTree>
    <p:extLst>
      <p:ext uri="{BB962C8B-B14F-4D97-AF65-F5344CB8AC3E}">
        <p14:creationId xmlns:p14="http://schemas.microsoft.com/office/powerpoint/2010/main" val="1407010876"/>
      </p:ext>
    </p:extLst>
  </p:cSld>
  <p:clrMapOvr>
    <a:masterClrMapping/>
  </p:clrMapOvr>
</p:sld>
</file>

<file path=ppt/slides/slide4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وَاِنَّهُ لَهُدًى وَرَحْمَةٌ لِلْمُؤْمِنٖينَ</a:t>
            </a:r>
            <a:r>
              <a:rPr lang="ar-AE" b="1" dirty="0"/>
              <a:t>﴿٧٧﴾</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﴾77﴿Şüphesiz o, müminler için bir hidayet rehberi ve bir rahmettir.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Neml</a:t>
            </a:r>
            <a:r>
              <a:rPr lang="tr-TR" sz="2000" b="1" dirty="0" smtClean="0"/>
              <a:t> Suresi 27 . sure</a:t>
            </a:r>
          </a:p>
          <a:p>
            <a:r>
              <a:rPr lang="tr-TR" sz="2000" b="1" dirty="0" smtClean="0"/>
              <a:t>77. Ayet </a:t>
            </a:r>
            <a:endParaRPr lang="tr-TR" sz="2000" dirty="0"/>
          </a:p>
        </p:txBody>
      </p:sp>
    </p:spTree>
    <p:extLst>
      <p:ext uri="{BB962C8B-B14F-4D97-AF65-F5344CB8AC3E}">
        <p14:creationId xmlns:p14="http://schemas.microsoft.com/office/powerpoint/2010/main" val="2529572465"/>
      </p:ext>
    </p:extLst>
  </p:cSld>
  <p:clrMapOvr>
    <a:masterClrMapping/>
  </p:clrMapOvr>
</p:sld>
</file>

<file path=ppt/slides/slide4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اِنَّ رَبَّكَ يَقْضٖي بَيْنَهُمْ بِحُكْمِهٖۚ وَهُوَ الْعَزٖيزُ الْعَلٖيمُۚ</a:t>
            </a:r>
            <a:r>
              <a:rPr lang="ar-AE" sz="3600" b="1" dirty="0"/>
              <a:t>﴿٧٨﴾</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﴾78﴿Gerçek şu ki rabbin onların arasında hükmünü verecektir. O çok güçlüdür, her şeyi bilmektedir.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Neml</a:t>
            </a:r>
            <a:r>
              <a:rPr lang="tr-TR" sz="2000" b="1" dirty="0" smtClean="0"/>
              <a:t> Suresi 27 . sure</a:t>
            </a:r>
          </a:p>
          <a:p>
            <a:r>
              <a:rPr lang="tr-TR" sz="2000" b="1" dirty="0" smtClean="0"/>
              <a:t>78 . Ayet </a:t>
            </a:r>
            <a:endParaRPr lang="tr-TR" sz="2000" dirty="0"/>
          </a:p>
        </p:txBody>
      </p:sp>
    </p:spTree>
    <p:extLst>
      <p:ext uri="{BB962C8B-B14F-4D97-AF65-F5344CB8AC3E}">
        <p14:creationId xmlns:p14="http://schemas.microsoft.com/office/powerpoint/2010/main" val="888423826"/>
      </p:ext>
    </p:extLst>
  </p:cSld>
  <p:clrMapOvr>
    <a:masterClrMapping/>
  </p:clrMapOvr>
</p:sld>
</file>

<file path=ppt/slides/slide4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3142434"/>
            <a:ext cx="12192000" cy="1204331"/>
          </a:xfrm>
        </p:spPr>
        <p:txBody>
          <a:bodyPr>
            <a:noAutofit/>
          </a:bodyPr>
          <a:lstStyle/>
          <a:p>
            <a:pPr rtl="1"/>
            <a:r>
              <a:rPr lang="ar-AE" sz="3600" dirty="0"/>
              <a:t>اِنَّـمَٓا اُمِرْتُ اَنْ اَعْبُدَ رَبَّ هٰذِهِ الْبَلْدَةِ الَّذٖي حَرَّمَهَا وَلَهُ كُلُّ شَيْءٍؗ وَاُمِرْتُ اَنْ اَكُونَ </a:t>
            </a:r>
            <a:r>
              <a:rPr lang="ar-AE" sz="3600" dirty="0" smtClean="0"/>
              <a:t>مِنَ</a:t>
            </a:r>
            <a:r>
              <a:rPr lang="tr-TR" sz="3600" dirty="0" smtClean="0"/>
              <a:t/>
            </a:r>
            <a:br>
              <a:rPr lang="tr-TR" sz="3600" dirty="0" smtClean="0"/>
            </a:br>
            <a:r>
              <a:rPr lang="tr-TR" sz="3600" dirty="0"/>
              <a:t/>
            </a:r>
            <a:br>
              <a:rPr lang="tr-TR" sz="3600" dirty="0"/>
            </a:br>
            <a:r>
              <a:rPr lang="ar-AE" sz="3600" dirty="0" smtClean="0"/>
              <a:t> </a:t>
            </a:r>
            <a:r>
              <a:rPr lang="ar-AE" sz="3600" dirty="0"/>
              <a:t>الْمُسْلِمٖينَۙ</a:t>
            </a:r>
            <a:r>
              <a:rPr lang="ar-AE" sz="3600" b="1" dirty="0"/>
              <a:t>﴿٩١</a:t>
            </a:r>
            <a:r>
              <a:rPr lang="ar-AE" sz="3600" b="1" dirty="0" smtClean="0"/>
              <a:t>﴾</a:t>
            </a:r>
            <a:r>
              <a:rPr lang="tr-TR" sz="3600" b="1" dirty="0" smtClean="0"/>
              <a:t/>
            </a:r>
            <a:br>
              <a:rPr lang="tr-TR" sz="3600" b="1" dirty="0" smtClean="0"/>
            </a:br>
            <a:r>
              <a:rPr lang="ar-AE" sz="3600" dirty="0"/>
              <a:t/>
            </a:r>
            <a:br>
              <a:rPr lang="ar-AE" sz="3600" dirty="0"/>
            </a:br>
            <a:r>
              <a:rPr lang="ar-AE" sz="3600" dirty="0"/>
              <a:t>وَاَنْ اَتْلُوَا الْقُرْاٰنَۚ فَمَنِ اهْتَدٰى فَاِنَّمَا يَهْتَدٖي لِنَفْسِهٖۚ وَمَنْ ضَلَّ فَقُلْ اِنَّـمَٓا اَنَا۬ </a:t>
            </a:r>
            <a:r>
              <a:rPr lang="ar-AE" sz="3600" dirty="0" smtClean="0"/>
              <a:t>مِنَ</a:t>
            </a:r>
            <a:r>
              <a:rPr lang="tr-TR" sz="3600" dirty="0" smtClean="0"/>
              <a:t/>
            </a:r>
            <a:br>
              <a:rPr lang="tr-TR" sz="3600" dirty="0" smtClean="0"/>
            </a:br>
            <a:r>
              <a:rPr lang="tr-TR" sz="3600" dirty="0"/>
              <a:t/>
            </a:r>
            <a:br>
              <a:rPr lang="tr-TR" sz="3600" dirty="0"/>
            </a:br>
            <a:r>
              <a:rPr lang="ar-AE" sz="3600" dirty="0" smtClean="0"/>
              <a:t> </a:t>
            </a:r>
            <a:r>
              <a:rPr lang="ar-AE" sz="3600" dirty="0"/>
              <a:t>الْمُنْذِرٖينَ</a:t>
            </a:r>
            <a:r>
              <a:rPr lang="ar-AE" sz="3600" b="1" dirty="0"/>
              <a:t>﴿٩٢﴾</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2000" b="1" i="1" dirty="0"/>
              <a:t>﴾91-92﴿De ki: “Bana, dokunulmaz kıldığı bu şehrin rabbine, yalnız O’na kulluk etmem emredildi; zaten her şey O’na aittir. Bir de bana </a:t>
            </a:r>
            <a:r>
              <a:rPr lang="tr-TR" sz="2000" b="1" i="1" dirty="0" err="1"/>
              <a:t>müslümanlardan</a:t>
            </a:r>
            <a:r>
              <a:rPr lang="tr-TR" sz="2000" b="1" i="1" dirty="0"/>
              <a:t> olmam ve Kur’an’ı okumam emredildi.” Artık kim doğru yola gelirse yalnız kendisi için gelmiş olur; kim de saparsa ona de ki: “Ben sadece uyarıcılardanım.”</a:t>
            </a:r>
            <a:endParaRPr lang="tr-TR" sz="18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Neml</a:t>
            </a:r>
            <a:r>
              <a:rPr lang="tr-TR" sz="2000" b="1" dirty="0" smtClean="0"/>
              <a:t> Suresi 27 . sure</a:t>
            </a:r>
          </a:p>
          <a:p>
            <a:r>
              <a:rPr lang="tr-TR" sz="2000" b="1" dirty="0" smtClean="0"/>
              <a:t>91 - 92 . Ayet </a:t>
            </a:r>
            <a:endParaRPr lang="tr-TR" sz="2000" dirty="0"/>
          </a:p>
        </p:txBody>
      </p:sp>
    </p:spTree>
    <p:extLst>
      <p:ext uri="{BB962C8B-B14F-4D97-AF65-F5344CB8AC3E}">
        <p14:creationId xmlns:p14="http://schemas.microsoft.com/office/powerpoint/2010/main" val="3716795652"/>
      </p:ext>
    </p:extLst>
  </p:cSld>
  <p:clrMapOvr>
    <a:masterClrMapping/>
  </p:clrMapOvr>
</p:sld>
</file>

<file path=ppt/slides/slide4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وَقُلِ الْحَمْدُ لِلّٰهِ سَيُرٖيكُمْ اٰيَاتِهٖ فَتَعْرِفُونَهَاؕ وَمَا رَبُّكَ بِغَافِلٍ عَمَّا تَعْمَلُونَ</a:t>
            </a:r>
            <a:r>
              <a:rPr lang="ar-AE" sz="3600" b="1" dirty="0"/>
              <a:t>﴿٩٣﴾</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﴾93﴿Ve şunu da söyle: “</a:t>
            </a:r>
            <a:r>
              <a:rPr lang="tr-TR" b="1" i="1" dirty="0" err="1"/>
              <a:t>Hamd</a:t>
            </a:r>
            <a:r>
              <a:rPr lang="tr-TR" b="1" i="1" dirty="0"/>
              <a:t> Allah’a mahsustur. O, işaretlerini size gösterecek, siz de onları görüp tanıyacaksınız. Rabbin yaptıklarınızdan habersiz değildir.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Neml</a:t>
            </a:r>
            <a:r>
              <a:rPr lang="tr-TR" sz="2000" b="1" dirty="0" smtClean="0"/>
              <a:t> Suresi 27 . sure</a:t>
            </a:r>
          </a:p>
          <a:p>
            <a:r>
              <a:rPr lang="tr-TR" sz="2000" b="1" dirty="0" smtClean="0"/>
              <a:t>93 . Ayet </a:t>
            </a:r>
            <a:endParaRPr lang="tr-TR" sz="2000" dirty="0"/>
          </a:p>
        </p:txBody>
      </p:sp>
    </p:spTree>
    <p:extLst>
      <p:ext uri="{BB962C8B-B14F-4D97-AF65-F5344CB8AC3E}">
        <p14:creationId xmlns:p14="http://schemas.microsoft.com/office/powerpoint/2010/main" val="2846841053"/>
      </p:ext>
    </p:extLst>
  </p:cSld>
  <p:clrMapOvr>
    <a:masterClrMapping/>
  </p:clrMapOvr>
</p:sld>
</file>

<file path=ppt/slides/slide4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قَالَ رَبِّ اِنّٖي ظَلَمْتُ نَفْسٖي فَاغْفِرْ لٖي فَغَفَرَ لَهُؕ اِنَّهُ هُوَ الْغَفُورُ الرَّحٖيمُ</a:t>
            </a:r>
            <a:r>
              <a:rPr lang="ar-AE" sz="3600" b="1" dirty="0"/>
              <a:t>﴿١٦﴾</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﴾16﴿Rabbim! Doğrusu kendime zulmettim; beni bağışla!” Allah da onu bağışladı. Çünkü O, gerçekten çok bağışlayıcı ve çok esirgeyicidir.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sz="2000" b="1" dirty="0" err="1" smtClean="0"/>
              <a:t>Kasas</a:t>
            </a:r>
            <a:r>
              <a:rPr lang="tr-TR" sz="2000" b="1" dirty="0" smtClean="0"/>
              <a:t> Suresi 28 . sure</a:t>
            </a:r>
          </a:p>
          <a:p>
            <a:r>
              <a:rPr lang="tr-TR" sz="2000" b="1" dirty="0" smtClean="0"/>
              <a:t>16 . Ayet </a:t>
            </a:r>
            <a:endParaRPr lang="tr-TR" sz="2000" dirty="0"/>
          </a:p>
        </p:txBody>
      </p:sp>
    </p:spTree>
    <p:extLst>
      <p:ext uri="{BB962C8B-B14F-4D97-AF65-F5344CB8AC3E}">
        <p14:creationId xmlns:p14="http://schemas.microsoft.com/office/powerpoint/2010/main" val="3705846476"/>
      </p:ext>
    </p:extLst>
  </p:cSld>
  <p:clrMapOvr>
    <a:masterClrMapping/>
  </p:clrMapOvr>
</p:sld>
</file>

<file path=ppt/slides/slide4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قَالَ رَبِّ بِمَٓا اَنْعَمْتَ عَلَيَّ فَلَنْ اَكُونَ ظَهٖيراً لِلْمُجْرِمٖينَ</a:t>
            </a:r>
            <a:r>
              <a:rPr lang="ar-AE" sz="3600" b="1" dirty="0"/>
              <a:t>﴿١٧﴾</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﴾17﴿Mûsâ, “Rabbim! Bana </a:t>
            </a:r>
            <a:r>
              <a:rPr lang="tr-TR" b="1" i="1" dirty="0" err="1"/>
              <a:t>lutfettiğin</a:t>
            </a:r>
            <a:r>
              <a:rPr lang="tr-TR" b="1" i="1" dirty="0"/>
              <a:t> nimetler hakkı için suçlulara asla arka çıkmayacağım” dedi.</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sz="2000" b="1" dirty="0" err="1" smtClean="0"/>
              <a:t>Kasas</a:t>
            </a:r>
            <a:r>
              <a:rPr lang="tr-TR" sz="2000" b="1" dirty="0" smtClean="0"/>
              <a:t> Suresi 28 . sure</a:t>
            </a:r>
          </a:p>
          <a:p>
            <a:r>
              <a:rPr lang="tr-TR" sz="2000" b="1" dirty="0" smtClean="0"/>
              <a:t>17 . Ayet </a:t>
            </a:r>
            <a:endParaRPr lang="tr-TR" sz="2000" dirty="0"/>
          </a:p>
        </p:txBody>
      </p:sp>
    </p:spTree>
    <p:extLst>
      <p:ext uri="{BB962C8B-B14F-4D97-AF65-F5344CB8AC3E}">
        <p14:creationId xmlns:p14="http://schemas.microsoft.com/office/powerpoint/2010/main" val="3155287698"/>
      </p:ext>
    </p:extLst>
  </p:cSld>
  <p:clrMapOvr>
    <a:masterClrMapping/>
  </p:clrMapOvr>
</p:sld>
</file>

<file path=ppt/slides/slide4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فَخَرَجَ مِنْهَا خَٓائِفاً يَتَرَقَّبُؗ قَالَ رَبِّ نَجِّنٖي مِنَ الْقَوْمِ الظَّالِمٖينَࣖ</a:t>
            </a:r>
            <a:r>
              <a:rPr lang="ar-AE" sz="3600" b="1" dirty="0"/>
              <a:t>﴿٢١﴾</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﴾21﴿Mûsâ korku içinde etrafı gözetleyerek oradan ayrıldı. “Rabbim! Beni zalimler topluluğundan kurtar” dedi.</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sz="2000" b="1" dirty="0" err="1" smtClean="0"/>
              <a:t>Kasas</a:t>
            </a:r>
            <a:r>
              <a:rPr lang="tr-TR" sz="2000" b="1" dirty="0" smtClean="0"/>
              <a:t> Suresi 28 . sure</a:t>
            </a:r>
          </a:p>
          <a:p>
            <a:r>
              <a:rPr lang="tr-TR" sz="2000" b="1" dirty="0" smtClean="0"/>
              <a:t>21 . Ayet </a:t>
            </a:r>
            <a:endParaRPr lang="tr-TR" sz="2000" dirty="0"/>
          </a:p>
        </p:txBody>
      </p:sp>
    </p:spTree>
    <p:extLst>
      <p:ext uri="{BB962C8B-B14F-4D97-AF65-F5344CB8AC3E}">
        <p14:creationId xmlns:p14="http://schemas.microsoft.com/office/powerpoint/2010/main" val="1928188827"/>
      </p:ext>
    </p:extLst>
  </p:cSld>
  <p:clrMapOvr>
    <a:masterClrMapping/>
  </p:clrMapOvr>
</p:sld>
</file>

<file path=ppt/slides/slide4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وَلَمَّا تَوَجَّهَ تِلْقَٓاءَ مَدْيَنَ قَالَ عَسٰى رَبّٖٓي اَنْ يَهْدِيَنٖي سَوَٓاءَ السَّبٖيلِ</a:t>
            </a:r>
            <a:r>
              <a:rPr lang="ar-AE" sz="3600" b="1" dirty="0"/>
              <a:t>﴿٢٢﴾</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﴾22﴿Mûsâ </a:t>
            </a:r>
            <a:r>
              <a:rPr lang="tr-TR" b="1" i="1" dirty="0" err="1"/>
              <a:t>Medyen’e</a:t>
            </a:r>
            <a:r>
              <a:rPr lang="tr-TR" b="1" i="1" dirty="0"/>
              <a:t> doğru yöneldiğinde, “Umarım rabbim bana doğru yolu buldurur” dedi.</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sz="2000" b="1" dirty="0" err="1" smtClean="0"/>
              <a:t>Kasas</a:t>
            </a:r>
            <a:r>
              <a:rPr lang="tr-TR" sz="2000" b="1" dirty="0" smtClean="0"/>
              <a:t> Suresi 28 . sure</a:t>
            </a:r>
          </a:p>
          <a:p>
            <a:r>
              <a:rPr lang="tr-TR" sz="2000" b="1" dirty="0" smtClean="0"/>
              <a:t>22 . Ayet </a:t>
            </a:r>
            <a:endParaRPr lang="tr-TR" sz="2000" dirty="0"/>
          </a:p>
        </p:txBody>
      </p:sp>
    </p:spTree>
    <p:extLst>
      <p:ext uri="{BB962C8B-B14F-4D97-AF65-F5344CB8AC3E}">
        <p14:creationId xmlns:p14="http://schemas.microsoft.com/office/powerpoint/2010/main" val="1482615475"/>
      </p:ext>
    </p:extLst>
  </p:cSld>
  <p:clrMapOvr>
    <a:masterClrMapping/>
  </p:clrMapOvr>
</p:sld>
</file>

<file path=ppt/slides/slide4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فَسَقٰى لَهُمَا ثُمَّ تَوَلّٰٓى اِلَى الظِّلِّ فَقَالَ رَبِّ اِنّٖي لِمَٓا اَنْزَلْتَ اِلَيَّ مِنْ خَيْرٍ فَقٖيرٌ</a:t>
            </a:r>
            <a:r>
              <a:rPr lang="ar-AE" sz="3600" b="1" dirty="0"/>
              <a:t>﴿٢٤﴾</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﴾24﴿Bunun üzerine Mûsâ, onların hayvanlarını sulayıverdi. Sonra gölgeye çekilip, “Ey rabbim! Bana </a:t>
            </a:r>
            <a:r>
              <a:rPr lang="tr-TR" b="1" i="1" dirty="0" err="1"/>
              <a:t>lutfedeceğin</a:t>
            </a:r>
            <a:r>
              <a:rPr lang="tr-TR" b="1" i="1" dirty="0"/>
              <a:t> her türlü hayra muhtacım!” diye niyazda bulundu.</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sz="2000" b="1" dirty="0" err="1" smtClean="0"/>
              <a:t>Kasas</a:t>
            </a:r>
            <a:r>
              <a:rPr lang="tr-TR" sz="2000" b="1" dirty="0" smtClean="0"/>
              <a:t> Suresi 28 . sure</a:t>
            </a:r>
          </a:p>
          <a:p>
            <a:r>
              <a:rPr lang="tr-TR" sz="2000" b="1" dirty="0" smtClean="0"/>
              <a:t>24 . Ayet </a:t>
            </a:r>
            <a:endParaRPr lang="tr-TR" sz="2000" dirty="0"/>
          </a:p>
        </p:txBody>
      </p:sp>
    </p:spTree>
    <p:extLst>
      <p:ext uri="{BB962C8B-B14F-4D97-AF65-F5344CB8AC3E}">
        <p14:creationId xmlns:p14="http://schemas.microsoft.com/office/powerpoint/2010/main" val="1472329956"/>
      </p:ext>
    </p:extLst>
  </p:cSld>
  <p:clrMapOvr>
    <a:masterClrMapping/>
  </p:clrMapOvr>
</p:sld>
</file>

<file path=ppt/slides/slide4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فَلَمَّٓا اَتٰيهَا نُودِيَ مِنْ شَاطِئِ الْوَادِ الْاَيْمَنِ فِي الْبُقْعَةِ الْمُبَارَكَةِ مِنَ الشَّجَرَةِ اَنْ يَا </a:t>
            </a:r>
            <a:r>
              <a:rPr lang="ar-AE" sz="3600" dirty="0" smtClean="0"/>
              <a:t>مُوسٰٓى</a:t>
            </a:r>
            <a:r>
              <a:rPr lang="tr-TR" sz="3600" dirty="0" smtClean="0"/>
              <a:t/>
            </a:r>
            <a:br>
              <a:rPr lang="tr-TR" sz="3600" dirty="0" smtClean="0"/>
            </a:br>
            <a:r>
              <a:rPr lang="tr-TR" sz="3600" dirty="0"/>
              <a:t/>
            </a:r>
            <a:br>
              <a:rPr lang="tr-TR" sz="3600" dirty="0"/>
            </a:br>
            <a:r>
              <a:rPr lang="ar-AE" sz="3600" dirty="0" smtClean="0"/>
              <a:t> </a:t>
            </a:r>
            <a:r>
              <a:rPr lang="ar-AE" sz="3600" dirty="0"/>
              <a:t>اِنّٖٓي اَنَا اللّٰهُ رَبُّ الْعَالَمٖينَۙ</a:t>
            </a:r>
            <a:r>
              <a:rPr lang="ar-AE" sz="3600" b="1" dirty="0"/>
              <a:t>﴿٣٠﴾</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﴾30﴿Oraya gelince, o mübarek yerdeki vadinin sağ tarafından, (oradaki) ağaç yönünden kendisine şöyle seslenildi: “Ey Mûsâ! Muhakkak ki ben yalnızca ben âlemlerin rabbi olan </a:t>
            </a:r>
            <a:r>
              <a:rPr lang="tr-TR" b="1" i="1" dirty="0" err="1"/>
              <a:t>Allahım</a:t>
            </a:r>
            <a:r>
              <a:rPr lang="tr-TR" b="1" i="1" dirty="0"/>
              <a:t>.</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sz="2000" b="1" dirty="0" err="1" smtClean="0"/>
              <a:t>Kasas</a:t>
            </a:r>
            <a:r>
              <a:rPr lang="tr-TR" sz="2000" b="1" dirty="0" smtClean="0"/>
              <a:t> Suresi 28 . sure</a:t>
            </a:r>
          </a:p>
          <a:p>
            <a:r>
              <a:rPr lang="tr-TR" sz="2000" b="1" dirty="0" smtClean="0"/>
              <a:t>30 . Ayet </a:t>
            </a:r>
            <a:endParaRPr lang="tr-TR" sz="2000" dirty="0"/>
          </a:p>
        </p:txBody>
      </p:sp>
    </p:spTree>
    <p:extLst>
      <p:ext uri="{BB962C8B-B14F-4D97-AF65-F5344CB8AC3E}">
        <p14:creationId xmlns:p14="http://schemas.microsoft.com/office/powerpoint/2010/main" val="3904446129"/>
      </p:ext>
    </p:extLst>
  </p:cSld>
  <p:clrMapOvr>
    <a:masterClrMapping/>
  </p:clrMapOvr>
</p:sld>
</file>

<file path=ppt/slides/slide4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اُسْلُكْ يَدَكَ فٖي جَيْبِكَ تَخْرُجْ بَيْضَٓاءَ مِنْ غَيْرِ سُٓوءٍؗ وَاضْمُمْ اِلَيْكَ جَنَاحَكَ مِنَ الرَّهْبِ </a:t>
            </a:r>
            <a:r>
              <a:rPr lang="tr-TR" sz="3600" dirty="0" smtClean="0"/>
              <a:t/>
            </a:r>
            <a:br>
              <a:rPr lang="tr-TR" sz="3600" dirty="0" smtClean="0"/>
            </a:br>
            <a:r>
              <a:rPr lang="tr-TR" sz="3600" dirty="0"/>
              <a:t/>
            </a:r>
            <a:br>
              <a:rPr lang="tr-TR" sz="3600" dirty="0"/>
            </a:br>
            <a:r>
              <a:rPr lang="ar-AE" sz="3600" dirty="0" smtClean="0"/>
              <a:t>فَذَانِكَ </a:t>
            </a:r>
            <a:r>
              <a:rPr lang="ar-AE" sz="3600" dirty="0"/>
              <a:t>بُرْهَانَانِ مِنْ رَبِّكَ اِلٰى فِرْعَوْنَ وَمَلَا۬ئِهٖؕ اِنَّهُمْ كَانُوا قَوْماً فَاسِقٖينَ</a:t>
            </a:r>
            <a:r>
              <a:rPr lang="ar-AE" sz="3600" b="1" dirty="0"/>
              <a:t>﴿٣٢﴾</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﴾32﴿Şimdi elini koynuna sok; bir hastalık yüzünden olmaksızın bembeyaz çıkacaktır. Korkudan açılıp savrulan kollarını normal konuma getir (sakin ol). İşte bu ikisi Firavun ve adamlarına karşı göstereceğin, rabbin tarafından iki kesin delildir. Onlar, yoldan çıkan bir kavim olmuşlardır.”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sz="2000" b="1" dirty="0" err="1" smtClean="0"/>
              <a:t>Kasas</a:t>
            </a:r>
            <a:r>
              <a:rPr lang="tr-TR" sz="2000" b="1" dirty="0" smtClean="0"/>
              <a:t> Suresi 28 . sure</a:t>
            </a:r>
          </a:p>
          <a:p>
            <a:r>
              <a:rPr lang="tr-TR" sz="2000" b="1" dirty="0" smtClean="0"/>
              <a:t>32 . Ayet </a:t>
            </a:r>
            <a:endParaRPr lang="tr-TR" sz="2000" dirty="0"/>
          </a:p>
        </p:txBody>
      </p:sp>
    </p:spTree>
    <p:extLst>
      <p:ext uri="{BB962C8B-B14F-4D97-AF65-F5344CB8AC3E}">
        <p14:creationId xmlns:p14="http://schemas.microsoft.com/office/powerpoint/2010/main" val="3877141723"/>
      </p:ext>
    </p:extLst>
  </p:cSld>
  <p:clrMapOvr>
    <a:masterClrMapping/>
  </p:clrMapOvr>
</p:sld>
</file>

<file path=ppt/slides/slide4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قَالَ رَبِّ اِنّٖي قَتَلْتُ مِنْهُمْ نَفْساً فَاَخَافُ اَنْ يَقْتُلُونِ</a:t>
            </a:r>
            <a:r>
              <a:rPr lang="ar-AE" b="1" dirty="0"/>
              <a:t>﴿٣٣﴾</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﴾33﴿Mûsâ dedi ki: “Rabbim! Ben onlardan birini öldürmüştüm, beni öldürmelerinden korkuyorum!</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sz="2000" b="1" dirty="0" err="1" smtClean="0"/>
              <a:t>Kasas</a:t>
            </a:r>
            <a:r>
              <a:rPr lang="tr-TR" sz="2000" b="1" dirty="0" smtClean="0"/>
              <a:t> Suresi 28 . sure</a:t>
            </a:r>
          </a:p>
          <a:p>
            <a:r>
              <a:rPr lang="tr-TR" sz="2000" b="1" dirty="0" smtClean="0"/>
              <a:t>33 . Ayet </a:t>
            </a:r>
            <a:endParaRPr lang="tr-TR" sz="2000" dirty="0"/>
          </a:p>
        </p:txBody>
      </p:sp>
    </p:spTree>
    <p:extLst>
      <p:ext uri="{BB962C8B-B14F-4D97-AF65-F5344CB8AC3E}">
        <p14:creationId xmlns:p14="http://schemas.microsoft.com/office/powerpoint/2010/main" val="999076558"/>
      </p:ext>
    </p:extLst>
  </p:cSld>
  <p:clrMapOvr>
    <a:masterClrMapping/>
  </p:clrMapOvr>
</p:sld>
</file>

<file path=ppt/slides/slide4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وَقَالَ مُوسٰى رَبّٖٓي اَعْلَمُ بِمَنْ جَٓاءَ بِالْهُدٰى مِنْ عِنْدِهٖ وَمَنْ تَكُونُ لَهُ عَاقِبَةُ الدَّارِؕ اِنَّهُ لَا </a:t>
            </a:r>
            <a:r>
              <a:rPr lang="ar-AE" sz="3600" dirty="0" smtClean="0"/>
              <a:t>يُفْلِحُ</a:t>
            </a:r>
            <a:r>
              <a:rPr lang="tr-TR" sz="3600" dirty="0" smtClean="0"/>
              <a:t/>
            </a:r>
            <a:br>
              <a:rPr lang="tr-TR" sz="3600" dirty="0" smtClean="0"/>
            </a:br>
            <a:r>
              <a:rPr lang="tr-TR" sz="3600" dirty="0"/>
              <a:t/>
            </a:r>
            <a:br>
              <a:rPr lang="tr-TR" sz="3600" dirty="0"/>
            </a:br>
            <a:r>
              <a:rPr lang="ar-AE" sz="3600" dirty="0" smtClean="0"/>
              <a:t> </a:t>
            </a:r>
            <a:r>
              <a:rPr lang="ar-AE" sz="3600" dirty="0"/>
              <a:t>الظَّالِمُونَ</a:t>
            </a:r>
            <a:r>
              <a:rPr lang="ar-AE" sz="3600" b="1" dirty="0"/>
              <a:t>﴿٣٧﴾</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﴾37﴿Mûsâ dedi ki: “Kendi katından kimin hidayet getirdiğini ve bu ülkede sonunda kimin kalacağını en iyi bilen rabbimdir. Muhakkak ki zalimler kurtulamaz.”</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sz="2000" b="1" dirty="0" err="1" smtClean="0"/>
              <a:t>Kasas</a:t>
            </a:r>
            <a:r>
              <a:rPr lang="tr-TR" sz="2000" b="1" dirty="0" smtClean="0"/>
              <a:t> Suresi 28 . sure</a:t>
            </a:r>
          </a:p>
          <a:p>
            <a:r>
              <a:rPr lang="tr-TR" sz="2000" b="1" dirty="0" smtClean="0"/>
              <a:t>37 . Ayet </a:t>
            </a:r>
            <a:endParaRPr lang="tr-TR" sz="2000" dirty="0"/>
          </a:p>
        </p:txBody>
      </p:sp>
    </p:spTree>
    <p:extLst>
      <p:ext uri="{BB962C8B-B14F-4D97-AF65-F5344CB8AC3E}">
        <p14:creationId xmlns:p14="http://schemas.microsoft.com/office/powerpoint/2010/main" val="3833750836"/>
      </p:ext>
    </p:extLst>
  </p:cSld>
  <p:clrMapOvr>
    <a:masterClrMapping/>
  </p:clrMapOvr>
</p:sld>
</file>

<file path=ppt/slides/slide4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وَمَا كُنْتَ بِجَانِبِ الطُّورِ اِذْ نَادَيْنَا وَلٰكِنْ رَحْمَةً مِنْ رَبِّكَ لِتُنْذِرَ قَوْماً مَٓا اَتٰيهُمْ مِنْ نَذٖيرٍ </a:t>
            </a:r>
            <a:r>
              <a:rPr lang="ar-AE" sz="3600" dirty="0" smtClean="0"/>
              <a:t>مِنْ</a:t>
            </a:r>
            <a:r>
              <a:rPr lang="tr-TR" sz="3600" dirty="0" smtClean="0"/>
              <a:t/>
            </a:r>
            <a:br>
              <a:rPr lang="tr-TR" sz="3600" dirty="0" smtClean="0"/>
            </a:br>
            <a:r>
              <a:rPr lang="tr-TR" sz="3600" dirty="0"/>
              <a:t/>
            </a:r>
            <a:br>
              <a:rPr lang="tr-TR" sz="3600" dirty="0"/>
            </a:br>
            <a:r>
              <a:rPr lang="ar-AE" sz="3600" dirty="0" smtClean="0"/>
              <a:t> </a:t>
            </a:r>
            <a:r>
              <a:rPr lang="ar-AE" sz="3600" dirty="0"/>
              <a:t>قَبْلِكَ لَعَلَّهُمْ يَتَذَكَّرُونَ</a:t>
            </a:r>
            <a:r>
              <a:rPr lang="ar-AE" sz="3600" b="1" dirty="0"/>
              <a:t>﴿٤٦﴾</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﴾46﴿Evet, Mûsâ’ya seslendiğimiz zaman sen </a:t>
            </a:r>
            <a:r>
              <a:rPr lang="tr-TR" b="1" i="1" dirty="0" err="1"/>
              <a:t>Tûr’un</a:t>
            </a:r>
            <a:r>
              <a:rPr lang="tr-TR" b="1" i="1" dirty="0"/>
              <a:t> yanında değildin. Fakat senden önce kendilerine uyarıcı gelmemiş olan bir kavmi uyarman için rabbinden bir rahmet olarak (sana da vahiy gönderdik). Umulur ki düşünüp öğüt alırlar.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sz="2000" b="1" dirty="0" err="1" smtClean="0"/>
              <a:t>Kasas</a:t>
            </a:r>
            <a:r>
              <a:rPr lang="tr-TR" sz="2000" b="1" dirty="0" smtClean="0"/>
              <a:t> Suresi 28 . sure</a:t>
            </a:r>
          </a:p>
          <a:p>
            <a:r>
              <a:rPr lang="tr-TR" sz="2000" b="1" dirty="0" smtClean="0"/>
              <a:t>46 . Ayet </a:t>
            </a:r>
            <a:endParaRPr lang="tr-TR" sz="2000" dirty="0"/>
          </a:p>
        </p:txBody>
      </p:sp>
    </p:spTree>
    <p:extLst>
      <p:ext uri="{BB962C8B-B14F-4D97-AF65-F5344CB8AC3E}">
        <p14:creationId xmlns:p14="http://schemas.microsoft.com/office/powerpoint/2010/main" val="174586544"/>
      </p:ext>
    </p:extLst>
  </p:cSld>
  <p:clrMapOvr>
    <a:masterClrMapping/>
  </p:clrMapOvr>
</p:sld>
</file>

<file path=ppt/slides/slide4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وَلَوْلَٓا اَنْ تُصٖيبَهُمْ مُصٖيبَةٌ بِمَا قَدَّمَتْ اَيْدٖيهِمْ فَيَقُولُوا رَبَّـنَا لَوْلَٓا اَرْسَلْتَ اِلَيْنَا رَسُولاً </a:t>
            </a:r>
            <a:r>
              <a:rPr lang="ar-AE" sz="3600" dirty="0" smtClean="0"/>
              <a:t>فَنَتَّبِـعَ</a:t>
            </a:r>
            <a:r>
              <a:rPr lang="tr-TR" sz="3600" dirty="0" smtClean="0"/>
              <a:t/>
            </a:r>
            <a:br>
              <a:rPr lang="tr-TR" sz="3600" dirty="0" smtClean="0"/>
            </a:br>
            <a:r>
              <a:rPr lang="tr-TR" sz="3600" dirty="0"/>
              <a:t/>
            </a:r>
            <a:br>
              <a:rPr lang="tr-TR" sz="3600" dirty="0"/>
            </a:br>
            <a:r>
              <a:rPr lang="ar-AE" sz="3600" dirty="0" smtClean="0"/>
              <a:t> </a:t>
            </a:r>
            <a:r>
              <a:rPr lang="ar-AE" sz="3600" dirty="0"/>
              <a:t>اٰيَاتِكَ وَنَكُونَ مِنَ الْمُؤْمِنٖينَ</a:t>
            </a:r>
            <a:r>
              <a:rPr lang="ar-AE" sz="3600" b="1" dirty="0"/>
              <a:t>﴿٤٧﴾</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﴾47﴿Önceden yaptıkları yüzünden başlarına bir musibet geldiğinde, “Rabbimiz! Keşke bize bir peygamber gönderseydin de </a:t>
            </a:r>
            <a:r>
              <a:rPr lang="tr-TR" b="1" i="1" dirty="0" err="1"/>
              <a:t>âyetlerine</a:t>
            </a:r>
            <a:r>
              <a:rPr lang="tr-TR" b="1" i="1" dirty="0"/>
              <a:t> uyup da müminlerden olsaydık!” diyecek olmasalardı (peygamber göndermezdik).</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sz="2000" b="1" dirty="0" err="1" smtClean="0"/>
              <a:t>Kasas</a:t>
            </a:r>
            <a:r>
              <a:rPr lang="tr-TR" sz="2000" b="1" dirty="0" smtClean="0"/>
              <a:t> Suresi 28 . sure</a:t>
            </a:r>
          </a:p>
          <a:p>
            <a:r>
              <a:rPr lang="tr-TR" sz="2000" b="1" dirty="0" smtClean="0"/>
              <a:t>47 . Ayet </a:t>
            </a:r>
            <a:endParaRPr lang="tr-TR" sz="2000" dirty="0"/>
          </a:p>
        </p:txBody>
      </p:sp>
    </p:spTree>
    <p:extLst>
      <p:ext uri="{BB962C8B-B14F-4D97-AF65-F5344CB8AC3E}">
        <p14:creationId xmlns:p14="http://schemas.microsoft.com/office/powerpoint/2010/main" val="3398492977"/>
      </p:ext>
    </p:extLst>
  </p:cSld>
  <p:clrMapOvr>
    <a:masterClrMapping/>
  </p:clrMapOvr>
</p:sld>
</file>

<file path=ppt/slides/slide4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اَلَّذٖينَ اٰتَيْنَاهُمُ الْكِتَابَ مِنْ قَبْلِهٖ هُمْ بِهٖ يُؤْمِنُونَ</a:t>
            </a:r>
            <a:r>
              <a:rPr lang="ar-AE" b="1" dirty="0"/>
              <a:t>﴿٥٢﴾</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﴾52﴿Bundan önce kendilerine kitap verdiğimiz kimseler (içinde öyleleri vardır ki) buna da iman ederler.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sz="2000" b="1" dirty="0" err="1" smtClean="0"/>
              <a:t>Kasas</a:t>
            </a:r>
            <a:r>
              <a:rPr lang="tr-TR" sz="2000" b="1" dirty="0" smtClean="0"/>
              <a:t> Suresi 28 . sure</a:t>
            </a:r>
          </a:p>
          <a:p>
            <a:r>
              <a:rPr lang="tr-TR" sz="2000" b="1" dirty="0" smtClean="0"/>
              <a:t>52 . Ayet </a:t>
            </a:r>
            <a:endParaRPr lang="tr-TR" sz="2000" dirty="0"/>
          </a:p>
        </p:txBody>
      </p:sp>
    </p:spTree>
    <p:extLst>
      <p:ext uri="{BB962C8B-B14F-4D97-AF65-F5344CB8AC3E}">
        <p14:creationId xmlns:p14="http://schemas.microsoft.com/office/powerpoint/2010/main" val="613168413"/>
      </p:ext>
    </p:extLst>
  </p:cSld>
  <p:clrMapOvr>
    <a:masterClrMapping/>
  </p:clrMapOvr>
</p:sld>
</file>

<file path=ppt/slides/slide4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وَاِذَا يُتْلٰى عَلَيْهِمْ قَالُٓوا اٰمَنَّا بِهٖٓ اِنَّهُ الْحَقُّ مِنْ رَبِّنَٓا اِنَّا كُنَّا مِنْ قَبْلِهٖ مُسْلِمٖينَ</a:t>
            </a:r>
            <a:r>
              <a:rPr lang="ar-AE" sz="3600" b="1" dirty="0"/>
              <a:t>﴿٥٣﴾</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﴾53﴿Onlara Kur’an okunduğu zaman, “Ona iman ettik, şüphesiz o rabbimizden gelmiş gerçeğin kendisidir. Esasen biz bundan önce de rabbimize boyun eğmiştik” derler.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sz="2000" b="1" dirty="0" err="1" smtClean="0"/>
              <a:t>Kasas</a:t>
            </a:r>
            <a:r>
              <a:rPr lang="tr-TR" sz="2000" b="1" dirty="0" smtClean="0"/>
              <a:t> Suresi 28 . sure</a:t>
            </a:r>
          </a:p>
          <a:p>
            <a:r>
              <a:rPr lang="tr-TR" sz="2000" b="1" dirty="0" smtClean="0"/>
              <a:t>53 . Ayet </a:t>
            </a:r>
            <a:endParaRPr lang="tr-TR" sz="2000" dirty="0"/>
          </a:p>
        </p:txBody>
      </p:sp>
    </p:spTree>
    <p:extLst>
      <p:ext uri="{BB962C8B-B14F-4D97-AF65-F5344CB8AC3E}">
        <p14:creationId xmlns:p14="http://schemas.microsoft.com/office/powerpoint/2010/main" val="2463440989"/>
      </p:ext>
    </p:extLst>
  </p:cSld>
  <p:clrMapOvr>
    <a:masterClrMapping/>
  </p:clrMapOvr>
</p:sld>
</file>

<file path=ppt/slides/slide4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وَمَا كَانَ رَبُّكَ مُهْلِكَ الْقُرٰى حَتّٰى يَبْعَثَ فٖٓي اُمِّهَا رَسُولاً يَتْلُوا عَلَيْهِمْ اٰيَاتِنَاۚ وَمَا كُنَّا </a:t>
            </a:r>
            <a:r>
              <a:rPr lang="ar-AE" sz="3600" dirty="0" smtClean="0"/>
              <a:t>مُهْلِكِي</a:t>
            </a:r>
            <a:r>
              <a:rPr lang="tr-TR" sz="3600" dirty="0" smtClean="0"/>
              <a:t/>
            </a:r>
            <a:br>
              <a:rPr lang="tr-TR" sz="3600" dirty="0" smtClean="0"/>
            </a:br>
            <a:r>
              <a:rPr lang="tr-TR" sz="3600" dirty="0"/>
              <a:t/>
            </a:r>
            <a:br>
              <a:rPr lang="tr-TR" sz="3600" dirty="0"/>
            </a:br>
            <a:r>
              <a:rPr lang="ar-AE" sz="3600" dirty="0" smtClean="0"/>
              <a:t> </a:t>
            </a:r>
            <a:r>
              <a:rPr lang="ar-AE" sz="3600" dirty="0"/>
              <a:t>الْقُرٰٓى اِلَّا وَاَهْلُهَا ظَالِمُونَ</a:t>
            </a:r>
            <a:r>
              <a:rPr lang="ar-AE" sz="3600" b="1" dirty="0"/>
              <a:t>﴿٥٩﴾</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﴾59﴿Merkezinde halka </a:t>
            </a:r>
            <a:r>
              <a:rPr lang="tr-TR" b="1" i="1" dirty="0" err="1"/>
              <a:t>âyetlerimizi</a:t>
            </a:r>
            <a:r>
              <a:rPr lang="tr-TR" b="1" i="1" dirty="0"/>
              <a:t> okuyan bir peygamber göndermedikçe rabbin memleketleri helâk etmez. Biz, ülkeleri ancak halkı zulümde ısrar edince helâk ederiz.</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sz="2000" b="1" dirty="0" err="1" smtClean="0"/>
              <a:t>Kasas</a:t>
            </a:r>
            <a:r>
              <a:rPr lang="tr-TR" sz="2000" b="1" dirty="0" smtClean="0"/>
              <a:t> Suresi 28 . sure</a:t>
            </a:r>
          </a:p>
          <a:p>
            <a:r>
              <a:rPr lang="tr-TR" sz="2000" b="1" dirty="0" smtClean="0"/>
              <a:t>59 . Ayet </a:t>
            </a:r>
            <a:endParaRPr lang="tr-TR" sz="2000" dirty="0"/>
          </a:p>
        </p:txBody>
      </p:sp>
    </p:spTree>
    <p:extLst>
      <p:ext uri="{BB962C8B-B14F-4D97-AF65-F5344CB8AC3E}">
        <p14:creationId xmlns:p14="http://schemas.microsoft.com/office/powerpoint/2010/main" val="755169568"/>
      </p:ext>
    </p:extLst>
  </p:cSld>
  <p:clrMapOvr>
    <a:masterClrMapping/>
  </p:clrMapOvr>
</p:sld>
</file>

<file path=ppt/slides/slide4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قَالَ الَّذٖينَ حَقَّ عَلَيْهِمُ الْقَوْلُ رَبَّنَا هٰٓؤُ۬لَٓاءِ الَّذٖينَ اَغْوَيْنَاۚ اَغْوَيْنَاهُمْ كَمَا غَوَيْنَاۚ تَبَرَّأْنَٓا اِلَيْكَؗ </a:t>
            </a:r>
            <a:r>
              <a:rPr lang="ar-AE" sz="3600" dirty="0" smtClean="0"/>
              <a:t>مَا</a:t>
            </a:r>
            <a:r>
              <a:rPr lang="tr-TR" sz="3600" dirty="0" smtClean="0"/>
              <a:t/>
            </a:r>
            <a:br>
              <a:rPr lang="tr-TR" sz="3600" dirty="0" smtClean="0"/>
            </a:br>
            <a:r>
              <a:rPr lang="tr-TR" sz="3600" dirty="0"/>
              <a:t/>
            </a:r>
            <a:br>
              <a:rPr lang="tr-TR" sz="3600" dirty="0"/>
            </a:br>
            <a:r>
              <a:rPr lang="ar-AE" sz="3600" dirty="0" smtClean="0"/>
              <a:t> </a:t>
            </a:r>
            <a:r>
              <a:rPr lang="ar-AE" sz="3600" dirty="0"/>
              <a:t>كَانُٓوا اِيَّانَا يَعْبُدُونَ</a:t>
            </a:r>
            <a:r>
              <a:rPr lang="ar-AE" sz="3600" b="1" dirty="0"/>
              <a:t>﴿٦٣﴾</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﴾63﴿Kendileriyle ilgili azap hükmü kesinleşmiş olanlar, “Rabbimiz! Şunlar azdırdığımız kimselerdir. Kendimiz azdığımız gibi onları da azdırdık. Sorumluluklarını yüklenmiyor, onları senin hükmüne bırakıyoruz. Onlar zaten bize tapmıyorlardı” derler.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sz="2000" b="1" dirty="0" err="1" smtClean="0"/>
              <a:t>Kasas</a:t>
            </a:r>
            <a:r>
              <a:rPr lang="tr-TR" sz="2000" b="1" dirty="0" smtClean="0"/>
              <a:t> Suresi 28 . sure</a:t>
            </a:r>
          </a:p>
          <a:p>
            <a:r>
              <a:rPr lang="tr-TR" sz="2000" b="1" dirty="0" smtClean="0"/>
              <a:t>63 . Ayet </a:t>
            </a:r>
            <a:endParaRPr lang="tr-TR" sz="2000" dirty="0"/>
          </a:p>
        </p:txBody>
      </p:sp>
    </p:spTree>
    <p:extLst>
      <p:ext uri="{BB962C8B-B14F-4D97-AF65-F5344CB8AC3E}">
        <p14:creationId xmlns:p14="http://schemas.microsoft.com/office/powerpoint/2010/main" val="3528842104"/>
      </p:ext>
    </p:extLst>
  </p:cSld>
  <p:clrMapOvr>
    <a:masterClrMapping/>
  </p:clrMapOvr>
</p:sld>
</file>

<file path=ppt/slides/slide4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وَرَبُّكَ يَخْلُقُ مَا يَشَٓاءُ وَيَخْتَارُؕ مَا كَانَ لَهُمُ الْخِيَرَةُؕ سُبْحَانَ اللّٰهِ وَتَعَالٰى عَمَّا يُشْرِكُونَ</a:t>
            </a:r>
            <a:r>
              <a:rPr lang="ar-AE" sz="3600" b="1" dirty="0"/>
              <a:t>﴿٦٨﴾</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﴾68﴿Rabbin, dilediğini yaratır ve tercih eder. (O’nun seçme ve yaratmasında) onların tercih hakkı yoktur. Allah, onların ortak koştuklarından münezzehtir ve </a:t>
            </a:r>
            <a:r>
              <a:rPr lang="tr-TR" b="1" i="1" dirty="0" err="1"/>
              <a:t>şânı</a:t>
            </a:r>
            <a:r>
              <a:rPr lang="tr-TR" b="1" i="1" dirty="0"/>
              <a:t> yücedir.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sz="2000" b="1" dirty="0" err="1" smtClean="0"/>
              <a:t>Kasas</a:t>
            </a:r>
            <a:r>
              <a:rPr lang="tr-TR" sz="2000" b="1" dirty="0" smtClean="0"/>
              <a:t> Suresi 28 . sure</a:t>
            </a:r>
          </a:p>
          <a:p>
            <a:r>
              <a:rPr lang="tr-TR" sz="2000" b="1" dirty="0" smtClean="0"/>
              <a:t>68 . Ayet </a:t>
            </a:r>
            <a:endParaRPr lang="tr-TR" sz="2000" dirty="0"/>
          </a:p>
        </p:txBody>
      </p:sp>
    </p:spTree>
    <p:extLst>
      <p:ext uri="{BB962C8B-B14F-4D97-AF65-F5344CB8AC3E}">
        <p14:creationId xmlns:p14="http://schemas.microsoft.com/office/powerpoint/2010/main" val="153660118"/>
      </p:ext>
    </p:extLst>
  </p:cSld>
  <p:clrMapOvr>
    <a:masterClrMapping/>
  </p:clrMapOvr>
</p:sld>
</file>

<file path=ppt/slides/slide4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وَرَبُّكَ يَعْلَمُ مَا تُكِنُّ صُدُورُهُمْ وَمَا يُعْلِنُونَ</a:t>
            </a:r>
            <a:r>
              <a:rPr lang="ar-AE" b="1" dirty="0"/>
              <a:t>﴿٦٩﴾</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﴾69﴿Rabbin, onların kalplerinde gizlediklerini de açığa vurduklarını da bilir.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sz="2000" b="1" dirty="0" err="1" smtClean="0"/>
              <a:t>Kasas</a:t>
            </a:r>
            <a:r>
              <a:rPr lang="tr-TR" sz="2000" b="1" dirty="0" smtClean="0"/>
              <a:t> Suresi 28 . sure</a:t>
            </a:r>
          </a:p>
          <a:p>
            <a:r>
              <a:rPr lang="tr-TR" sz="2000" b="1" dirty="0" smtClean="0"/>
              <a:t>69. Ayet </a:t>
            </a:r>
            <a:endParaRPr lang="tr-TR" sz="2000" dirty="0"/>
          </a:p>
        </p:txBody>
      </p:sp>
    </p:spTree>
    <p:extLst>
      <p:ext uri="{BB962C8B-B14F-4D97-AF65-F5344CB8AC3E}">
        <p14:creationId xmlns:p14="http://schemas.microsoft.com/office/powerpoint/2010/main" val="1877613753"/>
      </p:ext>
    </p:extLst>
  </p:cSld>
  <p:clrMapOvr>
    <a:masterClrMapping/>
  </p:clrMapOvr>
</p:sld>
</file>

<file path=ppt/slides/slide4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اِنَّ الَّذٖي فَرَضَ عَلَيْكَ الْقُرْاٰنَ لَـرَٓادُّكَ اِلٰى مَعَادٍؕ قُلْ رَبّٖٓي اَعْلَمُ مَنْ جَٓاءَ بِالْهُدٰى وَمَنْ </a:t>
            </a:r>
            <a:r>
              <a:rPr lang="ar-AE" sz="3600" dirty="0" smtClean="0"/>
              <a:t>هُوَ</a:t>
            </a:r>
            <a:r>
              <a:rPr lang="tr-TR" sz="3600" dirty="0" smtClean="0"/>
              <a:t/>
            </a:r>
            <a:br>
              <a:rPr lang="tr-TR" sz="3600" dirty="0" smtClean="0"/>
            </a:br>
            <a:r>
              <a:rPr lang="tr-TR" sz="3600" dirty="0"/>
              <a:t/>
            </a:r>
            <a:br>
              <a:rPr lang="tr-TR" sz="3600" dirty="0"/>
            </a:br>
            <a:r>
              <a:rPr lang="ar-AE" sz="3600" dirty="0" smtClean="0"/>
              <a:t> </a:t>
            </a:r>
            <a:r>
              <a:rPr lang="ar-AE" sz="3600" dirty="0"/>
              <a:t>فٖي ضَلَالٍ مُبٖينٍ</a:t>
            </a:r>
            <a:r>
              <a:rPr lang="ar-AE" sz="3600" b="1" dirty="0"/>
              <a:t>﴿٨٥﴾</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﴾85﴿Kur’an’ı sana indiren Allah, elbette seni dönülecek yere tekrar gönderecektir. De ki: “Kimin doğru yolda yürüdüğünü, kimin de apaçık bir sapkınlık içinde olduğunu en iyi rabbim bilir.”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sz="2000" b="1" dirty="0" err="1" smtClean="0"/>
              <a:t>Kasas</a:t>
            </a:r>
            <a:r>
              <a:rPr lang="tr-TR" sz="2000" b="1" dirty="0" smtClean="0"/>
              <a:t> Suresi 28 . sure</a:t>
            </a:r>
          </a:p>
          <a:p>
            <a:r>
              <a:rPr lang="tr-TR" sz="2000" b="1" dirty="0" smtClean="0"/>
              <a:t>85 . Ayet </a:t>
            </a:r>
            <a:endParaRPr lang="tr-TR" sz="2000" dirty="0"/>
          </a:p>
        </p:txBody>
      </p:sp>
    </p:spTree>
    <p:extLst>
      <p:ext uri="{BB962C8B-B14F-4D97-AF65-F5344CB8AC3E}">
        <p14:creationId xmlns:p14="http://schemas.microsoft.com/office/powerpoint/2010/main" val="1528543530"/>
      </p:ext>
    </p:extLst>
  </p:cSld>
  <p:clrMapOvr>
    <a:masterClrMapping/>
  </p:clrMapOvr>
</p:sld>
</file>

<file path=ppt/slides/slide4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وَمِنَ النَّاسِ مَنْ يَقُولُ اٰمَنَّا بِاللّٰهِ فَاِذَٓا اُو۫ذِيَ فِي اللّٰهِ جَعَلَ فِتْنَةَ النَّاسِ كَعَذَابِ اللّٰهِؕ وَلَئِنْ </a:t>
            </a:r>
            <a:r>
              <a:rPr lang="ar-AE" sz="3600" dirty="0" smtClean="0"/>
              <a:t>جَٓاءَ</a:t>
            </a:r>
            <a:r>
              <a:rPr lang="tr-TR" sz="3600" dirty="0" smtClean="0"/>
              <a:t/>
            </a:r>
            <a:br>
              <a:rPr lang="tr-TR" sz="3600" dirty="0" smtClean="0"/>
            </a:br>
            <a:r>
              <a:rPr lang="tr-TR" sz="3600" dirty="0"/>
              <a:t/>
            </a:r>
            <a:br>
              <a:rPr lang="tr-TR" sz="3600" dirty="0"/>
            </a:br>
            <a:r>
              <a:rPr lang="ar-AE" sz="3600" dirty="0" smtClean="0"/>
              <a:t> </a:t>
            </a:r>
            <a:r>
              <a:rPr lang="ar-AE" sz="3600" dirty="0"/>
              <a:t>نَصْرٌ مِنْ رَبِّكَ لَيَقُولُنَّ اِنَّا كُنَّا مَعَكُمْؕ اَوَلَيْسَ اللّٰهُ بِاَعْلَمَ بِمَا فٖي صُدُورِ الْعَالَمٖينَ</a:t>
            </a:r>
            <a:r>
              <a:rPr lang="ar-AE" sz="3600" b="1" dirty="0"/>
              <a:t>﴿١٠﴾</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2000" b="1" i="1" dirty="0"/>
              <a:t>﴾10﴿İnsanlar arasında öyleleri de vardır ki, “Allah’a inanıyoruz” derler; ama Allah uğrunda bir sıkıntıyla karşılaşınca insanlardan gördükleri eziyeti Allah’tan gelen bir ceza gibi düşünürler. Ama rabbinden bir yardım gelecek olsa o zaman da mutlaka (gerçek müminlere), “Aslında biz hep sizinle olduk” derler. Peki ama herkesin kalbindekileri en iyi bilen Allah değil midir?</a:t>
            </a:r>
            <a:endParaRPr lang="tr-TR" sz="18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Ankebût</a:t>
            </a:r>
            <a:r>
              <a:rPr lang="tr-TR" sz="2000" b="1" dirty="0" smtClean="0"/>
              <a:t> Suresi 29 . sure</a:t>
            </a:r>
          </a:p>
          <a:p>
            <a:r>
              <a:rPr lang="tr-TR" sz="2000" b="1" dirty="0" smtClean="0"/>
              <a:t>10 . Ayet </a:t>
            </a:r>
            <a:endParaRPr lang="tr-TR" sz="2000" dirty="0"/>
          </a:p>
        </p:txBody>
      </p:sp>
    </p:spTree>
    <p:extLst>
      <p:ext uri="{BB962C8B-B14F-4D97-AF65-F5344CB8AC3E}">
        <p14:creationId xmlns:p14="http://schemas.microsoft.com/office/powerpoint/2010/main" val="2154559443"/>
      </p:ext>
    </p:extLst>
  </p:cSld>
  <p:clrMapOvr>
    <a:masterClrMapping/>
  </p:clrMapOvr>
</p:sld>
</file>

<file path=ppt/slides/slide5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وَقَالَ اِنَّمَا اتَّخَذْتُمْ مِنْ دُونِ اللّٰهِ اَوْثَاناًۙ مَوَدَّةَ بَيْنِكُمْ فِي الْحَيٰوةِ الدُّنْيَاۚ ثُمَّ يَوْمَ الْقِيٰمَةِ </a:t>
            </a:r>
            <a:r>
              <a:rPr lang="ar-AE" sz="3600" dirty="0" smtClean="0"/>
              <a:t>يَكْفُرُ</a:t>
            </a:r>
            <a:r>
              <a:rPr lang="tr-TR" sz="3600" dirty="0" smtClean="0"/>
              <a:t/>
            </a:r>
            <a:br>
              <a:rPr lang="tr-TR" sz="3600" dirty="0" smtClean="0"/>
            </a:br>
            <a:r>
              <a:rPr lang="tr-TR" sz="3600" dirty="0"/>
              <a:t/>
            </a:r>
            <a:br>
              <a:rPr lang="tr-TR" sz="3600" dirty="0"/>
            </a:br>
            <a:r>
              <a:rPr lang="ar-AE" sz="3600" dirty="0" smtClean="0"/>
              <a:t> </a:t>
            </a:r>
            <a:r>
              <a:rPr lang="ar-AE" sz="3600" dirty="0"/>
              <a:t>بَعْضُكُمْ بِبَعْضٍ وَيَلْعَنُ بَعْضُكُمْ بَعْضاًؗ وَمَأْوٰيكُمُ النَّارُ وَمَا لَكُمْ مِنْ نَاصِرٖينَࣗ</a:t>
            </a:r>
            <a:r>
              <a:rPr lang="ar-AE" sz="3600" b="1" dirty="0"/>
              <a:t>﴿٢٥﴾</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2000" b="1" i="1" dirty="0"/>
              <a:t>﴾25﴿İbrâhim onlara şöyle demişti: “Sizler, sırf dünya hayatında aranızdaki sevgi (ve çıkar) ilişkisini sürdürmek için Allah’ı bırakıp kendinize birtakım putlar edindiniz. Sonra kıyamet gününde birbirinizi reddedecek, birbirinize lânetler yağdıracaksınız. Varacağınız yer cehennemdir; hiçbir yardımcınız da olmayacaktır.”</a:t>
            </a:r>
            <a:endParaRPr lang="tr-TR" sz="18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Ankebût</a:t>
            </a:r>
            <a:r>
              <a:rPr lang="tr-TR" sz="2000" b="1" dirty="0" smtClean="0"/>
              <a:t> Suresi 29 . sure</a:t>
            </a:r>
          </a:p>
          <a:p>
            <a:r>
              <a:rPr lang="tr-TR" sz="2000" b="1" dirty="0" smtClean="0"/>
              <a:t>25 . Ayet </a:t>
            </a:r>
            <a:endParaRPr lang="tr-TR" sz="2000" dirty="0"/>
          </a:p>
        </p:txBody>
      </p:sp>
    </p:spTree>
    <p:extLst>
      <p:ext uri="{BB962C8B-B14F-4D97-AF65-F5344CB8AC3E}">
        <p14:creationId xmlns:p14="http://schemas.microsoft.com/office/powerpoint/2010/main" val="359767751"/>
      </p:ext>
    </p:extLst>
  </p:cSld>
  <p:clrMapOvr>
    <a:masterClrMapping/>
  </p:clrMapOvr>
</p:sld>
</file>

<file path=ppt/slides/slide5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قَالَ رَبِّ انْصُرْنٖي عَلَى الْقَوْمِ الْمُفْسِدٖينَࣖ</a:t>
            </a:r>
            <a:r>
              <a:rPr lang="ar-AE" b="1" dirty="0"/>
              <a:t>﴿٣٠﴾</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﴾30﴿Lût, “Şu ahlâkı bozan topluluğa karşı bana yardım et rabbim!” diye dua etti.</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Ankebût</a:t>
            </a:r>
            <a:r>
              <a:rPr lang="tr-TR" sz="2000" b="1" dirty="0" smtClean="0"/>
              <a:t> Suresi 29 . sure</a:t>
            </a:r>
          </a:p>
          <a:p>
            <a:r>
              <a:rPr lang="tr-TR" sz="2000" b="1" dirty="0" smtClean="0"/>
              <a:t>30 . Ayet </a:t>
            </a:r>
            <a:endParaRPr lang="tr-TR" sz="2000" dirty="0"/>
          </a:p>
        </p:txBody>
      </p:sp>
    </p:spTree>
    <p:extLst>
      <p:ext uri="{BB962C8B-B14F-4D97-AF65-F5344CB8AC3E}">
        <p14:creationId xmlns:p14="http://schemas.microsoft.com/office/powerpoint/2010/main" val="3176506243"/>
      </p:ext>
    </p:extLst>
  </p:cSld>
  <p:clrMapOvr>
    <a:masterClrMapping/>
  </p:clrMapOvr>
</p:sld>
</file>

<file path=ppt/slides/slide5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وَقَالُوا لَوْلَٓا اُنْزِلَ عَلَيْهِ اٰيَاتٌ مِنْ رَبِّهٖؕ قُلْ اِنَّمَا الْاٰيَاتُ عِنْدَ اللّٰهِؕ وَاِنَّـمَٓا اَنَا۬ نَذٖيرٌ مُبٖينٌ</a:t>
            </a:r>
            <a:r>
              <a:rPr lang="ar-AE" sz="3600" b="1" dirty="0"/>
              <a:t>﴿٥٠﴾</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﴾50﴿Onlar hâlâ, “Rabbinden ona bazı </a:t>
            </a:r>
            <a:r>
              <a:rPr lang="tr-TR" b="1" i="1" dirty="0" err="1"/>
              <a:t>mûcizeler</a:t>
            </a:r>
            <a:r>
              <a:rPr lang="tr-TR" b="1" i="1" dirty="0"/>
              <a:t> indirilmeli değil miydi?” diyorlar. De ki: “</a:t>
            </a:r>
            <a:r>
              <a:rPr lang="tr-TR" b="1" i="1" dirty="0" err="1"/>
              <a:t>Mûcizeler</a:t>
            </a:r>
            <a:r>
              <a:rPr lang="tr-TR" b="1" i="1" dirty="0"/>
              <a:t> yalnız Allah’ın katındadır; ben sadece bir uyarıcıyım.”</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Ankebût</a:t>
            </a:r>
            <a:r>
              <a:rPr lang="tr-TR" sz="2000" b="1" dirty="0" smtClean="0"/>
              <a:t> Suresi 29 . sure</a:t>
            </a:r>
          </a:p>
          <a:p>
            <a:r>
              <a:rPr lang="tr-TR" sz="2000" b="1" dirty="0" smtClean="0"/>
              <a:t>50 . Ayet </a:t>
            </a:r>
            <a:endParaRPr lang="tr-TR" sz="2000" dirty="0"/>
          </a:p>
        </p:txBody>
      </p:sp>
    </p:spTree>
    <p:extLst>
      <p:ext uri="{BB962C8B-B14F-4D97-AF65-F5344CB8AC3E}">
        <p14:creationId xmlns:p14="http://schemas.microsoft.com/office/powerpoint/2010/main" val="3772013265"/>
      </p:ext>
    </p:extLst>
  </p:cSld>
  <p:clrMapOvr>
    <a:masterClrMapping/>
  </p:clrMapOvr>
</p:sld>
</file>

<file path=ppt/slides/slide5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573721"/>
            <a:ext cx="12192000" cy="1204331"/>
          </a:xfrm>
        </p:spPr>
        <p:txBody>
          <a:bodyPr>
            <a:noAutofit/>
          </a:bodyPr>
          <a:lstStyle/>
          <a:p>
            <a:pPr rtl="1"/>
            <a:r>
              <a:rPr lang="ar-AE" sz="3600" dirty="0"/>
              <a:t>وَالَّذٖينَ اٰمَنُوا وَعَمِلُوا الصَّالِحَاتِ لَنُبَوِّئَنَّهُمْ مِنَ الْجَنَّةِ غُرَفاً تَجْرٖي مِنْ تَحْتِهَا </a:t>
            </a:r>
            <a:r>
              <a:rPr lang="ar-AE" sz="3600" dirty="0" smtClean="0"/>
              <a:t>الْاَنْهَارُ</a:t>
            </a:r>
            <a:r>
              <a:rPr lang="tr-TR" sz="3600" dirty="0" smtClean="0"/>
              <a:t/>
            </a:r>
            <a:br>
              <a:rPr lang="tr-TR" sz="3600" dirty="0" smtClean="0"/>
            </a:br>
            <a:r>
              <a:rPr lang="tr-TR" sz="3600" dirty="0"/>
              <a:t/>
            </a:r>
            <a:br>
              <a:rPr lang="tr-TR" sz="3600" dirty="0"/>
            </a:br>
            <a:r>
              <a:rPr lang="ar-AE" sz="3600" dirty="0" smtClean="0"/>
              <a:t> </a:t>
            </a:r>
            <a:r>
              <a:rPr lang="ar-AE" sz="3600" dirty="0"/>
              <a:t>خَالِدٖينَ فٖيهَاؕ نِعْمَ اَجْرُ الْعَامِلٖينَࣗ</a:t>
            </a:r>
            <a:r>
              <a:rPr lang="ar-AE" sz="3600" b="1" dirty="0"/>
              <a:t>﴿٥٨</a:t>
            </a:r>
            <a:r>
              <a:rPr lang="ar-AE" sz="3600" b="1" dirty="0" smtClean="0"/>
              <a:t>﴾</a:t>
            </a:r>
            <a:r>
              <a:rPr lang="tr-TR" sz="3600" b="1" dirty="0" smtClean="0"/>
              <a:t/>
            </a:r>
            <a:br>
              <a:rPr lang="tr-TR" sz="3600" b="1" dirty="0" smtClean="0"/>
            </a:br>
            <a:r>
              <a:rPr lang="ar-AE" sz="3600" dirty="0"/>
              <a:t/>
            </a:r>
            <a:br>
              <a:rPr lang="ar-AE" sz="3600" dirty="0"/>
            </a:br>
            <a:r>
              <a:rPr lang="ar-AE" sz="3600" dirty="0"/>
              <a:t>اَلَّذٖينَ صَبَرُوا وَعَلٰى رَبِّهِمْ يَتَوَكَّلُونَ</a:t>
            </a:r>
            <a:r>
              <a:rPr lang="ar-AE" sz="3600" b="1" dirty="0"/>
              <a:t>﴿٥٩﴾</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2000" b="1" i="1" dirty="0"/>
              <a:t>﴾58-59﴿İman edip dünya ve </a:t>
            </a:r>
            <a:r>
              <a:rPr lang="tr-TR" sz="2000" b="1" i="1" dirty="0" err="1"/>
              <a:t>âhiret</a:t>
            </a:r>
            <a:r>
              <a:rPr lang="tr-TR" sz="2000" b="1" i="1" dirty="0"/>
              <a:t> için yararlı işler yapanları -hiç şüpheniz olmasın- içinde ebedî kalmak üzere altından ırmaklar akan cennetteki köşklere yerleştireceğiz; sıkıntılara katlanan, yalnız Allah’a dayanıp güvenerek işlerini gerektiği gibi yapanlara ne güzel karşılık!</a:t>
            </a:r>
            <a:endParaRPr lang="tr-TR" sz="18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Ankebût</a:t>
            </a:r>
            <a:r>
              <a:rPr lang="tr-TR" sz="2000" b="1" dirty="0" smtClean="0"/>
              <a:t> Suresi 29 . sure</a:t>
            </a:r>
          </a:p>
          <a:p>
            <a:r>
              <a:rPr lang="tr-TR" sz="2000" b="1" dirty="0" smtClean="0"/>
              <a:t>58 - 59 . Ayet </a:t>
            </a:r>
            <a:endParaRPr lang="tr-TR" sz="2000" dirty="0"/>
          </a:p>
        </p:txBody>
      </p:sp>
    </p:spTree>
    <p:extLst>
      <p:ext uri="{BB962C8B-B14F-4D97-AF65-F5344CB8AC3E}">
        <p14:creationId xmlns:p14="http://schemas.microsoft.com/office/powerpoint/2010/main" val="2907592632"/>
      </p:ext>
    </p:extLst>
  </p:cSld>
  <p:clrMapOvr>
    <a:masterClrMapping/>
  </p:clrMapOvr>
</p:sld>
</file>

<file path=ppt/slides/slide5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اَوَلَمْ يَتَفَكَّرُوا فٖٓي اَنْفُسِهِمْࣞ مَا خَلَقَ اللّٰهُ السَّمٰوَاتِ وَالْاَرْضَ وَمَا بَيْنَهُمَٓا اِلَّا بِالْحَقِّ </a:t>
            </a:r>
            <a:r>
              <a:rPr lang="ar-AE" sz="3600" dirty="0" smtClean="0"/>
              <a:t>وَاَجَلٍ</a:t>
            </a:r>
            <a:r>
              <a:rPr lang="tr-TR" sz="3600" dirty="0" smtClean="0"/>
              <a:t/>
            </a:r>
            <a:br>
              <a:rPr lang="tr-TR" sz="3600" dirty="0" smtClean="0"/>
            </a:br>
            <a:r>
              <a:rPr lang="tr-TR" sz="3600" dirty="0"/>
              <a:t/>
            </a:r>
            <a:br>
              <a:rPr lang="tr-TR" sz="3600" dirty="0"/>
            </a:br>
            <a:r>
              <a:rPr lang="ar-AE" sz="3600" dirty="0" smtClean="0"/>
              <a:t> </a:t>
            </a:r>
            <a:r>
              <a:rPr lang="ar-AE" sz="3600" dirty="0"/>
              <a:t>مُسَمًّىؕ وَاِنَّ كَثٖيراً مِنَ النَّاسِ بِلِقَٓائِ۬ رَبِّهِمْ لَكَافِرُونَ</a:t>
            </a:r>
            <a:r>
              <a:rPr lang="ar-AE" sz="3600" b="1" dirty="0"/>
              <a:t>﴿٨﴾</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﴾8﴿Kendi kendilerine bir düşünmezler mi? Allah gökleri, yeri ve bunlar arasında bulunanları ancak hikmet temelinde, belli bir süreye kadar kalmak üzere yaratmıştır. Fakat şu bir gerçek ki insanların birçoğu rablerine kavuşmayı hâlâ inkâr etmektedir.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smtClean="0"/>
              <a:t>Rum</a:t>
            </a:r>
            <a:r>
              <a:rPr lang="tr-TR" sz="2000" b="1" dirty="0" smtClean="0"/>
              <a:t> Suresi 30 . sure</a:t>
            </a:r>
          </a:p>
          <a:p>
            <a:r>
              <a:rPr lang="tr-TR" sz="2000" b="1" dirty="0" smtClean="0"/>
              <a:t>8 . Ayet </a:t>
            </a:r>
            <a:endParaRPr lang="tr-TR" sz="2000" dirty="0"/>
          </a:p>
        </p:txBody>
      </p:sp>
    </p:spTree>
    <p:extLst>
      <p:ext uri="{BB962C8B-B14F-4D97-AF65-F5344CB8AC3E}">
        <p14:creationId xmlns:p14="http://schemas.microsoft.com/office/powerpoint/2010/main" val="710736763"/>
      </p:ext>
    </p:extLst>
  </p:cSld>
  <p:clrMapOvr>
    <a:masterClrMapping/>
  </p:clrMapOvr>
</p:sld>
</file>

<file path=ppt/slides/slide5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وَاِذَا مَسَّ النَّاسَ ضُرٌّ دَعَوْا رَبَّهُمْ مُنٖيبٖينَ اِلَيْهِ ثُمَّ اِذَٓا اَذَاقَهُمْ مِنْهُ رَحْمَةً اِذَا فَرٖيقٌ مِنْهُمْ </a:t>
            </a:r>
            <a:r>
              <a:rPr lang="tr-TR" sz="3600" dirty="0" smtClean="0"/>
              <a:t/>
            </a:r>
            <a:br>
              <a:rPr lang="tr-TR" sz="3600" dirty="0" smtClean="0"/>
            </a:br>
            <a:r>
              <a:rPr lang="tr-TR" sz="3600" dirty="0"/>
              <a:t/>
            </a:r>
            <a:br>
              <a:rPr lang="tr-TR" sz="3600" dirty="0"/>
            </a:br>
            <a:r>
              <a:rPr lang="ar-AE" sz="3600" dirty="0" smtClean="0"/>
              <a:t>بِرَبِّهِمْ </a:t>
            </a:r>
            <a:r>
              <a:rPr lang="ar-AE" sz="3600" dirty="0"/>
              <a:t>يُشْرِكُونَۙ</a:t>
            </a:r>
            <a:r>
              <a:rPr lang="ar-AE" sz="3600" b="1" dirty="0"/>
              <a:t>﴿٣٣</a:t>
            </a:r>
            <a:r>
              <a:rPr lang="ar-AE" sz="3600" b="1" dirty="0" smtClean="0"/>
              <a:t>﴾</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﴾33﴿İnsanların başına bir sıkıntı gelince yalnız rablerine sığınarak O’na yalvarırlar; sonra onlara kendi katından bir nimet tattırdığında bakarsın ki bir kısmı kalkıp rablerine ortak koşar.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smtClean="0"/>
              <a:t>Rum</a:t>
            </a:r>
            <a:r>
              <a:rPr lang="tr-TR" sz="2000" b="1" dirty="0" smtClean="0"/>
              <a:t> Suresi 30 . sure</a:t>
            </a:r>
          </a:p>
          <a:p>
            <a:r>
              <a:rPr lang="tr-TR" sz="2000" b="1" dirty="0" smtClean="0"/>
              <a:t>33 . Ayet </a:t>
            </a:r>
            <a:endParaRPr lang="tr-TR" sz="2000" dirty="0"/>
          </a:p>
        </p:txBody>
      </p:sp>
    </p:spTree>
    <p:extLst>
      <p:ext uri="{BB962C8B-B14F-4D97-AF65-F5344CB8AC3E}">
        <p14:creationId xmlns:p14="http://schemas.microsoft.com/office/powerpoint/2010/main" val="117152406"/>
      </p:ext>
    </p:extLst>
  </p:cSld>
  <p:clrMapOvr>
    <a:masterClrMapping/>
  </p:clrMapOvr>
</p:sld>
</file>

<file path=ppt/slides/slide5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اُو۬لٰٓئِكَ عَلٰى هُدًى مِنْ رَبِّهِمْ وَاُو۬لٰٓئِكَ هُمُ الْمُفْلِحُونَ</a:t>
            </a:r>
            <a:r>
              <a:rPr lang="ar-AE" b="1" dirty="0"/>
              <a:t>﴿٥﴾</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﴾5﴿İşte onlar rableri tarafından gösterilen doğru yol üzerindedirler; kurtuluşa erenler de yalnız onlardır.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smtClean="0"/>
              <a:t>Lokman </a:t>
            </a:r>
            <a:r>
              <a:rPr lang="tr-TR" sz="2000" b="1" dirty="0" smtClean="0"/>
              <a:t>Suresi 31 . sure</a:t>
            </a:r>
          </a:p>
          <a:p>
            <a:r>
              <a:rPr lang="tr-TR" sz="2000" b="1" dirty="0" smtClean="0"/>
              <a:t>5 . Ayet </a:t>
            </a:r>
            <a:endParaRPr lang="tr-TR" sz="2000" dirty="0"/>
          </a:p>
        </p:txBody>
      </p:sp>
    </p:spTree>
    <p:extLst>
      <p:ext uri="{BB962C8B-B14F-4D97-AF65-F5344CB8AC3E}">
        <p14:creationId xmlns:p14="http://schemas.microsoft.com/office/powerpoint/2010/main" val="393214080"/>
      </p:ext>
    </p:extLst>
  </p:cSld>
  <p:clrMapOvr>
    <a:masterClrMapping/>
  </p:clrMapOvr>
</p:sld>
</file>

<file path=ppt/slides/slide5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يَٓا اَيُّهَا النَّاسُ اتَّقُوا رَبَّكُمْ وَاخْشَوْا يَوْماً لَا يَجْزٖي وَالِدٌ عَنْ وَلَدِهٖؗ وَلَا مَوْلُودٌ هُوَ جَازٍ </a:t>
            </a:r>
            <a:r>
              <a:rPr lang="ar-AE" sz="3600" dirty="0" smtClean="0"/>
              <a:t>عَنْ</a:t>
            </a:r>
            <a:r>
              <a:rPr lang="tr-TR" sz="3600" dirty="0" smtClean="0"/>
              <a:t/>
            </a:r>
            <a:br>
              <a:rPr lang="tr-TR" sz="3600" dirty="0" smtClean="0"/>
            </a:br>
            <a:r>
              <a:rPr lang="tr-TR" sz="3600" dirty="0"/>
              <a:t/>
            </a:r>
            <a:br>
              <a:rPr lang="tr-TR" sz="3600" dirty="0"/>
            </a:br>
            <a:r>
              <a:rPr lang="ar-AE" sz="3600" dirty="0" smtClean="0"/>
              <a:t> </a:t>
            </a:r>
            <a:r>
              <a:rPr lang="ar-AE" sz="3600" dirty="0"/>
              <a:t>وَالِدِهٖ شَيْـٔاًؕ اِنَّ وَعْدَ اللّٰهِ حَقٌّ فَلَا تَغُرَّنَّكُمُ الْحَيٰوةُ الدُّنْيَاࣞ وَلَا يَغُرَّنَّكُمْ بِاللّٰهِ الْغَرُورُ</a:t>
            </a:r>
            <a:r>
              <a:rPr lang="ar-AE" sz="3600" b="1" dirty="0"/>
              <a:t>﴿٣٣﴾</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2000" b="1" i="1" dirty="0"/>
              <a:t>﴾33﴿Ey insanlar! Rabbinize saygısızlıktan sakının; hiçbir babanın evlâdından fayda göremeyeceği, evlâdın da babasından hiçbir yarar sağlayamayacağı bir günden korkun. Allah’ın vaadi gerçektir. Sakın dünya hayatı sizi aldatmasın; o, yoldan çıkarıcı da (şeytan) Allah hakkında sizi aldatmasın.</a:t>
            </a:r>
            <a:endParaRPr lang="tr-TR" sz="18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smtClean="0"/>
              <a:t>Lokman </a:t>
            </a:r>
            <a:r>
              <a:rPr lang="tr-TR" sz="2000" b="1" dirty="0" smtClean="0"/>
              <a:t>Suresi 31 . sure</a:t>
            </a:r>
          </a:p>
          <a:p>
            <a:r>
              <a:rPr lang="tr-TR" sz="2000" b="1" dirty="0" smtClean="0"/>
              <a:t>33 . Ayet </a:t>
            </a:r>
            <a:endParaRPr lang="tr-TR" sz="2000" dirty="0"/>
          </a:p>
        </p:txBody>
      </p:sp>
    </p:spTree>
    <p:extLst>
      <p:ext uri="{BB962C8B-B14F-4D97-AF65-F5344CB8AC3E}">
        <p14:creationId xmlns:p14="http://schemas.microsoft.com/office/powerpoint/2010/main" val="4171904982"/>
      </p:ext>
    </p:extLst>
  </p:cSld>
  <p:clrMapOvr>
    <a:masterClrMapping/>
  </p:clrMapOvr>
</p:sld>
</file>

<file path=ppt/slides/slide5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نْزٖيلُ الْكِتَابِ لَا رَيْبَ فٖيهِ مِنْ رَبِّ الْعَالَمٖينَؕ</a:t>
            </a:r>
            <a:r>
              <a:rPr lang="ar-AE" b="1" dirty="0"/>
              <a:t>﴿٢﴾</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﴾2﴿Bu kitabın, âlemlerin rabbi tarafından indirildiğinde asla kuşku yoktur.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smtClean="0"/>
              <a:t>Secde </a:t>
            </a:r>
            <a:r>
              <a:rPr lang="tr-TR" sz="2000" b="1" dirty="0" smtClean="0"/>
              <a:t>Suresi 32 . sure</a:t>
            </a:r>
          </a:p>
          <a:p>
            <a:r>
              <a:rPr lang="tr-TR" sz="2000" b="1" dirty="0" smtClean="0"/>
              <a:t>2 . Ayet </a:t>
            </a:r>
            <a:endParaRPr lang="tr-TR" sz="2000" dirty="0"/>
          </a:p>
        </p:txBody>
      </p:sp>
    </p:spTree>
    <p:extLst>
      <p:ext uri="{BB962C8B-B14F-4D97-AF65-F5344CB8AC3E}">
        <p14:creationId xmlns:p14="http://schemas.microsoft.com/office/powerpoint/2010/main" val="3593536662"/>
      </p:ext>
    </p:extLst>
  </p:cSld>
  <p:clrMapOvr>
    <a:masterClrMapping/>
  </p:clrMapOvr>
</p:sld>
</file>

<file path=ppt/slides/slide5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اَمْ يَقُولُونَ افْتَرٰيهُۚ بَلْ هُوَ الْحَقُّ مِنْ رَبِّكَ لِتُنْذِرَ قَوْماً مَٓا اَتٰيهُمْ مِنْ نَذٖيرٍ مِنْ قَبْلِكَ لَعَلَّهُمْ </a:t>
            </a:r>
            <a:r>
              <a:rPr lang="tr-TR" sz="3600" dirty="0" smtClean="0"/>
              <a:t/>
            </a:r>
            <a:br>
              <a:rPr lang="tr-TR" sz="3600" dirty="0" smtClean="0"/>
            </a:br>
            <a:r>
              <a:rPr lang="tr-TR" sz="3600" dirty="0"/>
              <a:t/>
            </a:r>
            <a:br>
              <a:rPr lang="tr-TR" sz="3600" dirty="0"/>
            </a:br>
            <a:r>
              <a:rPr lang="ar-AE" sz="3600" dirty="0" smtClean="0"/>
              <a:t>يَهْتَدُونَ</a:t>
            </a:r>
            <a:r>
              <a:rPr lang="ar-AE" sz="3600" b="1" dirty="0" smtClean="0"/>
              <a:t>﴿٣</a:t>
            </a:r>
            <a:r>
              <a:rPr lang="ar-AE" sz="3600" b="1" dirty="0"/>
              <a:t>﴾</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﴾3﴿Buna rağmen “Onu (Muhammed) kendisi uydurdu” diyorlar öyle mi? Hayır! O, senden önce kendilerine uyarıcı gelmemiş bir toplumu uyarman için rabbin tarafından gönderilen hak kitaptır. Umulur ki doğru yolu bulurlar.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smtClean="0"/>
              <a:t>Secde </a:t>
            </a:r>
            <a:r>
              <a:rPr lang="tr-TR" sz="2000" b="1" dirty="0" smtClean="0"/>
              <a:t>Suresi 32 . sure</a:t>
            </a:r>
          </a:p>
          <a:p>
            <a:r>
              <a:rPr lang="tr-TR" sz="2000" b="1" dirty="0"/>
              <a:t>3</a:t>
            </a:r>
            <a:r>
              <a:rPr lang="tr-TR" sz="2000" b="1" dirty="0" smtClean="0"/>
              <a:t> . Ayet </a:t>
            </a:r>
            <a:endParaRPr lang="tr-TR" sz="2000" dirty="0"/>
          </a:p>
        </p:txBody>
      </p:sp>
    </p:spTree>
    <p:extLst>
      <p:ext uri="{BB962C8B-B14F-4D97-AF65-F5344CB8AC3E}">
        <p14:creationId xmlns:p14="http://schemas.microsoft.com/office/powerpoint/2010/main" val="152160471"/>
      </p:ext>
    </p:extLst>
  </p:cSld>
  <p:clrMapOvr>
    <a:masterClrMapping/>
  </p:clrMapOvr>
</p:sld>
</file>

<file path=ppt/slides/slide5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وَقَالُٓوا ءَاِذَا ضَلَلْنَا فِي الْاَرْضِ ءَاِنَّا لَفٖي خَلْقٍ جَدٖيدٍؕ بَلْ هُمْ بِلِقَٓاءِ رَبِّهِمْ كَافِرُونَ</a:t>
            </a:r>
            <a:r>
              <a:rPr lang="ar-AE" sz="3600" b="1" dirty="0"/>
              <a:t>﴿١٠﴾</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﴾10﴿İnkârcılar şöyle derler: “Toprakta kaybolup gittiğimizde biz yeniden mi yaratılacakmışız?” Gerçek şu ki, onlar rablerinin huzuruna çıkacaklarını inkâr etmektedirler.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smtClean="0"/>
              <a:t>Secde </a:t>
            </a:r>
            <a:r>
              <a:rPr lang="tr-TR" sz="2000" b="1" dirty="0" smtClean="0"/>
              <a:t>Suresi 32 . sure</a:t>
            </a:r>
          </a:p>
          <a:p>
            <a:r>
              <a:rPr lang="tr-TR" sz="2000" b="1" dirty="0" smtClean="0"/>
              <a:t>10 . Ayet </a:t>
            </a:r>
            <a:endParaRPr lang="tr-TR" sz="2000" dirty="0"/>
          </a:p>
        </p:txBody>
      </p:sp>
    </p:spTree>
    <p:extLst>
      <p:ext uri="{BB962C8B-B14F-4D97-AF65-F5344CB8AC3E}">
        <p14:creationId xmlns:p14="http://schemas.microsoft.com/office/powerpoint/2010/main" val="363026076"/>
      </p:ext>
    </p:extLst>
  </p:cSld>
  <p:clrMapOvr>
    <a:masterClrMapping/>
  </p:clrMapOvr>
</p:sld>
</file>

<file path=ppt/slides/slide5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وَلَوْ تَرٰٓى اِذِ الْمُجْرِمُونَ نَاكِسُوا رُؤُ۫سِهِمْ عِنْدَ رَبِّهِمْ ؕرَبَّـنَٓا اَبْصَرْنَا وَسَمِعْنَا فَارْجِعْنَا </a:t>
            </a:r>
            <a:r>
              <a:rPr lang="ar-AE" sz="3600" dirty="0" smtClean="0"/>
              <a:t>نَعْمَلْ</a:t>
            </a:r>
            <a:r>
              <a:rPr lang="tr-TR" sz="3600" dirty="0" smtClean="0"/>
              <a:t/>
            </a:r>
            <a:br>
              <a:rPr lang="tr-TR" sz="3600" dirty="0" smtClean="0"/>
            </a:br>
            <a:r>
              <a:rPr lang="tr-TR" sz="3600" dirty="0"/>
              <a:t/>
            </a:r>
            <a:br>
              <a:rPr lang="tr-TR" sz="3600" dirty="0"/>
            </a:br>
            <a:r>
              <a:rPr lang="ar-AE" sz="3600" dirty="0" smtClean="0"/>
              <a:t> </a:t>
            </a:r>
            <a:r>
              <a:rPr lang="ar-AE" sz="3600" dirty="0"/>
              <a:t>صَـالِحاً اِنَّا مُوقِنُونَ</a:t>
            </a:r>
            <a:r>
              <a:rPr lang="ar-AE" sz="3600" b="1" dirty="0"/>
              <a:t>﴿١٢﴾</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﴾12﴿O günahkârları rablerinin huzurunda başlarını önlerine eğmiş halde şöyle derlerken bir görsen: “Rabbimiz! Gördük ve işittik; bizi geri gönder de </a:t>
            </a:r>
            <a:r>
              <a:rPr lang="tr-TR" b="1" i="1" dirty="0" err="1"/>
              <a:t>rızâna</a:t>
            </a:r>
            <a:r>
              <a:rPr lang="tr-TR" b="1" i="1" dirty="0"/>
              <a:t> uygun işler yapalım, artık kesin olarak inandık!”</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smtClean="0"/>
              <a:t>Secde </a:t>
            </a:r>
            <a:r>
              <a:rPr lang="tr-TR" sz="2000" b="1" dirty="0" smtClean="0"/>
              <a:t>Suresi 32 . sure</a:t>
            </a:r>
          </a:p>
          <a:p>
            <a:r>
              <a:rPr lang="tr-TR" sz="2000" b="1" dirty="0" smtClean="0"/>
              <a:t>12 . Ayet </a:t>
            </a:r>
            <a:endParaRPr lang="tr-TR" sz="2000" dirty="0"/>
          </a:p>
        </p:txBody>
      </p:sp>
    </p:spTree>
    <p:extLst>
      <p:ext uri="{BB962C8B-B14F-4D97-AF65-F5344CB8AC3E}">
        <p14:creationId xmlns:p14="http://schemas.microsoft.com/office/powerpoint/2010/main" val="3017954874"/>
      </p:ext>
    </p:extLst>
  </p:cSld>
  <p:clrMapOvr>
    <a:masterClrMapping/>
  </p:clrMapOvr>
</p:sld>
</file>

<file path=ppt/slides/slide5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اِنَّمَا يُؤْمِنُ بِاٰيَاتِنَا الَّذٖينَ اِذَا ذُكِّرُوا بِهَا خَرُّوا سُجَّداً وَسَبَّحُوا بِحَمْدِ رَبِّهِمْ وَهُمْ لَا </a:t>
            </a:r>
            <a:r>
              <a:rPr lang="tr-TR" sz="3600" dirty="0" smtClean="0"/>
              <a:t/>
            </a:r>
            <a:br>
              <a:rPr lang="tr-TR" sz="3600" dirty="0" smtClean="0"/>
            </a:br>
            <a:r>
              <a:rPr lang="tr-TR" sz="3600" dirty="0"/>
              <a:t/>
            </a:r>
            <a:br>
              <a:rPr lang="tr-TR" sz="3600" dirty="0"/>
            </a:br>
            <a:r>
              <a:rPr lang="ar-AE" sz="3600" dirty="0" smtClean="0"/>
              <a:t>يَسْتَكْبِرُونَ</a:t>
            </a:r>
            <a:r>
              <a:rPr lang="ar-AE" sz="3600" b="1" dirty="0" smtClean="0"/>
              <a:t>﴿١٥</a:t>
            </a:r>
            <a:r>
              <a:rPr lang="ar-AE" sz="3600" b="1" dirty="0"/>
              <a:t>﴾</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﴾15﴿Âyetlerimize yürekten inananlar ancak o kimselerdir ki, bunlarla kendilerine öğüt verildiğinde büyüklük taslamadan secdeye kapanırlar ve rablerini </a:t>
            </a:r>
            <a:r>
              <a:rPr lang="tr-TR" b="1" i="1" dirty="0" err="1"/>
              <a:t>hamd</a:t>
            </a:r>
            <a:r>
              <a:rPr lang="tr-TR" b="1" i="1" dirty="0"/>
              <a:t> ile </a:t>
            </a:r>
            <a:r>
              <a:rPr lang="tr-TR" b="1" i="1" dirty="0" err="1"/>
              <a:t>tesbih</a:t>
            </a:r>
            <a:r>
              <a:rPr lang="tr-TR" b="1" i="1" dirty="0"/>
              <a:t> ederler.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smtClean="0"/>
              <a:t>Secde </a:t>
            </a:r>
            <a:r>
              <a:rPr lang="tr-TR" sz="2000" b="1" dirty="0" smtClean="0"/>
              <a:t>Suresi 32 . sure</a:t>
            </a:r>
          </a:p>
          <a:p>
            <a:r>
              <a:rPr lang="tr-TR" sz="2000" b="1" dirty="0" smtClean="0"/>
              <a:t>15 . Ayet </a:t>
            </a:r>
            <a:endParaRPr lang="tr-TR" sz="2000" dirty="0"/>
          </a:p>
        </p:txBody>
      </p:sp>
    </p:spTree>
    <p:extLst>
      <p:ext uri="{BB962C8B-B14F-4D97-AF65-F5344CB8AC3E}">
        <p14:creationId xmlns:p14="http://schemas.microsoft.com/office/powerpoint/2010/main" val="2091929121"/>
      </p:ext>
    </p:extLst>
  </p:cSld>
  <p:clrMapOvr>
    <a:masterClrMapping/>
  </p:clrMapOvr>
</p:sld>
</file>

<file path=ppt/slides/slide5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اِنَّ رَبَّكَ هُوَ يَفْصِلُ بَيْنَهُمْ يَوْمَ الْقِيٰمَةِ فٖيمَا كَانُوا فٖيهِ يَخْتَلِفُونَ</a:t>
            </a:r>
            <a:r>
              <a:rPr lang="ar-AE" sz="3600" b="1" dirty="0"/>
              <a:t>﴿٢٥﴾</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﴾25﴿Muhakkak ki rabbin, ihtilâf edip durdukları hususlarda kıyamet günü onların arasında hükmünü verecektir.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smtClean="0"/>
              <a:t>Secde </a:t>
            </a:r>
            <a:r>
              <a:rPr lang="tr-TR" sz="2000" b="1" dirty="0" smtClean="0"/>
              <a:t>Suresi 32 . sure</a:t>
            </a:r>
          </a:p>
          <a:p>
            <a:r>
              <a:rPr lang="tr-TR" sz="2000" b="1" dirty="0" smtClean="0"/>
              <a:t>25 . Ayet </a:t>
            </a:r>
            <a:endParaRPr lang="tr-TR" sz="2000" dirty="0"/>
          </a:p>
        </p:txBody>
      </p:sp>
    </p:spTree>
    <p:extLst>
      <p:ext uri="{BB962C8B-B14F-4D97-AF65-F5344CB8AC3E}">
        <p14:creationId xmlns:p14="http://schemas.microsoft.com/office/powerpoint/2010/main" val="269598856"/>
      </p:ext>
    </p:extLst>
  </p:cSld>
  <p:clrMapOvr>
    <a:masterClrMapping/>
  </p:clrMapOvr>
</p:sld>
</file>

<file path=ppt/slides/slide5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وَاتَّبِعْ مَا يُوحٰٓى اِلَيْكَ مِنْ رَبِّكَؕ اِنَّ اللّٰهَ كَانَ بِمَا تَعْمَلُونَ خَبٖيراًۙ</a:t>
            </a:r>
            <a:r>
              <a:rPr lang="ar-AE" sz="3600" b="1" dirty="0"/>
              <a:t>﴿٢﴾</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﴾2﴿Rabbinden sana </a:t>
            </a:r>
            <a:r>
              <a:rPr lang="tr-TR" b="1" i="1" dirty="0" err="1"/>
              <a:t>vahyedilene</a:t>
            </a:r>
            <a:r>
              <a:rPr lang="tr-TR" b="1" i="1" dirty="0"/>
              <a:t> uy. Allah bütün yaptıklarınızdan haberdardır.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Ahzâb</a:t>
            </a:r>
            <a:r>
              <a:rPr lang="tr-TR" b="1" dirty="0" smtClean="0"/>
              <a:t> </a:t>
            </a:r>
            <a:r>
              <a:rPr lang="tr-TR" sz="2000" b="1" dirty="0" smtClean="0"/>
              <a:t>Suresi 33 . sure</a:t>
            </a:r>
          </a:p>
          <a:p>
            <a:r>
              <a:rPr lang="tr-TR" sz="2000" b="1" dirty="0" smtClean="0"/>
              <a:t>2 . Ayet </a:t>
            </a:r>
            <a:endParaRPr lang="tr-TR" sz="2000" dirty="0"/>
          </a:p>
        </p:txBody>
      </p:sp>
    </p:spTree>
    <p:extLst>
      <p:ext uri="{BB962C8B-B14F-4D97-AF65-F5344CB8AC3E}">
        <p14:creationId xmlns:p14="http://schemas.microsoft.com/office/powerpoint/2010/main" val="2150648140"/>
      </p:ext>
    </p:extLst>
  </p:cSld>
  <p:clrMapOvr>
    <a:masterClrMapping/>
  </p:clrMapOvr>
</p:sld>
</file>

<file path=ppt/slides/slide5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وَقَالُوا رَبَّنَٓا اِنَّٓا اَطَعْنَا سَادَتَنَا وَكُـبَرَٓاءَنَا فَاَضَلُّونَا السَّبٖيلَا</a:t>
            </a:r>
            <a:r>
              <a:rPr lang="ar-AE" sz="3600" b="1" dirty="0"/>
              <a:t>﴿٦٧﴾</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﴾67﴿Ve ekleyecekler: “Rabbimiz! Biz efendilerimizi ve büyüklerimizi dinledik, onlar da bizi yoldan saptırdılar.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Ahzâb</a:t>
            </a:r>
            <a:r>
              <a:rPr lang="tr-TR" b="1" dirty="0" smtClean="0"/>
              <a:t> </a:t>
            </a:r>
            <a:r>
              <a:rPr lang="tr-TR" sz="2000" b="1" dirty="0" smtClean="0"/>
              <a:t>Suresi 33 . sure</a:t>
            </a:r>
          </a:p>
          <a:p>
            <a:r>
              <a:rPr lang="tr-TR" sz="2000" b="1" dirty="0" smtClean="0"/>
              <a:t>67 . Ayet </a:t>
            </a:r>
            <a:endParaRPr lang="tr-TR" sz="2000" dirty="0"/>
          </a:p>
        </p:txBody>
      </p:sp>
    </p:spTree>
    <p:extLst>
      <p:ext uri="{BB962C8B-B14F-4D97-AF65-F5344CB8AC3E}">
        <p14:creationId xmlns:p14="http://schemas.microsoft.com/office/powerpoint/2010/main" val="4204146630"/>
      </p:ext>
    </p:extLst>
  </p:cSld>
  <p:clrMapOvr>
    <a:masterClrMapping/>
  </p:clrMapOvr>
</p:sld>
</file>

<file path=ppt/slides/slide5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495663"/>
            <a:ext cx="12192000" cy="1204331"/>
          </a:xfrm>
        </p:spPr>
        <p:txBody>
          <a:bodyPr>
            <a:noAutofit/>
          </a:bodyPr>
          <a:lstStyle/>
          <a:p>
            <a:pPr rtl="1"/>
            <a:r>
              <a:rPr lang="ar-AE" sz="3600" dirty="0"/>
              <a:t>وَقَالَ الَّذٖينَ كَفَرُوا لَا تَأْتٖينَا السَّاعَةُؕ قُلْ بَلٰى وَرَبّٖي لَتَأْتِيَنَّكُمْ عَالِمِ الْغَيْبِۚ لَا يَعْزُبُ </a:t>
            </a:r>
            <a:r>
              <a:rPr lang="ar-AE" sz="3600" dirty="0" smtClean="0"/>
              <a:t>عَنْهُ</a:t>
            </a:r>
            <a:r>
              <a:rPr lang="tr-TR" sz="3600" dirty="0" smtClean="0"/>
              <a:t/>
            </a:r>
            <a:br>
              <a:rPr lang="tr-TR" sz="3600" dirty="0" smtClean="0"/>
            </a:br>
            <a:r>
              <a:rPr lang="tr-TR" sz="3600" dirty="0"/>
              <a:t/>
            </a:r>
            <a:br>
              <a:rPr lang="tr-TR" sz="3600" dirty="0"/>
            </a:br>
            <a:r>
              <a:rPr lang="ar-AE" sz="3600" dirty="0" smtClean="0"/>
              <a:t> </a:t>
            </a:r>
            <a:r>
              <a:rPr lang="ar-AE" sz="3600" dirty="0"/>
              <a:t>مِثْقَالُ ذَرَّةٍ فِي السَّمٰوَاتِ وَلَا فِي الْاَرْضِ وَلَٓا اَصْغَرُ مِنْ ذٰلِكَ وَلَٓا اَكْبَرُ اِلَّا فٖي </a:t>
            </a:r>
            <a:r>
              <a:rPr lang="ar-AE" sz="3600" dirty="0" smtClean="0"/>
              <a:t>كِتَابٍ</a:t>
            </a:r>
            <a:r>
              <a:rPr lang="tr-TR" sz="3600" dirty="0" smtClean="0"/>
              <a:t/>
            </a:r>
            <a:br>
              <a:rPr lang="tr-TR" sz="3600" dirty="0" smtClean="0"/>
            </a:br>
            <a:r>
              <a:rPr lang="tr-TR" sz="3600" dirty="0"/>
              <a:t/>
            </a:r>
            <a:br>
              <a:rPr lang="tr-TR" sz="3600" dirty="0"/>
            </a:br>
            <a:r>
              <a:rPr lang="ar-AE" sz="3600" dirty="0" smtClean="0"/>
              <a:t> </a:t>
            </a:r>
            <a:r>
              <a:rPr lang="ar-AE" sz="3600" dirty="0"/>
              <a:t>مُبٖينٍۙ</a:t>
            </a:r>
            <a:r>
              <a:rPr lang="ar-AE" sz="3600" b="1" dirty="0"/>
              <a:t>﴿٣﴾</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2000" b="1" i="1" dirty="0"/>
              <a:t>﴾3﴿İnkâr edenler, “Bize kıyamet gelmeyecek” dediler. De ki: “Bilâkis! </a:t>
            </a:r>
            <a:r>
              <a:rPr lang="tr-TR" sz="2000" b="1" i="1" dirty="0" err="1"/>
              <a:t>Gaybı</a:t>
            </a:r>
            <a:r>
              <a:rPr lang="tr-TR" sz="2000" b="1" i="1" dirty="0"/>
              <a:t> bilen rabbime </a:t>
            </a:r>
            <a:r>
              <a:rPr lang="tr-TR" sz="2000" b="1" i="1" dirty="0" err="1"/>
              <a:t>andolsun</a:t>
            </a:r>
            <a:r>
              <a:rPr lang="tr-TR" sz="2000" b="1" i="1" dirty="0"/>
              <a:t> ki o size mutlaka gelecektir.” Göklerde ve yerde zerre miktarı bir şey, O’nun bilgisi dışında kalamaz. Bundan daha küçük veya daha büyük hiçbir şey yoktur ki apaçık bir kitapta kayıtlı olmasın.</a:t>
            </a:r>
            <a:endParaRPr lang="tr-TR" sz="18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Sebe</a:t>
            </a:r>
            <a:r>
              <a:rPr lang="tr-TR" b="1" dirty="0" smtClean="0"/>
              <a:t>' </a:t>
            </a:r>
            <a:r>
              <a:rPr lang="tr-TR" sz="2000" b="1" dirty="0" smtClean="0"/>
              <a:t>Suresi 34 . sure</a:t>
            </a:r>
          </a:p>
          <a:p>
            <a:r>
              <a:rPr lang="tr-TR" sz="2000" b="1" dirty="0"/>
              <a:t>3</a:t>
            </a:r>
            <a:r>
              <a:rPr lang="tr-TR" sz="2000" b="1" dirty="0" smtClean="0"/>
              <a:t> . Ayet </a:t>
            </a:r>
            <a:endParaRPr lang="tr-TR" sz="2000" dirty="0"/>
          </a:p>
        </p:txBody>
      </p:sp>
    </p:spTree>
    <p:extLst>
      <p:ext uri="{BB962C8B-B14F-4D97-AF65-F5344CB8AC3E}">
        <p14:creationId xmlns:p14="http://schemas.microsoft.com/office/powerpoint/2010/main" val="1509241800"/>
      </p:ext>
    </p:extLst>
  </p:cSld>
  <p:clrMapOvr>
    <a:masterClrMapping/>
  </p:clrMapOvr>
</p:sld>
</file>

<file path=ppt/slides/slide5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وَيَرَى الَّذٖينَ اُو۫تُوا الْعِلْمَ الَّـذٖٓي اُنْزِلَ اِلَيْكَ مِنْ رَبِّكَ هُوَ الْحَقَّۙ وَيَهْدٖٓي اِلٰى صِرَاطِ </a:t>
            </a:r>
            <a:r>
              <a:rPr lang="ar-AE" sz="3600" dirty="0" smtClean="0"/>
              <a:t>الْعَزٖيزِ</a:t>
            </a:r>
            <a:r>
              <a:rPr lang="tr-TR" sz="3600" dirty="0" smtClean="0"/>
              <a:t/>
            </a:r>
            <a:br>
              <a:rPr lang="tr-TR" sz="3600" dirty="0" smtClean="0"/>
            </a:br>
            <a:r>
              <a:rPr lang="tr-TR" sz="3600" dirty="0"/>
              <a:t/>
            </a:r>
            <a:br>
              <a:rPr lang="tr-TR" sz="3600" dirty="0"/>
            </a:br>
            <a:r>
              <a:rPr lang="ar-AE" sz="3600" dirty="0" smtClean="0"/>
              <a:t> </a:t>
            </a:r>
            <a:r>
              <a:rPr lang="ar-AE" sz="3600" dirty="0"/>
              <a:t>الْحَمٖيدِ</a:t>
            </a:r>
            <a:r>
              <a:rPr lang="ar-AE" sz="3600" b="1" dirty="0"/>
              <a:t>﴿٦﴾</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﴾6﴿Kendilerine bilgi verilenler, rabbinden sana indirilenin, gerçeğin ta kendisi olduğunu ve çok güçlü, her türlü övgüye lâyık olan Allah’ın yolunu gösterdiğini çok iyi bilirler.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Sebe</a:t>
            </a:r>
            <a:r>
              <a:rPr lang="tr-TR" b="1" dirty="0" smtClean="0"/>
              <a:t>' </a:t>
            </a:r>
            <a:r>
              <a:rPr lang="tr-TR" sz="2000" b="1" dirty="0" smtClean="0"/>
              <a:t>Suresi 34 . sure</a:t>
            </a:r>
          </a:p>
          <a:p>
            <a:r>
              <a:rPr lang="tr-TR" sz="2000" b="1" dirty="0" smtClean="0"/>
              <a:t>6 . Ayet </a:t>
            </a:r>
            <a:endParaRPr lang="tr-TR" sz="2000" dirty="0"/>
          </a:p>
        </p:txBody>
      </p:sp>
    </p:spTree>
    <p:extLst>
      <p:ext uri="{BB962C8B-B14F-4D97-AF65-F5344CB8AC3E}">
        <p14:creationId xmlns:p14="http://schemas.microsoft.com/office/powerpoint/2010/main" val="908304858"/>
      </p:ext>
    </p:extLst>
  </p:cSld>
  <p:clrMapOvr>
    <a:masterClrMapping/>
  </p:clrMapOvr>
</p:sld>
</file>

<file path=ppt/slides/slide5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وَلِسُلَيْمٰنَ الرّٖيحَ غُدُوُّهَا شَهْرٌ وَرَوَاحُهَا شَهْرٌۚ وَاَسَلْنَا لَهُ عَيْنَ الْقِطْرِؕ وَمِنَ الْجِنِّ مَنْ </a:t>
            </a:r>
            <a:r>
              <a:rPr lang="ar-AE" sz="3600" dirty="0" smtClean="0"/>
              <a:t>يَعْمَلُ</a:t>
            </a:r>
            <a:r>
              <a:rPr lang="tr-TR" sz="3600" dirty="0" smtClean="0"/>
              <a:t/>
            </a:r>
            <a:br>
              <a:rPr lang="tr-TR" sz="3600" dirty="0" smtClean="0"/>
            </a:br>
            <a:r>
              <a:rPr lang="tr-TR" sz="3600" dirty="0"/>
              <a:t/>
            </a:r>
            <a:br>
              <a:rPr lang="tr-TR" sz="3600" dirty="0"/>
            </a:br>
            <a:r>
              <a:rPr lang="ar-AE" sz="3600" dirty="0" smtClean="0"/>
              <a:t> </a:t>
            </a:r>
            <a:r>
              <a:rPr lang="ar-AE" sz="3600" dirty="0"/>
              <a:t>بَيْنَ يَدَيْهِ بِاِذْنِ رَبِّهٖؕ وَمَنْ يَزِغْ مِنْهُمْ عَنْ اَمْرِنَا نُذِقْهُ مِنْ عَذَابِ السَّعٖيرِ</a:t>
            </a:r>
            <a:r>
              <a:rPr lang="ar-AE" sz="3600" b="1" dirty="0"/>
              <a:t>﴿١٢﴾</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2000" b="1" i="1" dirty="0"/>
              <a:t>﴾12﴿Süleyman’ın emrine de sabahleyin bir aylık, akşamleyin bir aylık yol almakta olan rüzgârı verdik. Onun için bakır madenini eritip akıttık. Cinlerden de rabbinin izniyle onun maiyetinde çalışanlar vardı. Onlardan kim buyruğumuzdan sapsa, ona yakıcı ateşin azabını tattırırdık.</a:t>
            </a:r>
            <a:endParaRPr lang="tr-TR" sz="18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Sebe</a:t>
            </a:r>
            <a:r>
              <a:rPr lang="tr-TR" b="1" dirty="0" smtClean="0"/>
              <a:t>' </a:t>
            </a:r>
            <a:r>
              <a:rPr lang="tr-TR" sz="2000" b="1" dirty="0" smtClean="0"/>
              <a:t>Suresi 34 . sure</a:t>
            </a:r>
          </a:p>
          <a:p>
            <a:r>
              <a:rPr lang="tr-TR" sz="2000" b="1" dirty="0" smtClean="0"/>
              <a:t>12 . Ayet </a:t>
            </a:r>
            <a:endParaRPr lang="tr-TR" sz="2000" dirty="0"/>
          </a:p>
        </p:txBody>
      </p:sp>
    </p:spTree>
    <p:extLst>
      <p:ext uri="{BB962C8B-B14F-4D97-AF65-F5344CB8AC3E}">
        <p14:creationId xmlns:p14="http://schemas.microsoft.com/office/powerpoint/2010/main" val="2620394195"/>
      </p:ext>
    </p:extLst>
  </p:cSld>
  <p:clrMapOvr>
    <a:masterClrMapping/>
  </p:clrMapOvr>
</p:sld>
</file>

<file path=ppt/slides/slide5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لَقَدْ كَانَ لِسَبَأٍ فٖي مَسْكَنِهِمْ اٰيَةٌۚ جَنَّتَانِ عَنْ يَمٖينٍ وَشِمَالٍؕ كُلُوا مِنْ رِزْقِ رَبِّكُمْ وَاشْكُرُوا لَهُؕ </a:t>
            </a:r>
            <a:r>
              <a:rPr lang="tr-TR" sz="3600" dirty="0" smtClean="0"/>
              <a:t/>
            </a:r>
            <a:br>
              <a:rPr lang="tr-TR" sz="3600" dirty="0" smtClean="0"/>
            </a:br>
            <a:r>
              <a:rPr lang="tr-TR" sz="3600" dirty="0"/>
              <a:t/>
            </a:r>
            <a:br>
              <a:rPr lang="tr-TR" sz="3600" dirty="0"/>
            </a:br>
            <a:r>
              <a:rPr lang="ar-AE" sz="3600" dirty="0" smtClean="0"/>
              <a:t>بَلْدَةٌ </a:t>
            </a:r>
            <a:r>
              <a:rPr lang="ar-AE" sz="3600" dirty="0"/>
              <a:t>طَيِّبَةٌ وَرَبٌّ غَفُورٌ</a:t>
            </a:r>
            <a:r>
              <a:rPr lang="ar-AE" sz="3600" b="1" dirty="0"/>
              <a:t>﴿١٥﴾</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﴾15﴿Andolsun ki oturdukları yerlerde </a:t>
            </a:r>
            <a:r>
              <a:rPr lang="tr-TR" b="1" i="1" dirty="0" err="1"/>
              <a:t>Sebe</a:t>
            </a:r>
            <a:r>
              <a:rPr lang="tr-TR" b="1" i="1" dirty="0"/>
              <a:t> kavmine ait büyük bir işaret vardı. Biri sağda diğeri solda iki bahçe. “Rabbinizin bahşettiği rızıktan yiyin ve O’na şükredin. Ne güzel bir belde, ne bağışlayıcı bir rab!”</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Sebe</a:t>
            </a:r>
            <a:r>
              <a:rPr lang="tr-TR" b="1" dirty="0" smtClean="0"/>
              <a:t>' </a:t>
            </a:r>
            <a:r>
              <a:rPr lang="tr-TR" sz="2000" b="1" dirty="0" smtClean="0"/>
              <a:t>Suresi 34 . sure</a:t>
            </a:r>
          </a:p>
          <a:p>
            <a:r>
              <a:rPr lang="tr-TR" sz="2000" b="1" dirty="0" smtClean="0"/>
              <a:t>15 . Ayet </a:t>
            </a:r>
            <a:endParaRPr lang="tr-TR" sz="2000" dirty="0"/>
          </a:p>
        </p:txBody>
      </p:sp>
    </p:spTree>
    <p:extLst>
      <p:ext uri="{BB962C8B-B14F-4D97-AF65-F5344CB8AC3E}">
        <p14:creationId xmlns:p14="http://schemas.microsoft.com/office/powerpoint/2010/main" val="2719748193"/>
      </p:ext>
    </p:extLst>
  </p:cSld>
  <p:clrMapOvr>
    <a:masterClrMapping/>
  </p:clrMapOvr>
</p:sld>
</file>

<file path=ppt/slides/slide5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فَقَالُوا رَبَّـنَا بَاعِدْ بَيْنَ اَسْفَارِنَا وَظَلَمُٓوا اَنْفُسَهُمْ فَجَعَلْنَاهُمْ اَحَادٖيثَ وَمَزَّقْنَاهُمْ كُلَّ مُمَزَّقٍؕ </a:t>
            </a:r>
            <a:r>
              <a:rPr lang="ar-AE" sz="3600" dirty="0" smtClean="0"/>
              <a:t>اِنَّ</a:t>
            </a:r>
            <a:r>
              <a:rPr lang="tr-TR" sz="3600" dirty="0" smtClean="0"/>
              <a:t/>
            </a:r>
            <a:br>
              <a:rPr lang="tr-TR" sz="3600" dirty="0" smtClean="0"/>
            </a:br>
            <a:r>
              <a:rPr lang="tr-TR" sz="3600" dirty="0"/>
              <a:t/>
            </a:r>
            <a:br>
              <a:rPr lang="tr-TR" sz="3600" dirty="0"/>
            </a:br>
            <a:r>
              <a:rPr lang="ar-AE" sz="3600" dirty="0" smtClean="0"/>
              <a:t> </a:t>
            </a:r>
            <a:r>
              <a:rPr lang="ar-AE" sz="3600" dirty="0"/>
              <a:t>فٖي ذٰلِكَ لَاٰيَاتٍ لِكُلِّ صَبَّارٍ شَكُورٍ</a:t>
            </a:r>
            <a:r>
              <a:rPr lang="ar-AE" sz="3600" b="1" dirty="0"/>
              <a:t>﴿١٩﴾</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﴾19﴿Onlar ise “Rabbimiz! Konak yerlerimizin arasını uzaklaştır” dediler ve kendilerine yazık ettiler. Biz de onları darmadağın ederek ibret kıssaları haline getirdik. Kuşkusuz bunda, yeterince sabretmesini ve şükretmesini bilenler için ibretler vardır.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Sebe</a:t>
            </a:r>
            <a:r>
              <a:rPr lang="tr-TR" b="1" dirty="0" smtClean="0"/>
              <a:t>' </a:t>
            </a:r>
            <a:r>
              <a:rPr lang="tr-TR" sz="2000" b="1" dirty="0" smtClean="0"/>
              <a:t>Suresi 34 . sure</a:t>
            </a:r>
          </a:p>
          <a:p>
            <a:r>
              <a:rPr lang="tr-TR" sz="2000" b="1" dirty="0" smtClean="0"/>
              <a:t>19 . Ayet </a:t>
            </a:r>
            <a:endParaRPr lang="tr-TR" sz="2000" dirty="0"/>
          </a:p>
        </p:txBody>
      </p:sp>
    </p:spTree>
    <p:extLst>
      <p:ext uri="{BB962C8B-B14F-4D97-AF65-F5344CB8AC3E}">
        <p14:creationId xmlns:p14="http://schemas.microsoft.com/office/powerpoint/2010/main" val="2783496040"/>
      </p:ext>
    </p:extLst>
  </p:cSld>
  <p:clrMapOvr>
    <a:masterClrMapping/>
  </p:clrMapOvr>
</p:sld>
</file>

<file path=ppt/slides/slide5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وَلَقَدْ صَدَّقَ عَلَيْهِمْ اِبْلٖيسُ ظَنَّهُ فَاتَّبَعُوهُ اِلَّا فَرٖيقاً مِنَ الْمُؤْمِنٖينَ</a:t>
            </a:r>
            <a:r>
              <a:rPr lang="ar-AE" sz="3600" b="1" dirty="0"/>
              <a:t>﴿٢٠﴾</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﴾20﴿Gerçek şu ki, </a:t>
            </a:r>
            <a:r>
              <a:rPr lang="tr-TR" b="1" i="1" dirty="0" err="1"/>
              <a:t>İblîs</a:t>
            </a:r>
            <a:r>
              <a:rPr lang="tr-TR" b="1" i="1" dirty="0"/>
              <a:t> onlar hakkındaki tahminini doğrulamış oldu; çünkü inanan bir grup hariç hep ona </a:t>
            </a:r>
            <a:r>
              <a:rPr lang="tr-TR" b="1" i="1" dirty="0" smtClean="0"/>
              <a:t>uymuşlardı.</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Sebe</a:t>
            </a:r>
            <a:r>
              <a:rPr lang="tr-TR" b="1" dirty="0" smtClean="0"/>
              <a:t>' </a:t>
            </a:r>
            <a:r>
              <a:rPr lang="tr-TR" sz="2000" b="1" dirty="0" smtClean="0"/>
              <a:t>Suresi 34 . sure</a:t>
            </a:r>
          </a:p>
          <a:p>
            <a:r>
              <a:rPr lang="tr-TR" sz="2000" b="1" dirty="0" smtClean="0"/>
              <a:t>20 . Ayet </a:t>
            </a:r>
            <a:endParaRPr lang="tr-TR" sz="2000" dirty="0"/>
          </a:p>
        </p:txBody>
      </p:sp>
    </p:spTree>
    <p:extLst>
      <p:ext uri="{BB962C8B-B14F-4D97-AF65-F5344CB8AC3E}">
        <p14:creationId xmlns:p14="http://schemas.microsoft.com/office/powerpoint/2010/main" val="1074742683"/>
      </p:ext>
    </p:extLst>
  </p:cSld>
  <p:clrMapOvr>
    <a:masterClrMapping/>
  </p:clrMapOvr>
</p:sld>
</file>

<file path=ppt/slides/slide5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وَمَا كَانَ لَهُ عَلَيْهِمْ مِنْ سُلْطَانٍ اِلَّا لِنَعْلَمَ مَنْ يُؤْمِنُ بِالْاٰخِرَةِ مِمَّنْ هُوَ مِنْهَا فٖي شَكٍّؕ </a:t>
            </a:r>
            <a:r>
              <a:rPr lang="ar-AE" sz="3600" dirty="0" smtClean="0"/>
              <a:t>وَرَبُّكَ</a:t>
            </a:r>
            <a:r>
              <a:rPr lang="tr-TR" sz="3600" dirty="0" smtClean="0"/>
              <a:t/>
            </a:r>
            <a:br>
              <a:rPr lang="tr-TR" sz="3600" dirty="0" smtClean="0"/>
            </a:br>
            <a:r>
              <a:rPr lang="tr-TR" sz="3600" dirty="0"/>
              <a:t/>
            </a:r>
            <a:br>
              <a:rPr lang="tr-TR" sz="3600" dirty="0"/>
            </a:br>
            <a:r>
              <a:rPr lang="ar-AE" sz="3600" dirty="0" smtClean="0"/>
              <a:t> </a:t>
            </a:r>
            <a:r>
              <a:rPr lang="ar-AE" sz="3600" dirty="0"/>
              <a:t>عَلٰى كُلِّ شَيْءٍ حَفٖيظٌࣖ</a:t>
            </a:r>
            <a:r>
              <a:rPr lang="ar-AE" sz="3600" b="1" dirty="0"/>
              <a:t>﴿٢١﴾</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﴾21﴿Oysa onlar üzerinde onun hiçbir zorlayıcı gücü yoktu. (Şeytana, kendine uyanları ayartma fırsatı vermemiz ise) sadece, </a:t>
            </a:r>
            <a:r>
              <a:rPr lang="tr-TR" b="1" i="1" dirty="0" err="1"/>
              <a:t>âhirete</a:t>
            </a:r>
            <a:r>
              <a:rPr lang="tr-TR" b="1" i="1" dirty="0"/>
              <a:t> inananı ona şüpheyle bakandan ayırt etmemiz içindir. Rabbin her şeyi görüp gözetir.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Sebe</a:t>
            </a:r>
            <a:r>
              <a:rPr lang="tr-TR" b="1" dirty="0" smtClean="0"/>
              <a:t>' </a:t>
            </a:r>
            <a:r>
              <a:rPr lang="tr-TR" sz="2000" b="1" dirty="0" smtClean="0"/>
              <a:t>Suresi 34 . sure</a:t>
            </a:r>
          </a:p>
          <a:p>
            <a:r>
              <a:rPr lang="tr-TR" sz="2000" b="1" dirty="0" smtClean="0"/>
              <a:t>21 . Ayet </a:t>
            </a:r>
            <a:endParaRPr lang="tr-TR" sz="2000" dirty="0"/>
          </a:p>
        </p:txBody>
      </p:sp>
    </p:spTree>
    <p:extLst>
      <p:ext uri="{BB962C8B-B14F-4D97-AF65-F5344CB8AC3E}">
        <p14:creationId xmlns:p14="http://schemas.microsoft.com/office/powerpoint/2010/main" val="895208474"/>
      </p:ext>
    </p:extLst>
  </p:cSld>
  <p:clrMapOvr>
    <a:masterClrMapping/>
  </p:clrMapOvr>
</p:sld>
</file>

<file path=ppt/slides/slide5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وَلَا تَنْفَعُ الشَّفَاعَةُ عِنْدَهُٓ اِلَّا لِمَنْ اَذِنَ لَهُؕ حَتّٰٓى اِذَا فُزِّعَ عَنْ قُلُوبِهِمْ قَالُوا مَاذَاۙ قَالَ </a:t>
            </a:r>
            <a:r>
              <a:rPr lang="ar-AE" sz="3600" dirty="0" smtClean="0"/>
              <a:t>رَبُّكُمْؕ</a:t>
            </a:r>
            <a:r>
              <a:rPr lang="tr-TR" sz="3600" dirty="0" smtClean="0"/>
              <a:t/>
            </a:r>
            <a:br>
              <a:rPr lang="tr-TR" sz="3600" dirty="0" smtClean="0"/>
            </a:br>
            <a:r>
              <a:rPr lang="tr-TR" sz="3600" dirty="0"/>
              <a:t/>
            </a:r>
            <a:br>
              <a:rPr lang="tr-TR" sz="3600" dirty="0"/>
            </a:br>
            <a:r>
              <a:rPr lang="ar-AE" sz="3600" dirty="0" smtClean="0"/>
              <a:t> </a:t>
            </a:r>
            <a:r>
              <a:rPr lang="ar-AE" sz="3600" dirty="0"/>
              <a:t>قَالُوا الْحَقَّۚ وَهُوَ الْعَلِيُّ الْكَبٖيرُ</a:t>
            </a:r>
            <a:r>
              <a:rPr lang="ar-AE" sz="3600" b="1" dirty="0"/>
              <a:t>﴿٢٣﴾</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﴾23﴿Allah katında, O’nun izin verdiği kimselerden başkasının şefaati yarar sağlamaz. Sonunda kalplerinden korku giderilince, “Rabbiniz ne buyurdu?” derler. Onlar da şu cevabı verirler: “Hak olanı buyurdu. O yücedir, uludur.”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Sebe</a:t>
            </a:r>
            <a:r>
              <a:rPr lang="tr-TR" b="1" dirty="0" smtClean="0"/>
              <a:t>' </a:t>
            </a:r>
            <a:r>
              <a:rPr lang="tr-TR" sz="2000" b="1" dirty="0" smtClean="0"/>
              <a:t>Suresi 34 . sure</a:t>
            </a:r>
          </a:p>
          <a:p>
            <a:r>
              <a:rPr lang="tr-TR" sz="2000" b="1" dirty="0" smtClean="0"/>
              <a:t>23 . Ayet </a:t>
            </a:r>
            <a:endParaRPr lang="tr-TR" sz="2000" dirty="0"/>
          </a:p>
        </p:txBody>
      </p:sp>
    </p:spTree>
    <p:extLst>
      <p:ext uri="{BB962C8B-B14F-4D97-AF65-F5344CB8AC3E}">
        <p14:creationId xmlns:p14="http://schemas.microsoft.com/office/powerpoint/2010/main" val="1318092231"/>
      </p:ext>
    </p:extLst>
  </p:cSld>
  <p:clrMapOvr>
    <a:masterClrMapping/>
  </p:clrMapOvr>
</p:sld>
</file>

<file path=ppt/slides/slide5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قُلْ يَجْمَعُ بَيْنَنَا رَبُّنَا ثُمَّ يَفْتَحُ بَيْنَنَا بِالْحَقِّؕ وَهُوَ الْفَتَّاحُ الْعَلٖيمُ</a:t>
            </a:r>
            <a:r>
              <a:rPr lang="ar-AE" sz="3600" b="1" dirty="0"/>
              <a:t>﴿٢٦﴾</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﴾26﴿De ki: “Rabbimiz hepimizi bir araya getirecek, sonra aramızda adaletle hükmünü verecektir. Haklıyı haksızdan en iyi ayıran ve her şeyi bilen O’dur.”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Sebe</a:t>
            </a:r>
            <a:r>
              <a:rPr lang="tr-TR" b="1" dirty="0" smtClean="0"/>
              <a:t>' </a:t>
            </a:r>
            <a:r>
              <a:rPr lang="tr-TR" sz="2000" b="1" dirty="0" smtClean="0"/>
              <a:t>Suresi 34 . sure</a:t>
            </a:r>
          </a:p>
          <a:p>
            <a:r>
              <a:rPr lang="tr-TR" sz="2000" b="1" dirty="0" smtClean="0"/>
              <a:t>26 . Ayet </a:t>
            </a:r>
            <a:endParaRPr lang="tr-TR" sz="2000" dirty="0"/>
          </a:p>
        </p:txBody>
      </p:sp>
    </p:spTree>
    <p:extLst>
      <p:ext uri="{BB962C8B-B14F-4D97-AF65-F5344CB8AC3E}">
        <p14:creationId xmlns:p14="http://schemas.microsoft.com/office/powerpoint/2010/main" val="1479528465"/>
      </p:ext>
    </p:extLst>
  </p:cSld>
  <p:clrMapOvr>
    <a:masterClrMapping/>
  </p:clrMapOvr>
</p:sld>
</file>

<file path=ppt/slides/slide5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417605"/>
            <a:ext cx="12192000" cy="1204331"/>
          </a:xfrm>
        </p:spPr>
        <p:txBody>
          <a:bodyPr>
            <a:noAutofit/>
          </a:bodyPr>
          <a:lstStyle/>
          <a:p>
            <a:pPr rtl="1"/>
            <a:r>
              <a:rPr lang="ar-AE" sz="3600" dirty="0"/>
              <a:t>وَقَالَ الَّذٖينَ كَفَرُوا لَنْ نُؤْمِنَ بِهٰذَا الْقُرْاٰنِ وَلَا بِالَّذٖي بَيْنَ يَدَيْهِؕ وَلَوْ تَرٰٓى اِذِ </a:t>
            </a:r>
            <a:r>
              <a:rPr lang="ar-AE" sz="3600" dirty="0" smtClean="0"/>
              <a:t>الظَّالِمُونَ</a:t>
            </a:r>
            <a:r>
              <a:rPr lang="tr-TR" sz="3600" dirty="0" smtClean="0"/>
              <a:t/>
            </a:r>
            <a:br>
              <a:rPr lang="tr-TR" sz="3600" dirty="0" smtClean="0"/>
            </a:br>
            <a:r>
              <a:rPr lang="tr-TR" sz="3600" dirty="0"/>
              <a:t/>
            </a:r>
            <a:br>
              <a:rPr lang="tr-TR" sz="3600" dirty="0"/>
            </a:br>
            <a:r>
              <a:rPr lang="ar-AE" sz="3600" dirty="0" smtClean="0"/>
              <a:t> </a:t>
            </a:r>
            <a:r>
              <a:rPr lang="ar-AE" sz="3600" dirty="0"/>
              <a:t>مَوْقُوفُونَ عِنْدَ رَبِّهِمْۚ يَرْجِعُ بَعْضُهُمْ اِلٰى بَعْضٍۨ الْقَوْلَۚ يَقُولُ الَّذٖينَ اسْتُضْعِفُوا </a:t>
            </a:r>
            <a:r>
              <a:rPr lang="ar-AE" sz="3600" dirty="0" smtClean="0"/>
              <a:t>لِلَّذٖينَ</a:t>
            </a:r>
            <a:r>
              <a:rPr lang="tr-TR" sz="3600" dirty="0" smtClean="0"/>
              <a:t/>
            </a:r>
            <a:br>
              <a:rPr lang="tr-TR" sz="3600" dirty="0" smtClean="0"/>
            </a:br>
            <a:r>
              <a:rPr lang="tr-TR" sz="3600" dirty="0"/>
              <a:t/>
            </a:r>
            <a:br>
              <a:rPr lang="tr-TR" sz="3600" dirty="0"/>
            </a:br>
            <a:r>
              <a:rPr lang="ar-AE" sz="3600" dirty="0" smtClean="0"/>
              <a:t> </a:t>
            </a:r>
            <a:r>
              <a:rPr lang="ar-AE" sz="3600" dirty="0"/>
              <a:t>اسْتَكْبَرُوا لَوْلَٓا اَنْتُمْ لَكُنَّا مُؤْمِنٖينَ</a:t>
            </a:r>
            <a:r>
              <a:rPr lang="ar-AE" sz="3600" b="1" dirty="0"/>
              <a:t>﴿٣١﴾</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2000" b="1" i="1" dirty="0"/>
              <a:t>﴾31﴿İnkâr edenler şöyle dediler: “Biz ne bu Kur’an’a inanırız ne de bundan öncekilere!” Sen o zalimleri rablerinin huzurunda, tutuklanmış halde birbirlerine söz atarlarken bir görsen! Horlananlar büyüklük taslayanlara şöyle derler: “Siz olmasaydınız, hiç kuşkusuz biz iman ederdik.”</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Sebe</a:t>
            </a:r>
            <a:r>
              <a:rPr lang="tr-TR" b="1" dirty="0" smtClean="0"/>
              <a:t>' </a:t>
            </a:r>
            <a:r>
              <a:rPr lang="tr-TR" sz="2000" b="1" dirty="0" smtClean="0"/>
              <a:t>Suresi 34 . sure</a:t>
            </a:r>
          </a:p>
          <a:p>
            <a:r>
              <a:rPr lang="tr-TR" sz="2000" b="1" dirty="0" smtClean="0"/>
              <a:t>31 . Ayet </a:t>
            </a:r>
            <a:endParaRPr lang="tr-TR" sz="2000" dirty="0"/>
          </a:p>
        </p:txBody>
      </p:sp>
    </p:spTree>
    <p:extLst>
      <p:ext uri="{BB962C8B-B14F-4D97-AF65-F5344CB8AC3E}">
        <p14:creationId xmlns:p14="http://schemas.microsoft.com/office/powerpoint/2010/main" val="1698182115"/>
      </p:ext>
    </p:extLst>
  </p:cSld>
  <p:clrMapOvr>
    <a:masterClrMapping/>
  </p:clrMapOvr>
</p:sld>
</file>

<file path=ppt/slides/slide5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قُلْ اِنَّ رَبّٖي يَبْسُطُ الرِّزْقَ لِمَنْ يَشَٓاءُ وَيَقْدِرُ وَلٰكِنَّ اَكْثَرَ النَّاسِ لَا يَعْلَمُونَࣖ</a:t>
            </a:r>
            <a:r>
              <a:rPr lang="ar-AE" sz="3600" b="1" dirty="0"/>
              <a:t>﴿٣٦﴾</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﴾36﴿De ki: “Rabbim rızkı dilediğine bol verir, dilediğine kısar; fakat insanların çoğu (bunun hikmetini) bilmezler.”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Sebe</a:t>
            </a:r>
            <a:r>
              <a:rPr lang="tr-TR" b="1" dirty="0" smtClean="0"/>
              <a:t>' </a:t>
            </a:r>
            <a:r>
              <a:rPr lang="tr-TR" sz="2000" b="1" dirty="0" smtClean="0"/>
              <a:t>Suresi 34 . sure</a:t>
            </a:r>
          </a:p>
          <a:p>
            <a:r>
              <a:rPr lang="tr-TR" sz="2000" b="1" dirty="0" smtClean="0"/>
              <a:t>36 . Ayet </a:t>
            </a:r>
            <a:endParaRPr lang="tr-TR" sz="2000" dirty="0"/>
          </a:p>
        </p:txBody>
      </p:sp>
    </p:spTree>
    <p:extLst>
      <p:ext uri="{BB962C8B-B14F-4D97-AF65-F5344CB8AC3E}">
        <p14:creationId xmlns:p14="http://schemas.microsoft.com/office/powerpoint/2010/main" val="376036565"/>
      </p:ext>
    </p:extLst>
  </p:cSld>
  <p:clrMapOvr>
    <a:masterClrMapping/>
  </p:clrMapOvr>
</p:sld>
</file>

<file path=ppt/slides/slide5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قُلْ اِنَّ رَبّٖي يَبْسُطُ الرِّزْقَ لِمَنْ يَشَٓاءُ مِنْ عِبَادِهٖ وَيَقْدِرُ لَهُؕ وَمَٓا اَنْفَقْتُمْ مِنْ شَيْءٍ فَهُوَ يُخْلِفُهُۚ </a:t>
            </a:r>
            <a:r>
              <a:rPr lang="tr-TR" sz="3600" dirty="0" smtClean="0"/>
              <a:t/>
            </a:r>
            <a:br>
              <a:rPr lang="tr-TR" sz="3600" dirty="0" smtClean="0"/>
            </a:br>
            <a:r>
              <a:rPr lang="tr-TR" sz="3600" dirty="0"/>
              <a:t/>
            </a:r>
            <a:br>
              <a:rPr lang="tr-TR" sz="3600" dirty="0"/>
            </a:br>
            <a:r>
              <a:rPr lang="ar-AE" sz="3600" dirty="0" smtClean="0"/>
              <a:t>وَهُوَ </a:t>
            </a:r>
            <a:r>
              <a:rPr lang="ar-AE" sz="3600" dirty="0"/>
              <a:t>خَيْرُ الرَّازِقٖينَ</a:t>
            </a:r>
            <a:r>
              <a:rPr lang="ar-AE" sz="3600" b="1" dirty="0"/>
              <a:t>﴿٣٩﴾</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﴾39﴿De ki: “Rabbim kullarından dilediğine rızkı bol verir, dilediğine de kısar. Başkaları için ne harcarsanız Allah onun yerine yenisini verir. O rızık verenlerin en hayırlısıdır.”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Sebe</a:t>
            </a:r>
            <a:r>
              <a:rPr lang="tr-TR" b="1" dirty="0" smtClean="0"/>
              <a:t>' </a:t>
            </a:r>
            <a:r>
              <a:rPr lang="tr-TR" sz="2000" b="1" dirty="0" smtClean="0"/>
              <a:t>Suresi 34 . sure</a:t>
            </a:r>
          </a:p>
          <a:p>
            <a:r>
              <a:rPr lang="tr-TR" sz="2000" b="1" dirty="0" smtClean="0"/>
              <a:t>39 . Ayet </a:t>
            </a:r>
            <a:endParaRPr lang="tr-TR" sz="2000" dirty="0"/>
          </a:p>
        </p:txBody>
      </p:sp>
    </p:spTree>
    <p:extLst>
      <p:ext uri="{BB962C8B-B14F-4D97-AF65-F5344CB8AC3E}">
        <p14:creationId xmlns:p14="http://schemas.microsoft.com/office/powerpoint/2010/main" val="1206541446"/>
      </p:ext>
    </p:extLst>
  </p:cSld>
  <p:clrMapOvr>
    <a:masterClrMapping/>
  </p:clrMapOvr>
</p:sld>
</file>

<file path=ppt/slides/slide5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قُلْ اِنَّ رَبّٖي يَقْذِفُ بِالْحَقِّۚ عَلَّامُ الْغُيُوبِ</a:t>
            </a:r>
            <a:r>
              <a:rPr lang="ar-AE" b="1" dirty="0"/>
              <a:t>﴿٤٨﴾</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﴾48﴿De ki: “Kuşkusuz rabbim gerçeği ortaya koyar; O, </a:t>
            </a:r>
            <a:r>
              <a:rPr lang="tr-TR" b="1" i="1" dirty="0" err="1"/>
              <a:t>gayblar</a:t>
            </a:r>
            <a:r>
              <a:rPr lang="tr-TR" b="1" i="1" dirty="0"/>
              <a:t> âlemini hakkıyla ­bilmektedir.”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Sebe</a:t>
            </a:r>
            <a:r>
              <a:rPr lang="tr-TR" b="1" dirty="0" smtClean="0"/>
              <a:t>' </a:t>
            </a:r>
            <a:r>
              <a:rPr lang="tr-TR" sz="2000" b="1" dirty="0" smtClean="0"/>
              <a:t>Suresi 34 . sure</a:t>
            </a:r>
          </a:p>
          <a:p>
            <a:r>
              <a:rPr lang="tr-TR" sz="2000" b="1" dirty="0" smtClean="0"/>
              <a:t>48 . Ayet </a:t>
            </a:r>
            <a:endParaRPr lang="tr-TR" sz="2000" dirty="0"/>
          </a:p>
        </p:txBody>
      </p:sp>
    </p:spTree>
    <p:extLst>
      <p:ext uri="{BB962C8B-B14F-4D97-AF65-F5344CB8AC3E}">
        <p14:creationId xmlns:p14="http://schemas.microsoft.com/office/powerpoint/2010/main" val="3870261521"/>
      </p:ext>
    </p:extLst>
  </p:cSld>
  <p:clrMapOvr>
    <a:masterClrMapping/>
  </p:clrMapOvr>
</p:sld>
</file>

<file path=ppt/slides/slide5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قُلْ اِنْ ضَلَلْتُ فَاِنَّـمَٓا اَضِلُّ عَلٰى نَفْسٖيۚ وَاِنِ اهْتَدَيْتُ فَبِمَا يُوحٖٓي اِلَيَّ رَبّٖيؕ اِنَّهُ سَمٖيعٌ </a:t>
            </a:r>
            <a:r>
              <a:rPr lang="tr-TR" sz="3600" dirty="0" smtClean="0"/>
              <a:t/>
            </a:r>
            <a:br>
              <a:rPr lang="tr-TR" sz="3600" dirty="0" smtClean="0"/>
            </a:br>
            <a:r>
              <a:rPr lang="tr-TR" sz="3600" dirty="0"/>
              <a:t/>
            </a:r>
            <a:br>
              <a:rPr lang="tr-TR" sz="3600" dirty="0"/>
            </a:br>
            <a:r>
              <a:rPr lang="ar-AE" sz="3600" dirty="0" smtClean="0"/>
              <a:t>قَرٖيبٌ</a:t>
            </a:r>
            <a:r>
              <a:rPr lang="ar-AE" sz="3600" b="1" dirty="0" smtClean="0"/>
              <a:t>﴿٥٠</a:t>
            </a:r>
            <a:r>
              <a:rPr lang="ar-AE" sz="3600" b="1" dirty="0"/>
              <a:t>﴾</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﴾50﴿De ki: “Şayet ben yanlış yolda isem bunun vebali banadır. Eğer doğru yolda isem bu da rabbimin bana </a:t>
            </a:r>
            <a:r>
              <a:rPr lang="tr-TR" b="1" i="1" dirty="0" err="1"/>
              <a:t>vahyettiği</a:t>
            </a:r>
            <a:r>
              <a:rPr lang="tr-TR" b="1" i="1" dirty="0"/>
              <a:t> sayesindedir. Şüphesiz O her şeyi işitmektedir, çok yakınımızdadır.”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Sebe</a:t>
            </a:r>
            <a:r>
              <a:rPr lang="tr-TR" b="1" dirty="0" smtClean="0"/>
              <a:t>' </a:t>
            </a:r>
            <a:r>
              <a:rPr lang="tr-TR" sz="2000" b="1" dirty="0" smtClean="0"/>
              <a:t>Suresi 34 . sure</a:t>
            </a:r>
          </a:p>
          <a:p>
            <a:r>
              <a:rPr lang="tr-TR" sz="2000" b="1" dirty="0" smtClean="0"/>
              <a:t>50 . Ayet </a:t>
            </a:r>
            <a:endParaRPr lang="tr-TR" sz="2000" dirty="0"/>
          </a:p>
        </p:txBody>
      </p:sp>
    </p:spTree>
    <p:extLst>
      <p:ext uri="{BB962C8B-B14F-4D97-AF65-F5344CB8AC3E}">
        <p14:creationId xmlns:p14="http://schemas.microsoft.com/office/powerpoint/2010/main" val="3157796524"/>
      </p:ext>
    </p:extLst>
  </p:cSld>
  <p:clrMapOvr>
    <a:masterClrMapping/>
  </p:clrMapOvr>
</p:sld>
</file>

<file path=ppt/slides/slide5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يُولِجُ الَّيْلَ فِي النَّهَارِ وَيُولِجُ النَّهَارَ فِي الَّيْلِۙ وَسَخَّرَ الشَّمْسَ وَالْقَمَرَؗ كُلٌّ يَجْرٖي </a:t>
            </a:r>
            <a:r>
              <a:rPr lang="ar-AE" sz="3600" dirty="0" smtClean="0"/>
              <a:t>لِاَجَلٍ</a:t>
            </a:r>
            <a:r>
              <a:rPr lang="tr-TR" sz="3600" dirty="0" smtClean="0"/>
              <a:t/>
            </a:r>
            <a:br>
              <a:rPr lang="tr-TR" sz="3600" dirty="0" smtClean="0"/>
            </a:br>
            <a:r>
              <a:rPr lang="tr-TR" sz="3600" dirty="0"/>
              <a:t/>
            </a:r>
            <a:br>
              <a:rPr lang="tr-TR" sz="3600" dirty="0"/>
            </a:br>
            <a:r>
              <a:rPr lang="ar-AE" sz="3600" dirty="0" smtClean="0"/>
              <a:t> </a:t>
            </a:r>
            <a:r>
              <a:rPr lang="ar-AE" sz="3600" dirty="0"/>
              <a:t>مُسَمًّىؕ ذٰلِكُمُ اللّٰهُ رَبُّكُمْ لَهُ الْمُلْكُؕ وَالَّذٖينَ تَدْعُونَ مِنْ دُونِهٖ مَا يَمْلِكُونَ مِنْ قِطْمٖيرٍؕ</a:t>
            </a:r>
            <a:r>
              <a:rPr lang="ar-AE" sz="3600" b="1" dirty="0"/>
              <a:t>﴿١٣﴾</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﴾13﴿Allah, geceyi gündüze, gündüzü de geceye katıyor. O güneşi ve ayı da buyruğu altına almıştır; her biri belirlenmiş bir vadeye kadar kendi yolunu izler. İşte rabbiniz Allah budur, mülk O’nundur. O’ndan başka yalvarıp durduklarınız ise bir çekirdek zarına bile hâkim olamazlar.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Fâtır</a:t>
            </a:r>
            <a:r>
              <a:rPr lang="tr-TR" b="1" dirty="0" smtClean="0"/>
              <a:t> </a:t>
            </a:r>
            <a:r>
              <a:rPr lang="tr-TR" sz="2000" b="1" dirty="0" smtClean="0"/>
              <a:t>Suresi 35 . sure</a:t>
            </a:r>
          </a:p>
          <a:p>
            <a:r>
              <a:rPr lang="tr-TR" sz="2000" b="1" dirty="0" smtClean="0"/>
              <a:t>13 . Ayet </a:t>
            </a:r>
            <a:endParaRPr lang="tr-TR" sz="2000" dirty="0"/>
          </a:p>
        </p:txBody>
      </p:sp>
    </p:spTree>
    <p:extLst>
      <p:ext uri="{BB962C8B-B14F-4D97-AF65-F5344CB8AC3E}">
        <p14:creationId xmlns:p14="http://schemas.microsoft.com/office/powerpoint/2010/main" val="3428385092"/>
      </p:ext>
    </p:extLst>
  </p:cSld>
  <p:clrMapOvr>
    <a:masterClrMapping/>
  </p:clrMapOvr>
</p:sld>
</file>

<file path=ppt/slides/slide5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696385"/>
            <a:ext cx="12192000" cy="1204331"/>
          </a:xfrm>
        </p:spPr>
        <p:txBody>
          <a:bodyPr>
            <a:noAutofit/>
          </a:bodyPr>
          <a:lstStyle/>
          <a:p>
            <a:pPr rtl="1"/>
            <a:r>
              <a:rPr lang="ar-AE" sz="3600" dirty="0"/>
              <a:t>وَلَا تَزِرُ وَازِرَةٌ وِزْرَ اُخْرٰىؕ وَاِنْ تَدْعُ مُثْقَلَةٌ اِلٰى حِمْلِهَا لَا يُحْمَلْ مِنْهُ شَيْءٌ وَلَوْ كَانَ </a:t>
            </a:r>
            <a:r>
              <a:rPr lang="ar-AE" sz="3600" dirty="0" smtClean="0"/>
              <a:t>ذَا</a:t>
            </a:r>
            <a:r>
              <a:rPr lang="tr-TR" sz="3600" dirty="0" smtClean="0"/>
              <a:t/>
            </a:r>
            <a:br>
              <a:rPr lang="tr-TR" sz="3600" dirty="0" smtClean="0"/>
            </a:br>
            <a:r>
              <a:rPr lang="tr-TR" sz="3600" dirty="0"/>
              <a:t/>
            </a:r>
            <a:br>
              <a:rPr lang="tr-TR" sz="3600" dirty="0"/>
            </a:br>
            <a:r>
              <a:rPr lang="ar-AE" sz="3600" dirty="0" smtClean="0"/>
              <a:t> </a:t>
            </a:r>
            <a:r>
              <a:rPr lang="ar-AE" sz="3600" dirty="0"/>
              <a:t>قُرْبٰىؕ اِنَّمَا تُنْذِرُ الَّذٖينَ يَخْشَوْنَ رَبَّهُمْ بِالْغَيْبِ وَاَقَامُوا الصَّلٰوةَؕ وَمَنْ تَزَكّٰى فَاِنَّمَا </a:t>
            </a:r>
            <a:r>
              <a:rPr lang="ar-AE" sz="3600" dirty="0" smtClean="0"/>
              <a:t>يَتَزَكّٰى</a:t>
            </a:r>
            <a:r>
              <a:rPr lang="tr-TR" sz="3600" dirty="0" smtClean="0"/>
              <a:t/>
            </a:r>
            <a:br>
              <a:rPr lang="tr-TR" sz="3600" dirty="0" smtClean="0"/>
            </a:br>
            <a:r>
              <a:rPr lang="tr-TR" sz="3600" dirty="0"/>
              <a:t/>
            </a:r>
            <a:br>
              <a:rPr lang="tr-TR" sz="3600" dirty="0"/>
            </a:br>
            <a:r>
              <a:rPr lang="ar-AE" sz="3600" dirty="0" smtClean="0"/>
              <a:t> </a:t>
            </a:r>
            <a:r>
              <a:rPr lang="ar-AE" sz="3600" dirty="0"/>
              <a:t>لِنَفْسِهٖؕ وَاِلَى اللّٰهِ الْمَصٖيرُ</a:t>
            </a:r>
            <a:r>
              <a:rPr lang="ar-AE" sz="3600" b="1" dirty="0"/>
              <a:t>﴿١٨﴾</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2000" b="1" i="1" dirty="0"/>
              <a:t>﴾18﴿Hiçbir günahkâr başkasının günahını yüklenmez. Günah yükü ağır gelen kimse onun taşınması için yardım çağrısında bulunsa -çağrılan yakını bile olsa- o yükten hiçbir şeyi başkası üzerine alamaz. Sen ancak, görmedikleri halde rablerinden korkanları ve namazı özenle kılanları uyarabilirsin. Kim arınırsa sadece kendi yararına arınmış olur. Her şeyin sonu Allah’a varır.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Fâtır</a:t>
            </a:r>
            <a:r>
              <a:rPr lang="tr-TR" b="1" dirty="0" smtClean="0"/>
              <a:t> </a:t>
            </a:r>
            <a:r>
              <a:rPr lang="tr-TR" sz="2000" b="1" dirty="0" smtClean="0"/>
              <a:t>Suresi 35 . sure</a:t>
            </a:r>
          </a:p>
          <a:p>
            <a:r>
              <a:rPr lang="tr-TR" sz="2000" b="1" dirty="0" smtClean="0"/>
              <a:t>18 . Ayet </a:t>
            </a:r>
            <a:endParaRPr lang="tr-TR" sz="2000" dirty="0"/>
          </a:p>
        </p:txBody>
      </p:sp>
    </p:spTree>
    <p:extLst>
      <p:ext uri="{BB962C8B-B14F-4D97-AF65-F5344CB8AC3E}">
        <p14:creationId xmlns:p14="http://schemas.microsoft.com/office/powerpoint/2010/main" val="2065756326"/>
      </p:ext>
    </p:extLst>
  </p:cSld>
  <p:clrMapOvr>
    <a:masterClrMapping/>
  </p:clrMapOvr>
</p:sld>
</file>

<file path=ppt/slides/slide5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اِنَّ الَّذٖينَ يَتْلُونَ كِتَابَ اللّٰهِ وَاَقَامُوا الصَّلٰوةَ وَاَنْفَقُوا مِمَّا رَزَقْنَاهُمْ سِراًّ وَعَلَانِيَةً يَرْجُونَ </a:t>
            </a:r>
            <a:r>
              <a:rPr lang="tr-TR" sz="3600" dirty="0" smtClean="0"/>
              <a:t/>
            </a:r>
            <a:br>
              <a:rPr lang="tr-TR" sz="3600" dirty="0" smtClean="0"/>
            </a:br>
            <a:r>
              <a:rPr lang="tr-TR" sz="3600" dirty="0"/>
              <a:t/>
            </a:r>
            <a:br>
              <a:rPr lang="tr-TR" sz="3600" dirty="0"/>
            </a:br>
            <a:r>
              <a:rPr lang="ar-AE" sz="3600" dirty="0" smtClean="0"/>
              <a:t>تِجَارَةً </a:t>
            </a:r>
            <a:r>
              <a:rPr lang="ar-AE" sz="3600" dirty="0"/>
              <a:t>لَنْ تَبُورَۙ</a:t>
            </a:r>
            <a:r>
              <a:rPr lang="ar-AE" sz="3600" b="1" dirty="0"/>
              <a:t>﴿٢٩﴾</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﴾29﴿Allah’ın kitabını okuyanlar, namazı özenle kılanlar ve kendilerine verdiğimiz rızıktan başkaları için gizli açık harcayanlar, asla zararla sonuçlanmayacak bir ticaret umabilirler.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Fâtır</a:t>
            </a:r>
            <a:r>
              <a:rPr lang="tr-TR" b="1" dirty="0" smtClean="0"/>
              <a:t> </a:t>
            </a:r>
            <a:r>
              <a:rPr lang="tr-TR" sz="2000" b="1" dirty="0" smtClean="0"/>
              <a:t>Suresi 35 . sure</a:t>
            </a:r>
          </a:p>
          <a:p>
            <a:r>
              <a:rPr lang="tr-TR" sz="2000" b="1" dirty="0" smtClean="0"/>
              <a:t>29 . Ayet </a:t>
            </a:r>
            <a:endParaRPr lang="tr-TR" sz="2000" dirty="0"/>
          </a:p>
        </p:txBody>
      </p:sp>
    </p:spTree>
    <p:extLst>
      <p:ext uri="{BB962C8B-B14F-4D97-AF65-F5344CB8AC3E}">
        <p14:creationId xmlns:p14="http://schemas.microsoft.com/office/powerpoint/2010/main" val="1249973191"/>
      </p:ext>
    </p:extLst>
  </p:cSld>
  <p:clrMapOvr>
    <a:masterClrMapping/>
  </p:clrMapOvr>
</p:sld>
</file>

<file path=ppt/slides/slide5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وَقَالُوا الْحَمْدُ لِلّٰهِ الَّـذٖٓي اَذْهَبَ عَنَّا الْحَزَنَؕ اِنَّ رَبَّـنَا لَغَفُورٌ شَكُورٌۙ</a:t>
            </a:r>
            <a:r>
              <a:rPr lang="ar-AE" sz="3600" b="1" dirty="0"/>
              <a:t>﴿٣٤﴾</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﴾34﴿Şöyle derler: “Bizden tasayı gideren Allah’a hamdolsun. Doğrusu rabbimiz çok bağışlayıcıdır, şükrün karşılığını eksiksiz vermektedir.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Fâtır</a:t>
            </a:r>
            <a:r>
              <a:rPr lang="tr-TR" b="1" dirty="0" smtClean="0"/>
              <a:t> </a:t>
            </a:r>
            <a:r>
              <a:rPr lang="tr-TR" sz="2000" b="1" dirty="0" smtClean="0"/>
              <a:t>Suresi 35 . sure</a:t>
            </a:r>
          </a:p>
          <a:p>
            <a:r>
              <a:rPr lang="tr-TR" sz="2000" b="1" dirty="0" smtClean="0"/>
              <a:t>34 . Ayet </a:t>
            </a:r>
            <a:endParaRPr lang="tr-TR" sz="2000" dirty="0"/>
          </a:p>
        </p:txBody>
      </p:sp>
    </p:spTree>
    <p:extLst>
      <p:ext uri="{BB962C8B-B14F-4D97-AF65-F5344CB8AC3E}">
        <p14:creationId xmlns:p14="http://schemas.microsoft.com/office/powerpoint/2010/main" val="933662846"/>
      </p:ext>
    </p:extLst>
  </p:cSld>
  <p:clrMapOvr>
    <a:masterClrMapping/>
  </p:clrMapOvr>
</p:sld>
</file>

<file path=ppt/slides/slide5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وَهُمْ يَصْطَرِخُونَ فٖيهَاۚ رَبَّـنَٓا اَخْرِجْنَا نَعْمَلْ صَالِحاً غَيْرَ الَّذٖي كُنَّا نَعْمَلُؕ اَوَلَمْ نُعَمِّرْكُمْ </a:t>
            </a:r>
            <a:r>
              <a:rPr lang="ar-AE" sz="3600" dirty="0" smtClean="0"/>
              <a:t>مَا</a:t>
            </a:r>
            <a:r>
              <a:rPr lang="tr-TR" sz="3600" dirty="0" smtClean="0"/>
              <a:t/>
            </a:r>
            <a:br>
              <a:rPr lang="tr-TR" sz="3600" dirty="0" smtClean="0"/>
            </a:br>
            <a:r>
              <a:rPr lang="tr-TR" sz="3600" dirty="0"/>
              <a:t/>
            </a:r>
            <a:br>
              <a:rPr lang="tr-TR" sz="3600" dirty="0"/>
            </a:br>
            <a:r>
              <a:rPr lang="ar-AE" sz="3600" dirty="0" smtClean="0"/>
              <a:t> </a:t>
            </a:r>
            <a:r>
              <a:rPr lang="ar-AE" sz="3600" dirty="0"/>
              <a:t>يَتَذَكَّرُ فٖيهِ مَنْ تَذَكَّرَ وَجَٓاءَكُمُ النَّذٖيرُؕ فَذُوقُوا فَمَا لِلظَّالِمٖينَ مِنْ نَصٖيرٍࣖ</a:t>
            </a:r>
            <a:r>
              <a:rPr lang="ar-AE" sz="3600" b="1" dirty="0"/>
              <a:t>﴿٣٧﴾</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2000" b="1" i="1" dirty="0"/>
              <a:t>﴾37﴿Ve onlar orada, “Rabbimiz! Bizi çıkar da yapmış olduklarımızdan tamamen başka, iyi işler yapalım” diye feryat ederler. Size düşünecek kimsenin düşünebileceği kadar bir ömür vermedik mi? Üstelik size uyarıcı da gelmişti. Şimdi tadın bakalım! Zalimlerin hiçbir yardımcısı da yoktur!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Fâtır</a:t>
            </a:r>
            <a:r>
              <a:rPr lang="tr-TR" b="1" dirty="0" smtClean="0"/>
              <a:t> </a:t>
            </a:r>
            <a:r>
              <a:rPr lang="tr-TR" sz="2000" b="1" dirty="0" smtClean="0"/>
              <a:t>Suresi 35 . sure</a:t>
            </a:r>
          </a:p>
          <a:p>
            <a:r>
              <a:rPr lang="tr-TR" sz="2000" b="1" dirty="0" smtClean="0"/>
              <a:t>37 . Ayet </a:t>
            </a:r>
            <a:endParaRPr lang="tr-TR" sz="2000" dirty="0"/>
          </a:p>
        </p:txBody>
      </p:sp>
    </p:spTree>
    <p:extLst>
      <p:ext uri="{BB962C8B-B14F-4D97-AF65-F5344CB8AC3E}">
        <p14:creationId xmlns:p14="http://schemas.microsoft.com/office/powerpoint/2010/main" val="2445143785"/>
      </p:ext>
    </p:extLst>
  </p:cSld>
  <p:clrMapOvr>
    <a:masterClrMapping/>
  </p:clrMapOvr>
</p:sld>
</file>

<file path=ppt/slides/slide5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هُوَ الَّذٖي جَعَلَكُمْ خَلَٓائِفَ فِي الْاَرْضِؕ فَمَنْ كَفَرَ فَعَلَيْهِ كُفْرُهُؕ وَلَا يَزٖيدُ الْكَافِرٖينَ كُفْرُهُمْ </a:t>
            </a:r>
            <a:r>
              <a:rPr lang="ar-AE" sz="3600" dirty="0" smtClean="0"/>
              <a:t>عِنْدَ</a:t>
            </a:r>
            <a:r>
              <a:rPr lang="tr-TR" sz="3600" dirty="0" smtClean="0"/>
              <a:t/>
            </a:r>
            <a:br>
              <a:rPr lang="tr-TR" sz="3600" dirty="0" smtClean="0"/>
            </a:br>
            <a:r>
              <a:rPr lang="tr-TR" sz="3600" dirty="0"/>
              <a:t/>
            </a:r>
            <a:br>
              <a:rPr lang="tr-TR" sz="3600" dirty="0"/>
            </a:br>
            <a:r>
              <a:rPr lang="ar-AE" sz="3600" dirty="0" smtClean="0"/>
              <a:t> </a:t>
            </a:r>
            <a:r>
              <a:rPr lang="ar-AE" sz="3600" dirty="0"/>
              <a:t>رَبِّهِمْ اِلَّا مَقْتاًۚ وَلَا يَزٖيدُ الْكَافِرٖينَ كُفْرُهُمْ اِلَّا خَسَاراً</a:t>
            </a:r>
            <a:r>
              <a:rPr lang="ar-AE" sz="3600" b="1" dirty="0"/>
              <a:t>﴿٣٩﴾</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﴾39﴿Sizi yeryüzünde halifeler yapan O’dur. Artık kim inkâr ederse inkârcılığı yalnız kendi aleyhinedir. Kâfirlerin küfrü rableri katında gazabı arttırmaktan başka bir sonuç doğurmaz; şu halde kâfirlerin küfrü ancak kendi ziyanlarını arttırır.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Fâtır</a:t>
            </a:r>
            <a:r>
              <a:rPr lang="tr-TR" b="1" dirty="0" smtClean="0"/>
              <a:t> </a:t>
            </a:r>
            <a:r>
              <a:rPr lang="tr-TR" sz="2000" b="1" dirty="0" smtClean="0"/>
              <a:t>Suresi 35 . sure</a:t>
            </a:r>
          </a:p>
          <a:p>
            <a:r>
              <a:rPr lang="tr-TR" sz="2000" b="1" dirty="0" smtClean="0"/>
              <a:t>39 . Ayet </a:t>
            </a:r>
            <a:endParaRPr lang="tr-TR" sz="2000" dirty="0"/>
          </a:p>
        </p:txBody>
      </p:sp>
    </p:spTree>
    <p:extLst>
      <p:ext uri="{BB962C8B-B14F-4D97-AF65-F5344CB8AC3E}">
        <p14:creationId xmlns:p14="http://schemas.microsoft.com/office/powerpoint/2010/main" val="1131886669"/>
      </p:ext>
    </p:extLst>
  </p:cSld>
  <p:clrMapOvr>
    <a:masterClrMapping/>
  </p:clrMapOvr>
</p:sld>
</file>

<file path=ppt/slides/slide5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قَالُوا رَبُّنَا يَعْلَمُ اِنَّٓا اِلَيْكُمْ لَمُرْسَلُونَ</a:t>
            </a:r>
            <a:r>
              <a:rPr lang="ar-AE" b="1" dirty="0"/>
              <a:t>﴿١٦﴾</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﴾16﴿“Rabbimiz biliyor ki” dediler, “Biz gerçekten size gönderilmiş elçileriz.</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Yâsîn</a:t>
            </a:r>
            <a:r>
              <a:rPr lang="tr-TR" b="1" dirty="0" smtClean="0"/>
              <a:t> </a:t>
            </a:r>
            <a:r>
              <a:rPr lang="tr-TR" sz="2000" b="1" dirty="0" smtClean="0"/>
              <a:t>Suresi 36 . sure</a:t>
            </a:r>
          </a:p>
          <a:p>
            <a:r>
              <a:rPr lang="tr-TR" sz="2000" b="1" dirty="0" smtClean="0"/>
              <a:t>16 . Ayet </a:t>
            </a:r>
            <a:endParaRPr lang="tr-TR" sz="2000" dirty="0"/>
          </a:p>
        </p:txBody>
      </p:sp>
    </p:spTree>
    <p:extLst>
      <p:ext uri="{BB962C8B-B14F-4D97-AF65-F5344CB8AC3E}">
        <p14:creationId xmlns:p14="http://schemas.microsoft.com/office/powerpoint/2010/main" val="3286116945"/>
      </p:ext>
    </p:extLst>
  </p:cSld>
  <p:clrMapOvr>
    <a:masterClrMapping/>
  </p:clrMapOvr>
</p:sld>
</file>

<file path=ppt/slides/slide5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وَمَا عَلَيْنَٓا اِلَّا الْبَلَاغُ الْمُبٖينُ</a:t>
            </a:r>
            <a:r>
              <a:rPr lang="ar-AE" b="1" dirty="0"/>
              <a:t>﴿١٧﴾</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﴾17﴿Bize düşen, açıkça tebliğ etmekten ibarettir.”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Yâsîn</a:t>
            </a:r>
            <a:r>
              <a:rPr lang="tr-TR" b="1" dirty="0" smtClean="0"/>
              <a:t> </a:t>
            </a:r>
            <a:r>
              <a:rPr lang="tr-TR" sz="2000" b="1" dirty="0" smtClean="0"/>
              <a:t>Suresi 36 . sure</a:t>
            </a:r>
          </a:p>
          <a:p>
            <a:r>
              <a:rPr lang="tr-TR" sz="2000" b="1" dirty="0" smtClean="0"/>
              <a:t>17 . Ayet </a:t>
            </a:r>
            <a:endParaRPr lang="tr-TR" sz="2000" dirty="0"/>
          </a:p>
        </p:txBody>
      </p:sp>
    </p:spTree>
    <p:extLst>
      <p:ext uri="{BB962C8B-B14F-4D97-AF65-F5344CB8AC3E}">
        <p14:creationId xmlns:p14="http://schemas.microsoft.com/office/powerpoint/2010/main" val="3092733645"/>
      </p:ext>
    </p:extLst>
  </p:cSld>
  <p:clrMapOvr>
    <a:masterClrMapping/>
  </p:clrMapOvr>
</p:sld>
</file>

<file path=ppt/slides/slide5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اِنّٖٓي اٰمَنْتُ بِرَبِّكُمْ فَاسْمَعُونِؕ</a:t>
            </a:r>
            <a:r>
              <a:rPr lang="ar-AE" b="1" dirty="0"/>
              <a:t>﴿٢٥﴾</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﴾25﴿İşte ben rabbinize iman etmiş bulunuyorum; bana kulak verin.”</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Yâsîn</a:t>
            </a:r>
            <a:r>
              <a:rPr lang="tr-TR" b="1" dirty="0" smtClean="0"/>
              <a:t> </a:t>
            </a:r>
            <a:r>
              <a:rPr lang="tr-TR" sz="2000" b="1" dirty="0" smtClean="0"/>
              <a:t>Suresi 36 . sure</a:t>
            </a:r>
          </a:p>
          <a:p>
            <a:r>
              <a:rPr lang="tr-TR" sz="2000" b="1" dirty="0" smtClean="0"/>
              <a:t>25 . Ayet </a:t>
            </a:r>
            <a:endParaRPr lang="tr-TR" sz="2000" dirty="0"/>
          </a:p>
        </p:txBody>
      </p:sp>
    </p:spTree>
    <p:extLst>
      <p:ext uri="{BB962C8B-B14F-4D97-AF65-F5344CB8AC3E}">
        <p14:creationId xmlns:p14="http://schemas.microsoft.com/office/powerpoint/2010/main" val="4208585442"/>
      </p:ext>
    </p:extLst>
  </p:cSld>
  <p:clrMapOvr>
    <a:masterClrMapping/>
  </p:clrMapOvr>
</p:sld>
</file>

<file path=ppt/slides/slide5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685234"/>
            <a:ext cx="12192000" cy="1204331"/>
          </a:xfrm>
        </p:spPr>
        <p:txBody>
          <a:bodyPr>
            <a:noAutofit/>
          </a:bodyPr>
          <a:lstStyle/>
          <a:p>
            <a:pPr rtl="1"/>
            <a:r>
              <a:rPr lang="ar-AE" dirty="0"/>
              <a:t>قٖيلَ ادْخُلِ الْجَنَّةَؕ قَالَ يَا لَيْتَ قَوْمٖي يَعْلَمُونَۙ</a:t>
            </a:r>
            <a:r>
              <a:rPr lang="ar-AE" b="1" dirty="0"/>
              <a:t>﴿٢٦</a:t>
            </a:r>
            <a:r>
              <a:rPr lang="ar-AE" b="1" dirty="0" smtClean="0"/>
              <a:t>﴾</a:t>
            </a:r>
            <a:r>
              <a:rPr lang="tr-TR" b="1" dirty="0" smtClean="0"/>
              <a:t/>
            </a:r>
            <a:br>
              <a:rPr lang="tr-TR" b="1" dirty="0" smtClean="0"/>
            </a:br>
            <a:r>
              <a:rPr lang="ar-AE" dirty="0"/>
              <a:t/>
            </a:r>
            <a:br>
              <a:rPr lang="ar-AE" dirty="0"/>
            </a:br>
            <a:r>
              <a:rPr lang="ar-AE" dirty="0"/>
              <a:t>بِمَا غَفَرَ لٖي رَبّٖي وَجَعَلَنٖي مِنَ الْمُكْرَمٖينَ</a:t>
            </a:r>
            <a:r>
              <a:rPr lang="ar-AE" b="1" dirty="0"/>
              <a:t>﴿٢٧﴾</a:t>
            </a:r>
            <a:endParaRPr lang="ar-AE"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﴾26-27﴿Ona, “Cennete gir” denildi. “Rabbimin beni bağışladığını ve güzel biçimde ağırlananlardan eylediğini keşke kavmim bilseydi!” dedi.</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Yâsîn</a:t>
            </a:r>
            <a:r>
              <a:rPr lang="tr-TR" b="1" dirty="0" smtClean="0"/>
              <a:t> </a:t>
            </a:r>
            <a:r>
              <a:rPr lang="tr-TR" sz="2000" b="1" dirty="0" smtClean="0"/>
              <a:t>Suresi 36 . sure</a:t>
            </a:r>
          </a:p>
          <a:p>
            <a:r>
              <a:rPr lang="tr-TR" sz="2000" b="1" dirty="0" smtClean="0"/>
              <a:t>26 - 27 . Ayet </a:t>
            </a:r>
            <a:endParaRPr lang="tr-TR" sz="2000" dirty="0"/>
          </a:p>
        </p:txBody>
      </p:sp>
    </p:spTree>
    <p:extLst>
      <p:ext uri="{BB962C8B-B14F-4D97-AF65-F5344CB8AC3E}">
        <p14:creationId xmlns:p14="http://schemas.microsoft.com/office/powerpoint/2010/main" val="2027597222"/>
      </p:ext>
    </p:extLst>
  </p:cSld>
  <p:clrMapOvr>
    <a:masterClrMapping/>
  </p:clrMapOvr>
</p:sld>
</file>

<file path=ppt/slides/slide5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وَاِذَا قٖيلَ لَهُمُ اتَّقُوا مَا بَيْنَ اَيْدٖيكُمْ وَمَا خَلْفَكُمْ لَعَلَّكُمْ تُرْحَمُونَ</a:t>
            </a:r>
            <a:r>
              <a:rPr lang="ar-AE" sz="3600" b="1" dirty="0"/>
              <a:t>﴿٤٥﴾</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﴾45﴿Onlara “Önünüzdekinden ve arkanızdakinden sakının ki rahmet göresiniz” dendiğinde (aldırış etmezler).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Yâsîn</a:t>
            </a:r>
            <a:r>
              <a:rPr lang="tr-TR" b="1" dirty="0" smtClean="0"/>
              <a:t> </a:t>
            </a:r>
            <a:r>
              <a:rPr lang="tr-TR" sz="2000" b="1" dirty="0" smtClean="0"/>
              <a:t>Suresi 36 . sure</a:t>
            </a:r>
          </a:p>
          <a:p>
            <a:r>
              <a:rPr lang="tr-TR" sz="2000" b="1" dirty="0" smtClean="0"/>
              <a:t>45 . Ayet </a:t>
            </a:r>
            <a:endParaRPr lang="tr-TR" sz="2000" dirty="0"/>
          </a:p>
        </p:txBody>
      </p:sp>
    </p:spTree>
    <p:extLst>
      <p:ext uri="{BB962C8B-B14F-4D97-AF65-F5344CB8AC3E}">
        <p14:creationId xmlns:p14="http://schemas.microsoft.com/office/powerpoint/2010/main" val="2643644730"/>
      </p:ext>
    </p:extLst>
  </p:cSld>
  <p:clrMapOvr>
    <a:masterClrMapping/>
  </p:clrMapOvr>
</p:sld>
</file>

<file path=ppt/slides/slide5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وَمَا تَأْتٖيهِمْ مِنْ اٰيَةٍ مِنْ اٰيَاتِ رَبِّهِمْ اِلَّا كَانُوا عَنْهَا مُعْرِضٖينَ</a:t>
            </a:r>
            <a:r>
              <a:rPr lang="ar-AE" sz="3600" b="1" dirty="0"/>
              <a:t>﴿٤٦﴾</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﴾46﴿Onlara rablerinin </a:t>
            </a:r>
            <a:r>
              <a:rPr lang="tr-TR" b="1" i="1" dirty="0" err="1"/>
              <a:t>âyetlerinden</a:t>
            </a:r>
            <a:r>
              <a:rPr lang="tr-TR" b="1" i="1" dirty="0"/>
              <a:t> bir </a:t>
            </a:r>
            <a:r>
              <a:rPr lang="tr-TR" b="1" i="1" dirty="0" err="1"/>
              <a:t>âyet</a:t>
            </a:r>
            <a:r>
              <a:rPr lang="tr-TR" b="1" i="1" dirty="0"/>
              <a:t> gelmeyedursun, illâ da ondan yüz çevirirler.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Yâsîn</a:t>
            </a:r>
            <a:r>
              <a:rPr lang="tr-TR" b="1" dirty="0" smtClean="0"/>
              <a:t> </a:t>
            </a:r>
            <a:r>
              <a:rPr lang="tr-TR" sz="2000" b="1" dirty="0" smtClean="0"/>
              <a:t>Suresi 36 . sure</a:t>
            </a:r>
          </a:p>
          <a:p>
            <a:r>
              <a:rPr lang="tr-TR" sz="2000" b="1" dirty="0" smtClean="0"/>
              <a:t>46 . Ayet </a:t>
            </a:r>
            <a:endParaRPr lang="tr-TR" sz="2000" dirty="0"/>
          </a:p>
        </p:txBody>
      </p:sp>
    </p:spTree>
    <p:extLst>
      <p:ext uri="{BB962C8B-B14F-4D97-AF65-F5344CB8AC3E}">
        <p14:creationId xmlns:p14="http://schemas.microsoft.com/office/powerpoint/2010/main" val="2695682269"/>
      </p:ext>
    </p:extLst>
  </p:cSld>
  <p:clrMapOvr>
    <a:masterClrMapping/>
  </p:clrMapOvr>
</p:sld>
</file>

<file path=ppt/slides/slide5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وَنُفِـخَ فِي الصُّورِ فَاِذَا هُمْ مِنَ الْاَجْدَاثِ اِلٰى رَبِّهِمْ يَنْسِلُونَ</a:t>
            </a:r>
            <a:r>
              <a:rPr lang="ar-AE" sz="3600" b="1" dirty="0"/>
              <a:t>﴿٥١﴾</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﴾51﴿Sûra üflenmiştir. Artık onlar kabirlerinden kalkıp rablerine doğru koşmaktadırlar.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Yâsîn</a:t>
            </a:r>
            <a:r>
              <a:rPr lang="tr-TR" b="1" dirty="0" smtClean="0"/>
              <a:t> </a:t>
            </a:r>
            <a:r>
              <a:rPr lang="tr-TR" sz="2000" b="1" dirty="0" smtClean="0"/>
              <a:t>Suresi 36 . sure</a:t>
            </a:r>
          </a:p>
          <a:p>
            <a:r>
              <a:rPr lang="tr-TR" sz="2000" b="1" dirty="0" smtClean="0"/>
              <a:t>51 . Ayet </a:t>
            </a:r>
            <a:endParaRPr lang="tr-TR" sz="2000" dirty="0"/>
          </a:p>
        </p:txBody>
      </p:sp>
    </p:spTree>
    <p:extLst>
      <p:ext uri="{BB962C8B-B14F-4D97-AF65-F5344CB8AC3E}">
        <p14:creationId xmlns:p14="http://schemas.microsoft.com/office/powerpoint/2010/main" val="1538586845"/>
      </p:ext>
    </p:extLst>
  </p:cSld>
  <p:clrMapOvr>
    <a:masterClrMapping/>
  </p:clrMapOvr>
</p:sld>
</file>

<file path=ppt/slides/slide5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سَلَامٌ قَوْلاً مِنْ رَبٍّ رَحٖيمٍ</a:t>
            </a:r>
            <a:r>
              <a:rPr lang="ar-AE" b="1" dirty="0"/>
              <a:t>﴿٥٨﴾</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﴾58﴿Engin merhamet sahibi rabden gelen söz şu olacak: “Selâm size!”</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Yâsîn</a:t>
            </a:r>
            <a:r>
              <a:rPr lang="tr-TR" b="1" dirty="0" smtClean="0"/>
              <a:t> </a:t>
            </a:r>
            <a:r>
              <a:rPr lang="tr-TR" sz="2000" b="1" dirty="0" smtClean="0"/>
              <a:t>Suresi 36 . sure</a:t>
            </a:r>
          </a:p>
          <a:p>
            <a:r>
              <a:rPr lang="tr-TR" sz="2000" b="1" dirty="0" smtClean="0"/>
              <a:t>58 . Ayet </a:t>
            </a:r>
            <a:endParaRPr lang="tr-TR" sz="2000" dirty="0"/>
          </a:p>
        </p:txBody>
      </p:sp>
    </p:spTree>
    <p:extLst>
      <p:ext uri="{BB962C8B-B14F-4D97-AF65-F5344CB8AC3E}">
        <p14:creationId xmlns:p14="http://schemas.microsoft.com/office/powerpoint/2010/main" val="1614498677"/>
      </p:ext>
    </p:extLst>
  </p:cSld>
  <p:clrMapOvr>
    <a:masterClrMapping/>
  </p:clrMapOvr>
</p:sld>
</file>

<file path=ppt/slides/slide5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3053223"/>
            <a:ext cx="12192000" cy="1204331"/>
          </a:xfrm>
        </p:spPr>
        <p:txBody>
          <a:bodyPr>
            <a:noAutofit/>
          </a:bodyPr>
          <a:lstStyle/>
          <a:p>
            <a:pPr rtl="1"/>
            <a:r>
              <a:rPr lang="ar-AE" sz="3600" dirty="0"/>
              <a:t>وَالصَّٓافَّاتِ صَفًّاۙ</a:t>
            </a:r>
            <a:r>
              <a:rPr lang="ar-AE" sz="3600" b="1" dirty="0"/>
              <a:t>﴿١</a:t>
            </a:r>
            <a:r>
              <a:rPr lang="ar-AE" sz="3600" b="1" dirty="0" smtClean="0"/>
              <a:t>﴾</a:t>
            </a:r>
            <a:r>
              <a:rPr lang="tr-TR" sz="3600" b="1" dirty="0" smtClean="0"/>
              <a:t/>
            </a:r>
            <a:br>
              <a:rPr lang="tr-TR" sz="3600" b="1" dirty="0" smtClean="0"/>
            </a:br>
            <a:r>
              <a:rPr lang="ar-AE" sz="3600" dirty="0"/>
              <a:t/>
            </a:r>
            <a:br>
              <a:rPr lang="ar-AE" sz="3600" dirty="0"/>
            </a:br>
            <a:r>
              <a:rPr lang="ar-AE" sz="3600" dirty="0"/>
              <a:t>فَالزَّاجِرَاتِ زَجْرًاۙ</a:t>
            </a:r>
            <a:r>
              <a:rPr lang="ar-AE" sz="3600" b="1" dirty="0"/>
              <a:t>﴿٢</a:t>
            </a:r>
            <a:r>
              <a:rPr lang="ar-AE" sz="3600" b="1" dirty="0" smtClean="0"/>
              <a:t>﴾</a:t>
            </a:r>
            <a:r>
              <a:rPr lang="tr-TR" sz="3600" b="1" dirty="0" smtClean="0"/>
              <a:t/>
            </a:r>
            <a:br>
              <a:rPr lang="tr-TR" sz="3600" b="1" dirty="0" smtClean="0"/>
            </a:br>
            <a:r>
              <a:rPr lang="ar-AE" sz="3600" dirty="0"/>
              <a:t/>
            </a:r>
            <a:br>
              <a:rPr lang="ar-AE" sz="3600" dirty="0"/>
            </a:br>
            <a:r>
              <a:rPr lang="ar-AE" sz="3600" dirty="0"/>
              <a:t>فَالتَّالِيَاتِ ذِكْرًاۙ</a:t>
            </a:r>
            <a:r>
              <a:rPr lang="ar-AE" sz="3600" b="1" dirty="0"/>
              <a:t>﴿٣</a:t>
            </a:r>
            <a:r>
              <a:rPr lang="ar-AE" sz="3600" b="1" dirty="0" smtClean="0"/>
              <a:t>﴾</a:t>
            </a:r>
            <a:r>
              <a:rPr lang="tr-TR" sz="3600" b="1" dirty="0" smtClean="0"/>
              <a:t/>
            </a:r>
            <a:br>
              <a:rPr lang="tr-TR" sz="3600" b="1" dirty="0" smtClean="0"/>
            </a:br>
            <a:r>
              <a:rPr lang="ar-AE" sz="3600" dirty="0"/>
              <a:t/>
            </a:r>
            <a:br>
              <a:rPr lang="ar-AE" sz="3600" dirty="0"/>
            </a:br>
            <a:r>
              <a:rPr lang="ar-AE" sz="3600" dirty="0"/>
              <a:t>اِنَّ اِلٰهَكُمْ لَوَاحِدٌؕ</a:t>
            </a:r>
            <a:r>
              <a:rPr lang="ar-AE" sz="3600" b="1" dirty="0"/>
              <a:t>﴿٤﴾</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﴾1-4﴿Sıra sıra dizilmiş olanlara, (yanlışları) engellemeye çalışanlara ve anmak için okuyanlara </a:t>
            </a:r>
            <a:r>
              <a:rPr lang="tr-TR" b="1" i="1" dirty="0" err="1"/>
              <a:t>andolsun</a:t>
            </a:r>
            <a:r>
              <a:rPr lang="tr-TR" b="1" i="1" dirty="0"/>
              <a:t> ki kuşkusuz tanrınız bir tekdir.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Sâffât</a:t>
            </a:r>
            <a:r>
              <a:rPr lang="tr-TR" b="1" dirty="0" smtClean="0"/>
              <a:t> </a:t>
            </a:r>
            <a:r>
              <a:rPr lang="tr-TR" sz="2000" b="1" dirty="0" smtClean="0"/>
              <a:t>Suresi 37 . sure</a:t>
            </a:r>
          </a:p>
          <a:p>
            <a:r>
              <a:rPr lang="tr-TR" sz="2000" b="1" dirty="0" smtClean="0"/>
              <a:t>1-2-3-4 . Ayet </a:t>
            </a:r>
            <a:endParaRPr lang="tr-TR" sz="2000" dirty="0"/>
          </a:p>
        </p:txBody>
      </p:sp>
    </p:spTree>
    <p:extLst>
      <p:ext uri="{BB962C8B-B14F-4D97-AF65-F5344CB8AC3E}">
        <p14:creationId xmlns:p14="http://schemas.microsoft.com/office/powerpoint/2010/main" val="1478344552"/>
      </p:ext>
    </p:extLst>
  </p:cSld>
  <p:clrMapOvr>
    <a:masterClrMapping/>
  </p:clrMapOvr>
</p:sld>
</file>

<file path=ppt/slides/slide5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رَبُّ السَّمٰوَاتِ وَالْاَرْضِ وَمَا بَيْنَهُمَا وَرَبُّ الْمَشَارِقِؕ</a:t>
            </a:r>
            <a:r>
              <a:rPr lang="ar-AE" sz="3600" b="1" dirty="0"/>
              <a:t>﴿٥﴾</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﴾5﴿O, göklerin, yerin, bunlar arasındakilerin rabbi ve doğuların rabbidir.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Sâffât</a:t>
            </a:r>
            <a:r>
              <a:rPr lang="tr-TR" b="1" dirty="0" smtClean="0"/>
              <a:t> </a:t>
            </a:r>
            <a:r>
              <a:rPr lang="tr-TR" sz="2000" b="1" dirty="0" smtClean="0"/>
              <a:t>Suresi 37 . sure</a:t>
            </a:r>
          </a:p>
          <a:p>
            <a:r>
              <a:rPr lang="tr-TR" sz="2000" b="1" dirty="0"/>
              <a:t>5</a:t>
            </a:r>
            <a:r>
              <a:rPr lang="tr-TR" sz="2000" b="1" dirty="0" smtClean="0"/>
              <a:t> . Ayet </a:t>
            </a:r>
            <a:endParaRPr lang="tr-TR" sz="2000" dirty="0"/>
          </a:p>
        </p:txBody>
      </p:sp>
    </p:spTree>
    <p:extLst>
      <p:ext uri="{BB962C8B-B14F-4D97-AF65-F5344CB8AC3E}">
        <p14:creationId xmlns:p14="http://schemas.microsoft.com/office/powerpoint/2010/main" val="1166560632"/>
      </p:ext>
    </p:extLst>
  </p:cSld>
  <p:clrMapOvr>
    <a:masterClrMapping/>
  </p:clrMapOvr>
</p:sld>
</file>

<file path=ppt/slides/slide5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فَحَقَّ عَلَيْنَا قَوْلُ رَبِّنَاࣗ اِنَّا لَذَٓائِقُونَ</a:t>
            </a:r>
            <a:r>
              <a:rPr lang="ar-AE" b="1" dirty="0"/>
              <a:t>﴿٣١﴾</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﴾31﴿Sonuçta rabbimizin hükmünü hepimiz hak ettik; artık (gerekli cezayı) mutlaka tadacağız.</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Sâffât</a:t>
            </a:r>
            <a:r>
              <a:rPr lang="tr-TR" b="1" dirty="0" smtClean="0"/>
              <a:t> </a:t>
            </a:r>
            <a:r>
              <a:rPr lang="tr-TR" sz="2000" b="1" dirty="0" smtClean="0"/>
              <a:t>Suresi 37 . sure</a:t>
            </a:r>
          </a:p>
          <a:p>
            <a:r>
              <a:rPr lang="tr-TR" sz="2000" b="1" dirty="0" smtClean="0"/>
              <a:t>31 . Ayet </a:t>
            </a:r>
            <a:endParaRPr lang="tr-TR" sz="2000" dirty="0"/>
          </a:p>
        </p:txBody>
      </p:sp>
    </p:spTree>
    <p:extLst>
      <p:ext uri="{BB962C8B-B14F-4D97-AF65-F5344CB8AC3E}">
        <p14:creationId xmlns:p14="http://schemas.microsoft.com/office/powerpoint/2010/main" val="1699050278"/>
      </p:ext>
    </p:extLst>
  </p:cSld>
  <p:clrMapOvr>
    <a:masterClrMapping/>
  </p:clrMapOvr>
</p:sld>
</file>

<file path=ppt/slides/slide5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قَالَ تَاللّٰهِ اِنْ كِدْتَ لَتُرْدٖينِۙ</a:t>
            </a:r>
            <a:r>
              <a:rPr lang="ar-AE" b="1" dirty="0"/>
              <a:t>﴿٥٦﴾</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﴾56﴿“Allah’a yemin ederim ki” der, “Neredeyse beni de mahvedecektin!</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Sâffât</a:t>
            </a:r>
            <a:r>
              <a:rPr lang="tr-TR" b="1" dirty="0" smtClean="0"/>
              <a:t> </a:t>
            </a:r>
            <a:r>
              <a:rPr lang="tr-TR" sz="2000" b="1" dirty="0" smtClean="0"/>
              <a:t>Suresi 37 . sure</a:t>
            </a:r>
          </a:p>
          <a:p>
            <a:r>
              <a:rPr lang="tr-TR" sz="2000" b="1" dirty="0" smtClean="0"/>
              <a:t>56 . Ayet </a:t>
            </a:r>
            <a:endParaRPr lang="tr-TR" sz="2000" dirty="0"/>
          </a:p>
        </p:txBody>
      </p:sp>
    </p:spTree>
    <p:extLst>
      <p:ext uri="{BB962C8B-B14F-4D97-AF65-F5344CB8AC3E}">
        <p14:creationId xmlns:p14="http://schemas.microsoft.com/office/powerpoint/2010/main" val="1391665177"/>
      </p:ext>
    </p:extLst>
  </p:cSld>
  <p:clrMapOvr>
    <a:masterClrMapping/>
  </p:clrMapOvr>
</p:sld>
</file>

<file path=ppt/slides/slide5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وَلَوْلَا نِعْمَةُ رَبّٖي لَكُنْتُ مِنَ الْمُحْضَرٖينَ</a:t>
            </a:r>
            <a:r>
              <a:rPr lang="ar-AE" b="1" dirty="0"/>
              <a:t>﴿٥٧﴾</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﴾57﴿Rabbimin </a:t>
            </a:r>
            <a:r>
              <a:rPr lang="tr-TR" b="1" i="1" dirty="0" err="1"/>
              <a:t>lutfu</a:t>
            </a:r>
            <a:r>
              <a:rPr lang="tr-TR" b="1" i="1" dirty="0"/>
              <a:t> olmasaydı ben de şimdi cehenneme getirilenler arasında olacaktım.</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Sâffât</a:t>
            </a:r>
            <a:r>
              <a:rPr lang="tr-TR" b="1" dirty="0" smtClean="0"/>
              <a:t> </a:t>
            </a:r>
            <a:r>
              <a:rPr lang="tr-TR" sz="2000" b="1" dirty="0" smtClean="0"/>
              <a:t>Suresi 37 . sure</a:t>
            </a:r>
          </a:p>
          <a:p>
            <a:r>
              <a:rPr lang="tr-TR" sz="2000" b="1" dirty="0" smtClean="0"/>
              <a:t>57 . Ayet </a:t>
            </a:r>
            <a:endParaRPr lang="tr-TR" sz="2000" dirty="0"/>
          </a:p>
        </p:txBody>
      </p:sp>
    </p:spTree>
    <p:extLst>
      <p:ext uri="{BB962C8B-B14F-4D97-AF65-F5344CB8AC3E}">
        <p14:creationId xmlns:p14="http://schemas.microsoft.com/office/powerpoint/2010/main" val="2138999319"/>
      </p:ext>
    </p:extLst>
  </p:cSld>
  <p:clrMapOvr>
    <a:masterClrMapping/>
  </p:clrMapOvr>
</p:sld>
</file>

<file path=ppt/slides/slide5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وَاِنَّ مِنْ شٖيعَتِهٖ لَاِبْرٰهٖيمَۘ</a:t>
            </a:r>
            <a:r>
              <a:rPr lang="ar-AE" b="1" dirty="0"/>
              <a:t>﴿٨٣﴾</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﴾83﴿Kuşkusuz </a:t>
            </a:r>
            <a:r>
              <a:rPr lang="tr-TR" b="1" i="1" dirty="0" err="1"/>
              <a:t>İbrâhim</a:t>
            </a:r>
            <a:r>
              <a:rPr lang="tr-TR" b="1" i="1" dirty="0"/>
              <a:t> </a:t>
            </a:r>
            <a:r>
              <a:rPr lang="tr-TR" b="1" i="1" dirty="0" err="1"/>
              <a:t>Nûh’un</a:t>
            </a:r>
            <a:r>
              <a:rPr lang="tr-TR" b="1" i="1" dirty="0"/>
              <a:t> yolunu izleyenlerdendi.</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Sâffât</a:t>
            </a:r>
            <a:r>
              <a:rPr lang="tr-TR" b="1" dirty="0" smtClean="0"/>
              <a:t> </a:t>
            </a:r>
            <a:r>
              <a:rPr lang="tr-TR" sz="2000" b="1" dirty="0" smtClean="0"/>
              <a:t>Suresi 37 . sure</a:t>
            </a:r>
          </a:p>
          <a:p>
            <a:r>
              <a:rPr lang="tr-TR" sz="2000" b="1" dirty="0" smtClean="0"/>
              <a:t>83 . Ayet </a:t>
            </a:r>
            <a:endParaRPr lang="tr-TR" sz="2000" dirty="0"/>
          </a:p>
        </p:txBody>
      </p:sp>
    </p:spTree>
    <p:extLst>
      <p:ext uri="{BB962C8B-B14F-4D97-AF65-F5344CB8AC3E}">
        <p14:creationId xmlns:p14="http://schemas.microsoft.com/office/powerpoint/2010/main" val="3350816127"/>
      </p:ext>
    </p:extLst>
  </p:cSld>
  <p:clrMapOvr>
    <a:masterClrMapping/>
  </p:clrMapOvr>
</p:sld>
</file>

<file path=ppt/slides/slide5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اِذْ جَٓاءَ رَبَّهُ بِقَلْبٍ سَلٖيمٍ</a:t>
            </a:r>
            <a:r>
              <a:rPr lang="ar-AE" b="1" dirty="0"/>
              <a:t>﴿٨٤﴾</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﴾84﴿O, tertemiz bir kalple rabbine yönelmişti.</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Sâffât</a:t>
            </a:r>
            <a:r>
              <a:rPr lang="tr-TR" b="1" dirty="0" smtClean="0"/>
              <a:t> </a:t>
            </a:r>
            <a:r>
              <a:rPr lang="tr-TR" sz="2000" b="1" dirty="0" smtClean="0"/>
              <a:t>Suresi 37 . sure</a:t>
            </a:r>
          </a:p>
          <a:p>
            <a:r>
              <a:rPr lang="tr-TR" sz="2000" b="1" dirty="0" smtClean="0"/>
              <a:t>84 . Ayet </a:t>
            </a:r>
            <a:endParaRPr lang="tr-TR" sz="2000" dirty="0"/>
          </a:p>
        </p:txBody>
      </p:sp>
    </p:spTree>
    <p:extLst>
      <p:ext uri="{BB962C8B-B14F-4D97-AF65-F5344CB8AC3E}">
        <p14:creationId xmlns:p14="http://schemas.microsoft.com/office/powerpoint/2010/main" val="2411379385"/>
      </p:ext>
    </p:extLst>
  </p:cSld>
  <p:clrMapOvr>
    <a:masterClrMapping/>
  </p:clrMapOvr>
</p:sld>
</file>

<file path=ppt/slides/slide5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اَئِفْكاً اٰلِهَةً دُونَ اللّٰهِ تُرٖيدُونَؕ</a:t>
            </a:r>
            <a:r>
              <a:rPr lang="ar-AE" b="1" dirty="0"/>
              <a:t>﴿٨٦﴾</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﴾86﴿“Allah’tan başka birtakım düzmece tanrılar mı edinmek istiyorsunuz?</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Sâffât</a:t>
            </a:r>
            <a:r>
              <a:rPr lang="tr-TR" b="1" dirty="0" smtClean="0"/>
              <a:t> </a:t>
            </a:r>
            <a:r>
              <a:rPr lang="tr-TR" sz="2000" b="1" dirty="0" smtClean="0"/>
              <a:t>Suresi 37 . sure</a:t>
            </a:r>
          </a:p>
          <a:p>
            <a:r>
              <a:rPr lang="tr-TR" sz="2000" b="1" dirty="0" smtClean="0"/>
              <a:t>86 . Ayet </a:t>
            </a:r>
            <a:endParaRPr lang="tr-TR" sz="2000" dirty="0"/>
          </a:p>
        </p:txBody>
      </p:sp>
    </p:spTree>
    <p:extLst>
      <p:ext uri="{BB962C8B-B14F-4D97-AF65-F5344CB8AC3E}">
        <p14:creationId xmlns:p14="http://schemas.microsoft.com/office/powerpoint/2010/main" val="2907809522"/>
      </p:ext>
    </p:extLst>
  </p:cSld>
  <p:clrMapOvr>
    <a:masterClrMapping/>
  </p:clrMapOvr>
</p:sld>
</file>

<file path=ppt/slides/slide5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فَمَا ظَنُّكُمْ بِرَبِّ الْعَالَمٖينَ</a:t>
            </a:r>
            <a:r>
              <a:rPr lang="ar-AE" b="1" dirty="0"/>
              <a:t>﴿٨٧﴾</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﴾87﴿Peki, âlemlerin rabbiyle ilgili düşünceniz nedir?”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Sâffât</a:t>
            </a:r>
            <a:r>
              <a:rPr lang="tr-TR" b="1" dirty="0" smtClean="0"/>
              <a:t> </a:t>
            </a:r>
            <a:r>
              <a:rPr lang="tr-TR" sz="2000" b="1" dirty="0" smtClean="0"/>
              <a:t>Suresi 37 . sure</a:t>
            </a:r>
          </a:p>
          <a:p>
            <a:r>
              <a:rPr lang="tr-TR" sz="2000" b="1" dirty="0" smtClean="0"/>
              <a:t>87 . Ayet </a:t>
            </a:r>
            <a:endParaRPr lang="tr-TR" sz="2000" dirty="0"/>
          </a:p>
        </p:txBody>
      </p:sp>
    </p:spTree>
    <p:extLst>
      <p:ext uri="{BB962C8B-B14F-4D97-AF65-F5344CB8AC3E}">
        <p14:creationId xmlns:p14="http://schemas.microsoft.com/office/powerpoint/2010/main" val="2933900153"/>
      </p:ext>
    </p:extLst>
  </p:cSld>
  <p:clrMapOvr>
    <a:masterClrMapping/>
  </p:clrMapOvr>
</p:sld>
</file>

<file path=ppt/slides/slide5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وَقَالَ اِنّٖي ذَاهِبٌ اِلٰى رَبّٖي سَيَهْدٖينِ</a:t>
            </a:r>
            <a:r>
              <a:rPr lang="ar-AE" b="1" dirty="0"/>
              <a:t>﴿٩٩﴾</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﴾99﴿İbrâhim, “Ben rabbime gidiyorum” dedi, “O bana yol gösterecektir.”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Sâffât</a:t>
            </a:r>
            <a:r>
              <a:rPr lang="tr-TR" b="1" dirty="0" smtClean="0"/>
              <a:t> </a:t>
            </a:r>
            <a:r>
              <a:rPr lang="tr-TR" sz="2000" b="1" dirty="0" smtClean="0"/>
              <a:t>Suresi 37 . sure</a:t>
            </a:r>
          </a:p>
          <a:p>
            <a:r>
              <a:rPr lang="tr-TR" sz="2000" b="1" dirty="0" smtClean="0"/>
              <a:t>99 . Ayet </a:t>
            </a:r>
            <a:endParaRPr lang="tr-TR" sz="2000" dirty="0"/>
          </a:p>
        </p:txBody>
      </p:sp>
    </p:spTree>
    <p:extLst>
      <p:ext uri="{BB962C8B-B14F-4D97-AF65-F5344CB8AC3E}">
        <p14:creationId xmlns:p14="http://schemas.microsoft.com/office/powerpoint/2010/main" val="2715506316"/>
      </p:ext>
    </p:extLst>
  </p:cSld>
  <p:clrMapOvr>
    <a:masterClrMapping/>
  </p:clrMapOvr>
</p:sld>
</file>

<file path=ppt/slides/slide5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رَبِّ هَبْ لٖي مِنَ الصَّالِحٖينَ</a:t>
            </a:r>
            <a:r>
              <a:rPr lang="ar-AE" b="1" dirty="0"/>
              <a:t>﴿١٠٠﴾</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﴾100﴿“Rabbim! Bana iyilerden olacak bir evlât ver!”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Sâffât</a:t>
            </a:r>
            <a:r>
              <a:rPr lang="tr-TR" b="1" dirty="0" smtClean="0"/>
              <a:t> </a:t>
            </a:r>
            <a:r>
              <a:rPr lang="tr-TR" sz="2000" b="1" dirty="0" smtClean="0"/>
              <a:t>Suresi 37 . sure</a:t>
            </a:r>
          </a:p>
          <a:p>
            <a:r>
              <a:rPr lang="tr-TR" sz="2000" b="1" dirty="0" smtClean="0"/>
              <a:t>100 . Ayet </a:t>
            </a:r>
            <a:endParaRPr lang="tr-TR" sz="2000" dirty="0"/>
          </a:p>
        </p:txBody>
      </p:sp>
    </p:spTree>
    <p:extLst>
      <p:ext uri="{BB962C8B-B14F-4D97-AF65-F5344CB8AC3E}">
        <p14:creationId xmlns:p14="http://schemas.microsoft.com/office/powerpoint/2010/main" val="2753032292"/>
      </p:ext>
    </p:extLst>
  </p:cSld>
  <p:clrMapOvr>
    <a:masterClrMapping/>
  </p:clrMapOvr>
</p:sld>
</file>

<file path=ppt/slides/slide5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وَاِنَّ اِلْيَاسَ لَمِنَ الْمُرْسَلٖينَؕ</a:t>
            </a:r>
            <a:r>
              <a:rPr lang="ar-AE" b="1" dirty="0"/>
              <a:t>﴿١٢٣﴾</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﴾123﴿Kuşkusuz </a:t>
            </a:r>
            <a:r>
              <a:rPr lang="tr-TR" b="1" i="1" dirty="0" err="1"/>
              <a:t>İlyâs</a:t>
            </a:r>
            <a:r>
              <a:rPr lang="tr-TR" b="1" i="1" dirty="0"/>
              <a:t> da elçilerimizden biriydi.</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Sâffât</a:t>
            </a:r>
            <a:r>
              <a:rPr lang="tr-TR" b="1" dirty="0" smtClean="0"/>
              <a:t> </a:t>
            </a:r>
            <a:r>
              <a:rPr lang="tr-TR" sz="2000" b="1" dirty="0" smtClean="0"/>
              <a:t>Suresi 37 . sure</a:t>
            </a:r>
          </a:p>
          <a:p>
            <a:r>
              <a:rPr lang="tr-TR" sz="2000" b="1" dirty="0" smtClean="0"/>
              <a:t>123 . Ayet </a:t>
            </a:r>
            <a:endParaRPr lang="tr-TR" sz="2000" dirty="0"/>
          </a:p>
        </p:txBody>
      </p:sp>
    </p:spTree>
    <p:extLst>
      <p:ext uri="{BB962C8B-B14F-4D97-AF65-F5344CB8AC3E}">
        <p14:creationId xmlns:p14="http://schemas.microsoft.com/office/powerpoint/2010/main" val="1082752796"/>
      </p:ext>
    </p:extLst>
  </p:cSld>
  <p:clrMapOvr>
    <a:masterClrMapping/>
  </p:clrMapOvr>
</p:sld>
</file>

<file path=ppt/slides/slide5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اِذْ قَالَ لِقَوْمِهٖٓ اَلَا تَتَّقُونَ</a:t>
            </a:r>
            <a:r>
              <a:rPr lang="ar-AE" b="1" dirty="0"/>
              <a:t>﴿١٢٤﴾</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﴾124﴿Kavmine, “(Şirk ve günahtan) sakınmayacak mısınız?” dedi;</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Sâffât</a:t>
            </a:r>
            <a:r>
              <a:rPr lang="tr-TR" b="1" dirty="0" smtClean="0"/>
              <a:t> </a:t>
            </a:r>
            <a:r>
              <a:rPr lang="tr-TR" sz="2000" b="1" dirty="0" smtClean="0"/>
              <a:t>Suresi 37 . sure</a:t>
            </a:r>
          </a:p>
          <a:p>
            <a:r>
              <a:rPr lang="tr-TR" sz="2000" b="1" dirty="0" smtClean="0"/>
              <a:t>124 . Ayet </a:t>
            </a:r>
            <a:endParaRPr lang="tr-TR" sz="2000" dirty="0"/>
          </a:p>
        </p:txBody>
      </p:sp>
    </p:spTree>
    <p:extLst>
      <p:ext uri="{BB962C8B-B14F-4D97-AF65-F5344CB8AC3E}">
        <p14:creationId xmlns:p14="http://schemas.microsoft.com/office/powerpoint/2010/main" val="1111858991"/>
      </p:ext>
    </p:extLst>
  </p:cSld>
  <p:clrMapOvr>
    <a:masterClrMapping/>
  </p:clrMapOvr>
</p:sld>
</file>

<file path=ppt/slides/slide5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529116"/>
            <a:ext cx="12192000" cy="1204331"/>
          </a:xfrm>
        </p:spPr>
        <p:txBody>
          <a:bodyPr>
            <a:noAutofit/>
          </a:bodyPr>
          <a:lstStyle/>
          <a:p>
            <a:pPr rtl="1"/>
            <a:r>
              <a:rPr lang="ar-AE" dirty="0"/>
              <a:t>اَتَدْعُونَ بَعْلاً وَتَذَرُونَ اَحْسَنَ الْخَالِقٖينَۙ</a:t>
            </a:r>
            <a:r>
              <a:rPr lang="ar-AE" b="1" dirty="0"/>
              <a:t>﴿١٢٥</a:t>
            </a:r>
            <a:r>
              <a:rPr lang="ar-AE" b="1" dirty="0" smtClean="0"/>
              <a:t>﴾</a:t>
            </a:r>
            <a:r>
              <a:rPr lang="tr-TR" b="1" dirty="0" smtClean="0"/>
              <a:t/>
            </a:r>
            <a:br>
              <a:rPr lang="tr-TR" b="1" dirty="0" smtClean="0"/>
            </a:br>
            <a:r>
              <a:rPr lang="ar-AE" dirty="0"/>
              <a:t/>
            </a:r>
            <a:br>
              <a:rPr lang="ar-AE" dirty="0"/>
            </a:br>
            <a:r>
              <a:rPr lang="ar-AE" dirty="0"/>
              <a:t>اَللّٰهَ رَبَّكُمْ وَرَبَّ اٰبَٓائِكُمُ الْاَوَّلٖينَ</a:t>
            </a:r>
            <a:r>
              <a:rPr lang="ar-AE" b="1" dirty="0"/>
              <a:t>﴿١٢٦﴾</a:t>
            </a:r>
            <a:endParaRPr lang="ar-AE"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﴾125-126﴿“En güzel yaratanı, sizin de geçmişteki atalarınızın da rabbi olan Allah’ı bırakıp </a:t>
            </a:r>
            <a:r>
              <a:rPr lang="tr-TR" b="1" i="1" dirty="0" err="1"/>
              <a:t>Baal’e</a:t>
            </a:r>
            <a:r>
              <a:rPr lang="tr-TR" b="1" i="1" dirty="0"/>
              <a:t> mi taparsınız?”</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Sâffât</a:t>
            </a:r>
            <a:r>
              <a:rPr lang="tr-TR" b="1" dirty="0" smtClean="0"/>
              <a:t> </a:t>
            </a:r>
            <a:r>
              <a:rPr lang="tr-TR" sz="2000" b="1" dirty="0" smtClean="0"/>
              <a:t>Suresi 37 . sure</a:t>
            </a:r>
          </a:p>
          <a:p>
            <a:r>
              <a:rPr lang="tr-TR" sz="2000" b="1" dirty="0" smtClean="0"/>
              <a:t>125 - 126 . Ayet </a:t>
            </a:r>
            <a:endParaRPr lang="tr-TR" sz="2000" dirty="0"/>
          </a:p>
        </p:txBody>
      </p:sp>
    </p:spTree>
    <p:extLst>
      <p:ext uri="{BB962C8B-B14F-4D97-AF65-F5344CB8AC3E}">
        <p14:creationId xmlns:p14="http://schemas.microsoft.com/office/powerpoint/2010/main" val="1147740562"/>
      </p:ext>
    </p:extLst>
  </p:cSld>
  <p:clrMapOvr>
    <a:masterClrMapping/>
  </p:clrMapOvr>
</p:sld>
</file>

<file path=ppt/slides/slide5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فَاسْتَفْتِهِمْ اَلِرَبِّكَ الْبَنَاتُ وَلَهُمُ الْبَنُونَۙ</a:t>
            </a:r>
            <a:r>
              <a:rPr lang="ar-AE" b="1" dirty="0"/>
              <a:t>﴿١٤٩﴾</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﴾149﴿Şimdi onlardan şunu cevaplamalarını iste: Kızlar rabbinin de erkek çocuklar onların mı!</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Sâffât</a:t>
            </a:r>
            <a:r>
              <a:rPr lang="tr-TR" b="1" dirty="0" smtClean="0"/>
              <a:t> </a:t>
            </a:r>
            <a:r>
              <a:rPr lang="tr-TR" sz="2000" b="1" dirty="0" smtClean="0"/>
              <a:t>Suresi 37 . sure</a:t>
            </a:r>
          </a:p>
          <a:p>
            <a:r>
              <a:rPr lang="tr-TR" sz="2000" b="1" dirty="0" smtClean="0"/>
              <a:t>149 . Ayet </a:t>
            </a:r>
            <a:endParaRPr lang="tr-TR" sz="2000" dirty="0"/>
          </a:p>
        </p:txBody>
      </p:sp>
    </p:spTree>
    <p:extLst>
      <p:ext uri="{BB962C8B-B14F-4D97-AF65-F5344CB8AC3E}">
        <p14:creationId xmlns:p14="http://schemas.microsoft.com/office/powerpoint/2010/main" val="3089743264"/>
      </p:ext>
    </p:extLst>
  </p:cSld>
  <p:clrMapOvr>
    <a:masterClrMapping/>
  </p:clrMapOvr>
</p:sld>
</file>

<file path=ppt/slides/slide5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سُبْحَانَ رَبِّكَ رَبِّ الْعِزَّةِ عَمَّا يَصِفُونَۚ</a:t>
            </a:r>
            <a:r>
              <a:rPr lang="ar-AE" b="1" dirty="0"/>
              <a:t>﴿١٨٠﴾</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﴾180﴿Mutlak izzet sahibi olan rabbin, onların yakıştırdığı nitelemelerden münezzehtir.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Sâffât</a:t>
            </a:r>
            <a:r>
              <a:rPr lang="tr-TR" b="1" dirty="0" smtClean="0"/>
              <a:t> </a:t>
            </a:r>
            <a:r>
              <a:rPr lang="tr-TR" sz="2000" b="1" dirty="0" smtClean="0"/>
              <a:t>Suresi 37 . sure</a:t>
            </a:r>
          </a:p>
          <a:p>
            <a:r>
              <a:rPr lang="tr-TR" sz="2000" b="1" dirty="0" smtClean="0"/>
              <a:t>180 . Ayet </a:t>
            </a:r>
            <a:endParaRPr lang="tr-TR" sz="2000" dirty="0"/>
          </a:p>
        </p:txBody>
      </p:sp>
    </p:spTree>
    <p:extLst>
      <p:ext uri="{BB962C8B-B14F-4D97-AF65-F5344CB8AC3E}">
        <p14:creationId xmlns:p14="http://schemas.microsoft.com/office/powerpoint/2010/main" val="2968437779"/>
      </p:ext>
    </p:extLst>
  </p:cSld>
  <p:clrMapOvr>
    <a:masterClrMapping/>
  </p:clrMapOvr>
</p:sld>
</file>

<file path=ppt/slides/slide5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dirty="0"/>
              <a:t>وَالْحَمْدُ لِلّٰهِ رَبِّ الْعَالَمٖينَ</a:t>
            </a:r>
            <a:r>
              <a:rPr lang="ar-AE" b="1" dirty="0"/>
              <a:t>﴿١٨٢﴾</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﴾182﴿Ve âlemlerin rabbi olan Allah’a hamdolsun.</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Sâffât</a:t>
            </a:r>
            <a:r>
              <a:rPr lang="tr-TR" b="1" dirty="0" smtClean="0"/>
              <a:t> </a:t>
            </a:r>
            <a:r>
              <a:rPr lang="tr-TR" sz="2000" b="1" dirty="0" smtClean="0"/>
              <a:t>Suresi 37 . sure</a:t>
            </a:r>
          </a:p>
          <a:p>
            <a:r>
              <a:rPr lang="tr-TR" sz="2000" b="1" dirty="0" smtClean="0"/>
              <a:t>182 . Ayet </a:t>
            </a:r>
            <a:endParaRPr lang="tr-TR" sz="2000" dirty="0"/>
          </a:p>
        </p:txBody>
      </p:sp>
    </p:spTree>
    <p:extLst>
      <p:ext uri="{BB962C8B-B14F-4D97-AF65-F5344CB8AC3E}">
        <p14:creationId xmlns:p14="http://schemas.microsoft.com/office/powerpoint/2010/main" val="2689235440"/>
      </p:ext>
    </p:extLst>
  </p:cSld>
  <p:clrMapOvr>
    <a:masterClrMapping/>
  </p:clrMapOvr>
</p:sld>
</file>

<file path=ppt/slides/slide5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dirty="0"/>
              <a:t>اَمْ عِنْدَهُمْ خَزَٓائِنُ رَحْمَةِ رَبِّكَ الْعَزٖيزِ الْوَهَّابِۚ</a:t>
            </a:r>
            <a:r>
              <a:rPr lang="ar-AE" b="1" dirty="0"/>
              <a:t>﴿٩﴾</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﴾9﴿Yoksa senin aziz ve </a:t>
            </a:r>
            <a:r>
              <a:rPr lang="tr-TR" b="1" i="1" dirty="0" err="1"/>
              <a:t>lutufkâr</a:t>
            </a:r>
            <a:r>
              <a:rPr lang="tr-TR" b="1" i="1" dirty="0"/>
              <a:t> rabbinin rahmet hazineleri onların elinde midir?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Sâd</a:t>
            </a:r>
            <a:r>
              <a:rPr lang="tr-TR" b="1" dirty="0" smtClean="0"/>
              <a:t> </a:t>
            </a:r>
            <a:r>
              <a:rPr lang="tr-TR" sz="2000" b="1" dirty="0" smtClean="0"/>
              <a:t>Suresi 38 . sure</a:t>
            </a:r>
          </a:p>
          <a:p>
            <a:r>
              <a:rPr lang="tr-TR" sz="2000" b="1" dirty="0"/>
              <a:t>9</a:t>
            </a:r>
            <a:r>
              <a:rPr lang="tr-TR" sz="2000" b="1" dirty="0" smtClean="0"/>
              <a:t> . Ayet </a:t>
            </a:r>
            <a:endParaRPr lang="tr-TR" sz="2000" dirty="0"/>
          </a:p>
        </p:txBody>
      </p:sp>
    </p:spTree>
    <p:extLst>
      <p:ext uri="{BB962C8B-B14F-4D97-AF65-F5344CB8AC3E}">
        <p14:creationId xmlns:p14="http://schemas.microsoft.com/office/powerpoint/2010/main" val="1210052762"/>
      </p:ext>
    </p:extLst>
  </p:cSld>
  <p:clrMapOvr>
    <a:masterClrMapping/>
  </p:clrMapOvr>
</p:sld>
</file>

<file path=ppt/slides/slide5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dirty="0"/>
              <a:t>وَقَالُوا رَبَّنَا عَجِّلْ لَنَا قِطَّنَا قَبْلَ يَوْمِ الْحِسَابِ</a:t>
            </a:r>
            <a:r>
              <a:rPr lang="ar-AE" b="1" dirty="0"/>
              <a:t>﴿١٦﴾</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﴾16﴿Onlar, (alaycı bir tavırla), “Rabbimiz! Hesap gününden önce payımıza düşen azabı hemen şimdi ver!” dediler.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Sâd</a:t>
            </a:r>
            <a:r>
              <a:rPr lang="tr-TR" b="1" dirty="0" smtClean="0"/>
              <a:t> </a:t>
            </a:r>
            <a:r>
              <a:rPr lang="tr-TR" sz="2000" b="1" dirty="0" smtClean="0"/>
              <a:t>Suresi 38 . sure</a:t>
            </a:r>
          </a:p>
          <a:p>
            <a:r>
              <a:rPr lang="tr-TR" sz="2000" b="1" dirty="0" smtClean="0"/>
              <a:t>16 . Ayet </a:t>
            </a:r>
            <a:endParaRPr lang="tr-TR" sz="2000" dirty="0"/>
          </a:p>
        </p:txBody>
      </p:sp>
    </p:spTree>
    <p:extLst>
      <p:ext uri="{BB962C8B-B14F-4D97-AF65-F5344CB8AC3E}">
        <p14:creationId xmlns:p14="http://schemas.microsoft.com/office/powerpoint/2010/main" val="356005799"/>
      </p:ext>
    </p:extLst>
  </p:cSld>
  <p:clrMapOvr>
    <a:masterClrMapping/>
  </p:clrMapOvr>
</p:sld>
</file>

<file path=ppt/slides/slide5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774443"/>
            <a:ext cx="12192000" cy="1204331"/>
          </a:xfrm>
        </p:spPr>
        <p:txBody>
          <a:bodyPr>
            <a:noAutofit/>
          </a:bodyPr>
          <a:lstStyle/>
          <a:p>
            <a:pPr rtl="1"/>
            <a:r>
              <a:rPr lang="ar-AE" sz="3600" dirty="0"/>
              <a:t>قَالَ لَقَدْ ظَلَمَكَ بِسُؤَالِ نَعْجَتِكَ اِلٰى نِعَاجِهٖؕ وَاِنَّ كَثٖيراً مِنَ الْخُلَطَٓاءِ لَيَبْغٖي بَعْضُهُمْ </a:t>
            </a:r>
            <a:r>
              <a:rPr lang="ar-AE" sz="3600" dirty="0" smtClean="0"/>
              <a:t>عَلٰى</a:t>
            </a:r>
            <a:r>
              <a:rPr lang="tr-TR" sz="3600" dirty="0" smtClean="0"/>
              <a:t/>
            </a:r>
            <a:br>
              <a:rPr lang="tr-TR" sz="3600" dirty="0" smtClean="0"/>
            </a:br>
            <a:r>
              <a:rPr lang="tr-TR" sz="3600" dirty="0"/>
              <a:t/>
            </a:r>
            <a:br>
              <a:rPr lang="tr-TR" sz="3600" dirty="0"/>
            </a:br>
            <a:r>
              <a:rPr lang="ar-AE" sz="3600" dirty="0" smtClean="0"/>
              <a:t> </a:t>
            </a:r>
            <a:r>
              <a:rPr lang="ar-AE" sz="3600" dirty="0"/>
              <a:t>بَعْضٍ اِلَّا الَّذٖينَ اٰمَنُوا وَعَمِلُوا الصَّالِحَاتِ وَقَلٖيلٌ مَا هُمْؕ وَظَنَّ دَاوُ۫دُ اَنَّمَا فَتَنَّاهُ </a:t>
            </a:r>
            <a:r>
              <a:rPr lang="ar-AE" sz="3600" dirty="0" smtClean="0"/>
              <a:t>فَاسْتَغْفَرَ</a:t>
            </a:r>
            <a:r>
              <a:rPr lang="tr-TR" sz="3600" dirty="0" smtClean="0"/>
              <a:t/>
            </a:r>
            <a:br>
              <a:rPr lang="tr-TR" sz="3600" dirty="0" smtClean="0"/>
            </a:br>
            <a:r>
              <a:rPr lang="tr-TR" sz="3600" dirty="0"/>
              <a:t/>
            </a:r>
            <a:br>
              <a:rPr lang="tr-TR" sz="3600" dirty="0"/>
            </a:br>
            <a:r>
              <a:rPr lang="ar-AE" sz="3600" dirty="0" smtClean="0"/>
              <a:t> </a:t>
            </a:r>
            <a:r>
              <a:rPr lang="ar-AE" sz="3600" dirty="0"/>
              <a:t>رَبَّهُ وَخَرَّ رَاكِعاً وَاَنَابَ</a:t>
            </a:r>
            <a:r>
              <a:rPr lang="ar-AE" sz="3600" b="1" dirty="0"/>
              <a:t>﴿٢٤﴾</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1800" b="1" i="1" dirty="0"/>
              <a:t>﴾24﴿Dâvûd şöyle dedi: “Senin koyununu kendi koyunlarına katmak istemekle doğrusu sana karşı haksızlık etmiştir. Zaten aralarında ortaklık ilişkileri bulunanların çoğu birbirine haksızlık ederler; yalnız iman edip dünya ve </a:t>
            </a:r>
            <a:r>
              <a:rPr lang="tr-TR" sz="1800" b="1" i="1" dirty="0" err="1"/>
              <a:t>âhiret</a:t>
            </a:r>
            <a:r>
              <a:rPr lang="tr-TR" sz="1800" b="1" i="1" dirty="0"/>
              <a:t> için yararlı işler yapmakta olanlar böyle değildir; ama onlar da o kadar az ki!” </a:t>
            </a:r>
            <a:r>
              <a:rPr lang="tr-TR" sz="1800" b="1" i="1" dirty="0" err="1"/>
              <a:t>Dâvûd</a:t>
            </a:r>
            <a:r>
              <a:rPr lang="tr-TR" sz="1800" b="1" i="1" dirty="0"/>
              <a:t> (böyle bir temsil ile) kendisini sınadığımızı anladı. Bunun üzerine rabbinden kendisini bağışlamasını dileyerek secdeye kapandı ve bütünüyle O’na yöneldi.</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Sâd</a:t>
            </a:r>
            <a:r>
              <a:rPr lang="tr-TR" b="1" dirty="0" smtClean="0"/>
              <a:t> </a:t>
            </a:r>
            <a:r>
              <a:rPr lang="tr-TR" sz="2000" b="1" dirty="0" smtClean="0"/>
              <a:t>Suresi 38 . sure</a:t>
            </a:r>
          </a:p>
          <a:p>
            <a:r>
              <a:rPr lang="tr-TR" sz="2000" b="1" dirty="0" smtClean="0"/>
              <a:t>24 . Ayet </a:t>
            </a:r>
            <a:endParaRPr lang="tr-TR" sz="2000" dirty="0"/>
          </a:p>
        </p:txBody>
      </p:sp>
    </p:spTree>
    <p:extLst>
      <p:ext uri="{BB962C8B-B14F-4D97-AF65-F5344CB8AC3E}">
        <p14:creationId xmlns:p14="http://schemas.microsoft.com/office/powerpoint/2010/main" val="170009464"/>
      </p:ext>
    </p:extLst>
  </p:cSld>
  <p:clrMapOvr>
    <a:masterClrMapping/>
  </p:clrMapOvr>
</p:sld>
</file>

<file path=ppt/slides/slide5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اِذْ عُرِضَ عَلَيْهِ بِالْعَشِيِّ الصَّافِنَاتُ الْجِيَادُۙ</a:t>
            </a:r>
            <a:r>
              <a:rPr lang="ar-AE" sz="3600" b="1" dirty="0"/>
              <a:t>﴿٣١</a:t>
            </a:r>
            <a:r>
              <a:rPr lang="ar-AE" sz="3600" b="1" dirty="0" smtClean="0"/>
              <a:t>﴾</a:t>
            </a:r>
            <a:r>
              <a:rPr lang="tr-TR" sz="3600" b="1" dirty="0" smtClean="0"/>
              <a:t/>
            </a:r>
            <a:br>
              <a:rPr lang="tr-TR" sz="3600" b="1" dirty="0" smtClean="0"/>
            </a:br>
            <a:r>
              <a:rPr lang="ar-AE" sz="3600" dirty="0"/>
              <a:t/>
            </a:r>
            <a:br>
              <a:rPr lang="ar-AE" sz="3600" dirty="0"/>
            </a:br>
            <a:r>
              <a:rPr lang="ar-AE" sz="3600" dirty="0"/>
              <a:t>فَقَالَ اِنّٖٓي اَحْبَبْتُ حُبَّ الْخَيْرِ عَنْ ذِ كْرِ رَبّٖيۚ حَتّٰى تَوَارَتْ بِالْحِجَابِࣞ</a:t>
            </a:r>
            <a:r>
              <a:rPr lang="ar-AE" sz="3600" b="1" dirty="0"/>
              <a:t>﴿٣٢﴾</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﴾31-32﴿Bir gün akşama doğru alımlı, soylu koşu atları önüne getirildiğinde, “Ben malı (atları), rabbimi hatırlattığı için sevdim” dedi. Derken (güneş batınca) onlar karanlığın perdesiyle gizlendi.</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Sâd</a:t>
            </a:r>
            <a:r>
              <a:rPr lang="tr-TR" b="1" dirty="0" smtClean="0"/>
              <a:t> </a:t>
            </a:r>
            <a:r>
              <a:rPr lang="tr-TR" sz="2000" b="1" dirty="0" smtClean="0"/>
              <a:t>Suresi 38 . sure</a:t>
            </a:r>
          </a:p>
          <a:p>
            <a:r>
              <a:rPr lang="tr-TR" sz="2000" b="1" dirty="0" smtClean="0"/>
              <a:t>31 - 32 . Ayet </a:t>
            </a:r>
            <a:endParaRPr lang="tr-TR" sz="2000" dirty="0"/>
          </a:p>
        </p:txBody>
      </p:sp>
    </p:spTree>
    <p:extLst>
      <p:ext uri="{BB962C8B-B14F-4D97-AF65-F5344CB8AC3E}">
        <p14:creationId xmlns:p14="http://schemas.microsoft.com/office/powerpoint/2010/main" val="1439017871"/>
      </p:ext>
    </p:extLst>
  </p:cSld>
  <p:clrMapOvr>
    <a:masterClrMapping/>
  </p:clrMapOvr>
</p:sld>
</file>

<file path=ppt/slides/slide5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وَلَقَدْ فَتَنَّا سُلَيْمٰنَ وَاَلْقَيْنَا عَلٰى كُرْسِيِّهٖ جَسَداً ثُمَّ اَنَابَ</a:t>
            </a:r>
            <a:r>
              <a:rPr lang="ar-AE" sz="3600" b="1" dirty="0"/>
              <a:t>﴿٣٤﴾</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﴾34﴿Andolsun biz Süleyman’ı bir sınavdan geçirmiş, tahtının üstüne bir ceset koymuştuk; sonra o bize yöneldi;</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Sâd</a:t>
            </a:r>
            <a:r>
              <a:rPr lang="tr-TR" b="1" dirty="0" smtClean="0"/>
              <a:t> </a:t>
            </a:r>
            <a:r>
              <a:rPr lang="tr-TR" sz="2000" b="1" dirty="0" smtClean="0"/>
              <a:t>Suresi 38 . sure</a:t>
            </a:r>
          </a:p>
          <a:p>
            <a:r>
              <a:rPr lang="tr-TR" sz="2000" b="1" dirty="0" smtClean="0"/>
              <a:t>34 . Ayet </a:t>
            </a:r>
            <a:endParaRPr lang="tr-TR" sz="2000" dirty="0"/>
          </a:p>
        </p:txBody>
      </p:sp>
    </p:spTree>
    <p:extLst>
      <p:ext uri="{BB962C8B-B14F-4D97-AF65-F5344CB8AC3E}">
        <p14:creationId xmlns:p14="http://schemas.microsoft.com/office/powerpoint/2010/main" val="2025035273"/>
      </p:ext>
    </p:extLst>
  </p:cSld>
  <p:clrMapOvr>
    <a:masterClrMapping/>
  </p:clrMapOvr>
</p:sld>
</file>

<file path=ppt/slides/slide5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3343156"/>
            <a:ext cx="12192000" cy="1204331"/>
          </a:xfrm>
        </p:spPr>
        <p:txBody>
          <a:bodyPr>
            <a:noAutofit/>
          </a:bodyPr>
          <a:lstStyle/>
          <a:p>
            <a:pPr rtl="1"/>
            <a:r>
              <a:rPr lang="ar-AE" sz="3600" dirty="0"/>
              <a:t>قَالَ رَبِّ اغْفِرْ لٖي وَهَبْ لٖي مُلْكاً لَا يَنْبَغٖي لِاَحَدٍ مِنْ بَعْدٖيۚ اِنَّكَ اَنْتَ الْوَهَّابُ</a:t>
            </a:r>
            <a:r>
              <a:rPr lang="ar-AE" sz="3600" b="1" dirty="0"/>
              <a:t>﴿٣٥</a:t>
            </a:r>
            <a:r>
              <a:rPr lang="ar-AE" sz="3600" b="1" dirty="0" smtClean="0"/>
              <a:t>﴾</a:t>
            </a:r>
            <a:r>
              <a:rPr lang="tr-TR" sz="3600" b="1" dirty="0" smtClean="0"/>
              <a:t/>
            </a:r>
            <a:br>
              <a:rPr lang="tr-TR" sz="3600" b="1" dirty="0" smtClean="0"/>
            </a:br>
            <a:r>
              <a:rPr lang="ar-AE" sz="3600" dirty="0"/>
              <a:t/>
            </a:r>
            <a:br>
              <a:rPr lang="ar-AE" sz="3600" dirty="0"/>
            </a:br>
            <a:r>
              <a:rPr lang="ar-AE" sz="3600" dirty="0"/>
              <a:t>فَسَخَّرْنَا لَهُ الرّٖيحَ تَجْرٖي بِاَمْرِهٖ رُخَٓاءً حَيْثُ اَصَابَۙ</a:t>
            </a:r>
            <a:r>
              <a:rPr lang="ar-AE" sz="3600" b="1" dirty="0"/>
              <a:t>﴿٣٦</a:t>
            </a:r>
            <a:r>
              <a:rPr lang="ar-AE" sz="3600" b="1" dirty="0" smtClean="0"/>
              <a:t>﴾</a:t>
            </a:r>
            <a:r>
              <a:rPr lang="tr-TR" sz="3600" b="1" dirty="0" smtClean="0"/>
              <a:t/>
            </a:r>
            <a:br>
              <a:rPr lang="tr-TR" sz="3600" b="1" dirty="0" smtClean="0"/>
            </a:br>
            <a:r>
              <a:rPr lang="ar-AE" sz="3600" dirty="0"/>
              <a:t/>
            </a:r>
            <a:br>
              <a:rPr lang="ar-AE" sz="3600" dirty="0"/>
            </a:br>
            <a:r>
              <a:rPr lang="ar-AE" sz="3600" dirty="0"/>
              <a:t>وَالشَّيَاطٖينَ كُلَّ بَنَّٓاءٍ وَغَوَّاصٍۙ</a:t>
            </a:r>
            <a:r>
              <a:rPr lang="ar-AE" sz="3600" b="1" dirty="0"/>
              <a:t>﴿٣٧</a:t>
            </a:r>
            <a:r>
              <a:rPr lang="ar-AE" sz="3600" b="1" dirty="0" smtClean="0"/>
              <a:t>﴾</a:t>
            </a:r>
            <a:r>
              <a:rPr lang="tr-TR" sz="3600" b="1" dirty="0" smtClean="0"/>
              <a:t/>
            </a:r>
            <a:br>
              <a:rPr lang="tr-TR" sz="3600" b="1" dirty="0" smtClean="0"/>
            </a:br>
            <a:r>
              <a:rPr lang="ar-AE" sz="3600" dirty="0"/>
              <a:t/>
            </a:r>
            <a:br>
              <a:rPr lang="ar-AE" sz="3600" dirty="0"/>
            </a:br>
            <a:r>
              <a:rPr lang="ar-AE" sz="3600" dirty="0"/>
              <a:t>وَاٰخَرٖينَ مُقَرَّنٖينَ فِي الْاَصْفَادِ</a:t>
            </a:r>
            <a:r>
              <a:rPr lang="ar-AE" sz="3600" b="1" dirty="0"/>
              <a:t>﴿٣٨﴾</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1800" b="1" i="1" dirty="0"/>
              <a:t>﴾35-38﴿“Rabbim” dedi, “Beni bağışla; benden sonra hiç kimsenin ulaşamayacağı bir hükümranlık ver bana. </a:t>
            </a:r>
            <a:r>
              <a:rPr lang="tr-TR" sz="1800" b="1" i="1" dirty="0" err="1"/>
              <a:t>Lutfu</a:t>
            </a:r>
            <a:r>
              <a:rPr lang="tr-TR" sz="1800" b="1" i="1" dirty="0"/>
              <a:t> sınırsız olan yalnız sensin.” Bunun üzerine, emriyle dilediği yöne doğru tatlı tatlı esen rüzgârı, bina kuran ve dalgıçlık yapan bütün şeytanları ve zincirlerle bağlanmış diğer yaratıkları onun buyruğuna verdik.</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Sâd</a:t>
            </a:r>
            <a:r>
              <a:rPr lang="tr-TR" b="1" dirty="0" smtClean="0"/>
              <a:t> </a:t>
            </a:r>
            <a:r>
              <a:rPr lang="tr-TR" sz="2000" b="1" dirty="0" smtClean="0"/>
              <a:t>Suresi 38 . sure</a:t>
            </a:r>
          </a:p>
          <a:p>
            <a:r>
              <a:rPr lang="tr-TR" sz="2000" b="1" dirty="0" smtClean="0"/>
              <a:t>35-36-37-38 . Ayet </a:t>
            </a:r>
            <a:endParaRPr lang="tr-TR" sz="2000" dirty="0"/>
          </a:p>
        </p:txBody>
      </p:sp>
    </p:spTree>
    <p:extLst>
      <p:ext uri="{BB962C8B-B14F-4D97-AF65-F5344CB8AC3E}">
        <p14:creationId xmlns:p14="http://schemas.microsoft.com/office/powerpoint/2010/main" val="2019485332"/>
      </p:ext>
    </p:extLst>
  </p:cSld>
  <p:clrMapOvr>
    <a:masterClrMapping/>
  </p:clrMapOvr>
</p:sld>
</file>

<file path=ppt/slides/slide5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وَاذْكُرْ عَبْدَنَٓا اَيُّوبَۘ اِذْ نَادٰى رَبَّهُٓ اَنّٖي مَسَّنِيَ الشَّيْطَانُ بِنُصْبٍ وَعَذَابٍؕ</a:t>
            </a:r>
            <a:r>
              <a:rPr lang="ar-AE" sz="3600" b="1" dirty="0"/>
              <a:t>﴿٤١﴾</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﴾41﴿Kulumuz </a:t>
            </a:r>
            <a:r>
              <a:rPr lang="tr-TR" b="1" i="1" dirty="0" err="1"/>
              <a:t>Eyyûb’u</a:t>
            </a:r>
            <a:r>
              <a:rPr lang="tr-TR" b="1" i="1" dirty="0"/>
              <a:t> da an. O, rabbine, “Şeytan bana sıkıntı ve acı vermektedir” diye seslenmişti.</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Sâd</a:t>
            </a:r>
            <a:r>
              <a:rPr lang="tr-TR" b="1" dirty="0" smtClean="0"/>
              <a:t> </a:t>
            </a:r>
            <a:r>
              <a:rPr lang="tr-TR" sz="2000" b="1" dirty="0" smtClean="0"/>
              <a:t>Suresi 38 . sure</a:t>
            </a:r>
          </a:p>
          <a:p>
            <a:r>
              <a:rPr lang="tr-TR" sz="2000" b="1" dirty="0" smtClean="0"/>
              <a:t>41 . Ayet </a:t>
            </a:r>
            <a:endParaRPr lang="tr-TR" sz="2000" dirty="0"/>
          </a:p>
        </p:txBody>
      </p:sp>
    </p:spTree>
    <p:extLst>
      <p:ext uri="{BB962C8B-B14F-4D97-AF65-F5344CB8AC3E}">
        <p14:creationId xmlns:p14="http://schemas.microsoft.com/office/powerpoint/2010/main" val="3177556493"/>
      </p:ext>
    </p:extLst>
  </p:cSld>
  <p:clrMapOvr>
    <a:masterClrMapping/>
  </p:clrMapOvr>
</p:sld>
</file>

<file path=ppt/slides/slide5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قَالُوا رَبَّـنَا مَنْ قَدَّمَ لَنَا هٰذَا فَزِدْهُ عَذَاباً ضِعْفاً فِي النَّارِ</a:t>
            </a:r>
            <a:r>
              <a:rPr lang="ar-AE" sz="3600" b="1" dirty="0"/>
              <a:t>﴿٦١﴾</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﴾61﴿“Ey rabbimiz!” diyecekler, “Bizi bu duruma sürükleyenlerin ateşte çekecekleri azabı bir kat daha arttır!”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Sâd</a:t>
            </a:r>
            <a:r>
              <a:rPr lang="tr-TR" b="1" dirty="0" smtClean="0"/>
              <a:t> </a:t>
            </a:r>
            <a:r>
              <a:rPr lang="tr-TR" sz="2000" b="1" dirty="0" smtClean="0"/>
              <a:t>Suresi 38 . sure</a:t>
            </a:r>
          </a:p>
          <a:p>
            <a:r>
              <a:rPr lang="tr-TR" sz="2000" b="1" dirty="0" smtClean="0"/>
              <a:t>61 . Ayet </a:t>
            </a:r>
            <a:endParaRPr lang="tr-TR" sz="2000" dirty="0"/>
          </a:p>
        </p:txBody>
      </p:sp>
    </p:spTree>
    <p:extLst>
      <p:ext uri="{BB962C8B-B14F-4D97-AF65-F5344CB8AC3E}">
        <p14:creationId xmlns:p14="http://schemas.microsoft.com/office/powerpoint/2010/main" val="1270055001"/>
      </p:ext>
    </p:extLst>
  </p:cSld>
  <p:clrMapOvr>
    <a:masterClrMapping/>
  </p:clrMapOvr>
</p:sld>
</file>

<file path=ppt/slides/slide5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رَبُّ السَّمٰوَاتِ وَالْاَرْضِ وَمَا بَيْنَهُمَا الْعَزٖيزُ الْغَفَّارُ</a:t>
            </a:r>
            <a:r>
              <a:rPr lang="ar-AE" sz="3600" b="1" dirty="0"/>
              <a:t>﴿٦٦﴾</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﴾66﴿O, göklerin, yerin ve ikisi arasındaki her şeyin rabbidir, daima galiptir, çok ­bağışlayıcıdır.”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Sâd</a:t>
            </a:r>
            <a:r>
              <a:rPr lang="tr-TR" b="1" dirty="0" smtClean="0"/>
              <a:t> </a:t>
            </a:r>
            <a:r>
              <a:rPr lang="tr-TR" sz="2000" b="1" dirty="0" smtClean="0"/>
              <a:t>Suresi 38 . sure</a:t>
            </a:r>
          </a:p>
          <a:p>
            <a:r>
              <a:rPr lang="tr-TR" sz="2000" b="1" dirty="0" smtClean="0"/>
              <a:t>66 . Ayet </a:t>
            </a:r>
            <a:endParaRPr lang="tr-TR" sz="2000" dirty="0"/>
          </a:p>
        </p:txBody>
      </p:sp>
    </p:spTree>
    <p:extLst>
      <p:ext uri="{BB962C8B-B14F-4D97-AF65-F5344CB8AC3E}">
        <p14:creationId xmlns:p14="http://schemas.microsoft.com/office/powerpoint/2010/main" val="1226762178"/>
      </p:ext>
    </p:extLst>
  </p:cSld>
  <p:clrMapOvr>
    <a:masterClrMapping/>
  </p:clrMapOvr>
</p:sld>
</file>

<file path=ppt/slides/slide5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dirty="0"/>
              <a:t>اِذْ قَالَ رَبُّكَ لِلْمَلٰٓئِكَةِ اِنّٖي خَالِقٌ بَشَراً مِنْ طٖينٍ</a:t>
            </a:r>
            <a:r>
              <a:rPr lang="ar-AE" b="1" dirty="0"/>
              <a:t>﴿٧١﴾</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﴾71﴿Hani rabbin meleklere demişti ki: “Ben çamurdan bir insan yaratacağım.</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Sâd</a:t>
            </a:r>
            <a:r>
              <a:rPr lang="tr-TR" b="1" dirty="0" smtClean="0"/>
              <a:t> </a:t>
            </a:r>
            <a:r>
              <a:rPr lang="tr-TR" sz="2000" b="1" dirty="0" smtClean="0"/>
              <a:t>Suresi 38 . sure</a:t>
            </a:r>
          </a:p>
          <a:p>
            <a:r>
              <a:rPr lang="tr-TR" sz="2000" b="1" dirty="0" smtClean="0"/>
              <a:t>71 . Ayet </a:t>
            </a:r>
            <a:endParaRPr lang="tr-TR" sz="2000" dirty="0"/>
          </a:p>
        </p:txBody>
      </p:sp>
    </p:spTree>
    <p:extLst>
      <p:ext uri="{BB962C8B-B14F-4D97-AF65-F5344CB8AC3E}">
        <p14:creationId xmlns:p14="http://schemas.microsoft.com/office/powerpoint/2010/main" val="684878392"/>
      </p:ext>
    </p:extLst>
  </p:cSld>
  <p:clrMapOvr>
    <a:masterClrMapping/>
  </p:clrMapOvr>
</p:sld>
</file>

<file path=ppt/slides/slide5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dirty="0"/>
              <a:t>قَالَ رَبِّ فَاَنْظِرْنٖٓي اِلٰى يَوْمِ يُبْعَثُونَ</a:t>
            </a:r>
            <a:r>
              <a:rPr lang="ar-AE" b="1" dirty="0"/>
              <a:t>﴿٧٩﴾</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﴾79﴿“Rabbim! Öyleyse insanların yeniden diriltileceği güne kadar bana mühlet ver” dedi.</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Sâd</a:t>
            </a:r>
            <a:r>
              <a:rPr lang="tr-TR" b="1" dirty="0" smtClean="0"/>
              <a:t> </a:t>
            </a:r>
            <a:r>
              <a:rPr lang="tr-TR" sz="2000" b="1" dirty="0" smtClean="0"/>
              <a:t>Suresi 38 . sure</a:t>
            </a:r>
          </a:p>
          <a:p>
            <a:r>
              <a:rPr lang="tr-TR" sz="2000" b="1" dirty="0" smtClean="0"/>
              <a:t>79 . Ayet </a:t>
            </a:r>
            <a:endParaRPr lang="tr-TR" sz="2000" dirty="0"/>
          </a:p>
        </p:txBody>
      </p:sp>
    </p:spTree>
    <p:extLst>
      <p:ext uri="{BB962C8B-B14F-4D97-AF65-F5344CB8AC3E}">
        <p14:creationId xmlns:p14="http://schemas.microsoft.com/office/powerpoint/2010/main" val="2595343681"/>
      </p:ext>
    </p:extLst>
  </p:cSld>
  <p:clrMapOvr>
    <a:masterClrMapping/>
  </p:clrMapOvr>
</p:sld>
</file>

<file path=ppt/slides/slide5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451058"/>
            <a:ext cx="12192000" cy="1204331"/>
          </a:xfrm>
        </p:spPr>
        <p:txBody>
          <a:bodyPr>
            <a:noAutofit/>
          </a:bodyPr>
          <a:lstStyle/>
          <a:p>
            <a:pPr rtl="1"/>
            <a:r>
              <a:rPr lang="ar-AE" sz="3600" dirty="0"/>
              <a:t>خَلَقَكُمْ مِنْ نَفْسٍ وَاحِدَةٍ ثُمَّ جَعَلَ مِنْهَا زَوْجَهَا وَاَنْزَلَ لَكُمْ مِنَ الْاَنْعَامِ ثَمَانِيَةَ اَزْوَاجٍؕ </a:t>
            </a:r>
            <a:r>
              <a:rPr lang="ar-AE" sz="3600" dirty="0" smtClean="0"/>
              <a:t>يَخْلُقُكُمْ</a:t>
            </a:r>
            <a:r>
              <a:rPr lang="tr-TR" sz="3600" dirty="0" smtClean="0"/>
              <a:t/>
            </a:r>
            <a:br>
              <a:rPr lang="tr-TR" sz="3600" dirty="0" smtClean="0"/>
            </a:br>
            <a:r>
              <a:rPr lang="tr-TR" sz="3600" dirty="0"/>
              <a:t/>
            </a:r>
            <a:br>
              <a:rPr lang="tr-TR" sz="3600" dirty="0"/>
            </a:br>
            <a:r>
              <a:rPr lang="ar-AE" sz="3600" dirty="0" smtClean="0"/>
              <a:t> </a:t>
            </a:r>
            <a:r>
              <a:rPr lang="ar-AE" sz="3600" dirty="0"/>
              <a:t>فٖي بُطُونِ اُمَّهَاتِكُمْ خَلْقاً مِنْ بَعْدِ خَلْقٍ فٖي ظُلُمَاتٍ ثَلٰثٍؕ ذٰلِكُمُ اللّٰهُ رَبُّكُمْ لَهُ الْمُلْكُؕ لَٓا اِلٰهَ اِلَّا </a:t>
            </a:r>
            <a:r>
              <a:rPr lang="tr-TR" sz="3600" dirty="0" smtClean="0"/>
              <a:t/>
            </a:r>
            <a:br>
              <a:rPr lang="tr-TR" sz="3600" dirty="0" smtClean="0"/>
            </a:br>
            <a:r>
              <a:rPr lang="tr-TR" sz="3600" dirty="0"/>
              <a:t/>
            </a:r>
            <a:br>
              <a:rPr lang="tr-TR" sz="3600" dirty="0"/>
            </a:br>
            <a:r>
              <a:rPr lang="ar-AE" sz="3600" dirty="0" smtClean="0"/>
              <a:t>هُوَۚ </a:t>
            </a:r>
            <a:r>
              <a:rPr lang="ar-AE" sz="3600" dirty="0"/>
              <a:t>فَاَنّٰى تُصْرَفُونَ</a:t>
            </a:r>
            <a:r>
              <a:rPr lang="ar-AE" sz="3600" b="1" dirty="0"/>
              <a:t>﴿٦﴾</a:t>
            </a:r>
            <a:endParaRPr lang="tr-TR" sz="3600" dirty="0"/>
          </a:p>
        </p:txBody>
      </p:sp>
      <p:sp>
        <p:nvSpPr>
          <p:cNvPr id="3" name="Alt Başlık 2"/>
          <p:cNvSpPr>
            <a:spLocks noGrp="1"/>
          </p:cNvSpPr>
          <p:nvPr>
            <p:ph type="subTitle" idx="1"/>
          </p:nvPr>
        </p:nvSpPr>
        <p:spPr>
          <a:xfrm>
            <a:off x="0" y="4793050"/>
            <a:ext cx="12192000" cy="1655762"/>
          </a:xfrm>
        </p:spPr>
        <p:txBody>
          <a:bodyPr>
            <a:normAutofit/>
          </a:bodyPr>
          <a:lstStyle/>
          <a:p>
            <a:r>
              <a:rPr lang="tr-TR" sz="1800" b="1" i="1" dirty="0"/>
              <a:t>﴾6﴿O sizi bir tek nefisten yaratmış, sonra ondan eşini de var etmiştir; hayvanlardan da sizin için sekiz eş </a:t>
            </a:r>
            <a:r>
              <a:rPr lang="tr-TR" sz="1800" b="1" i="1" dirty="0" err="1"/>
              <a:t>lutfetti</a:t>
            </a:r>
            <a:r>
              <a:rPr lang="tr-TR" sz="1800" b="1" i="1" dirty="0"/>
              <a:t>. Sizi annelerinizin karnında üç karanlık içinde türlü yaratılış safhalarından geçirerek yaratmaktadır. İşte bu yaratıcı, rabbiniz Allah’tır. Hükümranlık O’nundur; O'ndan başka tanrı yoktur. Buna rağmen nasıl olup da hakikatten uzaklaşabiliyorsunuz?</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Zümer</a:t>
            </a:r>
            <a:r>
              <a:rPr lang="tr-TR" b="1" dirty="0" smtClean="0"/>
              <a:t> </a:t>
            </a:r>
            <a:r>
              <a:rPr lang="tr-TR" sz="2000" b="1" dirty="0" smtClean="0"/>
              <a:t>Suresi 39 . sure</a:t>
            </a:r>
          </a:p>
          <a:p>
            <a:r>
              <a:rPr lang="tr-TR" sz="2000" b="1" dirty="0" smtClean="0"/>
              <a:t>6 . Ayet </a:t>
            </a:r>
            <a:endParaRPr lang="tr-TR" sz="2000" dirty="0"/>
          </a:p>
        </p:txBody>
      </p:sp>
    </p:spTree>
    <p:extLst>
      <p:ext uri="{BB962C8B-B14F-4D97-AF65-F5344CB8AC3E}">
        <p14:creationId xmlns:p14="http://schemas.microsoft.com/office/powerpoint/2010/main" val="3461341894"/>
      </p:ext>
    </p:extLst>
  </p:cSld>
  <p:clrMapOvr>
    <a:masterClrMapping/>
  </p:clrMapOvr>
</p:sld>
</file>

<file path=ppt/slides/slide5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696385"/>
            <a:ext cx="12192000" cy="1204331"/>
          </a:xfrm>
        </p:spPr>
        <p:txBody>
          <a:bodyPr>
            <a:noAutofit/>
          </a:bodyPr>
          <a:lstStyle/>
          <a:p>
            <a:pPr rtl="1"/>
            <a:r>
              <a:rPr lang="ar-AE" sz="3600" dirty="0"/>
              <a:t>اِنْ تَكْفُرُوا فَاِنَّ اللّٰهَ غَنِيٌّ عَنْكُمْ وَلَا يَرْضٰى لِعِبَادِهِ الْكُفْرَۚ وَاِنْ تَشْكُرُوا يَرْضَهُ۬ لَكُمْؕ وَلَا </a:t>
            </a:r>
            <a:r>
              <a:rPr lang="ar-AE" sz="3600" dirty="0" smtClean="0"/>
              <a:t>تَزِرُ</a:t>
            </a:r>
            <a:r>
              <a:rPr lang="tr-TR" sz="3600" dirty="0" smtClean="0"/>
              <a:t/>
            </a:r>
            <a:br>
              <a:rPr lang="tr-TR" sz="3600" dirty="0" smtClean="0"/>
            </a:br>
            <a:r>
              <a:rPr lang="tr-TR" sz="3600" dirty="0"/>
              <a:t/>
            </a:r>
            <a:br>
              <a:rPr lang="tr-TR" sz="3600" dirty="0"/>
            </a:br>
            <a:r>
              <a:rPr lang="ar-AE" sz="3600" dirty="0" smtClean="0"/>
              <a:t> </a:t>
            </a:r>
            <a:r>
              <a:rPr lang="ar-AE" sz="3600" dirty="0"/>
              <a:t>وَازِرَةٌ وِزْرَ اُخْرٰىؕ ثُمَّ اِلٰى رَبِّكُمْ مَرْجِعُكُمْ فَيُنَبِّئُكُمْ بِمَا كُنْتُمْ تَعْمَلُونَؕ اِنَّهُ عَلٖيمٌ بِذَاتِ </a:t>
            </a:r>
            <a:r>
              <a:rPr lang="tr-TR" sz="3600" dirty="0" smtClean="0"/>
              <a:t/>
            </a:r>
            <a:br>
              <a:rPr lang="tr-TR" sz="3600" dirty="0" smtClean="0"/>
            </a:br>
            <a:r>
              <a:rPr lang="tr-TR" sz="3600" dirty="0"/>
              <a:t/>
            </a:r>
            <a:br>
              <a:rPr lang="tr-TR" sz="3600" dirty="0"/>
            </a:br>
            <a:r>
              <a:rPr lang="ar-AE" sz="3600" dirty="0" smtClean="0"/>
              <a:t>الصُّدُورِ</a:t>
            </a:r>
            <a:r>
              <a:rPr lang="ar-AE" sz="3600" b="1" dirty="0" smtClean="0"/>
              <a:t>﴿٧</a:t>
            </a:r>
            <a:r>
              <a:rPr lang="ar-AE" sz="3600" b="1" dirty="0"/>
              <a:t>﴾</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2000" b="1" i="1" dirty="0"/>
              <a:t>﴾7﴿Eğer inkâr ederseniz bilesiniz ki Allah’ın size ihtiyacı yoktur; ama O, kullarının nankörlüğüne razı olmaz, şükrederseniz bu tutumunuzdan hoşnut olur. Hiç kimse başkasının günah yükünü yüklenmez; sonunda dönüşünüz rabbinize olacak, ardından O, neler yapıp ettiğinizi size bildirecektir. O, kalplerin derinliklerini bilmektedir.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Zümer</a:t>
            </a:r>
            <a:r>
              <a:rPr lang="tr-TR" b="1" dirty="0" smtClean="0"/>
              <a:t> </a:t>
            </a:r>
            <a:r>
              <a:rPr lang="tr-TR" sz="2000" b="1" dirty="0" smtClean="0"/>
              <a:t>Suresi 39 . sure</a:t>
            </a:r>
          </a:p>
          <a:p>
            <a:r>
              <a:rPr lang="tr-TR" sz="2000" b="1" dirty="0" smtClean="0"/>
              <a:t>7 . Ayet </a:t>
            </a:r>
            <a:endParaRPr lang="tr-TR" sz="2000" dirty="0"/>
          </a:p>
        </p:txBody>
      </p:sp>
    </p:spTree>
    <p:extLst>
      <p:ext uri="{BB962C8B-B14F-4D97-AF65-F5344CB8AC3E}">
        <p14:creationId xmlns:p14="http://schemas.microsoft.com/office/powerpoint/2010/main" val="2423551915"/>
      </p:ext>
    </p:extLst>
  </p:cSld>
  <p:clrMapOvr>
    <a:masterClrMapping/>
  </p:clrMapOvr>
</p:sld>
</file>

<file path=ppt/slides/slide5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584873"/>
            <a:ext cx="12192000" cy="1204331"/>
          </a:xfrm>
        </p:spPr>
        <p:txBody>
          <a:bodyPr>
            <a:noAutofit/>
          </a:bodyPr>
          <a:lstStyle/>
          <a:p>
            <a:pPr rtl="1"/>
            <a:r>
              <a:rPr lang="ar-AE" sz="3600" dirty="0"/>
              <a:t>وَاِذَا مَسَّ الْاِنْسَانَ ضُرٌّ دَعَا رَبَّهُ مُنٖيباً اِلَيْهِ ثُمَّ اِذَا خَوَّلَهُ نِعْمَةً مِنْهُ نَسِيَ مَا كَانَ يَدْعُٓوا </a:t>
            </a:r>
            <a:r>
              <a:rPr lang="ar-AE" sz="3600" dirty="0" smtClean="0"/>
              <a:t>اِلَيْهِ</a:t>
            </a:r>
            <a:r>
              <a:rPr lang="tr-TR" sz="3600" dirty="0" smtClean="0"/>
              <a:t/>
            </a:r>
            <a:br>
              <a:rPr lang="tr-TR" sz="3600" dirty="0" smtClean="0"/>
            </a:br>
            <a:r>
              <a:rPr lang="tr-TR" sz="3600" dirty="0"/>
              <a:t/>
            </a:r>
            <a:br>
              <a:rPr lang="tr-TR" sz="3600" dirty="0"/>
            </a:br>
            <a:r>
              <a:rPr lang="ar-AE" sz="3600" dirty="0" smtClean="0"/>
              <a:t> </a:t>
            </a:r>
            <a:r>
              <a:rPr lang="ar-AE" sz="3600" dirty="0"/>
              <a:t>مِنْ قَبْلُ وَجَعَلَ لِلّٰهِ اَنْدَاداً لِيُضِلَّ عَنْ سَبٖيلِهٖؕ قُلْ تَمَتَّعْ بِكُفْرِكَ قَلٖيلاًࣗ اِنَّكَ مِنْ اَصْحَابِ </a:t>
            </a:r>
            <a:r>
              <a:rPr lang="tr-TR" sz="3600" dirty="0" smtClean="0"/>
              <a:t/>
            </a:r>
            <a:br>
              <a:rPr lang="tr-TR" sz="3600" dirty="0" smtClean="0"/>
            </a:br>
            <a:r>
              <a:rPr lang="tr-TR" sz="3600" dirty="0"/>
              <a:t/>
            </a:r>
            <a:br>
              <a:rPr lang="tr-TR" sz="3600" dirty="0"/>
            </a:br>
            <a:r>
              <a:rPr lang="ar-AE" sz="3600" dirty="0" smtClean="0"/>
              <a:t>النَّارِ</a:t>
            </a:r>
            <a:r>
              <a:rPr lang="ar-AE" sz="3600" b="1" dirty="0" smtClean="0"/>
              <a:t>﴿٨</a:t>
            </a:r>
            <a:r>
              <a:rPr lang="ar-AE" sz="3600" b="1" dirty="0"/>
              <a:t>﴾</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2000" b="1" i="1" dirty="0"/>
              <a:t>﴾8﴿İnsanın başına bir sıkıntı geldi mi rabbine yönelip O’na yalvarır; sonra rabbi ona katından bir nimet verince, daha önce yalvardığını unutarak yolundan saptırmak için Allah’a eşler koşmaya kalkar. De ki ona: “İnkârcı tutumunla biraz eğlenedur bakalım! Gerçek şu ki sen ateşi boylayacaklardan birisin!</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Zümer</a:t>
            </a:r>
            <a:r>
              <a:rPr lang="tr-TR" b="1" dirty="0" smtClean="0"/>
              <a:t> </a:t>
            </a:r>
            <a:r>
              <a:rPr lang="tr-TR" sz="2000" b="1" dirty="0" smtClean="0"/>
              <a:t>Suresi 39 . sure</a:t>
            </a:r>
          </a:p>
          <a:p>
            <a:r>
              <a:rPr lang="tr-TR" sz="2000" b="1" dirty="0" smtClean="0"/>
              <a:t>8 . Ayet </a:t>
            </a:r>
            <a:endParaRPr lang="tr-TR" sz="2000" dirty="0"/>
          </a:p>
        </p:txBody>
      </p:sp>
    </p:spTree>
    <p:extLst>
      <p:ext uri="{BB962C8B-B14F-4D97-AF65-F5344CB8AC3E}">
        <p14:creationId xmlns:p14="http://schemas.microsoft.com/office/powerpoint/2010/main" val="678791271"/>
      </p:ext>
    </p:extLst>
  </p:cSld>
  <p:clrMapOvr>
    <a:masterClrMapping/>
  </p:clrMapOvr>
</p:sld>
</file>

<file path=ppt/slides/slide5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اَمَّنْ هُوَ قَانِتٌ اٰنَٓاءَ الَّيْلِ سَاجِداً وَقَٓائِماً يَحْذَرُ الْاٰخِرَةَ وَيَرْجُوا رَحْمَةَ رَبِّهٖؕ قُلْ هَلْ </a:t>
            </a:r>
            <a:r>
              <a:rPr lang="ar-AE" sz="3600" dirty="0" smtClean="0"/>
              <a:t>يَسْتَوِي</a:t>
            </a:r>
            <a:r>
              <a:rPr lang="tr-TR" sz="3600" dirty="0" smtClean="0"/>
              <a:t/>
            </a:r>
            <a:br>
              <a:rPr lang="tr-TR" sz="3600" dirty="0" smtClean="0"/>
            </a:br>
            <a:r>
              <a:rPr lang="tr-TR" sz="3600" dirty="0"/>
              <a:t/>
            </a:r>
            <a:br>
              <a:rPr lang="tr-TR" sz="3600" dirty="0"/>
            </a:br>
            <a:r>
              <a:rPr lang="ar-AE" sz="3600" dirty="0" smtClean="0"/>
              <a:t> </a:t>
            </a:r>
            <a:r>
              <a:rPr lang="ar-AE" sz="3600" dirty="0"/>
              <a:t>الَّذٖينَ يَعْلَمُونَ وَالَّذٖينَ لَا يَعْلَمُونَؕ اِنَّمَا يَتَذَكَّرُ اُو۬لُوا الْاَلْبَابِࣖ</a:t>
            </a:r>
            <a:r>
              <a:rPr lang="ar-AE" sz="3600" b="1" dirty="0"/>
              <a:t>﴿٩﴾</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2000" b="1" i="1" dirty="0"/>
              <a:t>﴾9﴿(Bu adam mı,) yoksa </a:t>
            </a:r>
            <a:r>
              <a:rPr lang="tr-TR" sz="2000" b="1" i="1" dirty="0" err="1"/>
              <a:t>âhiret</a:t>
            </a:r>
            <a:r>
              <a:rPr lang="tr-TR" sz="2000" b="1" i="1" dirty="0"/>
              <a:t> kaygısıyla ve rabbinin rahmetine </a:t>
            </a:r>
            <a:r>
              <a:rPr lang="tr-TR" sz="2000" b="1" i="1" dirty="0" err="1"/>
              <a:t>nâil</a:t>
            </a:r>
            <a:r>
              <a:rPr lang="tr-TR" sz="2000" b="1" i="1" dirty="0"/>
              <a:t> olma ümidiyle gece vakitlerinde secde ederek, ayakta durarak kendini ibadete veren kişi mi (daha iyi)?” De ki: “Hiç bilenlerle bilmeyenler bir olur mu!” Doğrusu ancak akıl </a:t>
            </a:r>
            <a:r>
              <a:rPr lang="tr-TR" sz="2000" b="1" i="1" dirty="0" err="1"/>
              <a:t>iz‘an</a:t>
            </a:r>
            <a:r>
              <a:rPr lang="tr-TR" sz="2000" b="1" i="1" dirty="0"/>
              <a:t> sahipleri bunu anlar.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Zümer</a:t>
            </a:r>
            <a:r>
              <a:rPr lang="tr-TR" b="1" dirty="0" smtClean="0"/>
              <a:t> </a:t>
            </a:r>
            <a:r>
              <a:rPr lang="tr-TR" sz="2000" b="1" dirty="0" smtClean="0"/>
              <a:t>Suresi 39 . sure</a:t>
            </a:r>
          </a:p>
          <a:p>
            <a:r>
              <a:rPr lang="tr-TR" sz="2000" b="1" dirty="0" smtClean="0"/>
              <a:t>9 . Ayet </a:t>
            </a:r>
            <a:endParaRPr lang="tr-TR" sz="2000" dirty="0"/>
          </a:p>
        </p:txBody>
      </p:sp>
    </p:spTree>
    <p:extLst>
      <p:ext uri="{BB962C8B-B14F-4D97-AF65-F5344CB8AC3E}">
        <p14:creationId xmlns:p14="http://schemas.microsoft.com/office/powerpoint/2010/main" val="3209582579"/>
      </p:ext>
    </p:extLst>
  </p:cSld>
  <p:clrMapOvr>
    <a:masterClrMapping/>
  </p:clrMapOvr>
</p:sld>
</file>

<file path=ppt/slides/slide5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قُلْ يَا عِبَادِ الَّذٖينَ اٰمَنُوا اتَّقُوا رَبَّكُمْؕ لِلَّذٖينَ اَحْسَنُوا فٖي هٰذِهِ الدُّنْيَا حَسَنَةٌؕ وَاَرْضُ اللّٰهِ وَاسِعَةٌؕ </a:t>
            </a:r>
            <a:r>
              <a:rPr lang="tr-TR" sz="3600" dirty="0" smtClean="0"/>
              <a:t/>
            </a:r>
            <a:br>
              <a:rPr lang="tr-TR" sz="3600" dirty="0" smtClean="0"/>
            </a:br>
            <a:r>
              <a:rPr lang="tr-TR" sz="3600" dirty="0"/>
              <a:t/>
            </a:r>
            <a:br>
              <a:rPr lang="tr-TR" sz="3600" dirty="0"/>
            </a:br>
            <a:r>
              <a:rPr lang="ar-AE" sz="3600" dirty="0" smtClean="0"/>
              <a:t>اِنَّمَا </a:t>
            </a:r>
            <a:r>
              <a:rPr lang="ar-AE" sz="3600" dirty="0"/>
              <a:t>يُوَفَّى الصَّابِرُونَ اَجْرَهُمْ بِغَيْرِ حِسَابٍ</a:t>
            </a:r>
            <a:r>
              <a:rPr lang="ar-AE" sz="3600" b="1" dirty="0"/>
              <a:t>﴿١٠﴾</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﴾10﴿De ki (Allah şöyle buyuruyor): “Ey inanan kullarım! Rabbinize karşı gelmekten sakının. Bu dünyada iyilik yapanlar iyilik bulacaklardır. Allah’ın arzı geniştir. Sabredenlere mükâfatları hesapsız verilecektir.”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Zümer</a:t>
            </a:r>
            <a:r>
              <a:rPr lang="tr-TR" b="1" dirty="0" smtClean="0"/>
              <a:t> </a:t>
            </a:r>
            <a:r>
              <a:rPr lang="tr-TR" sz="2000" b="1" dirty="0" smtClean="0"/>
              <a:t>Suresi 39 . sure</a:t>
            </a:r>
          </a:p>
          <a:p>
            <a:r>
              <a:rPr lang="tr-TR" sz="2000" b="1" dirty="0" smtClean="0"/>
              <a:t>10 . Ayet </a:t>
            </a:r>
            <a:endParaRPr lang="tr-TR" sz="2000" dirty="0"/>
          </a:p>
        </p:txBody>
      </p:sp>
    </p:spTree>
    <p:extLst>
      <p:ext uri="{BB962C8B-B14F-4D97-AF65-F5344CB8AC3E}">
        <p14:creationId xmlns:p14="http://schemas.microsoft.com/office/powerpoint/2010/main" val="2595164876"/>
      </p:ext>
    </p:extLst>
  </p:cSld>
  <p:clrMapOvr>
    <a:masterClrMapping/>
  </p:clrMapOvr>
</p:sld>
</file>

<file path=ppt/slides/slide5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قُلْ اِنّٖٓي اَخَافُ اِنْ عَصَيْتُ رَبّٖي عَذَابَ يَوْمٍ عَظٖيمٍ</a:t>
            </a:r>
            <a:r>
              <a:rPr lang="ar-AE" sz="3600" b="1" dirty="0"/>
              <a:t>﴿١٣﴾</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﴾13﴿De ki: “Eğer rabbime isyan edersem, dehşetli bir günün azabına uğrayacağımdan korkarım.”</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Zümer</a:t>
            </a:r>
            <a:r>
              <a:rPr lang="tr-TR" b="1" dirty="0" smtClean="0"/>
              <a:t> </a:t>
            </a:r>
            <a:r>
              <a:rPr lang="tr-TR" sz="2000" b="1" dirty="0" smtClean="0"/>
              <a:t>Suresi 39 . sure</a:t>
            </a:r>
          </a:p>
          <a:p>
            <a:r>
              <a:rPr lang="tr-TR" sz="2000" b="1" dirty="0" smtClean="0"/>
              <a:t>13 . Ayet </a:t>
            </a:r>
            <a:endParaRPr lang="tr-TR" sz="2000" dirty="0"/>
          </a:p>
        </p:txBody>
      </p:sp>
    </p:spTree>
    <p:extLst>
      <p:ext uri="{BB962C8B-B14F-4D97-AF65-F5344CB8AC3E}">
        <p14:creationId xmlns:p14="http://schemas.microsoft.com/office/powerpoint/2010/main" val="2646862157"/>
      </p:ext>
    </p:extLst>
  </p:cSld>
  <p:clrMapOvr>
    <a:masterClrMapping/>
  </p:clrMapOvr>
</p:sld>
</file>

<file path=ppt/slides/slide5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لٰكِنِ الَّذٖينَ اتَّقَوْا رَبَّهُمْ لَهُمْ غُرَفٌ مِنْ فَوْقِهَا غُرَفٌ مَبْنِيَّةٌۙ تَجْرٖي مِنْ تَحْتِهَا الْاَنْهَارُؕ </a:t>
            </a:r>
            <a:r>
              <a:rPr lang="ar-AE" sz="3600" dirty="0" smtClean="0"/>
              <a:t>وَعْدَ</a:t>
            </a:r>
            <a:r>
              <a:rPr lang="tr-TR" sz="3600" dirty="0" smtClean="0"/>
              <a:t/>
            </a:r>
            <a:br>
              <a:rPr lang="tr-TR" sz="3600" dirty="0" smtClean="0"/>
            </a:br>
            <a:r>
              <a:rPr lang="tr-TR" sz="3600" dirty="0"/>
              <a:t/>
            </a:r>
            <a:br>
              <a:rPr lang="tr-TR" sz="3600" dirty="0"/>
            </a:br>
            <a:r>
              <a:rPr lang="ar-AE" sz="3600" dirty="0" smtClean="0"/>
              <a:t> </a:t>
            </a:r>
            <a:r>
              <a:rPr lang="ar-AE" sz="3600" dirty="0"/>
              <a:t>اللّٰهِؕ لَا يُخْلِفُ اللّٰهُ الْمٖيعَادَ</a:t>
            </a:r>
            <a:r>
              <a:rPr lang="ar-AE" sz="3600" b="1" dirty="0"/>
              <a:t>﴿٢٠﴾</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﴾20﴿Öte yandan, rablerine karşı gelmekten sakınanlara gelince onların, altından ırmaklar akan, birbiri üzerine yapılmış odaları olacak. İşte Allah’ın vaadi! Allah sözünden dönmez.</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Zümer</a:t>
            </a:r>
            <a:r>
              <a:rPr lang="tr-TR" b="1" dirty="0" smtClean="0"/>
              <a:t> </a:t>
            </a:r>
            <a:r>
              <a:rPr lang="tr-TR" sz="2000" b="1" dirty="0" smtClean="0"/>
              <a:t>Suresi 39 . sure</a:t>
            </a:r>
          </a:p>
          <a:p>
            <a:r>
              <a:rPr lang="tr-TR" sz="2000" b="1" dirty="0" smtClean="0"/>
              <a:t>20 . Ayet </a:t>
            </a:r>
            <a:endParaRPr lang="tr-TR" sz="2000" dirty="0"/>
          </a:p>
        </p:txBody>
      </p:sp>
    </p:spTree>
    <p:extLst>
      <p:ext uri="{BB962C8B-B14F-4D97-AF65-F5344CB8AC3E}">
        <p14:creationId xmlns:p14="http://schemas.microsoft.com/office/powerpoint/2010/main" val="64976566"/>
      </p:ext>
    </p:extLst>
  </p:cSld>
  <p:clrMapOvr>
    <a:masterClrMapping/>
  </p:clrMapOvr>
</p:sld>
</file>

<file path=ppt/slides/slide5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اَفَمَنْ شَرَحَ اللّٰهُ صَدْرَهُ لِلْاِسْلَامِ فَهُوَ عَلٰى نُورٍ مِنْ رَبِّهٖؕ فَوَيْلٌ لِلْقَاسِيَةِ قُلُوبُهُمْ مِنْ ذِكْرِ </a:t>
            </a:r>
            <a:r>
              <a:rPr lang="ar-AE" sz="3600" dirty="0" smtClean="0"/>
              <a:t>اللّٰهِؕ</a:t>
            </a:r>
            <a:r>
              <a:rPr lang="tr-TR" sz="3600" dirty="0" smtClean="0"/>
              <a:t/>
            </a:r>
            <a:br>
              <a:rPr lang="tr-TR" sz="3600" dirty="0" smtClean="0"/>
            </a:br>
            <a:r>
              <a:rPr lang="tr-TR" sz="3600" dirty="0"/>
              <a:t/>
            </a:r>
            <a:br>
              <a:rPr lang="tr-TR" sz="3600" dirty="0"/>
            </a:br>
            <a:r>
              <a:rPr lang="ar-AE" sz="3600" dirty="0" smtClean="0"/>
              <a:t> </a:t>
            </a:r>
            <a:r>
              <a:rPr lang="ar-AE" sz="3600" dirty="0"/>
              <a:t>اُو۬لٰٓئِكَ فٖي ضَلَالٍ مُبٖينٍ</a:t>
            </a:r>
            <a:r>
              <a:rPr lang="ar-AE" sz="3600" b="1" dirty="0"/>
              <a:t>﴿٢٢﴾</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﴾22﴿Allah kimin gönlünü İslâm’a açmışsa o, rabbinden gelen bir aydınlık içinde olmaz mı? Allah’ı anma konusunda kalpleri katılaşmış olanlara ise çok yazık! Onlar apaçık bir sapkınlık içindedirler.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Zümer</a:t>
            </a:r>
            <a:r>
              <a:rPr lang="tr-TR" b="1" dirty="0" smtClean="0"/>
              <a:t> </a:t>
            </a:r>
            <a:r>
              <a:rPr lang="tr-TR" sz="2000" b="1" dirty="0" smtClean="0"/>
              <a:t>Suresi 39 . sure</a:t>
            </a:r>
          </a:p>
          <a:p>
            <a:r>
              <a:rPr lang="tr-TR" sz="2000" b="1" dirty="0" smtClean="0"/>
              <a:t>22 . Ayet </a:t>
            </a:r>
            <a:endParaRPr lang="tr-TR" sz="2000" dirty="0"/>
          </a:p>
        </p:txBody>
      </p:sp>
    </p:spTree>
    <p:extLst>
      <p:ext uri="{BB962C8B-B14F-4D97-AF65-F5344CB8AC3E}">
        <p14:creationId xmlns:p14="http://schemas.microsoft.com/office/powerpoint/2010/main" val="2386737388"/>
      </p:ext>
    </p:extLst>
  </p:cSld>
  <p:clrMapOvr>
    <a:masterClrMapping/>
  </p:clrMapOvr>
</p:sld>
</file>

<file path=ppt/slides/slide5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696385"/>
            <a:ext cx="12192000" cy="1204331"/>
          </a:xfrm>
        </p:spPr>
        <p:txBody>
          <a:bodyPr>
            <a:noAutofit/>
          </a:bodyPr>
          <a:lstStyle/>
          <a:p>
            <a:pPr rtl="1"/>
            <a:r>
              <a:rPr lang="ar-AE" sz="3600" dirty="0"/>
              <a:t>اَللّٰهُ نَزَّلَ اَحْسَنَ الْحَدٖيثِ كِتَاباً مُتَشَابِهاً مَثَانِيَࣗ تَقْشَعِرُّ مِنْهُ جُلُودُ الَّذٖينَ يَخْشَوْنَ رَبَّهُمْۚ </a:t>
            </a:r>
            <a:r>
              <a:rPr lang="ar-AE" sz="3600" dirty="0" smtClean="0"/>
              <a:t>ثُمَّ</a:t>
            </a:r>
            <a:r>
              <a:rPr lang="tr-TR" sz="3600" dirty="0" smtClean="0"/>
              <a:t/>
            </a:r>
            <a:br>
              <a:rPr lang="tr-TR" sz="3600" dirty="0" smtClean="0"/>
            </a:br>
            <a:r>
              <a:rPr lang="tr-TR" sz="3600" dirty="0"/>
              <a:t/>
            </a:r>
            <a:br>
              <a:rPr lang="tr-TR" sz="3600" dirty="0"/>
            </a:br>
            <a:r>
              <a:rPr lang="ar-AE" sz="3600" dirty="0" smtClean="0"/>
              <a:t> </a:t>
            </a:r>
            <a:r>
              <a:rPr lang="ar-AE" sz="3600" dirty="0"/>
              <a:t>تَلٖينُ جُلُودُهُمْ وَقُلُوبُهُمْ اِلٰى ذِكْرِ اللّٰهِؕ ذٰلِكَ هُدَى اللّٰهِ يَهْدٖي بِهٖ مَنْ يَشَٓاءُؕ وَمَنْ يُضْلِلِ اللّٰهُ </a:t>
            </a:r>
            <a:r>
              <a:rPr lang="ar-AE" sz="3600" dirty="0" smtClean="0"/>
              <a:t>فَمَا</a:t>
            </a:r>
            <a:r>
              <a:rPr lang="tr-TR" sz="3600" dirty="0" smtClean="0"/>
              <a:t/>
            </a:r>
            <a:br>
              <a:rPr lang="tr-TR" sz="3600" dirty="0" smtClean="0"/>
            </a:br>
            <a:r>
              <a:rPr lang="tr-TR" sz="3600" dirty="0"/>
              <a:t/>
            </a:r>
            <a:br>
              <a:rPr lang="tr-TR" sz="3600" dirty="0"/>
            </a:br>
            <a:r>
              <a:rPr lang="ar-AE" sz="3600" dirty="0" smtClean="0"/>
              <a:t> </a:t>
            </a:r>
            <a:r>
              <a:rPr lang="ar-AE" sz="3600" dirty="0"/>
              <a:t>لَهُ مِنْ هَادٍ</a:t>
            </a:r>
            <a:r>
              <a:rPr lang="ar-AE" sz="3600" b="1" dirty="0"/>
              <a:t>﴿٢٣﴾</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2000" b="1" i="1" dirty="0"/>
              <a:t>﴾23﴿Allah, kendi içinde uyumlu, gerçekleri tekrar tekrar dile getiren bir kitap olarak sözlerin en güzelini indirdi. Rablerinden korkanların onun etkisiyle tüyleri ürperir, sonra yine Allah’ı anmaya yönelerek bedenleri ve kalpleri huzura kavuşur. İşte bu kitap, Allah’ın bir rehberi olup dilediği kimseyi onunla doğruya yönlendirir; ama Allah kimi şaşırtırsa artık ona doğru yolu gösterecek yoktur.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Zümer</a:t>
            </a:r>
            <a:r>
              <a:rPr lang="tr-TR" b="1" dirty="0" smtClean="0"/>
              <a:t> </a:t>
            </a:r>
            <a:r>
              <a:rPr lang="tr-TR" sz="2000" b="1" dirty="0" smtClean="0"/>
              <a:t>Suresi 39 . sure</a:t>
            </a:r>
          </a:p>
          <a:p>
            <a:r>
              <a:rPr lang="tr-TR" sz="2000" b="1" dirty="0" smtClean="0"/>
              <a:t>23 . Ayet </a:t>
            </a:r>
            <a:endParaRPr lang="tr-TR" sz="2000" dirty="0"/>
          </a:p>
        </p:txBody>
      </p:sp>
    </p:spTree>
    <p:extLst>
      <p:ext uri="{BB962C8B-B14F-4D97-AF65-F5344CB8AC3E}">
        <p14:creationId xmlns:p14="http://schemas.microsoft.com/office/powerpoint/2010/main" val="3644913704"/>
      </p:ext>
    </p:extLst>
  </p:cSld>
  <p:clrMapOvr>
    <a:masterClrMapping/>
  </p:clrMapOvr>
</p:sld>
</file>

<file path=ppt/slides/slide5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dirty="0"/>
              <a:t>ثُمَّ اِنَّكُمْ يَوْمَ الْقِيٰمَةِ عِنْدَ رَبِّكُمْ تَخْتَصِمُونَࣖ</a:t>
            </a:r>
            <a:r>
              <a:rPr lang="ar-AE" b="1" dirty="0"/>
              <a:t>﴿٣١﴾</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﴾31﴿Sonra da kıyamet gününde rabbinizin huzurunda davalaşacaksınız.</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Zümer</a:t>
            </a:r>
            <a:r>
              <a:rPr lang="tr-TR" b="1" dirty="0" smtClean="0"/>
              <a:t> </a:t>
            </a:r>
            <a:r>
              <a:rPr lang="tr-TR" sz="2000" b="1" dirty="0" smtClean="0"/>
              <a:t>Suresi 39 . sure</a:t>
            </a:r>
          </a:p>
          <a:p>
            <a:r>
              <a:rPr lang="tr-TR" sz="2000" b="1" dirty="0" smtClean="0"/>
              <a:t>31 . Ayet </a:t>
            </a:r>
            <a:endParaRPr lang="tr-TR" sz="2000" dirty="0"/>
          </a:p>
        </p:txBody>
      </p:sp>
    </p:spTree>
    <p:extLst>
      <p:ext uri="{BB962C8B-B14F-4D97-AF65-F5344CB8AC3E}">
        <p14:creationId xmlns:p14="http://schemas.microsoft.com/office/powerpoint/2010/main" val="2158282091"/>
      </p:ext>
    </p:extLst>
  </p:cSld>
  <p:clrMapOvr>
    <a:masterClrMapping/>
  </p:clrMapOvr>
</p:sld>
</file>

<file path=ppt/slides/slide5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dirty="0"/>
              <a:t>لَهُمْ مَا يَشَٓاؤُ۫نَ عِنْدَ رَبِّهِمْؕ ذٰلِكَ جَزٰٓؤُا الْمُحْسِنٖينَۚ</a:t>
            </a:r>
            <a:r>
              <a:rPr lang="ar-AE" b="1" dirty="0"/>
              <a:t>﴿٣٤﴾</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﴾34﴿Rableri katında onlar için diledikleri her şey vardır; işte bu, güzel davrananların ödülüdür.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Zümer</a:t>
            </a:r>
            <a:r>
              <a:rPr lang="tr-TR" b="1" dirty="0" smtClean="0"/>
              <a:t> </a:t>
            </a:r>
            <a:r>
              <a:rPr lang="tr-TR" sz="2000" b="1" dirty="0" smtClean="0"/>
              <a:t>Suresi 39 . sure</a:t>
            </a:r>
          </a:p>
          <a:p>
            <a:r>
              <a:rPr lang="tr-TR" sz="2000" b="1" dirty="0" smtClean="0"/>
              <a:t>34 . Ayet </a:t>
            </a:r>
            <a:endParaRPr lang="tr-TR" sz="2000" dirty="0"/>
          </a:p>
        </p:txBody>
      </p:sp>
    </p:spTree>
    <p:extLst>
      <p:ext uri="{BB962C8B-B14F-4D97-AF65-F5344CB8AC3E}">
        <p14:creationId xmlns:p14="http://schemas.microsoft.com/office/powerpoint/2010/main" val="1534013747"/>
      </p:ext>
    </p:extLst>
  </p:cSld>
  <p:clrMapOvr>
    <a:masterClrMapping/>
  </p:clrMapOvr>
</p:sld>
</file>

<file path=ppt/slides/slide5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وَاَنٖيبُٓوا اِلٰى رَبِّكُمْ وَاَسْلِمُوا لَهُ مِنْ قَبْلِ اَنْ يَأْتِيَكُمُ الْعَذَابُ ثُمَّ لَا تُنْصَرُونَ</a:t>
            </a:r>
            <a:r>
              <a:rPr lang="ar-AE" sz="3600" b="1" dirty="0"/>
              <a:t>﴿٥٤﴾</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﴾54﴿Azap size gelip çatmadan önce rabbinize yönelip O’na teslim olun; sonra kimseden yardım göremezsiniz.</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Zümer</a:t>
            </a:r>
            <a:r>
              <a:rPr lang="tr-TR" b="1" dirty="0" smtClean="0"/>
              <a:t> </a:t>
            </a:r>
            <a:r>
              <a:rPr lang="tr-TR" sz="2000" b="1" dirty="0" smtClean="0"/>
              <a:t>Suresi 39 . sure</a:t>
            </a:r>
          </a:p>
          <a:p>
            <a:r>
              <a:rPr lang="tr-TR" sz="2000" b="1" dirty="0" smtClean="0"/>
              <a:t>54 . Ayet </a:t>
            </a:r>
            <a:endParaRPr lang="tr-TR" sz="2000" dirty="0"/>
          </a:p>
        </p:txBody>
      </p:sp>
    </p:spTree>
    <p:extLst>
      <p:ext uri="{BB962C8B-B14F-4D97-AF65-F5344CB8AC3E}">
        <p14:creationId xmlns:p14="http://schemas.microsoft.com/office/powerpoint/2010/main" val="3776426070"/>
      </p:ext>
    </p:extLst>
  </p:cSld>
  <p:clrMapOvr>
    <a:masterClrMapping/>
  </p:clrMapOvr>
</p:sld>
</file>

<file path=ppt/slides/slide5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وَاتَّبِعُٓوا اَحْسَنَ مَٓا اُنْزِلَ اِلَيْكُمْ مِنْ رَبِّكُمْ مِنْ قَبْلِ اَنْ يَأْتِيَكُمُ الْعَذَابُ بَغْتَةً وَاَنْتُمْ لَا </a:t>
            </a:r>
            <a:r>
              <a:rPr lang="tr-TR" sz="3600" dirty="0" smtClean="0"/>
              <a:t/>
            </a:r>
            <a:br>
              <a:rPr lang="tr-TR" sz="3600" dirty="0" smtClean="0"/>
            </a:br>
            <a:r>
              <a:rPr lang="tr-TR" sz="3600" dirty="0"/>
              <a:t/>
            </a:r>
            <a:br>
              <a:rPr lang="tr-TR" sz="3600" dirty="0"/>
            </a:br>
            <a:r>
              <a:rPr lang="ar-AE" sz="3600" dirty="0" smtClean="0"/>
              <a:t>تَشْعُرُونَۙ</a:t>
            </a:r>
            <a:r>
              <a:rPr lang="ar-AE" sz="3600" b="1" dirty="0" smtClean="0"/>
              <a:t>﴿٥٥</a:t>
            </a:r>
            <a:r>
              <a:rPr lang="ar-AE" sz="3600" b="1" dirty="0"/>
              <a:t>﴾</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﴾55﴿Hiç farkında olmadığınız bir sırada azap ansızın başınıza gelmeden önce rabbinizden size indirilen en güzel hükümlere uyun;</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Zümer</a:t>
            </a:r>
            <a:r>
              <a:rPr lang="tr-TR" b="1" dirty="0" smtClean="0"/>
              <a:t> </a:t>
            </a:r>
            <a:r>
              <a:rPr lang="tr-TR" sz="2000" b="1" dirty="0" smtClean="0"/>
              <a:t>Suresi 39 . sure</a:t>
            </a:r>
          </a:p>
          <a:p>
            <a:r>
              <a:rPr lang="tr-TR" sz="2000" b="1" dirty="0" smtClean="0"/>
              <a:t>55 . Ayet </a:t>
            </a:r>
            <a:endParaRPr lang="tr-TR" sz="2000" dirty="0"/>
          </a:p>
        </p:txBody>
      </p:sp>
    </p:spTree>
    <p:extLst>
      <p:ext uri="{BB962C8B-B14F-4D97-AF65-F5344CB8AC3E}">
        <p14:creationId xmlns:p14="http://schemas.microsoft.com/office/powerpoint/2010/main" val="2111949958"/>
      </p:ext>
    </p:extLst>
  </p:cSld>
  <p:clrMapOvr>
    <a:masterClrMapping/>
  </p:clrMapOvr>
</p:sld>
</file>

<file path=ppt/slides/slide5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اَنْ تَقُولَ نَفْسٌ يَا حَسْرَتٰى عَلٰى مَا فَرَّطْتُ فٖي جَنْبِ اللّٰهِ وَاِنْ كُنْتُ لَمِنَ السَّاخِرٖينَۙ</a:t>
            </a:r>
            <a:r>
              <a:rPr lang="ar-AE" sz="3600" b="1" dirty="0"/>
              <a:t>﴿٥٦﴾</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﴾56﴿Ki sonra hiç kimse, “Allah’a itaat hususunda gerekeni yapmadığım için yazıklar olsun bana! Ben gerçekten de (İslâm ile) alay edenler arasında yer almıştım” diyerek (kendi kendini kınamasın);</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Zümer</a:t>
            </a:r>
            <a:r>
              <a:rPr lang="tr-TR" b="1" dirty="0" smtClean="0"/>
              <a:t> </a:t>
            </a:r>
            <a:r>
              <a:rPr lang="tr-TR" sz="2000" b="1" dirty="0" smtClean="0"/>
              <a:t>Suresi 39 . sure</a:t>
            </a:r>
          </a:p>
          <a:p>
            <a:r>
              <a:rPr lang="tr-TR" sz="2000" b="1" dirty="0" smtClean="0"/>
              <a:t>56 . Ayet </a:t>
            </a:r>
            <a:endParaRPr lang="tr-TR" sz="2000" dirty="0"/>
          </a:p>
        </p:txBody>
      </p:sp>
    </p:spTree>
    <p:extLst>
      <p:ext uri="{BB962C8B-B14F-4D97-AF65-F5344CB8AC3E}">
        <p14:creationId xmlns:p14="http://schemas.microsoft.com/office/powerpoint/2010/main" val="1786152861"/>
      </p:ext>
    </p:extLst>
  </p:cSld>
  <p:clrMapOvr>
    <a:masterClrMapping/>
  </p:clrMapOvr>
</p:sld>
</file>

<file path=ppt/slides/slide5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dirty="0"/>
              <a:t>اَوْ تَقُولَ لَوْ اَنَّ اللّٰهَ هَدٰينٖي لَكُنْتُ مِنَ الْمُتَّقٖينَۙ</a:t>
            </a:r>
            <a:r>
              <a:rPr lang="ar-AE" b="1" dirty="0"/>
              <a:t>﴿٥٧﴾</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﴾57﴿Yahut “Eğer Allah bana hidayet nasip etseydi günahtan sakınanlardan olurdum” diyerek;</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Zümer</a:t>
            </a:r>
            <a:r>
              <a:rPr lang="tr-TR" b="1" dirty="0" smtClean="0"/>
              <a:t> </a:t>
            </a:r>
            <a:r>
              <a:rPr lang="tr-TR" sz="2000" b="1" dirty="0" smtClean="0"/>
              <a:t>Suresi 39 . sure</a:t>
            </a:r>
          </a:p>
          <a:p>
            <a:r>
              <a:rPr lang="tr-TR" sz="2000" b="1" dirty="0" smtClean="0"/>
              <a:t>57 . Ayet </a:t>
            </a:r>
            <a:endParaRPr lang="tr-TR" sz="2000" dirty="0"/>
          </a:p>
        </p:txBody>
      </p:sp>
    </p:spTree>
    <p:extLst>
      <p:ext uri="{BB962C8B-B14F-4D97-AF65-F5344CB8AC3E}">
        <p14:creationId xmlns:p14="http://schemas.microsoft.com/office/powerpoint/2010/main" val="2219272905"/>
      </p:ext>
    </p:extLst>
  </p:cSld>
  <p:clrMapOvr>
    <a:masterClrMapping/>
  </p:clrMapOvr>
</p:sld>
</file>

<file path=ppt/slides/slide5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اَوْ تَقُولَ حٖينَ تَرَى الْعَذَابَ لَوْ اَنَّ لٖي كَرَّةً فَاَكُونَ مِنَ الْمُحْسِنٖينَ</a:t>
            </a:r>
            <a:r>
              <a:rPr lang="ar-AE" sz="3600" b="1" dirty="0"/>
              <a:t>﴿٥٨﴾</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﴾58﴿Ya da azabı gördüğünde, “Keşke bana bir fırsat daha tanınsa da iyilerden biri olsam!” diyerek hayıflanmasın.</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Zümer</a:t>
            </a:r>
            <a:r>
              <a:rPr lang="tr-TR" b="1" dirty="0" smtClean="0"/>
              <a:t> </a:t>
            </a:r>
            <a:r>
              <a:rPr lang="tr-TR" sz="2000" b="1" dirty="0" smtClean="0"/>
              <a:t>Suresi 39 . sure</a:t>
            </a:r>
          </a:p>
          <a:p>
            <a:r>
              <a:rPr lang="tr-TR" sz="2000" b="1" dirty="0" smtClean="0"/>
              <a:t>58 . Ayet </a:t>
            </a:r>
            <a:endParaRPr lang="tr-TR" sz="2000" dirty="0"/>
          </a:p>
        </p:txBody>
      </p:sp>
    </p:spTree>
    <p:extLst>
      <p:ext uri="{BB962C8B-B14F-4D97-AF65-F5344CB8AC3E}">
        <p14:creationId xmlns:p14="http://schemas.microsoft.com/office/powerpoint/2010/main" val="3916607140"/>
      </p:ext>
    </p:extLst>
  </p:cSld>
  <p:clrMapOvr>
    <a:masterClrMapping/>
  </p:clrMapOvr>
</p:sld>
</file>

<file path=ppt/slides/slide5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وَاَشْرَقَتِ الْاَرْضُ بِنُورِ رَبِّهَا وَوُضِعَ الْكِتَابُ وَجٖٓيءَ بِالنَّبِيّٖنَ وَالشُّهَدَٓاءِ وَقُضِيَ </a:t>
            </a:r>
            <a:r>
              <a:rPr lang="ar-AE" sz="3600" dirty="0" smtClean="0"/>
              <a:t>بَيْنَهُمْ</a:t>
            </a:r>
            <a:r>
              <a:rPr lang="tr-TR" sz="3600" dirty="0" smtClean="0"/>
              <a:t/>
            </a:r>
            <a:br>
              <a:rPr lang="tr-TR" sz="3600" dirty="0" smtClean="0"/>
            </a:br>
            <a:r>
              <a:rPr lang="tr-TR" sz="3600" dirty="0"/>
              <a:t/>
            </a:r>
            <a:br>
              <a:rPr lang="tr-TR" sz="3600" dirty="0"/>
            </a:br>
            <a:r>
              <a:rPr lang="ar-AE" sz="3600" dirty="0" smtClean="0"/>
              <a:t> </a:t>
            </a:r>
            <a:r>
              <a:rPr lang="ar-AE" sz="3600" dirty="0"/>
              <a:t>بِالْحَقِّ وَهُمْ لَا يُظْلَمُونَ</a:t>
            </a:r>
            <a:r>
              <a:rPr lang="ar-AE" sz="3600" b="1" dirty="0"/>
              <a:t>﴿٦٩﴾</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﴾69﴿Artık rabbinin nuruyla yer aydınlanır, hesap kitap ortaya konur, peygamberler ve şahitler getirilir, insanlar hakkında doğruluk ve adalet ölçüsüne göre hüküm verilir, onlara asla haksızlık edilmez.</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Zümer</a:t>
            </a:r>
            <a:r>
              <a:rPr lang="tr-TR" b="1" dirty="0" smtClean="0"/>
              <a:t> </a:t>
            </a:r>
            <a:r>
              <a:rPr lang="tr-TR" sz="2000" b="1" dirty="0" smtClean="0"/>
              <a:t>Suresi 39 . sure</a:t>
            </a:r>
          </a:p>
          <a:p>
            <a:r>
              <a:rPr lang="tr-TR" sz="2000" b="1" dirty="0" smtClean="0"/>
              <a:t>69 . Ayet </a:t>
            </a:r>
            <a:endParaRPr lang="tr-TR" sz="2000" dirty="0"/>
          </a:p>
        </p:txBody>
      </p:sp>
    </p:spTree>
    <p:extLst>
      <p:ext uri="{BB962C8B-B14F-4D97-AF65-F5344CB8AC3E}">
        <p14:creationId xmlns:p14="http://schemas.microsoft.com/office/powerpoint/2010/main" val="3989172807"/>
      </p:ext>
    </p:extLst>
  </p:cSld>
  <p:clrMapOvr>
    <a:masterClrMapping/>
  </p:clrMapOvr>
</p:sld>
</file>

<file path=ppt/slides/slide5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517965"/>
            <a:ext cx="12192000" cy="1204331"/>
          </a:xfrm>
        </p:spPr>
        <p:txBody>
          <a:bodyPr>
            <a:noAutofit/>
          </a:bodyPr>
          <a:lstStyle/>
          <a:p>
            <a:pPr rtl="1"/>
            <a:r>
              <a:rPr lang="ar-AE" sz="3600" dirty="0"/>
              <a:t>وَسٖيقَ الَّذٖينَ كَفَرُٓوا اِلٰى جَهَنَّمَ زُمَراًؕ حَتّٰٓى اِذَا جَٓاؤُ۫هَا فُتِحَتْ اَبْوَابُهَا وَقَالَ لَهُمْ خَزَنَتُـهَٓا </a:t>
            </a:r>
            <a:r>
              <a:rPr lang="ar-AE" sz="3600" dirty="0" smtClean="0"/>
              <a:t>اَلَمْ</a:t>
            </a:r>
            <a:r>
              <a:rPr lang="tr-TR" sz="3600" dirty="0" smtClean="0"/>
              <a:t/>
            </a:r>
            <a:br>
              <a:rPr lang="tr-TR" sz="3600" dirty="0" smtClean="0"/>
            </a:br>
            <a:r>
              <a:rPr lang="tr-TR" sz="3600" dirty="0"/>
              <a:t/>
            </a:r>
            <a:br>
              <a:rPr lang="tr-TR" sz="3600" dirty="0"/>
            </a:br>
            <a:r>
              <a:rPr lang="ar-AE" sz="3600" dirty="0" smtClean="0"/>
              <a:t> </a:t>
            </a:r>
            <a:r>
              <a:rPr lang="ar-AE" sz="3600" dirty="0"/>
              <a:t>يَأْتِكُمْ رُسُلٌ مِنْكُمْ يَتْلُونَ عَلَيْكُمْ اٰيَاتِ رَبِّكُمْ وَيُنْذِرُونَكُمْ لِقَٓاءَ يَوْمِكُمْ هٰذَاؕ قَالُوا بَلٰى </a:t>
            </a:r>
            <a:r>
              <a:rPr lang="ar-AE" sz="3600" dirty="0" smtClean="0"/>
              <a:t>وَلٰكِنْ</a:t>
            </a:r>
            <a:r>
              <a:rPr lang="tr-TR" sz="3600" dirty="0" smtClean="0"/>
              <a:t/>
            </a:r>
            <a:br>
              <a:rPr lang="tr-TR" sz="3600" dirty="0" smtClean="0"/>
            </a:br>
            <a:r>
              <a:rPr lang="tr-TR" sz="3600" dirty="0"/>
              <a:t/>
            </a:r>
            <a:br>
              <a:rPr lang="tr-TR" sz="3600" dirty="0"/>
            </a:br>
            <a:r>
              <a:rPr lang="ar-AE" sz="3600" dirty="0" smtClean="0"/>
              <a:t> </a:t>
            </a:r>
            <a:r>
              <a:rPr lang="ar-AE" sz="3600" dirty="0"/>
              <a:t>حَقَّتْ كَلِمَةُ الْعَذَابِ عَلَى الْكَافِرٖينَ</a:t>
            </a:r>
            <a:r>
              <a:rPr lang="ar-AE" sz="3600" b="1" dirty="0"/>
              <a:t>﴿٧١﴾</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1800" b="1" i="1" dirty="0"/>
              <a:t>﴾71﴿Gerçekleri inkâr etmiş olanlar gruplar halinde cehenneme </a:t>
            </a:r>
            <a:r>
              <a:rPr lang="tr-TR" sz="1800" b="1" i="1" dirty="0" err="1"/>
              <a:t>sevkedilecek</a:t>
            </a:r>
            <a:r>
              <a:rPr lang="tr-TR" sz="1800" b="1" i="1" dirty="0"/>
              <a:t>; nihayet oraya vardıklarında cehennemin kapıları açılacak; bekçileri onlara, “İçinizden, size rabbinizin </a:t>
            </a:r>
            <a:r>
              <a:rPr lang="tr-TR" sz="1800" b="1" i="1" dirty="0" err="1"/>
              <a:t>âyetlerini</a:t>
            </a:r>
            <a:r>
              <a:rPr lang="tr-TR" sz="1800" b="1" i="1" dirty="0"/>
              <a:t> okuyup duyuran ve böyle bir günle karşılaşacağınızı bildirerek sizi uyaran bir elçi gelmedi mi?” diye soracak; onlar da “Evet geldi” diyecekler. Ama inkârcılar için artık azap hükmü kesinleşmiştir.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Zümer</a:t>
            </a:r>
            <a:r>
              <a:rPr lang="tr-TR" b="1" dirty="0" smtClean="0"/>
              <a:t> </a:t>
            </a:r>
            <a:r>
              <a:rPr lang="tr-TR" sz="2000" b="1" dirty="0" smtClean="0"/>
              <a:t>Suresi 39 . sure</a:t>
            </a:r>
          </a:p>
          <a:p>
            <a:r>
              <a:rPr lang="tr-TR" sz="2000" b="1" dirty="0" smtClean="0"/>
              <a:t>71 . Ayet </a:t>
            </a:r>
            <a:endParaRPr lang="tr-TR" sz="2000" dirty="0"/>
          </a:p>
        </p:txBody>
      </p:sp>
    </p:spTree>
    <p:extLst>
      <p:ext uri="{BB962C8B-B14F-4D97-AF65-F5344CB8AC3E}">
        <p14:creationId xmlns:p14="http://schemas.microsoft.com/office/powerpoint/2010/main" val="826739579"/>
      </p:ext>
    </p:extLst>
  </p:cSld>
  <p:clrMapOvr>
    <a:masterClrMapping/>
  </p:clrMapOvr>
</p:sld>
</file>

<file path=ppt/slides/slide5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وَسٖيقَ الَّذٖينَ اتَّقَوْا رَبَّهُمْ اِلَى الْجَنَّةِ زُمَراًؕ حَتّٰٓى اِذَا جَٓاؤُ۫هَا وَفُتِحَتْ اَبْوَابُهَا وَقَالَ </a:t>
            </a:r>
            <a:r>
              <a:rPr lang="ar-AE" sz="3600" dirty="0" smtClean="0"/>
              <a:t>لَهُمْ</a:t>
            </a:r>
            <a:r>
              <a:rPr lang="tr-TR" sz="3600" dirty="0" smtClean="0"/>
              <a:t/>
            </a:r>
            <a:br>
              <a:rPr lang="tr-TR" sz="3600" dirty="0" smtClean="0"/>
            </a:br>
            <a:r>
              <a:rPr lang="tr-TR" sz="3600" dirty="0"/>
              <a:t/>
            </a:r>
            <a:br>
              <a:rPr lang="tr-TR" sz="3600" dirty="0"/>
            </a:br>
            <a:r>
              <a:rPr lang="ar-AE" sz="3600" dirty="0" smtClean="0"/>
              <a:t> </a:t>
            </a:r>
            <a:r>
              <a:rPr lang="ar-AE" sz="3600" dirty="0"/>
              <a:t>خَزَنَتُهَا سَلَامٌ عَلَيْكُمْ طِبْتُمْ فَادْخُلُوهَا خَالِدٖينَ</a:t>
            </a:r>
            <a:r>
              <a:rPr lang="ar-AE" sz="3600" b="1" dirty="0"/>
              <a:t>﴿٧٣﴾</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﴾73﴿Rablerine karşı gelmekten sakınanlar da gruplar halinde cennete </a:t>
            </a:r>
            <a:r>
              <a:rPr lang="tr-TR" b="1" i="1" dirty="0" err="1"/>
              <a:t>sevkedilecek</a:t>
            </a:r>
            <a:r>
              <a:rPr lang="tr-TR" b="1" i="1" dirty="0"/>
              <a:t>. Nihayet oraya vardıklarında cennetin kapıları açılmış olacak; bekçileri onlara, “Selâm size! Hoş geldiniz! Ebedî olarak kalmak üzere buyurun girin cennete!” diyecek.</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Zümer</a:t>
            </a:r>
            <a:r>
              <a:rPr lang="tr-TR" b="1" dirty="0" smtClean="0"/>
              <a:t> </a:t>
            </a:r>
            <a:r>
              <a:rPr lang="tr-TR" sz="2000" b="1" dirty="0" smtClean="0"/>
              <a:t>Suresi 39 . sure</a:t>
            </a:r>
          </a:p>
          <a:p>
            <a:r>
              <a:rPr lang="tr-TR" sz="2000" b="1" dirty="0" smtClean="0"/>
              <a:t>73 . Ayet </a:t>
            </a:r>
            <a:endParaRPr lang="tr-TR" sz="2000" dirty="0"/>
          </a:p>
        </p:txBody>
      </p:sp>
    </p:spTree>
    <p:extLst>
      <p:ext uri="{BB962C8B-B14F-4D97-AF65-F5344CB8AC3E}">
        <p14:creationId xmlns:p14="http://schemas.microsoft.com/office/powerpoint/2010/main" val="2083614953"/>
      </p:ext>
    </p:extLst>
  </p:cSld>
  <p:clrMapOvr>
    <a:masterClrMapping/>
  </p:clrMapOvr>
</p:sld>
</file>

<file path=ppt/slides/slide5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وَتَرَى الْمَلٰٓئِكَةَ حَٓافّٖينَ مِنْ حَوْلِ الْعَرْشِ يُسَبِّحُونَ بِحَمْدِ رَبِّهِمْۚ وَقُضِيَ بَيْنَهُمْ بِالْحَقِّ وَقٖيلَ </a:t>
            </a:r>
            <a:r>
              <a:rPr lang="tr-TR" sz="3600" dirty="0" smtClean="0"/>
              <a:t/>
            </a:r>
            <a:br>
              <a:rPr lang="tr-TR" sz="3600" dirty="0" smtClean="0"/>
            </a:br>
            <a:r>
              <a:rPr lang="tr-TR" sz="3600" dirty="0"/>
              <a:t/>
            </a:r>
            <a:br>
              <a:rPr lang="tr-TR" sz="3600" dirty="0"/>
            </a:br>
            <a:r>
              <a:rPr lang="ar-AE" sz="3600" dirty="0" smtClean="0"/>
              <a:t>الْحَمْدُ </a:t>
            </a:r>
            <a:r>
              <a:rPr lang="ar-AE" sz="3600" dirty="0"/>
              <a:t>لِلّٰهِ رَبِّ الْعَالَمٖينَ</a:t>
            </a:r>
            <a:r>
              <a:rPr lang="ar-AE" sz="3600" b="1" dirty="0"/>
              <a:t>﴿٧٥﴾</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﴾75﴿Meleklerin de rablerine </a:t>
            </a:r>
            <a:r>
              <a:rPr lang="tr-TR" b="1" i="1" dirty="0" err="1"/>
              <a:t>hamd</a:t>
            </a:r>
            <a:r>
              <a:rPr lang="tr-TR" b="1" i="1" dirty="0"/>
              <a:t> ile yüceliğini dile getirerek arşın çevresini kuşattıklarını görürsün. Böylece insanlar arasında doğruluk ve adalet ölçüsüne göre hüküm verilir ve şöyle denir: Bütün övgüler âlemlerin rabbi olan Allah içindir.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Zümer</a:t>
            </a:r>
            <a:r>
              <a:rPr lang="tr-TR" b="1" dirty="0" smtClean="0"/>
              <a:t> </a:t>
            </a:r>
            <a:r>
              <a:rPr lang="tr-TR" sz="2000" b="1" dirty="0" smtClean="0"/>
              <a:t>Suresi 39 . sure</a:t>
            </a:r>
          </a:p>
          <a:p>
            <a:r>
              <a:rPr lang="tr-TR" sz="2000" b="1" dirty="0" smtClean="0"/>
              <a:t>75 . Ayet </a:t>
            </a:r>
            <a:endParaRPr lang="tr-TR" sz="2000" dirty="0"/>
          </a:p>
        </p:txBody>
      </p:sp>
    </p:spTree>
    <p:extLst>
      <p:ext uri="{BB962C8B-B14F-4D97-AF65-F5344CB8AC3E}">
        <p14:creationId xmlns:p14="http://schemas.microsoft.com/office/powerpoint/2010/main" val="2892888468"/>
      </p:ext>
    </p:extLst>
  </p:cSld>
  <p:clrMapOvr>
    <a:masterClrMapping/>
  </p:clrMapOvr>
</p:sld>
</file>

<file path=ppt/slides/slide5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وَكَذٰلِكَ حَقَّتْ كَلِمَتُ رَبِّكَ عَلَى الَّذٖينَ كَفَرُٓوا اَنَّهُمْ اَصْحَابُ النَّارِۘ</a:t>
            </a:r>
            <a:r>
              <a:rPr lang="ar-AE" sz="3600" b="1" dirty="0"/>
              <a:t>﴿٦﴾</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﴾6﴿Böylece (kavminden) inkâra sapanlar hakkında rabbinin verdiği, “Onlar artık cehennemliktir” şeklindeki hüküm gerçekleşmiş olacak.</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Mü'min</a:t>
            </a:r>
            <a:r>
              <a:rPr lang="tr-TR" b="1" dirty="0" smtClean="0"/>
              <a:t> </a:t>
            </a:r>
            <a:r>
              <a:rPr lang="tr-TR" sz="2000" b="1" dirty="0" smtClean="0"/>
              <a:t>Suresi 40 . sure</a:t>
            </a:r>
          </a:p>
          <a:p>
            <a:r>
              <a:rPr lang="tr-TR" sz="2000" b="1" dirty="0" smtClean="0"/>
              <a:t>6 . Ayet </a:t>
            </a:r>
            <a:endParaRPr lang="tr-TR" sz="2000" dirty="0"/>
          </a:p>
        </p:txBody>
      </p:sp>
    </p:spTree>
    <p:extLst>
      <p:ext uri="{BB962C8B-B14F-4D97-AF65-F5344CB8AC3E}">
        <p14:creationId xmlns:p14="http://schemas.microsoft.com/office/powerpoint/2010/main" val="2771435587"/>
      </p:ext>
    </p:extLst>
  </p:cSld>
  <p:clrMapOvr>
    <a:masterClrMapping/>
  </p:clrMapOvr>
</p:sld>
</file>

<file path=ppt/slides/slide5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707536"/>
            <a:ext cx="12192000" cy="1204331"/>
          </a:xfrm>
        </p:spPr>
        <p:txBody>
          <a:bodyPr>
            <a:noAutofit/>
          </a:bodyPr>
          <a:lstStyle/>
          <a:p>
            <a:pPr rtl="1"/>
            <a:r>
              <a:rPr lang="ar-AE" sz="3600" dirty="0"/>
              <a:t>اَلَّذٖينَ يَحْمِلُونَ الْعَرْشَ وَمَنْ حَوْلَهُ يُسَبِّحُونَ بِحَمْدِ رَبِّهِمْ وَيُؤْمِنُونَ بِهٖ وَيَسْتَغْفِرُونَ </a:t>
            </a:r>
            <a:r>
              <a:rPr lang="ar-AE" sz="3600" dirty="0" smtClean="0"/>
              <a:t>لِلَّذٖينَ</a:t>
            </a:r>
            <a:r>
              <a:rPr lang="tr-TR" sz="3600" dirty="0" smtClean="0"/>
              <a:t/>
            </a:r>
            <a:br>
              <a:rPr lang="tr-TR" sz="3600" dirty="0" smtClean="0"/>
            </a:br>
            <a:r>
              <a:rPr lang="tr-TR" sz="3600" dirty="0"/>
              <a:t/>
            </a:r>
            <a:br>
              <a:rPr lang="tr-TR" sz="3600" dirty="0"/>
            </a:br>
            <a:r>
              <a:rPr lang="ar-AE" sz="3600" dirty="0" smtClean="0"/>
              <a:t> </a:t>
            </a:r>
            <a:r>
              <a:rPr lang="ar-AE" sz="3600" dirty="0"/>
              <a:t>اٰمَنُواۚ رَبَّـنَا وَسِعْتَ كُلَّ شَيْءٍ رَحْمَةً وَعِلْماً فَاغْفِرْ لِلَّذٖينَ تَابُوا وَاتَّبَعُوا سَبٖيلَكَ وَقِهِمْ </a:t>
            </a:r>
            <a:r>
              <a:rPr lang="tr-TR" sz="3600" dirty="0" smtClean="0"/>
              <a:t/>
            </a:r>
            <a:br>
              <a:rPr lang="tr-TR" sz="3600" dirty="0" smtClean="0"/>
            </a:br>
            <a:r>
              <a:rPr lang="tr-TR" sz="3600" dirty="0"/>
              <a:t/>
            </a:r>
            <a:br>
              <a:rPr lang="tr-TR" sz="3600" dirty="0"/>
            </a:br>
            <a:r>
              <a:rPr lang="ar-AE" sz="3600" dirty="0" smtClean="0"/>
              <a:t>عَذَابَ </a:t>
            </a:r>
            <a:r>
              <a:rPr lang="ar-AE" sz="3600" dirty="0"/>
              <a:t>الْجَحٖيمِ</a:t>
            </a:r>
            <a:r>
              <a:rPr lang="ar-AE" sz="3600" b="1" dirty="0"/>
              <a:t>﴿٧﴾</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2000" b="1" i="1" dirty="0"/>
              <a:t>﴾7﴿Arşı yüklenenler ile onun çevresinde bulunanlar rablerini </a:t>
            </a:r>
            <a:r>
              <a:rPr lang="tr-TR" sz="2000" b="1" i="1" dirty="0" err="1"/>
              <a:t>hamd</a:t>
            </a:r>
            <a:r>
              <a:rPr lang="tr-TR" sz="2000" b="1" i="1" dirty="0"/>
              <a:t> ile </a:t>
            </a:r>
            <a:r>
              <a:rPr lang="tr-TR" sz="2000" b="1" i="1" dirty="0" err="1"/>
              <a:t>tesbih</a:t>
            </a:r>
            <a:r>
              <a:rPr lang="tr-TR" sz="2000" b="1" i="1" dirty="0"/>
              <a:t> ederler, O’na iman ederler ve müminlerin bağışlanmasını dilerler: “Ey rabbimiz! Sen, rahmetin ve ilminle her şeyi kuşattın. Tövbe edenleri ve yolundan gidenleri bağışla, onları cehennem azabından koru!”</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Mü'min</a:t>
            </a:r>
            <a:r>
              <a:rPr lang="tr-TR" b="1" dirty="0" smtClean="0"/>
              <a:t> </a:t>
            </a:r>
            <a:r>
              <a:rPr lang="tr-TR" sz="2000" b="1" dirty="0" smtClean="0"/>
              <a:t>Suresi 40 . sure</a:t>
            </a:r>
          </a:p>
          <a:p>
            <a:r>
              <a:rPr lang="tr-TR" sz="2000" b="1" dirty="0" smtClean="0"/>
              <a:t>7 . Ayet </a:t>
            </a:r>
            <a:endParaRPr lang="tr-TR" sz="2000" dirty="0"/>
          </a:p>
        </p:txBody>
      </p:sp>
    </p:spTree>
    <p:extLst>
      <p:ext uri="{BB962C8B-B14F-4D97-AF65-F5344CB8AC3E}">
        <p14:creationId xmlns:p14="http://schemas.microsoft.com/office/powerpoint/2010/main" val="1276978977"/>
      </p:ext>
    </p:extLst>
  </p:cSld>
  <p:clrMapOvr>
    <a:masterClrMapping/>
  </p:clrMapOvr>
</p:sld>
</file>

<file path=ppt/slides/slide5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رَبَّنَا وَاَدْخِلْهُمْ جَنَّاتِ عَدْنٍۨ الَّتٖي وَعَدْتَهُمْ وَمَنْ صَلَحَ مِنْ اٰبَٓائِهِمْ وَاَزْوَاجِهِمْ وَذُرِّيَّاتِهِمْؕ </a:t>
            </a:r>
            <a:r>
              <a:rPr lang="ar-AE" sz="3600" dirty="0" smtClean="0"/>
              <a:t>اِنَّكَ</a:t>
            </a:r>
            <a:r>
              <a:rPr lang="tr-TR" sz="3600" dirty="0" smtClean="0"/>
              <a:t/>
            </a:r>
            <a:br>
              <a:rPr lang="tr-TR" sz="3600" dirty="0" smtClean="0"/>
            </a:br>
            <a:r>
              <a:rPr lang="tr-TR" sz="3600" dirty="0"/>
              <a:t/>
            </a:r>
            <a:br>
              <a:rPr lang="tr-TR" sz="3600" dirty="0"/>
            </a:br>
            <a:r>
              <a:rPr lang="ar-AE" sz="3600" dirty="0" smtClean="0"/>
              <a:t> </a:t>
            </a:r>
            <a:r>
              <a:rPr lang="ar-AE" sz="3600" dirty="0"/>
              <a:t>اَنْتَ الْعَزٖيزُ الْحَكٖيمُۚ</a:t>
            </a:r>
            <a:r>
              <a:rPr lang="ar-AE" sz="3600" b="1" dirty="0"/>
              <a:t>﴿٨﴾</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﴾8﴿“Rabbimiz! Onları ve atalarından, eşlerinden ve nesillerinden olup da iyi yolda bulunanları kendilerine </a:t>
            </a:r>
            <a:r>
              <a:rPr lang="tr-TR" b="1" i="1" dirty="0" err="1"/>
              <a:t>vaad</a:t>
            </a:r>
            <a:r>
              <a:rPr lang="tr-TR" b="1" i="1" dirty="0"/>
              <a:t> ettiğin </a:t>
            </a:r>
            <a:r>
              <a:rPr lang="tr-TR" b="1" i="1" dirty="0" err="1"/>
              <a:t>adn</a:t>
            </a:r>
            <a:r>
              <a:rPr lang="tr-TR" b="1" i="1" dirty="0"/>
              <a:t> cennetlerine kabul buyur. Kuşkusuz sen sınırsız izzet ve hikmet sahibisin.”</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Mü'min</a:t>
            </a:r>
            <a:r>
              <a:rPr lang="tr-TR" b="1" dirty="0" smtClean="0"/>
              <a:t> </a:t>
            </a:r>
            <a:r>
              <a:rPr lang="tr-TR" sz="2000" b="1" dirty="0" smtClean="0"/>
              <a:t>Suresi 40 . sure</a:t>
            </a:r>
          </a:p>
          <a:p>
            <a:r>
              <a:rPr lang="tr-TR" sz="2000" b="1" dirty="0" smtClean="0"/>
              <a:t>8 . Ayet </a:t>
            </a:r>
            <a:endParaRPr lang="tr-TR" sz="2000" dirty="0"/>
          </a:p>
        </p:txBody>
      </p:sp>
    </p:spTree>
    <p:extLst>
      <p:ext uri="{BB962C8B-B14F-4D97-AF65-F5344CB8AC3E}">
        <p14:creationId xmlns:p14="http://schemas.microsoft.com/office/powerpoint/2010/main" val="1583694613"/>
      </p:ext>
    </p:extLst>
  </p:cSld>
  <p:clrMapOvr>
    <a:masterClrMapping/>
  </p:clrMapOvr>
</p:sld>
</file>

<file path=ppt/slides/slide5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قَالُوا رَبَّنَٓا اَمَتَّنَا اثْنَتَيْنِ وَاَحْيَيْتَنَا اثْنَتَيْنِ فَاعْتَرَفْنَا بِذُنُوبِنَا فَهَلْ اِلٰى خُرُوجٍ مِنْ سَبٖيلٍ</a:t>
            </a:r>
            <a:r>
              <a:rPr lang="ar-AE" sz="3600" b="1" dirty="0"/>
              <a:t>﴿١١﴾</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﴾11﴿“Ey rabbimiz!” diyecekler, “Bizi iki defa öldürdün, iki defa dirilttin. Şimdi günahımızı itiraf etmiş bulunuyoruz, bir çıkış yolu yok mu?”</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Mü'min</a:t>
            </a:r>
            <a:r>
              <a:rPr lang="tr-TR" b="1" dirty="0" smtClean="0"/>
              <a:t> </a:t>
            </a:r>
            <a:r>
              <a:rPr lang="tr-TR" sz="2000" b="1" dirty="0" smtClean="0"/>
              <a:t>Suresi 40 . sure</a:t>
            </a:r>
          </a:p>
          <a:p>
            <a:r>
              <a:rPr lang="tr-TR" sz="2000" b="1" dirty="0" smtClean="0"/>
              <a:t>11 . Ayet </a:t>
            </a:r>
            <a:endParaRPr lang="tr-TR" sz="2000" dirty="0"/>
          </a:p>
        </p:txBody>
      </p:sp>
    </p:spTree>
    <p:extLst>
      <p:ext uri="{BB962C8B-B14F-4D97-AF65-F5344CB8AC3E}">
        <p14:creationId xmlns:p14="http://schemas.microsoft.com/office/powerpoint/2010/main" val="2788149672"/>
      </p:ext>
    </p:extLst>
  </p:cSld>
  <p:clrMapOvr>
    <a:masterClrMapping/>
  </p:clrMapOvr>
</p:sld>
</file>

<file path=ppt/slides/slide5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وَقَالَ فِرْعَوْنُ ذَرُونٖٓي اَقْتُلْ مُوسٰى وَلْيَدْعُ رَبَّهُۚ اِنّٖٓي اَخَافُ اَنْ يُبَدِّلَ دٖينَكُمْ اَوْ اَنْ يُظْهِرَ </a:t>
            </a:r>
            <a:r>
              <a:rPr lang="ar-AE" sz="3600" dirty="0" smtClean="0"/>
              <a:t>فِي</a:t>
            </a:r>
            <a:r>
              <a:rPr lang="tr-TR" sz="3600" dirty="0" smtClean="0"/>
              <a:t/>
            </a:r>
            <a:br>
              <a:rPr lang="tr-TR" sz="3600" dirty="0" smtClean="0"/>
            </a:br>
            <a:r>
              <a:rPr lang="tr-TR" sz="3600" dirty="0"/>
              <a:t/>
            </a:r>
            <a:br>
              <a:rPr lang="tr-TR" sz="3600" dirty="0"/>
            </a:br>
            <a:r>
              <a:rPr lang="ar-AE" sz="3600" dirty="0" smtClean="0"/>
              <a:t> </a:t>
            </a:r>
            <a:r>
              <a:rPr lang="ar-AE" sz="3600" dirty="0"/>
              <a:t>الْاَرْضِ الْفَسَادَ</a:t>
            </a:r>
            <a:r>
              <a:rPr lang="ar-AE" sz="3600" b="1" dirty="0"/>
              <a:t>﴿٢٦﴾</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﴾26﴿Firavun, “Bırakın beni de şu Mûsâ’yı öldüreyim! Tanrısına yalvarsın bakalım (kurtulabilecek mi)! Çünkü onun, dininizi değiştirmesinden yahut ülkede huzursuzluk çıkarmasından kaygı duyuyorum” dedi.</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Mü'min</a:t>
            </a:r>
            <a:r>
              <a:rPr lang="tr-TR" b="1" dirty="0" smtClean="0"/>
              <a:t> </a:t>
            </a:r>
            <a:r>
              <a:rPr lang="tr-TR" sz="2000" b="1" dirty="0" smtClean="0"/>
              <a:t>Suresi 40 . sure</a:t>
            </a:r>
          </a:p>
          <a:p>
            <a:r>
              <a:rPr lang="tr-TR" sz="2000" b="1" dirty="0" smtClean="0"/>
              <a:t>26 . Ayet </a:t>
            </a:r>
            <a:endParaRPr lang="tr-TR" sz="2000" dirty="0"/>
          </a:p>
        </p:txBody>
      </p:sp>
    </p:spTree>
    <p:extLst>
      <p:ext uri="{BB962C8B-B14F-4D97-AF65-F5344CB8AC3E}">
        <p14:creationId xmlns:p14="http://schemas.microsoft.com/office/powerpoint/2010/main" val="2879337573"/>
      </p:ext>
    </p:extLst>
  </p:cSld>
  <p:clrMapOvr>
    <a:masterClrMapping/>
  </p:clrMapOvr>
</p:sld>
</file>

<file path=ppt/slides/slide5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وَقَالَ مُوسٰٓى اِنّٖي عُذْتُ بِرَبّٖي وَرَبِّكُمْ مِنْ كُلِّ مُتَكَبِّرٍ لَا يُؤْمِنُ بِيَوْمِ الْحِسَابِࣖ</a:t>
            </a:r>
            <a:r>
              <a:rPr lang="ar-AE" sz="3600" b="1" dirty="0"/>
              <a:t>﴿٢٧﴾</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﴾27﴿Mûsâ ise, “Hesap gününe inanmayan her kibirli kişinin şerrinden, benim ve sizin rabbiniz olan Allah’a sığındım!” dedi.</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Mü'min</a:t>
            </a:r>
            <a:r>
              <a:rPr lang="tr-TR" b="1" dirty="0" smtClean="0"/>
              <a:t> </a:t>
            </a:r>
            <a:r>
              <a:rPr lang="tr-TR" sz="2000" b="1" dirty="0" smtClean="0"/>
              <a:t>Suresi 40 . sure</a:t>
            </a:r>
          </a:p>
          <a:p>
            <a:r>
              <a:rPr lang="tr-TR" sz="2000" b="1" dirty="0" smtClean="0"/>
              <a:t>27 . Ayet </a:t>
            </a:r>
            <a:endParaRPr lang="tr-TR" sz="2000" dirty="0"/>
          </a:p>
        </p:txBody>
      </p:sp>
    </p:spTree>
    <p:extLst>
      <p:ext uri="{BB962C8B-B14F-4D97-AF65-F5344CB8AC3E}">
        <p14:creationId xmlns:p14="http://schemas.microsoft.com/office/powerpoint/2010/main" val="1610143515"/>
      </p:ext>
    </p:extLst>
  </p:cSld>
  <p:clrMapOvr>
    <a:masterClrMapping/>
  </p:clrMapOvr>
</p:sld>
</file>

<file path=ppt/slides/slide5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718687"/>
            <a:ext cx="12192000" cy="1204331"/>
          </a:xfrm>
        </p:spPr>
        <p:txBody>
          <a:bodyPr>
            <a:noAutofit/>
          </a:bodyPr>
          <a:lstStyle/>
          <a:p>
            <a:pPr rtl="1"/>
            <a:r>
              <a:rPr lang="ar-AE" sz="3600" dirty="0"/>
              <a:t>وَقَالَ رَجُلٌ مُؤْمِنٌࣗ مِنْ اٰلِ فِرْعَوْنَ يَكْتُمُ اٖيمَانَهُٓ اَتَقْتُلُونَ رَجُلاً اَنْ يَقُولَ رَبِّيَ اللّٰهُ وَقَدْ </a:t>
            </a:r>
            <a:r>
              <a:rPr lang="ar-AE" sz="3600" dirty="0" smtClean="0"/>
              <a:t>جَٓاءَكُمْ</a:t>
            </a:r>
            <a:r>
              <a:rPr lang="tr-TR" sz="3600" dirty="0" smtClean="0"/>
              <a:t/>
            </a:r>
            <a:br>
              <a:rPr lang="tr-TR" sz="3600" dirty="0" smtClean="0"/>
            </a:br>
            <a:r>
              <a:rPr lang="tr-TR" sz="3600" dirty="0"/>
              <a:t/>
            </a:r>
            <a:br>
              <a:rPr lang="tr-TR" sz="3600" dirty="0"/>
            </a:br>
            <a:r>
              <a:rPr lang="ar-AE" sz="3600" dirty="0" smtClean="0"/>
              <a:t> </a:t>
            </a:r>
            <a:r>
              <a:rPr lang="ar-AE" sz="3600" dirty="0"/>
              <a:t>بِالْبَيِّنَاتِ مِنْ رَبِّكُمْؕ وَاِنْ يَكُ كَاذِباً فَعَلَيْهِ كَذِبُهُۚ وَاِنْ يَكُ صَادِقاً يُصِبْكُمْ بَعْضُ الَّذٖي </a:t>
            </a:r>
            <a:r>
              <a:rPr lang="ar-AE" sz="3600" dirty="0" smtClean="0"/>
              <a:t>يَعِدُكُمْؕ</a:t>
            </a:r>
            <a:r>
              <a:rPr lang="tr-TR" sz="3600" dirty="0" smtClean="0"/>
              <a:t/>
            </a:r>
            <a:br>
              <a:rPr lang="tr-TR" sz="3600" dirty="0" smtClean="0"/>
            </a:br>
            <a:r>
              <a:rPr lang="tr-TR" sz="3600" dirty="0"/>
              <a:t/>
            </a:r>
            <a:br>
              <a:rPr lang="tr-TR" sz="3600" dirty="0"/>
            </a:br>
            <a:r>
              <a:rPr lang="ar-AE" sz="3600" dirty="0" smtClean="0"/>
              <a:t> </a:t>
            </a:r>
            <a:r>
              <a:rPr lang="ar-AE" sz="3600" dirty="0"/>
              <a:t>اِنَّ اللّٰهَ لَا يَهْدٖي مَنْ هُوَ مُسْرِفٌ كَذَّابٌ</a:t>
            </a:r>
            <a:r>
              <a:rPr lang="ar-AE" sz="3600" b="1" dirty="0"/>
              <a:t>﴿٢٨﴾</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2000" b="1" i="1" dirty="0"/>
              <a:t>﴾28﴿Firavun ailesinden olup imanını gizleyen bir mümin kişi şöyle dedi: “Adamı, ‘Rabbim Allah’tır’ dediği için öldürecek misiniz? Oysa o size rabbinizden </a:t>
            </a:r>
            <a:r>
              <a:rPr lang="tr-TR" sz="2000" b="1" i="1" dirty="0" err="1"/>
              <a:t>âyetler</a:t>
            </a:r>
            <a:r>
              <a:rPr lang="tr-TR" sz="2000" b="1" i="1" dirty="0"/>
              <a:t> getirmiştir. Eğer yalancı biriyse yalanı kendi zararınadır; ama eğer doğru söylüyorsa size bildirip uyardığı şeyin bir kısmı başınıza gelecektir. Hiç kuşku yok ki Allah, aşırılığa sapmış, yalancı kimseyi doğru yola ulaştırmaz.</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Mü'min</a:t>
            </a:r>
            <a:r>
              <a:rPr lang="tr-TR" b="1" dirty="0" smtClean="0"/>
              <a:t> </a:t>
            </a:r>
            <a:r>
              <a:rPr lang="tr-TR" sz="2000" b="1" dirty="0" smtClean="0"/>
              <a:t>Suresi 40 . sure</a:t>
            </a:r>
          </a:p>
          <a:p>
            <a:r>
              <a:rPr lang="tr-TR" sz="2000" b="1" dirty="0" smtClean="0"/>
              <a:t>28 . Ayet </a:t>
            </a:r>
            <a:endParaRPr lang="tr-TR" sz="2000" dirty="0"/>
          </a:p>
        </p:txBody>
      </p:sp>
    </p:spTree>
    <p:extLst>
      <p:ext uri="{BB962C8B-B14F-4D97-AF65-F5344CB8AC3E}">
        <p14:creationId xmlns:p14="http://schemas.microsoft.com/office/powerpoint/2010/main" val="154693835"/>
      </p:ext>
    </p:extLst>
  </p:cSld>
  <p:clrMapOvr>
    <a:masterClrMapping/>
  </p:clrMapOvr>
</p:sld>
</file>

<file path=ppt/slides/slide5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وَقَالَ الَّذٖينَ فِي النَّارِ لِخَزَنَةِ جَهَنَّمَ ادْعُوا رَبَّكُمْ يُخَفِّفْ عَنَّا يَوْماً مِنَ الْعَذَابِ</a:t>
            </a:r>
            <a:r>
              <a:rPr lang="ar-AE" sz="3600" b="1" dirty="0"/>
              <a:t>﴿٤٩﴾</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﴾49﴿Ateşte bulunanlar cehennemdeki görevlilere, “Rabbinize dua edin de bir günlüğüne olsun azabımızı hafifletsin!” diye seslenirler.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Mü'min</a:t>
            </a:r>
            <a:r>
              <a:rPr lang="tr-TR" b="1" dirty="0" smtClean="0"/>
              <a:t> </a:t>
            </a:r>
            <a:r>
              <a:rPr lang="tr-TR" sz="2000" b="1" dirty="0" smtClean="0"/>
              <a:t>Suresi 40 . sure</a:t>
            </a:r>
          </a:p>
          <a:p>
            <a:r>
              <a:rPr lang="tr-TR" sz="2000" b="1" dirty="0" smtClean="0"/>
              <a:t>49 . Ayet </a:t>
            </a:r>
            <a:endParaRPr lang="tr-TR" sz="2000" dirty="0"/>
          </a:p>
        </p:txBody>
      </p:sp>
    </p:spTree>
    <p:extLst>
      <p:ext uri="{BB962C8B-B14F-4D97-AF65-F5344CB8AC3E}">
        <p14:creationId xmlns:p14="http://schemas.microsoft.com/office/powerpoint/2010/main" val="699611064"/>
      </p:ext>
    </p:extLst>
  </p:cSld>
  <p:clrMapOvr>
    <a:masterClrMapping/>
  </p:clrMapOvr>
</p:sld>
</file>

<file path=ppt/slides/slide6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فَاصْبِرْ اِنَّ وَعْدَ اللّٰهِ حَقٌّ وَاسْتَغْفِرْ لِذَنْبِكَ وَسَبِّـحْ بِحَمْدِ رَبِّكَ بِالْعَشِيِّ وَالْاِبْكَارِ</a:t>
            </a:r>
            <a:r>
              <a:rPr lang="ar-AE" sz="3600" b="1" dirty="0"/>
              <a:t>﴿٥٥﴾</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﴾55﴿(Resulüm!) Sen şimdi sabret, çünkü Allah’ın vaadi mutlaka gerçekleşir; günahının bağışlanmasını iste ve sabah akşam rabbini </a:t>
            </a:r>
            <a:r>
              <a:rPr lang="tr-TR" b="1" i="1" dirty="0" err="1"/>
              <a:t>hamd</a:t>
            </a:r>
            <a:r>
              <a:rPr lang="tr-TR" b="1" i="1" dirty="0"/>
              <a:t> ile </a:t>
            </a:r>
            <a:r>
              <a:rPr lang="tr-TR" b="1" i="1" dirty="0" err="1"/>
              <a:t>tesbih</a:t>
            </a:r>
            <a:r>
              <a:rPr lang="tr-TR" b="1" i="1" dirty="0"/>
              <a:t> et.</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Mü'min</a:t>
            </a:r>
            <a:r>
              <a:rPr lang="tr-TR" b="1" dirty="0" smtClean="0"/>
              <a:t> </a:t>
            </a:r>
            <a:r>
              <a:rPr lang="tr-TR" sz="2000" b="1" dirty="0" smtClean="0"/>
              <a:t>Suresi 40 . sure</a:t>
            </a:r>
          </a:p>
          <a:p>
            <a:r>
              <a:rPr lang="tr-TR" sz="2000" b="1" dirty="0" smtClean="0"/>
              <a:t>55 . Ayet </a:t>
            </a:r>
            <a:endParaRPr lang="tr-TR" sz="2000" dirty="0"/>
          </a:p>
        </p:txBody>
      </p:sp>
    </p:spTree>
    <p:extLst>
      <p:ext uri="{BB962C8B-B14F-4D97-AF65-F5344CB8AC3E}">
        <p14:creationId xmlns:p14="http://schemas.microsoft.com/office/powerpoint/2010/main" val="382778340"/>
      </p:ext>
    </p:extLst>
  </p:cSld>
  <p:clrMapOvr>
    <a:masterClrMapping/>
  </p:clrMapOvr>
</p:sld>
</file>

<file path=ppt/slides/slide6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وَقَالَ رَبُّكُمُ ادْعُونٖٓي اَسْتَجِبْ لَكُمْؕ اِنَّ الَّذٖينَ يَسْتَكْبِرُونَ عَنْ عِبَادَتٖي سَيَدْخُلُونَ جَهَنَّمَ </a:t>
            </a:r>
            <a:r>
              <a:rPr lang="tr-TR" sz="3600" dirty="0" smtClean="0"/>
              <a:t/>
            </a:r>
            <a:br>
              <a:rPr lang="tr-TR" sz="3600" dirty="0" smtClean="0"/>
            </a:br>
            <a:r>
              <a:rPr lang="tr-TR" sz="3600" dirty="0"/>
              <a:t/>
            </a:r>
            <a:br>
              <a:rPr lang="tr-TR" sz="3600" dirty="0"/>
            </a:br>
            <a:r>
              <a:rPr lang="ar-AE" sz="3600" dirty="0" smtClean="0"/>
              <a:t>دَاخِرٖينَ</a:t>
            </a:r>
            <a:r>
              <a:rPr lang="ar-AE" sz="3600" dirty="0"/>
              <a:t>ࣖ</a:t>
            </a:r>
            <a:r>
              <a:rPr lang="ar-AE" sz="3600" b="1" dirty="0"/>
              <a:t>﴿٦٠﴾</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﴾60﴿Rabbiniz şöyle buyurdu: Bana dua edin, duanızı kabul edeyim. Bana kulluk etmeyi kibirlerine yediremeyenler, aşağılanmış olarak cehenneme gireceklerdir!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Mü'min</a:t>
            </a:r>
            <a:r>
              <a:rPr lang="tr-TR" b="1" dirty="0" smtClean="0"/>
              <a:t> </a:t>
            </a:r>
            <a:r>
              <a:rPr lang="tr-TR" sz="2000" b="1" dirty="0" smtClean="0"/>
              <a:t>Suresi 40 . sure</a:t>
            </a:r>
          </a:p>
          <a:p>
            <a:r>
              <a:rPr lang="tr-TR" sz="2000" b="1" dirty="0" smtClean="0"/>
              <a:t>60 . Ayet </a:t>
            </a:r>
            <a:endParaRPr lang="tr-TR" sz="2000" dirty="0"/>
          </a:p>
        </p:txBody>
      </p:sp>
    </p:spTree>
    <p:extLst>
      <p:ext uri="{BB962C8B-B14F-4D97-AF65-F5344CB8AC3E}">
        <p14:creationId xmlns:p14="http://schemas.microsoft.com/office/powerpoint/2010/main" val="218720286"/>
      </p:ext>
    </p:extLst>
  </p:cSld>
  <p:clrMapOvr>
    <a:masterClrMapping/>
  </p:clrMapOvr>
</p:sld>
</file>

<file path=ppt/slides/slide6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ذٰلِكُمُ اللّٰهُ رَبُّكُمْ خَالِقُ كُلِّ شَيْءٍۘ لَٓا اِلٰهَ اِلَّا هُوَؗ فَاَنّٰى تُؤْفَكُونَ</a:t>
            </a:r>
            <a:r>
              <a:rPr lang="ar-AE" sz="3600" b="1" dirty="0"/>
              <a:t>﴿٦٢﴾</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﴾62﴿İşte rabbiniz olan Allah; her şeyin yaratıcısı olan O’dur. O’ndan başka tanrı yok. Öyleyse nasıl olup da saptırılıyorsunuz?</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Mü'min</a:t>
            </a:r>
            <a:r>
              <a:rPr lang="tr-TR" b="1" dirty="0" smtClean="0"/>
              <a:t> </a:t>
            </a:r>
            <a:r>
              <a:rPr lang="tr-TR" sz="2000" b="1" dirty="0" smtClean="0"/>
              <a:t>Suresi 40 . sure</a:t>
            </a:r>
          </a:p>
          <a:p>
            <a:r>
              <a:rPr lang="tr-TR" sz="2000" b="1" dirty="0" smtClean="0"/>
              <a:t>62 . Ayet </a:t>
            </a:r>
            <a:endParaRPr lang="tr-TR" sz="2000" dirty="0"/>
          </a:p>
        </p:txBody>
      </p:sp>
    </p:spTree>
    <p:extLst>
      <p:ext uri="{BB962C8B-B14F-4D97-AF65-F5344CB8AC3E}">
        <p14:creationId xmlns:p14="http://schemas.microsoft.com/office/powerpoint/2010/main" val="2089207128"/>
      </p:ext>
    </p:extLst>
  </p:cSld>
  <p:clrMapOvr>
    <a:masterClrMapping/>
  </p:clrMapOvr>
</p:sld>
</file>

<file path=ppt/slides/slide6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اَللّٰهُ الَّذٖي جَعَلَ لَكُمُ الْاَرْضَ قَرَاراً وَالسَّمَٓاءَ بِنَٓاءً وَصَوَّرَكُمْ فَاَحْسَنَ صُوَرَكُمْ وَرَزَقَكُمْ </a:t>
            </a:r>
            <a:r>
              <a:rPr lang="ar-AE" sz="3600" dirty="0" smtClean="0"/>
              <a:t>مِنَ</a:t>
            </a:r>
            <a:r>
              <a:rPr lang="tr-TR" sz="3600" dirty="0" smtClean="0"/>
              <a:t/>
            </a:r>
            <a:br>
              <a:rPr lang="tr-TR" sz="3600" dirty="0" smtClean="0"/>
            </a:br>
            <a:r>
              <a:rPr lang="tr-TR" sz="3600" dirty="0"/>
              <a:t/>
            </a:r>
            <a:br>
              <a:rPr lang="tr-TR" sz="3600" dirty="0"/>
            </a:br>
            <a:r>
              <a:rPr lang="ar-AE" sz="3600" dirty="0" smtClean="0"/>
              <a:t> </a:t>
            </a:r>
            <a:r>
              <a:rPr lang="ar-AE" sz="3600" dirty="0"/>
              <a:t>الطَّيِّبَاتِؕ ذٰلِكُمُ اللّٰهُ رَبُّكُمْۚ فَـتَبَارَكَ اللّٰهُ رَبُّ الْعَالَمٖينَ</a:t>
            </a:r>
            <a:r>
              <a:rPr lang="ar-AE" sz="3600" b="1" dirty="0"/>
              <a:t>﴿٦٤﴾</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﴾64﴿Yeryüzünü sizin için yerleşim alanı yapan, göğü de (üstünüze) bina eden, size şekil veren, şeklinizi de güzel yapan ve sizi temiz nimetlerle rızıklandıran Allah’tır. İşte rabbiniz olan Allah; âlemlerin rabbi olan Allah yüceler yücesidir.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Mü'min</a:t>
            </a:r>
            <a:r>
              <a:rPr lang="tr-TR" b="1" dirty="0" smtClean="0"/>
              <a:t> </a:t>
            </a:r>
            <a:r>
              <a:rPr lang="tr-TR" sz="2000" b="1" dirty="0" smtClean="0"/>
              <a:t>Suresi 40 . sure</a:t>
            </a:r>
          </a:p>
          <a:p>
            <a:r>
              <a:rPr lang="tr-TR" sz="2000" b="1" dirty="0" smtClean="0"/>
              <a:t>64 . Ayet </a:t>
            </a:r>
            <a:endParaRPr lang="tr-TR" sz="2000" dirty="0"/>
          </a:p>
        </p:txBody>
      </p:sp>
    </p:spTree>
    <p:extLst>
      <p:ext uri="{BB962C8B-B14F-4D97-AF65-F5344CB8AC3E}">
        <p14:creationId xmlns:p14="http://schemas.microsoft.com/office/powerpoint/2010/main" val="1792112327"/>
      </p:ext>
    </p:extLst>
  </p:cSld>
  <p:clrMapOvr>
    <a:masterClrMapping/>
  </p:clrMapOvr>
</p:sld>
</file>

<file path=ppt/slides/slide6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هُوَ الْحَيُّ لَٓا اِلٰهَ اِلَّا هُوَ فَادْعُوهُ مُخْلِصٖينَ لَهُ الدّٖينَؕ اَلْحَمْدُ لِلّٰهِ رَبِّ الْعَالَمٖينَ</a:t>
            </a:r>
            <a:r>
              <a:rPr lang="ar-AE" sz="3600" b="1" dirty="0"/>
              <a:t>﴿٦٥﴾</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﴾65﴿O diridir, O’ndan başka tanrı yoktur. Şu halde içten bir dindarlık ve bağlılıkla O’na dua edin. </a:t>
            </a:r>
            <a:r>
              <a:rPr lang="tr-TR" b="1" i="1" dirty="0" err="1"/>
              <a:t>Hamd</a:t>
            </a:r>
            <a:r>
              <a:rPr lang="tr-TR" b="1" i="1" dirty="0"/>
              <a:t>, âlemlerin rabbi olan Allah’a mahsustur.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Mü'min</a:t>
            </a:r>
            <a:r>
              <a:rPr lang="tr-TR" b="1" dirty="0" smtClean="0"/>
              <a:t> </a:t>
            </a:r>
            <a:r>
              <a:rPr lang="tr-TR" sz="2000" b="1" dirty="0" smtClean="0"/>
              <a:t>Suresi 40 . sure</a:t>
            </a:r>
          </a:p>
          <a:p>
            <a:r>
              <a:rPr lang="tr-TR" sz="2000" b="1" dirty="0" smtClean="0"/>
              <a:t>65 . Ayet </a:t>
            </a:r>
            <a:endParaRPr lang="tr-TR" sz="2000" dirty="0"/>
          </a:p>
        </p:txBody>
      </p:sp>
    </p:spTree>
    <p:extLst>
      <p:ext uri="{BB962C8B-B14F-4D97-AF65-F5344CB8AC3E}">
        <p14:creationId xmlns:p14="http://schemas.microsoft.com/office/powerpoint/2010/main" val="828929339"/>
      </p:ext>
    </p:extLst>
  </p:cSld>
  <p:clrMapOvr>
    <a:masterClrMapping/>
  </p:clrMapOvr>
</p:sld>
</file>

<file path=ppt/slides/slide6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قُلْ اِنّٖي نُهٖيتُ اَنْ اَعْبُدَ الَّذٖينَ تَدْعُونَ مِنْ دُونِ اللّٰهِ لَمَّا جَٓاءَنِيَ الْبَيِّنَاتُ مِنْ رَبّٖي وَاُمِرْتُ </a:t>
            </a:r>
            <a:r>
              <a:rPr lang="ar-AE" sz="3600" dirty="0" smtClean="0"/>
              <a:t>اَنْ</a:t>
            </a:r>
            <a:r>
              <a:rPr lang="tr-TR" sz="3600" dirty="0" smtClean="0"/>
              <a:t/>
            </a:r>
            <a:br>
              <a:rPr lang="tr-TR" sz="3600" dirty="0" smtClean="0"/>
            </a:br>
            <a:r>
              <a:rPr lang="tr-TR" sz="3600" dirty="0"/>
              <a:t/>
            </a:r>
            <a:br>
              <a:rPr lang="tr-TR" sz="3600" dirty="0"/>
            </a:br>
            <a:r>
              <a:rPr lang="ar-AE" sz="3600" dirty="0" smtClean="0"/>
              <a:t> </a:t>
            </a:r>
            <a:r>
              <a:rPr lang="ar-AE" sz="3600" dirty="0"/>
              <a:t>اُسْلِمَ لِرَبِّ الْعَالَمٖينَ</a:t>
            </a:r>
            <a:r>
              <a:rPr lang="ar-AE" sz="3600" b="1" dirty="0"/>
              <a:t>﴿٦٦﴾</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﴾66﴿De ki: “Rabbimden bana açık kanıtlar gelince, sizin Allah’ın dışında dua ettiğiniz şeylere tapmam bana yasaklanmış oldu ve kendimi âlemlerin rabbine teslim etmem emredildi.”</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Mü'min</a:t>
            </a:r>
            <a:r>
              <a:rPr lang="tr-TR" b="1" dirty="0" smtClean="0"/>
              <a:t> </a:t>
            </a:r>
            <a:r>
              <a:rPr lang="tr-TR" sz="2000" b="1" dirty="0" smtClean="0"/>
              <a:t>Suresi 40 . sure</a:t>
            </a:r>
          </a:p>
          <a:p>
            <a:r>
              <a:rPr lang="tr-TR" sz="2000" b="1" dirty="0" smtClean="0"/>
              <a:t>66 . Ayet </a:t>
            </a:r>
            <a:endParaRPr lang="tr-TR" sz="2000" dirty="0"/>
          </a:p>
        </p:txBody>
      </p:sp>
    </p:spTree>
    <p:extLst>
      <p:ext uri="{BB962C8B-B14F-4D97-AF65-F5344CB8AC3E}">
        <p14:creationId xmlns:p14="http://schemas.microsoft.com/office/powerpoint/2010/main" val="4002854735"/>
      </p:ext>
    </p:extLst>
  </p:cSld>
  <p:clrMapOvr>
    <a:masterClrMapping/>
  </p:clrMapOvr>
</p:sld>
</file>

<file path=ppt/slides/slide6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قُلْ اَئِنَّكُمْ لَتَكْفُرُونَ بِالَّذٖي خَلَقَ الْاَرْضَ فٖي يَوْمَيْنِ وَتَجْعَلُونَ لَـهُٓ اَنْدَاداًؕ ذٰلِكَ رَبُّ </a:t>
            </a:r>
            <a:r>
              <a:rPr lang="tr-TR" sz="3600" dirty="0" smtClean="0"/>
              <a:t/>
            </a:r>
            <a:br>
              <a:rPr lang="tr-TR" sz="3600" dirty="0" smtClean="0"/>
            </a:br>
            <a:r>
              <a:rPr lang="tr-TR" sz="3600" dirty="0"/>
              <a:t/>
            </a:r>
            <a:br>
              <a:rPr lang="tr-TR" sz="3600" dirty="0"/>
            </a:br>
            <a:r>
              <a:rPr lang="ar-AE" sz="3600" dirty="0" smtClean="0"/>
              <a:t>الْعَالَمٖينَۚ</a:t>
            </a:r>
            <a:r>
              <a:rPr lang="ar-AE" sz="3600" b="1" dirty="0" smtClean="0"/>
              <a:t>﴿٩</a:t>
            </a:r>
            <a:r>
              <a:rPr lang="ar-AE" sz="3600" b="1" dirty="0"/>
              <a:t>﴾</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﴾9﴿De ki: “Arzı iki günde yaratanı inkâr edip O’na başkalarını ortak mı koşuyorsunuz? O yaratıcı ve âlemlerin rabbi olan Allah’tır.”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Fussilet</a:t>
            </a:r>
            <a:r>
              <a:rPr lang="tr-TR" b="1" dirty="0" smtClean="0"/>
              <a:t> </a:t>
            </a:r>
            <a:r>
              <a:rPr lang="tr-TR" sz="2000" b="1" dirty="0" smtClean="0"/>
              <a:t>Suresi 41 . sure</a:t>
            </a:r>
          </a:p>
          <a:p>
            <a:r>
              <a:rPr lang="tr-TR" sz="2000" b="1" dirty="0" smtClean="0"/>
              <a:t>9 . Ayet </a:t>
            </a:r>
            <a:endParaRPr lang="tr-TR" sz="2000" dirty="0"/>
          </a:p>
        </p:txBody>
      </p:sp>
    </p:spTree>
    <p:extLst>
      <p:ext uri="{BB962C8B-B14F-4D97-AF65-F5344CB8AC3E}">
        <p14:creationId xmlns:p14="http://schemas.microsoft.com/office/powerpoint/2010/main" val="2273141632"/>
      </p:ext>
    </p:extLst>
  </p:cSld>
  <p:clrMapOvr>
    <a:masterClrMapping/>
  </p:clrMapOvr>
</p:sld>
</file>

<file path=ppt/slides/slide6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اِذْ جَٓاءَتْهُمُ الرُّسُلُ مِنْ بَيْنِ اَيْدٖيهِمْ وَمِنْ خَلْفِهِمْ اَلَّا تَعْبُدُٓوا اِلَّا اللّٰهَؕ قَالُوا لَوْ شَٓاءَ رَبُّنَا </a:t>
            </a:r>
            <a:r>
              <a:rPr lang="ar-AE" sz="3600" dirty="0" smtClean="0"/>
              <a:t>لَاَنْزَلَ</a:t>
            </a:r>
            <a:r>
              <a:rPr lang="tr-TR" sz="3600" dirty="0" smtClean="0"/>
              <a:t/>
            </a:r>
            <a:br>
              <a:rPr lang="tr-TR" sz="3600" dirty="0" smtClean="0"/>
            </a:br>
            <a:r>
              <a:rPr lang="tr-TR" sz="3600" dirty="0"/>
              <a:t/>
            </a:r>
            <a:br>
              <a:rPr lang="tr-TR" sz="3600" dirty="0"/>
            </a:br>
            <a:r>
              <a:rPr lang="ar-AE" sz="3600" dirty="0" smtClean="0"/>
              <a:t> </a:t>
            </a:r>
            <a:r>
              <a:rPr lang="ar-AE" sz="3600" dirty="0"/>
              <a:t>مَلٰٓئِكَةً فَاِنَّا بِمَٓا اُرْسِلْتُمْ بِهٖ كَافِرُونَ</a:t>
            </a:r>
            <a:r>
              <a:rPr lang="ar-AE" sz="3600" b="1" dirty="0"/>
              <a:t>﴿١٤﴾</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2000" b="1" i="1" dirty="0"/>
              <a:t>﴾14﴿Hani onlara peygamberler gelip (ikna etmek için) her yolu deneyerek, “Allah’tan başkasına kulluk etmeyin” demişlerdi. Ama onlar, “Rabbimiz (buna inanmamızı) isteseydi mutlaka (elçi olarak) melekler gönderirdi. Bu durumda biz, sizinle gönderilen şeyin gerçek olduğunu kabul etmiyoruz” dediler.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Fussilet</a:t>
            </a:r>
            <a:r>
              <a:rPr lang="tr-TR" b="1" dirty="0" smtClean="0"/>
              <a:t> </a:t>
            </a:r>
            <a:r>
              <a:rPr lang="tr-TR" sz="2000" b="1" dirty="0" smtClean="0"/>
              <a:t>Suresi 41 . sure</a:t>
            </a:r>
          </a:p>
          <a:p>
            <a:r>
              <a:rPr lang="tr-TR" sz="2000" b="1" dirty="0" smtClean="0"/>
              <a:t>14 . Ayet </a:t>
            </a:r>
            <a:endParaRPr lang="tr-TR" sz="2000" dirty="0"/>
          </a:p>
        </p:txBody>
      </p:sp>
    </p:spTree>
    <p:extLst>
      <p:ext uri="{BB962C8B-B14F-4D97-AF65-F5344CB8AC3E}">
        <p14:creationId xmlns:p14="http://schemas.microsoft.com/office/powerpoint/2010/main" val="870415273"/>
      </p:ext>
    </p:extLst>
  </p:cSld>
  <p:clrMapOvr>
    <a:masterClrMapping/>
  </p:clrMapOvr>
</p:sld>
</file>

<file path=ppt/slides/slide6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وَذٰلِكُمْ ظَنُّكُمُ الَّذٖي ظَنَنْتُمْ بِرَبِّكُمْ اَرْدٰيكُمْ فَاَصْبَحْتُمْ مِنَ الْخَاسِرٖينَ</a:t>
            </a:r>
            <a:r>
              <a:rPr lang="ar-AE" sz="3600" b="1" dirty="0"/>
              <a:t>﴿٢٣﴾</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﴾23﴿İşte rabbiniz hakkında taşıdığınız bu kanaatiniz sizi mahvetti, sonunda kaybedenlerden oldunuz.</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Fussilet</a:t>
            </a:r>
            <a:r>
              <a:rPr lang="tr-TR" b="1" dirty="0" smtClean="0"/>
              <a:t> </a:t>
            </a:r>
            <a:r>
              <a:rPr lang="tr-TR" sz="2000" b="1" dirty="0" smtClean="0"/>
              <a:t>Suresi 41 . sure</a:t>
            </a:r>
          </a:p>
          <a:p>
            <a:r>
              <a:rPr lang="tr-TR" sz="2000" b="1" dirty="0" smtClean="0"/>
              <a:t>23 . Ayet </a:t>
            </a:r>
            <a:endParaRPr lang="tr-TR" sz="2000" dirty="0"/>
          </a:p>
        </p:txBody>
      </p:sp>
    </p:spTree>
    <p:extLst>
      <p:ext uri="{BB962C8B-B14F-4D97-AF65-F5344CB8AC3E}">
        <p14:creationId xmlns:p14="http://schemas.microsoft.com/office/powerpoint/2010/main" val="925366792"/>
      </p:ext>
    </p:extLst>
  </p:cSld>
  <p:clrMapOvr>
    <a:masterClrMapping/>
  </p:clrMapOvr>
</p:sld>
</file>

<file path=ppt/slides/slide6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وَقَالَ الَّذٖينَ كَفَرُوا رَبَّـنَٓا اَرِنَا الَّذَيْنِ اَضَلَّانَا مِنَ الْجِنِّ وَالْاِنْسِ نَجْعَلْهُمَا تَحْتَ </a:t>
            </a:r>
            <a:r>
              <a:rPr lang="ar-AE" sz="3600" dirty="0" smtClean="0"/>
              <a:t>اَقْدَامِنَا</a:t>
            </a:r>
            <a:r>
              <a:rPr lang="tr-TR" sz="3600" dirty="0" smtClean="0"/>
              <a:t/>
            </a:r>
            <a:br>
              <a:rPr lang="tr-TR" sz="3600" dirty="0" smtClean="0"/>
            </a:br>
            <a:r>
              <a:rPr lang="tr-TR" sz="3600" dirty="0"/>
              <a:t/>
            </a:r>
            <a:br>
              <a:rPr lang="tr-TR" sz="3600" dirty="0"/>
            </a:br>
            <a:r>
              <a:rPr lang="ar-AE" sz="3600" dirty="0" smtClean="0"/>
              <a:t> </a:t>
            </a:r>
            <a:r>
              <a:rPr lang="ar-AE" sz="3600" dirty="0"/>
              <a:t>لِيَكُونَا مِنَ الْاَسْفَلٖينَ</a:t>
            </a:r>
            <a:r>
              <a:rPr lang="ar-AE" sz="3600" b="1" dirty="0"/>
              <a:t>﴿٢٩﴾</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﴾29﴿İnkâra sapmış olanlar şöyle diyecekler: “Rabbimiz! Bizi saptıran şu cinleri ve insanları bize göster, onları ayaklarımızın altına alalım ki herkesten daha çok aşağılanmış olsunlar!”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Fussilet</a:t>
            </a:r>
            <a:r>
              <a:rPr lang="tr-TR" b="1" dirty="0" smtClean="0"/>
              <a:t> </a:t>
            </a:r>
            <a:r>
              <a:rPr lang="tr-TR" sz="2000" b="1" dirty="0" smtClean="0"/>
              <a:t>Suresi 41 . sure</a:t>
            </a:r>
          </a:p>
          <a:p>
            <a:r>
              <a:rPr lang="tr-TR" sz="2000" b="1" dirty="0" smtClean="0"/>
              <a:t>29 . Ayet </a:t>
            </a:r>
            <a:endParaRPr lang="tr-TR" sz="2000" dirty="0"/>
          </a:p>
        </p:txBody>
      </p:sp>
    </p:spTree>
    <p:extLst>
      <p:ext uri="{BB962C8B-B14F-4D97-AF65-F5344CB8AC3E}">
        <p14:creationId xmlns:p14="http://schemas.microsoft.com/office/powerpoint/2010/main" val="2365544252"/>
      </p:ext>
    </p:extLst>
  </p:cSld>
  <p:clrMapOvr>
    <a:masterClrMapping/>
  </p:clrMapOvr>
</p:sld>
</file>

<file path=ppt/slides/slide6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اِنَّ الَّذٖينَ قَالُوا رَبُّنَا اللّٰهُ ثُمَّ اسْتَقَامُوا تَـتَنَزَّلُ عَلَيْهِمُ الْمَلٰٓئِكَةُ اَلَّا تَخَافُوا وَلَا تَحْزَنُوا </a:t>
            </a:r>
            <a:r>
              <a:rPr lang="ar-AE" sz="3600" dirty="0" smtClean="0"/>
              <a:t>وَاَبْشِرُوا</a:t>
            </a:r>
            <a:r>
              <a:rPr lang="tr-TR" sz="3600" dirty="0" smtClean="0"/>
              <a:t/>
            </a:r>
            <a:br>
              <a:rPr lang="tr-TR" sz="3600" dirty="0" smtClean="0"/>
            </a:br>
            <a:r>
              <a:rPr lang="tr-TR" sz="3600" dirty="0"/>
              <a:t/>
            </a:r>
            <a:br>
              <a:rPr lang="tr-TR" sz="3600" dirty="0"/>
            </a:br>
            <a:r>
              <a:rPr lang="ar-AE" sz="3600" dirty="0" smtClean="0"/>
              <a:t> </a:t>
            </a:r>
            <a:r>
              <a:rPr lang="ar-AE" sz="3600" dirty="0"/>
              <a:t>بِالْجَنَّةِ الَّتٖي كُنْتُمْ تُوعَدُونَ</a:t>
            </a:r>
            <a:r>
              <a:rPr lang="ar-AE" sz="3600" b="1" dirty="0"/>
              <a:t>﴿٣٠﴾</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﴾30﴿“Rabbimiz Allah’tır” deyip de dosdoğru çizgide yaşayanlar, işte onların üzerine melekler şu müjdeyle inerler: “Korkmayın, kederlenmeyin, size </a:t>
            </a:r>
            <a:r>
              <a:rPr lang="tr-TR" b="1" i="1" dirty="0" err="1"/>
              <a:t>vaad</a:t>
            </a:r>
            <a:r>
              <a:rPr lang="tr-TR" b="1" i="1" dirty="0"/>
              <a:t> olunan cennetle sevinin!</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Fussilet</a:t>
            </a:r>
            <a:r>
              <a:rPr lang="tr-TR" b="1" dirty="0" smtClean="0"/>
              <a:t> </a:t>
            </a:r>
            <a:r>
              <a:rPr lang="tr-TR" sz="2000" b="1" dirty="0" smtClean="0"/>
              <a:t>Suresi 41 . sure</a:t>
            </a:r>
          </a:p>
          <a:p>
            <a:r>
              <a:rPr lang="tr-TR" sz="2000" b="1" dirty="0" smtClean="0"/>
              <a:t>30 . Ayet </a:t>
            </a:r>
            <a:endParaRPr lang="tr-TR" sz="2000" dirty="0"/>
          </a:p>
        </p:txBody>
      </p:sp>
    </p:spTree>
    <p:extLst>
      <p:ext uri="{BB962C8B-B14F-4D97-AF65-F5344CB8AC3E}">
        <p14:creationId xmlns:p14="http://schemas.microsoft.com/office/powerpoint/2010/main" val="3605704293"/>
      </p:ext>
    </p:extLst>
  </p:cSld>
  <p:clrMapOvr>
    <a:masterClrMapping/>
  </p:clrMapOvr>
</p:sld>
</file>

<file path=ppt/slides/slide6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685233"/>
            <a:ext cx="12192000" cy="1204331"/>
          </a:xfrm>
        </p:spPr>
        <p:txBody>
          <a:bodyPr>
            <a:noAutofit/>
          </a:bodyPr>
          <a:lstStyle/>
          <a:p>
            <a:pPr rtl="1"/>
            <a:r>
              <a:rPr lang="ar-AE" sz="3600" dirty="0"/>
              <a:t>نَحْنُ اَوْلِيَٓاؤُ۬كُمْ فِي الْحَيٰوةِ الدُّنْيَا وَفِي الْاٰخِرَةِۚ وَلَكُمْ فٖيهَا مَا تَشْتَـهٖٓي اَنْفُسُكُمْ وَلَكُمْ فٖيهَا </a:t>
            </a:r>
            <a:r>
              <a:rPr lang="ar-AE" sz="3600" dirty="0" smtClean="0"/>
              <a:t>مَا</a:t>
            </a:r>
            <a:r>
              <a:rPr lang="tr-TR" sz="3600" dirty="0" smtClean="0"/>
              <a:t/>
            </a:r>
            <a:br>
              <a:rPr lang="tr-TR" sz="3600" dirty="0" smtClean="0"/>
            </a:br>
            <a:r>
              <a:rPr lang="tr-TR" sz="3600" dirty="0"/>
              <a:t/>
            </a:r>
            <a:br>
              <a:rPr lang="tr-TR" sz="3600" dirty="0"/>
            </a:br>
            <a:r>
              <a:rPr lang="ar-AE" sz="3600" dirty="0" smtClean="0"/>
              <a:t> </a:t>
            </a:r>
            <a:r>
              <a:rPr lang="ar-AE" sz="3600" dirty="0"/>
              <a:t>تَدَّعُونَؕ</a:t>
            </a:r>
            <a:r>
              <a:rPr lang="ar-AE" sz="3600" b="1" dirty="0"/>
              <a:t>﴿٣١</a:t>
            </a:r>
            <a:r>
              <a:rPr lang="ar-AE" sz="3600" b="1" dirty="0" smtClean="0"/>
              <a:t>﴾</a:t>
            </a:r>
            <a:r>
              <a:rPr lang="tr-TR" sz="3600" b="1" dirty="0" smtClean="0"/>
              <a:t/>
            </a:r>
            <a:br>
              <a:rPr lang="tr-TR" sz="3600" b="1" dirty="0" smtClean="0"/>
            </a:br>
            <a:r>
              <a:rPr lang="ar-AE" sz="3600" dirty="0"/>
              <a:t/>
            </a:r>
            <a:br>
              <a:rPr lang="ar-AE" sz="3600" dirty="0"/>
            </a:br>
            <a:r>
              <a:rPr lang="ar-AE" sz="3600" dirty="0"/>
              <a:t>نُزُلاً مِنْ غَفُورٍ رَحٖيمٍࣖ</a:t>
            </a:r>
            <a:r>
              <a:rPr lang="ar-AE" sz="3600" b="1" dirty="0"/>
              <a:t>﴿٣٢﴾</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﴾31-32﴿Biz, dünya hayatında da </a:t>
            </a:r>
            <a:r>
              <a:rPr lang="tr-TR" b="1" i="1" dirty="0" err="1"/>
              <a:t>âhirette</a:t>
            </a:r>
            <a:r>
              <a:rPr lang="tr-TR" b="1" i="1" dirty="0"/>
              <a:t> de sizin dostunuzuz. Orada, çok bağışlayıcı, çok merhametli olan Allah’tan bir ikram olarak sizin için canınızın çektiği her şey bulunacak, yine orada umduğunuz her şeyi elde edeceksiniz.”</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Fussilet</a:t>
            </a:r>
            <a:r>
              <a:rPr lang="tr-TR" b="1" dirty="0" smtClean="0"/>
              <a:t> </a:t>
            </a:r>
            <a:r>
              <a:rPr lang="tr-TR" sz="2000" b="1" dirty="0" smtClean="0"/>
              <a:t>Suresi 41 . sure</a:t>
            </a:r>
          </a:p>
          <a:p>
            <a:r>
              <a:rPr lang="tr-TR" sz="2000" b="1" dirty="0" smtClean="0"/>
              <a:t>31 - 32 . Ayet </a:t>
            </a:r>
            <a:endParaRPr lang="tr-TR" sz="2000" dirty="0"/>
          </a:p>
        </p:txBody>
      </p:sp>
    </p:spTree>
    <p:extLst>
      <p:ext uri="{BB962C8B-B14F-4D97-AF65-F5344CB8AC3E}">
        <p14:creationId xmlns:p14="http://schemas.microsoft.com/office/powerpoint/2010/main" val="2516069568"/>
      </p:ext>
    </p:extLst>
  </p:cSld>
  <p:clrMapOvr>
    <a:masterClrMapping/>
  </p:clrMapOvr>
</p:sld>
</file>

<file path=ppt/slides/slide6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فَاِنِ اسْتَكْبَرُوا فَالَّذٖينَ عِنْدَ رَبِّكَ يُسَبِّحُونَ لَهُ بِالَّيْلِ وَالنَّهَارِ وَهُمْ لَا يَسْـَٔمُونَ</a:t>
            </a:r>
            <a:r>
              <a:rPr lang="ar-AE" sz="3600" b="1" dirty="0"/>
              <a:t>﴿٣٨﴾</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﴾38﴿Şayet kibirlerine yediremezlerse bilsinler ki rabbinin katında bulunanlar bıkıp usanmadan, gece gündüz O’nu </a:t>
            </a:r>
            <a:r>
              <a:rPr lang="tr-TR" b="1" i="1" dirty="0" err="1"/>
              <a:t>tesbih</a:t>
            </a:r>
            <a:r>
              <a:rPr lang="tr-TR" b="1" i="1" dirty="0"/>
              <a:t> etmektedirler.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Fussilet</a:t>
            </a:r>
            <a:r>
              <a:rPr lang="tr-TR" b="1" dirty="0" smtClean="0"/>
              <a:t> </a:t>
            </a:r>
            <a:r>
              <a:rPr lang="tr-TR" sz="2000" b="1" dirty="0" smtClean="0"/>
              <a:t>Suresi 41 . sure</a:t>
            </a:r>
          </a:p>
          <a:p>
            <a:r>
              <a:rPr lang="tr-TR" sz="2000" b="1" dirty="0" smtClean="0"/>
              <a:t>38 . Ayet </a:t>
            </a:r>
            <a:endParaRPr lang="tr-TR" sz="2000" dirty="0"/>
          </a:p>
        </p:txBody>
      </p:sp>
    </p:spTree>
    <p:extLst>
      <p:ext uri="{BB962C8B-B14F-4D97-AF65-F5344CB8AC3E}">
        <p14:creationId xmlns:p14="http://schemas.microsoft.com/office/powerpoint/2010/main" val="726341031"/>
      </p:ext>
    </p:extLst>
  </p:cSld>
  <p:clrMapOvr>
    <a:masterClrMapping/>
  </p:clrMapOvr>
</p:sld>
</file>

<file path=ppt/slides/slide6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مَا يُقَالُ لَكَ اِلَّا مَا قَدْ قٖيلَ لِلرُّسُلِ مِنْ قَبْلِكَؕ اِنَّ رَبَّكَ لَذُو مَغْفِرَةٍ وَذُو عِقَابٍ اَلٖيمٍ</a:t>
            </a:r>
            <a:r>
              <a:rPr lang="ar-AE" sz="3600" b="1" dirty="0"/>
              <a:t>﴿٤٣﴾</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﴾43﴿Sana, senden önceki peygamberler için söylenenlerden farklı bir şey söylenmemektedir. Gerçekten rabbin hem mağfiret sahibidir hem de O’nun çok yakıcı bir azabı vardır.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Fussilet</a:t>
            </a:r>
            <a:r>
              <a:rPr lang="tr-TR" b="1" dirty="0" smtClean="0"/>
              <a:t> </a:t>
            </a:r>
            <a:r>
              <a:rPr lang="tr-TR" sz="2000" b="1" dirty="0" smtClean="0"/>
              <a:t>Suresi 41 . sure</a:t>
            </a:r>
          </a:p>
          <a:p>
            <a:r>
              <a:rPr lang="tr-TR" sz="2000" b="1" dirty="0" smtClean="0"/>
              <a:t>43 . Ayet </a:t>
            </a:r>
            <a:endParaRPr lang="tr-TR" sz="2000" dirty="0"/>
          </a:p>
        </p:txBody>
      </p:sp>
    </p:spTree>
    <p:extLst>
      <p:ext uri="{BB962C8B-B14F-4D97-AF65-F5344CB8AC3E}">
        <p14:creationId xmlns:p14="http://schemas.microsoft.com/office/powerpoint/2010/main" val="3640366756"/>
      </p:ext>
    </p:extLst>
  </p:cSld>
  <p:clrMapOvr>
    <a:masterClrMapping/>
  </p:clrMapOvr>
</p:sld>
</file>

<file path=ppt/slides/slide6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وَلَقَدْ اٰتَيْنَا مُوسَى الْكِتَابَ فَاخْتُلِفَ فٖيهِؕ وَلَوْلَا كَلِمَةٌ سَبَقَتْ مِنْ رَبِّكَ لَقُضِيَ بَيْنَهُمْؕ وَاِنَّهُمْ </a:t>
            </a:r>
            <a:r>
              <a:rPr lang="ar-AE" sz="3600" dirty="0" smtClean="0"/>
              <a:t>لَفٖي</a:t>
            </a:r>
            <a:r>
              <a:rPr lang="tr-TR" sz="3600" dirty="0" smtClean="0"/>
              <a:t/>
            </a:r>
            <a:br>
              <a:rPr lang="tr-TR" sz="3600" dirty="0" smtClean="0"/>
            </a:br>
            <a:r>
              <a:rPr lang="tr-TR" sz="3600" dirty="0"/>
              <a:t/>
            </a:r>
            <a:br>
              <a:rPr lang="tr-TR" sz="3600" dirty="0"/>
            </a:br>
            <a:r>
              <a:rPr lang="ar-AE" sz="3600" dirty="0" smtClean="0"/>
              <a:t> </a:t>
            </a:r>
            <a:r>
              <a:rPr lang="ar-AE" sz="3600" dirty="0"/>
              <a:t>شَكٍّ مِنْهُ مُرٖيبٍ</a:t>
            </a:r>
            <a:r>
              <a:rPr lang="ar-AE" sz="3600" b="1" dirty="0"/>
              <a:t>﴿٤٥﴾</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﴾45﴿Biz, vaktiyle Mûsâ’ya kitabı indirmiştik ama onda da ihtilâfa düşülmüştü. Eğer rabbin tarafından daha önce verilmiş bir söz olmasaydı haklarında hüküm kesinleşmişti bile. İnanmayanlar onun hakkında gerçekten koyu bir kuşku içindedirler.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Fussilet</a:t>
            </a:r>
            <a:r>
              <a:rPr lang="tr-TR" b="1" dirty="0" smtClean="0"/>
              <a:t> </a:t>
            </a:r>
            <a:r>
              <a:rPr lang="tr-TR" sz="2000" b="1" dirty="0" smtClean="0"/>
              <a:t>Suresi 41 . sure</a:t>
            </a:r>
          </a:p>
          <a:p>
            <a:r>
              <a:rPr lang="tr-TR" sz="2000" b="1" dirty="0" smtClean="0"/>
              <a:t>45 . Ayet </a:t>
            </a:r>
            <a:endParaRPr lang="tr-TR" sz="2000" dirty="0"/>
          </a:p>
        </p:txBody>
      </p:sp>
    </p:spTree>
    <p:extLst>
      <p:ext uri="{BB962C8B-B14F-4D97-AF65-F5344CB8AC3E}">
        <p14:creationId xmlns:p14="http://schemas.microsoft.com/office/powerpoint/2010/main" val="4229075038"/>
      </p:ext>
    </p:extLst>
  </p:cSld>
  <p:clrMapOvr>
    <a:masterClrMapping/>
  </p:clrMapOvr>
</p:sld>
</file>

<file path=ppt/slides/slide6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مَنْ عَمِلَ صَالِحاً فَلِنَفْسِهٖ وَمَنْ اَسَٓاءَ فَعَلَيْهَاؕ وَمَا رَبُّكَ بِظَلَّامٍ لِلْعَبٖيدِ</a:t>
            </a:r>
            <a:r>
              <a:rPr lang="ar-AE" sz="3600" b="1" dirty="0"/>
              <a:t>﴿٤٦﴾</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﴾46﴿Kim dine ve dünyaya yararlı bir iş yaparsa kendi iyiliği için yapmış olur; kim de kötülük işlerse kendi aleyhine işlemiş olur. Senin rabbin kullarına asla haksızlık etmez.</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Fussilet</a:t>
            </a:r>
            <a:r>
              <a:rPr lang="tr-TR" b="1" dirty="0" smtClean="0"/>
              <a:t> </a:t>
            </a:r>
            <a:r>
              <a:rPr lang="tr-TR" sz="2000" b="1" dirty="0" smtClean="0"/>
              <a:t>Suresi 41 . sure</a:t>
            </a:r>
          </a:p>
          <a:p>
            <a:r>
              <a:rPr lang="tr-TR" sz="2000" b="1" dirty="0" smtClean="0"/>
              <a:t>46 . Ayet </a:t>
            </a:r>
            <a:endParaRPr lang="tr-TR" sz="2000" dirty="0"/>
          </a:p>
        </p:txBody>
      </p:sp>
    </p:spTree>
    <p:extLst>
      <p:ext uri="{BB962C8B-B14F-4D97-AF65-F5344CB8AC3E}">
        <p14:creationId xmlns:p14="http://schemas.microsoft.com/office/powerpoint/2010/main" val="3466118940"/>
      </p:ext>
    </p:extLst>
  </p:cSld>
  <p:clrMapOvr>
    <a:masterClrMapping/>
  </p:clrMapOvr>
</p:sld>
</file>

<file path=ppt/slides/slide6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551420"/>
            <a:ext cx="12192000" cy="1204331"/>
          </a:xfrm>
        </p:spPr>
        <p:txBody>
          <a:bodyPr>
            <a:noAutofit/>
          </a:bodyPr>
          <a:lstStyle/>
          <a:p>
            <a:pPr rtl="1"/>
            <a:r>
              <a:rPr lang="ar-AE" sz="3600" dirty="0"/>
              <a:t>وَلَئِنْ اَذَقْنَاهُ رَحْمَةً مِنَّا مِنْ بَعْدِ ضَرَّٓاءَ مَسَّتْهُ لَيَقُولَنَّ هٰذَا لٖيۙ وَمَٓا اَظُنُّ السَّاعَةَ قَٓائِمَةًۙ </a:t>
            </a:r>
            <a:r>
              <a:rPr lang="ar-AE" sz="3600" dirty="0" smtClean="0"/>
              <a:t>وَلَئِنْ</a:t>
            </a:r>
            <a:r>
              <a:rPr lang="tr-TR" sz="3600" dirty="0" smtClean="0"/>
              <a:t/>
            </a:r>
            <a:br>
              <a:rPr lang="tr-TR" sz="3600" dirty="0" smtClean="0"/>
            </a:br>
            <a:r>
              <a:rPr lang="tr-TR" sz="3600" dirty="0"/>
              <a:t/>
            </a:r>
            <a:br>
              <a:rPr lang="tr-TR" sz="3600" dirty="0"/>
            </a:br>
            <a:r>
              <a:rPr lang="ar-AE" sz="3600" dirty="0" smtClean="0"/>
              <a:t> </a:t>
            </a:r>
            <a:r>
              <a:rPr lang="ar-AE" sz="3600" dirty="0"/>
              <a:t>رُجِعْتُ اِلٰى رَبّٖٓي اِنَّ لٖي عِنْدَهُ لَلْحُسْنٰىۚ فَلَنُنَبِّئَنَّ الَّذٖينَ كَفَرُوا بِمَا عَمِلُواؗ وَلَنُذٖيقَنَّهُمْ </a:t>
            </a:r>
            <a:r>
              <a:rPr lang="ar-AE" sz="3600" dirty="0" smtClean="0"/>
              <a:t>مِنْ</a:t>
            </a:r>
            <a:r>
              <a:rPr lang="tr-TR" sz="3600" dirty="0" smtClean="0"/>
              <a:t/>
            </a:r>
            <a:br>
              <a:rPr lang="tr-TR" sz="3600" dirty="0" smtClean="0"/>
            </a:br>
            <a:r>
              <a:rPr lang="tr-TR" sz="3600" dirty="0"/>
              <a:t/>
            </a:r>
            <a:br>
              <a:rPr lang="tr-TR" sz="3600" dirty="0"/>
            </a:br>
            <a:r>
              <a:rPr lang="ar-AE" sz="3600" dirty="0" smtClean="0"/>
              <a:t> </a:t>
            </a:r>
            <a:r>
              <a:rPr lang="ar-AE" sz="3600" dirty="0"/>
              <a:t>عَذَابٍ غَلٖيظٍ</a:t>
            </a:r>
            <a:r>
              <a:rPr lang="ar-AE" sz="3600" b="1" dirty="0"/>
              <a:t>﴿٥٠﴾</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1800" b="1" i="1" dirty="0"/>
              <a:t>﴾50﴿Uğradığı bir sıkıntıdan sonra ona tarafımızdan bir nimet tattırsak mutlaka şöyle diyecektir: “Bu benim hakkımdır; ayrıca kıyametin kopacağını sanmıyorum ama, dönüp rabbime varacak olsam bile, O’nun huzurunda benim için güzel şeyler bulunduğundan eminim.” Biz, inkâra sapanlara neler yaptıklarını mutlaka açık seçik bildireceğiz ve onlara kesinlikle ağır bir ceza tattıracağız!</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Fussilet</a:t>
            </a:r>
            <a:r>
              <a:rPr lang="tr-TR" b="1" dirty="0" smtClean="0"/>
              <a:t> </a:t>
            </a:r>
            <a:r>
              <a:rPr lang="tr-TR" sz="2000" b="1" dirty="0" smtClean="0"/>
              <a:t>Suresi 41 . sure</a:t>
            </a:r>
          </a:p>
          <a:p>
            <a:r>
              <a:rPr lang="tr-TR" sz="2000" b="1" dirty="0" smtClean="0"/>
              <a:t>50 . Ayet </a:t>
            </a:r>
            <a:endParaRPr lang="tr-TR" sz="2000" dirty="0"/>
          </a:p>
        </p:txBody>
      </p:sp>
    </p:spTree>
    <p:extLst>
      <p:ext uri="{BB962C8B-B14F-4D97-AF65-F5344CB8AC3E}">
        <p14:creationId xmlns:p14="http://schemas.microsoft.com/office/powerpoint/2010/main" val="299132666"/>
      </p:ext>
    </p:extLst>
  </p:cSld>
  <p:clrMapOvr>
    <a:masterClrMapping/>
  </p:clrMapOvr>
</p:sld>
</file>

<file path=ppt/slides/slide6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سَنُرٖيهِمْ اٰيَاتِنَا فِي الْاٰفَاقِ وَفٖٓي اَنْفُسِهِمْ حَتّٰى يَتَبَيَّنَ لَهُمْ اَنَّهُ الْحَقُّؕ اَوَلَمْ يَكْفِ بِرَبِّكَ اَنَّهُ </a:t>
            </a:r>
            <a:r>
              <a:rPr lang="ar-AE" sz="3600" dirty="0" smtClean="0"/>
              <a:t>عَلٰى</a:t>
            </a:r>
            <a:r>
              <a:rPr lang="tr-TR" sz="3600" dirty="0" smtClean="0"/>
              <a:t/>
            </a:r>
            <a:br>
              <a:rPr lang="tr-TR" sz="3600" dirty="0" smtClean="0"/>
            </a:br>
            <a:r>
              <a:rPr lang="tr-TR" sz="3600" dirty="0"/>
              <a:t/>
            </a:r>
            <a:br>
              <a:rPr lang="tr-TR" sz="3600" dirty="0"/>
            </a:br>
            <a:r>
              <a:rPr lang="ar-AE" sz="3600" dirty="0" smtClean="0"/>
              <a:t> </a:t>
            </a:r>
            <a:r>
              <a:rPr lang="ar-AE" sz="3600" dirty="0"/>
              <a:t>كُلِّ شَيْءٍ شَهٖيدٌ</a:t>
            </a:r>
            <a:r>
              <a:rPr lang="ar-AE" sz="3600" b="1" dirty="0"/>
              <a:t>﴿٥٣﴾</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﴾53﴿Kur’an’ın gerçek olduğu kendileri için apaçık belli oluncaya kadar onlara çevrelerinde ve kendilerinde bulunan kanıtlarımızı hep göstereceğiz. Rabbinin her şeye tanıklık etmesi (onlar için) yeterli değil midir?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Fussilet</a:t>
            </a:r>
            <a:r>
              <a:rPr lang="tr-TR" b="1" dirty="0" smtClean="0"/>
              <a:t> </a:t>
            </a:r>
            <a:r>
              <a:rPr lang="tr-TR" sz="2000" b="1" dirty="0" smtClean="0"/>
              <a:t>Suresi 41 . sure</a:t>
            </a:r>
          </a:p>
          <a:p>
            <a:r>
              <a:rPr lang="tr-TR" sz="2000" b="1" dirty="0" smtClean="0"/>
              <a:t>53 . Ayet </a:t>
            </a:r>
            <a:endParaRPr lang="tr-TR" sz="2000" dirty="0"/>
          </a:p>
        </p:txBody>
      </p:sp>
    </p:spTree>
    <p:extLst>
      <p:ext uri="{BB962C8B-B14F-4D97-AF65-F5344CB8AC3E}">
        <p14:creationId xmlns:p14="http://schemas.microsoft.com/office/powerpoint/2010/main" val="2372318886"/>
      </p:ext>
    </p:extLst>
  </p:cSld>
  <p:clrMapOvr>
    <a:masterClrMapping/>
  </p:clrMapOvr>
</p:sld>
</file>

<file path=ppt/slides/slide6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اَلَٓا اِنَّهُمْ فٖي مِرْيَةٍ مِنْ لِقَٓاءِ رَبِّهِمْؕ اَلَٓا اِنَّهُ بِكُلِّ شَيْءٍ مُحٖيطٌ</a:t>
            </a:r>
            <a:r>
              <a:rPr lang="ar-AE" sz="3600" b="1" dirty="0"/>
              <a:t>﴿٥٤﴾</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﴾54﴿Bilesin ki onlar rablerinin huzuruna çıkacakları konusunda kuşku içindedirler. Kesinlikle unutulmamalı ki Allah her şeyi kuşatmıştır.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Fussilet</a:t>
            </a:r>
            <a:r>
              <a:rPr lang="tr-TR" b="1" dirty="0" smtClean="0"/>
              <a:t> </a:t>
            </a:r>
            <a:r>
              <a:rPr lang="tr-TR" sz="2000" b="1" dirty="0" smtClean="0"/>
              <a:t>Suresi 41 . sure</a:t>
            </a:r>
          </a:p>
          <a:p>
            <a:r>
              <a:rPr lang="tr-TR" sz="2000" b="1" dirty="0" smtClean="0"/>
              <a:t>54 . Ayet </a:t>
            </a:r>
            <a:endParaRPr lang="tr-TR" sz="2000" dirty="0"/>
          </a:p>
        </p:txBody>
      </p:sp>
    </p:spTree>
    <p:extLst>
      <p:ext uri="{BB962C8B-B14F-4D97-AF65-F5344CB8AC3E}">
        <p14:creationId xmlns:p14="http://schemas.microsoft.com/office/powerpoint/2010/main" val="3497368003"/>
      </p:ext>
    </p:extLst>
  </p:cSld>
  <p:clrMapOvr>
    <a:masterClrMapping/>
  </p:clrMapOvr>
</p:sld>
</file>

<file path=ppt/slides/slide6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تَكَادُ السَّمٰوَاتُ يَتَفَطَّرْنَ مِنْ فَوْقِهِنَّ وَالْمَلٰٓئِكَةُ يُسَبِّحُونَ بِحَمْدِ رَبِّهِمْ وَيَسْتَغْفِرُونَ لِمَنْ </a:t>
            </a:r>
            <a:r>
              <a:rPr lang="ar-AE" sz="3600" dirty="0" smtClean="0"/>
              <a:t>فِي</a:t>
            </a:r>
            <a:r>
              <a:rPr lang="tr-TR" sz="3600" dirty="0" smtClean="0"/>
              <a:t/>
            </a:r>
            <a:br>
              <a:rPr lang="tr-TR" sz="3600" dirty="0" smtClean="0"/>
            </a:br>
            <a:r>
              <a:rPr lang="tr-TR" sz="3600" dirty="0"/>
              <a:t/>
            </a:r>
            <a:br>
              <a:rPr lang="tr-TR" sz="3600" dirty="0"/>
            </a:br>
            <a:r>
              <a:rPr lang="ar-AE" sz="3600" dirty="0" smtClean="0"/>
              <a:t> </a:t>
            </a:r>
            <a:r>
              <a:rPr lang="ar-AE" sz="3600" dirty="0"/>
              <a:t>الْاَرْضِؕ اَلَٓا اِنَّ اللّٰهَ هُوَ الْغَفُورُ الرَّحٖيمُ</a:t>
            </a:r>
            <a:r>
              <a:rPr lang="ar-AE" sz="3600" b="1" dirty="0"/>
              <a:t>﴿٥﴾</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﴾5﴿Gökler (haşyetten) neredeyse üstlerinden çatlayacak. Melekler de rablerinin yüceliğini </a:t>
            </a:r>
            <a:r>
              <a:rPr lang="tr-TR" b="1" i="1" dirty="0" err="1"/>
              <a:t>hamd</a:t>
            </a:r>
            <a:r>
              <a:rPr lang="tr-TR" b="1" i="1" dirty="0"/>
              <a:t> ile dile getiriyorlar ve yerdekilerin bağışlanmasını diliyorlar. İyi biliniz ki bağışlaması ve merhameti sınırsız olan ancak Allah’tır.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Şûrâ</a:t>
            </a:r>
            <a:r>
              <a:rPr lang="tr-TR" b="1" dirty="0" smtClean="0"/>
              <a:t> </a:t>
            </a:r>
            <a:r>
              <a:rPr lang="tr-TR" sz="2000" b="1" dirty="0" smtClean="0"/>
              <a:t>Suresi 42 . sure</a:t>
            </a:r>
          </a:p>
          <a:p>
            <a:r>
              <a:rPr lang="tr-TR" sz="2000" b="1" dirty="0" smtClean="0"/>
              <a:t>5 . Ayet </a:t>
            </a:r>
            <a:endParaRPr lang="tr-TR" sz="2000" dirty="0"/>
          </a:p>
        </p:txBody>
      </p:sp>
    </p:spTree>
    <p:extLst>
      <p:ext uri="{BB962C8B-B14F-4D97-AF65-F5344CB8AC3E}">
        <p14:creationId xmlns:p14="http://schemas.microsoft.com/office/powerpoint/2010/main" val="516115860"/>
      </p:ext>
    </p:extLst>
  </p:cSld>
  <p:clrMapOvr>
    <a:masterClrMapping/>
  </p:clrMapOvr>
</p:sld>
</file>

<file path=ppt/slides/slide6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وَمَا اخْتَلَفْتُمْ فٖيهِ مِنْ شَيْءٍ فَحُكْمُهُٓ اِلَى اللّٰهِؕ ذٰلِكُمُ اللّٰهُ رَبّٖي عَلَيْهِ تَوَكَّلْتُࣗ وَاِلَيْهِ اُنٖيبُ</a:t>
            </a:r>
            <a:r>
              <a:rPr lang="ar-AE" sz="3600" b="1" dirty="0"/>
              <a:t>﴿١٠﴾</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﴾10﴿Ayrılığa düştüğünüz bütün konularda (doğru) hüküm Allah’a aittir. İşte o Allah benim rabbimdir; yalnız O’na güvenip dayanmışımdır ve daima O’na yönelirim.</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Şûrâ</a:t>
            </a:r>
            <a:r>
              <a:rPr lang="tr-TR" b="1" dirty="0" smtClean="0"/>
              <a:t> </a:t>
            </a:r>
            <a:r>
              <a:rPr lang="tr-TR" sz="2000" b="1" dirty="0" smtClean="0"/>
              <a:t>Suresi 42 . sure</a:t>
            </a:r>
          </a:p>
          <a:p>
            <a:r>
              <a:rPr lang="tr-TR" sz="2000" b="1" dirty="0" smtClean="0"/>
              <a:t>10 . Ayet </a:t>
            </a:r>
            <a:endParaRPr lang="tr-TR" sz="2000" dirty="0"/>
          </a:p>
        </p:txBody>
      </p:sp>
    </p:spTree>
    <p:extLst>
      <p:ext uri="{BB962C8B-B14F-4D97-AF65-F5344CB8AC3E}">
        <p14:creationId xmlns:p14="http://schemas.microsoft.com/office/powerpoint/2010/main" val="3079082650"/>
      </p:ext>
    </p:extLst>
  </p:cSld>
  <p:clrMapOvr>
    <a:masterClrMapping/>
  </p:clrMapOvr>
</p:sld>
</file>

<file path=ppt/slides/slide6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وَمَا تَفَرَّقُٓوا اِلَّا مِنْ بَعْدِ مَا جَٓاءَهُمُ الْعِلْمُ بَغْياً بَيْنَهُمْؕ وَلَوْلَا كَلِمَةٌ سَبَقَتْ مِنْ رَبِّكَ اِلٰٓى اَجَلٍ </a:t>
            </a:r>
            <a:r>
              <a:rPr lang="tr-TR" sz="3600" dirty="0" smtClean="0"/>
              <a:t/>
            </a:r>
            <a:br>
              <a:rPr lang="tr-TR" sz="3600" dirty="0" smtClean="0"/>
            </a:br>
            <a:r>
              <a:rPr lang="tr-TR" sz="3600" dirty="0"/>
              <a:t/>
            </a:r>
            <a:br>
              <a:rPr lang="tr-TR" sz="3600" dirty="0"/>
            </a:br>
            <a:r>
              <a:rPr lang="ar-AE" sz="3600" dirty="0" smtClean="0"/>
              <a:t>مُسَمًّى </a:t>
            </a:r>
            <a:r>
              <a:rPr lang="ar-AE" sz="3600" dirty="0"/>
              <a:t>لَقُضِيَ بَيْنَهُمْؕ وَاِنَّ الَّذٖينَ اُو۫رِثُوا الْكِتَابَ مِنْ بَعْدِهِمْ لَفٖي شَكٍّ مِنْهُ مُرٖيبٍ</a:t>
            </a:r>
            <a:r>
              <a:rPr lang="ar-AE" sz="3600" b="1" dirty="0"/>
              <a:t>﴿١٤﴾</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2000" b="1" i="1" dirty="0"/>
              <a:t>﴾14﴿Onlar (peygamberlerin muhatapları), özellikle kendilerine dine dair bilgi geldikten sonra aralarındaki kıskançlık yüzünden bölünüp parçalandılar. Rabbin tarafından belirli bir süre tanıma sözü verilmemiş olsaydı, aralarında hemen hüküm verilir, iş bitirilirdi. Onlardan sonra kitaba vâris kılınanlar da onun hakkında derin bir şüphe içine düşmüşlerdir.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Şûrâ</a:t>
            </a:r>
            <a:r>
              <a:rPr lang="tr-TR" b="1" dirty="0" smtClean="0"/>
              <a:t> </a:t>
            </a:r>
            <a:r>
              <a:rPr lang="tr-TR" sz="2000" b="1" dirty="0" smtClean="0"/>
              <a:t>Suresi 42 . sure</a:t>
            </a:r>
          </a:p>
          <a:p>
            <a:r>
              <a:rPr lang="tr-TR" sz="2000" b="1" dirty="0" smtClean="0"/>
              <a:t>14 . Ayet </a:t>
            </a:r>
            <a:endParaRPr lang="tr-TR" sz="2000" dirty="0"/>
          </a:p>
        </p:txBody>
      </p:sp>
    </p:spTree>
    <p:extLst>
      <p:ext uri="{BB962C8B-B14F-4D97-AF65-F5344CB8AC3E}">
        <p14:creationId xmlns:p14="http://schemas.microsoft.com/office/powerpoint/2010/main" val="1816209639"/>
      </p:ext>
    </p:extLst>
  </p:cSld>
  <p:clrMapOvr>
    <a:masterClrMapping/>
  </p:clrMapOvr>
</p:sld>
</file>

<file path=ppt/slides/slide6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629478"/>
            <a:ext cx="12192000" cy="1204331"/>
          </a:xfrm>
        </p:spPr>
        <p:txBody>
          <a:bodyPr>
            <a:noAutofit/>
          </a:bodyPr>
          <a:lstStyle/>
          <a:p>
            <a:pPr rtl="1"/>
            <a:r>
              <a:rPr lang="ar-AE" sz="3600" dirty="0"/>
              <a:t>فَلِذٰلِكَ فَادْعُۚ وَاسْتَقِمْ كَمَٓا اُمِرْتَۚ وَلَا تَتَّبِعْ اَهْوَٓاءَهُمْۚ وَقُلْ اٰمَنْتُ بِمَٓا اَنْزَلَ اللّٰهُ مِنْ </a:t>
            </a:r>
            <a:r>
              <a:rPr lang="ar-AE" sz="3600" dirty="0" smtClean="0"/>
              <a:t>كِتَابٍۚ</a:t>
            </a:r>
            <a:r>
              <a:rPr lang="tr-TR" sz="3600" dirty="0" smtClean="0"/>
              <a:t/>
            </a:r>
            <a:br>
              <a:rPr lang="tr-TR" sz="3600" dirty="0" smtClean="0"/>
            </a:br>
            <a:r>
              <a:rPr lang="tr-TR" sz="3600" dirty="0"/>
              <a:t/>
            </a:r>
            <a:br>
              <a:rPr lang="tr-TR" sz="3600" dirty="0"/>
            </a:br>
            <a:r>
              <a:rPr lang="ar-AE" sz="3600" dirty="0" smtClean="0"/>
              <a:t> </a:t>
            </a:r>
            <a:r>
              <a:rPr lang="ar-AE" sz="3600" dirty="0"/>
              <a:t>وَاُمِرْتُ لِاَعْدِلَ بَيْنَكُمْؕ اَللّٰهُ رَبُّنَا وَرَبُّكُمْؕ لَـنَٓا اَعْمَالُنَا وَلَكُمْ اَعْمَالُكُمْؕ لَا حُجَّةَ بَيْنَنَا وَبَيْنَكُمْؕ </a:t>
            </a:r>
            <a:r>
              <a:rPr lang="ar-AE" sz="3600" dirty="0" smtClean="0"/>
              <a:t>اَللّٰهُ</a:t>
            </a:r>
            <a:r>
              <a:rPr lang="tr-TR" sz="3600" dirty="0" smtClean="0"/>
              <a:t/>
            </a:r>
            <a:br>
              <a:rPr lang="tr-TR" sz="3600" dirty="0" smtClean="0"/>
            </a:br>
            <a:r>
              <a:rPr lang="tr-TR" sz="3600" dirty="0"/>
              <a:t/>
            </a:r>
            <a:br>
              <a:rPr lang="tr-TR" sz="3600" dirty="0"/>
            </a:br>
            <a:r>
              <a:rPr lang="ar-AE" sz="3600" dirty="0" smtClean="0"/>
              <a:t>يَجْمَعُ </a:t>
            </a:r>
            <a:r>
              <a:rPr lang="ar-AE" sz="3600" dirty="0"/>
              <a:t>بَيْنَنَاۚ وَاِلَيْهِ الْمَصٖيرُؕ</a:t>
            </a:r>
            <a:r>
              <a:rPr lang="ar-AE" sz="3600" b="1" dirty="0"/>
              <a:t>﴿١٥﴾</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1800" b="1" i="1" dirty="0"/>
              <a:t>﴾15﴿İşte bunun için sen çağrına devam et ve </a:t>
            </a:r>
            <a:r>
              <a:rPr lang="tr-TR" sz="1800" b="1" i="1" dirty="0" err="1"/>
              <a:t>emrolunduğun</a:t>
            </a:r>
            <a:r>
              <a:rPr lang="tr-TR" sz="1800" b="1" i="1" dirty="0"/>
              <a:t> gibi doğru çizgini sürdür. Onların arzularına uyma ve şöyle de: “Ben Allah’ın indirdiği bütün kitaplara iman ettim ve bana aranızda âdil davranmam emredildi. Allah bizim de rabbimiz, sizin de rabbinizdir. Bizim yaptıklarımız bize, sizin yaptıklarınız size. Sizinle bizim aramızda mesele yok. Allah hepimizi bir araya getirecektir. Dönüş ancak O’nadır.”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Şûrâ</a:t>
            </a:r>
            <a:r>
              <a:rPr lang="tr-TR" b="1" dirty="0" smtClean="0"/>
              <a:t> </a:t>
            </a:r>
            <a:r>
              <a:rPr lang="tr-TR" sz="2000" b="1" dirty="0" smtClean="0"/>
              <a:t>Suresi 42 . sure</a:t>
            </a:r>
          </a:p>
          <a:p>
            <a:r>
              <a:rPr lang="tr-TR" sz="2000" b="1" dirty="0" smtClean="0"/>
              <a:t>15 . Ayet </a:t>
            </a:r>
            <a:endParaRPr lang="tr-TR" sz="2000" dirty="0"/>
          </a:p>
        </p:txBody>
      </p:sp>
    </p:spTree>
    <p:extLst>
      <p:ext uri="{BB962C8B-B14F-4D97-AF65-F5344CB8AC3E}">
        <p14:creationId xmlns:p14="http://schemas.microsoft.com/office/powerpoint/2010/main" val="3847774198"/>
      </p:ext>
    </p:extLst>
  </p:cSld>
  <p:clrMapOvr>
    <a:masterClrMapping/>
  </p:clrMapOvr>
</p:sld>
</file>

<file path=ppt/slides/slide6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وَالَّذٖينَ يُحَٓاجُّونَ فِي اللّٰهِ مِنْ بَعْدِ مَا اسْتُجٖيبَ لَهُ حُجَّتُهُمْ دَاحِضَةٌ عِنْدَ رَبِّهِمْ وَعَلَيْهِمْ </a:t>
            </a:r>
            <a:r>
              <a:rPr lang="tr-TR" sz="3600" dirty="0" smtClean="0"/>
              <a:t/>
            </a:r>
            <a:br>
              <a:rPr lang="tr-TR" sz="3600" dirty="0" smtClean="0"/>
            </a:br>
            <a:r>
              <a:rPr lang="tr-TR" sz="3600" dirty="0"/>
              <a:t/>
            </a:r>
            <a:br>
              <a:rPr lang="tr-TR" sz="3600" dirty="0"/>
            </a:br>
            <a:r>
              <a:rPr lang="ar-AE" sz="3600" dirty="0" smtClean="0"/>
              <a:t>غَضَبٌ </a:t>
            </a:r>
            <a:r>
              <a:rPr lang="ar-AE" sz="3600" dirty="0"/>
              <a:t>وَلَهُمْ عَذَابٌ شَدٖيدٌ</a:t>
            </a:r>
            <a:r>
              <a:rPr lang="ar-AE" sz="3600" b="1" dirty="0"/>
              <a:t>﴿١٦﴾</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﴾16﴿O’nun çağrısı (birçok insan tarafından) kabul edildikten sonra Allah hakkında tartışmaya kalkışanların delilleri rableri katında geçersizdir. Üzerlerine gazap çökmüştür ve onlar için çetin bir azap vardır.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Şûrâ</a:t>
            </a:r>
            <a:r>
              <a:rPr lang="tr-TR" b="1" dirty="0" smtClean="0"/>
              <a:t> </a:t>
            </a:r>
            <a:r>
              <a:rPr lang="tr-TR" sz="2000" b="1" dirty="0" smtClean="0"/>
              <a:t>Suresi 42 . sure</a:t>
            </a:r>
          </a:p>
          <a:p>
            <a:r>
              <a:rPr lang="tr-TR" sz="2000" b="1" dirty="0" smtClean="0"/>
              <a:t>16 . Ayet </a:t>
            </a:r>
            <a:endParaRPr lang="tr-TR" sz="2000" dirty="0"/>
          </a:p>
        </p:txBody>
      </p:sp>
    </p:spTree>
    <p:extLst>
      <p:ext uri="{BB962C8B-B14F-4D97-AF65-F5344CB8AC3E}">
        <p14:creationId xmlns:p14="http://schemas.microsoft.com/office/powerpoint/2010/main" val="1102854309"/>
      </p:ext>
    </p:extLst>
  </p:cSld>
  <p:clrMapOvr>
    <a:masterClrMapping/>
  </p:clrMapOvr>
</p:sld>
</file>

<file path=ppt/slides/slide6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تَرَى الظَّالِمٖينَ مُشْفِقٖينَ مِمَّا كَسَبُوا وَهُوَ وَاقِـعٌ بِهِمْؕ وَالَّذٖينَ اٰمَنُوا وَعَمِلُوا الصَّالِحَاتِ </a:t>
            </a:r>
            <a:r>
              <a:rPr lang="ar-AE" sz="3600" dirty="0" smtClean="0"/>
              <a:t>فٖي</a:t>
            </a:r>
            <a:r>
              <a:rPr lang="tr-TR" sz="3600" dirty="0" smtClean="0"/>
              <a:t/>
            </a:r>
            <a:br>
              <a:rPr lang="tr-TR" sz="3600" dirty="0" smtClean="0"/>
            </a:br>
            <a:r>
              <a:rPr lang="tr-TR" sz="3600" dirty="0"/>
              <a:t/>
            </a:r>
            <a:br>
              <a:rPr lang="tr-TR" sz="3600" dirty="0"/>
            </a:br>
            <a:r>
              <a:rPr lang="ar-AE" sz="3600" dirty="0" smtClean="0"/>
              <a:t> </a:t>
            </a:r>
            <a:r>
              <a:rPr lang="ar-AE" sz="3600" dirty="0"/>
              <a:t>رَوْضَاتِ الْجَنَّاتِۚ لَهُمْ مَا يَشَٓاؤُ۫نَ عِنْدَ رَبِّهِمْؕ ذٰلِكَ هُوَ الْفَضْلُ الْكَبٖيرُ</a:t>
            </a:r>
            <a:r>
              <a:rPr lang="ar-AE" sz="3600" b="1" dirty="0"/>
              <a:t>﴿٢٢﴾</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2000" b="1" i="1" dirty="0"/>
              <a:t>﴾22﴿Zalimlerin yaptıklarından ötürü korkuya kapıldıklarını göreceksin; ama bu mutlaka başlarına gelecek. İman edip dünya ve </a:t>
            </a:r>
            <a:r>
              <a:rPr lang="tr-TR" sz="2000" b="1" i="1" dirty="0" err="1"/>
              <a:t>âhiret</a:t>
            </a:r>
            <a:r>
              <a:rPr lang="tr-TR" sz="2000" b="1" i="1" dirty="0"/>
              <a:t> için yararlı işler yapanlar ise cennet bahçelerinde olacaklar. Onlar için rableri katında istedikleri her şey vardır. İşte büyük </a:t>
            </a:r>
            <a:r>
              <a:rPr lang="tr-TR" sz="2000" b="1" i="1" dirty="0" err="1"/>
              <a:t>lutuf</a:t>
            </a:r>
            <a:r>
              <a:rPr lang="tr-TR" sz="2000" b="1" i="1" dirty="0"/>
              <a:t> budur.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Şûrâ</a:t>
            </a:r>
            <a:r>
              <a:rPr lang="tr-TR" b="1" dirty="0" smtClean="0"/>
              <a:t> </a:t>
            </a:r>
            <a:r>
              <a:rPr lang="tr-TR" sz="2000" b="1" dirty="0" smtClean="0"/>
              <a:t>Suresi 42 . sure</a:t>
            </a:r>
          </a:p>
          <a:p>
            <a:r>
              <a:rPr lang="tr-TR" sz="2000" b="1" dirty="0" smtClean="0"/>
              <a:t>22 . Ayet </a:t>
            </a:r>
            <a:endParaRPr lang="tr-TR" sz="2000" dirty="0"/>
          </a:p>
        </p:txBody>
      </p:sp>
    </p:spTree>
    <p:extLst>
      <p:ext uri="{BB962C8B-B14F-4D97-AF65-F5344CB8AC3E}">
        <p14:creationId xmlns:p14="http://schemas.microsoft.com/office/powerpoint/2010/main" val="419622393"/>
      </p:ext>
    </p:extLst>
  </p:cSld>
  <p:clrMapOvr>
    <a:masterClrMapping/>
  </p:clrMapOvr>
</p:sld>
</file>

<file path=ppt/slides/slide6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فَمَٓا اُو۫تٖيتُمْ مِنْ شَيْءٍ فَمَتَاعُ الْحَيٰوةِ الدُّنْيَاۚ وَمَا عِنْدَ اللّٰهِ خَيْرٌ وَاَبْقٰى لِلَّذٖينَ اٰمَنُوا وَعَلٰى </a:t>
            </a:r>
            <a:r>
              <a:rPr lang="ar-AE" sz="3600" dirty="0" smtClean="0"/>
              <a:t>رَبِّهِمْ</a:t>
            </a:r>
            <a:r>
              <a:rPr lang="tr-TR" sz="3600" dirty="0" smtClean="0"/>
              <a:t/>
            </a:r>
            <a:br>
              <a:rPr lang="tr-TR" sz="3600" dirty="0" smtClean="0"/>
            </a:br>
            <a:r>
              <a:rPr lang="tr-TR" sz="3600" dirty="0"/>
              <a:t/>
            </a:r>
            <a:br>
              <a:rPr lang="tr-TR" sz="3600" dirty="0"/>
            </a:br>
            <a:r>
              <a:rPr lang="ar-AE" sz="3600" dirty="0" smtClean="0"/>
              <a:t> </a:t>
            </a:r>
            <a:r>
              <a:rPr lang="ar-AE" sz="3600" dirty="0"/>
              <a:t>يَتَوَكَّلُونَۚ</a:t>
            </a:r>
            <a:r>
              <a:rPr lang="ar-AE" sz="3600" b="1" dirty="0"/>
              <a:t>﴿٣٦﴾</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﴾36﴿Size verilen her şey dünya hayatının geçici zevklerinden ibarettir. Allah katında olanlar ise daha iyi ve daha kalıcıdır. Bunlar, iman eden ve rablerine dayanıp güvenenler içindir.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Şûrâ</a:t>
            </a:r>
            <a:r>
              <a:rPr lang="tr-TR" b="1" dirty="0" smtClean="0"/>
              <a:t> </a:t>
            </a:r>
            <a:r>
              <a:rPr lang="tr-TR" sz="2000" b="1" dirty="0" smtClean="0"/>
              <a:t>Suresi 42 . sure</a:t>
            </a:r>
          </a:p>
          <a:p>
            <a:r>
              <a:rPr lang="tr-TR" sz="2000" b="1" dirty="0" smtClean="0"/>
              <a:t>36 . Ayet </a:t>
            </a:r>
            <a:endParaRPr lang="tr-TR" sz="2000" dirty="0"/>
          </a:p>
        </p:txBody>
      </p:sp>
    </p:spTree>
    <p:extLst>
      <p:ext uri="{BB962C8B-B14F-4D97-AF65-F5344CB8AC3E}">
        <p14:creationId xmlns:p14="http://schemas.microsoft.com/office/powerpoint/2010/main" val="1876775902"/>
      </p:ext>
    </p:extLst>
  </p:cSld>
  <p:clrMapOvr>
    <a:masterClrMapping/>
  </p:clrMapOvr>
</p:sld>
</file>

<file path=ppt/slides/slide6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وَالَّذٖينَ اسْتَجَابُوا لِرَبِّهِمْ وَاَقَامُوا الصَّلٰوةَۖ وَاَمْرُهُمْ شُورٰى بَيْنَهُمْۖ وَمِمَّا رَزَقْنَاهُمْ </a:t>
            </a:r>
            <a:r>
              <a:rPr lang="tr-TR" sz="3600" dirty="0" smtClean="0"/>
              <a:t/>
            </a:r>
            <a:br>
              <a:rPr lang="tr-TR" sz="3600" dirty="0" smtClean="0"/>
            </a:br>
            <a:r>
              <a:rPr lang="tr-TR" sz="3600" dirty="0"/>
              <a:t/>
            </a:r>
            <a:br>
              <a:rPr lang="tr-TR" sz="3600" dirty="0"/>
            </a:br>
            <a:r>
              <a:rPr lang="ar-AE" sz="3600" dirty="0" smtClean="0"/>
              <a:t>يُنْفِقُونَۚ</a:t>
            </a:r>
            <a:r>
              <a:rPr lang="ar-AE" sz="3600" b="1" dirty="0" smtClean="0"/>
              <a:t>﴿٣٨</a:t>
            </a:r>
            <a:r>
              <a:rPr lang="ar-AE" sz="3600" b="1" dirty="0"/>
              <a:t>﴾</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﴾38﴿Rablerinin çağrısına uyarlar, namazı özenle kılarlar. İşleri de aralarındaki danışma ile yürür. Kendilerine verdiğimiz rızıktan başkaları için harcarlar.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Şûrâ</a:t>
            </a:r>
            <a:r>
              <a:rPr lang="tr-TR" b="1" dirty="0" smtClean="0"/>
              <a:t> </a:t>
            </a:r>
            <a:r>
              <a:rPr lang="tr-TR" sz="2000" b="1" dirty="0" smtClean="0"/>
              <a:t>Suresi 42 . sure</a:t>
            </a:r>
          </a:p>
          <a:p>
            <a:r>
              <a:rPr lang="tr-TR" sz="2000" b="1" dirty="0" smtClean="0"/>
              <a:t>38 . Ayet </a:t>
            </a:r>
            <a:endParaRPr lang="tr-TR" sz="2000" dirty="0"/>
          </a:p>
        </p:txBody>
      </p:sp>
    </p:spTree>
    <p:extLst>
      <p:ext uri="{BB962C8B-B14F-4D97-AF65-F5344CB8AC3E}">
        <p14:creationId xmlns:p14="http://schemas.microsoft.com/office/powerpoint/2010/main" val="3309698008"/>
      </p:ext>
    </p:extLst>
  </p:cSld>
  <p:clrMapOvr>
    <a:masterClrMapping/>
  </p:clrMapOvr>
</p:sld>
</file>

<file path=ppt/slides/slide6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وَلَوْ شَٓاءَ اللّٰهُ لَجَعَلَهُمْ اُمَّةً وَاحِدَةً وَلٰكِنْ يُدْخِلُ مَنْ يَشَٓاءُ فٖي رَحْمَتِهٖؕ وَالظَّالِمُونَ مَا لَهُمْ </a:t>
            </a:r>
            <a:r>
              <a:rPr lang="ar-AE" sz="3600" dirty="0" smtClean="0"/>
              <a:t>مِنْ</a:t>
            </a:r>
            <a:r>
              <a:rPr lang="tr-TR" sz="3600" dirty="0" smtClean="0"/>
              <a:t/>
            </a:r>
            <a:br>
              <a:rPr lang="tr-TR" sz="3600" dirty="0" smtClean="0"/>
            </a:br>
            <a:r>
              <a:rPr lang="tr-TR" sz="3600" dirty="0"/>
              <a:t/>
            </a:r>
            <a:br>
              <a:rPr lang="tr-TR" sz="3600" dirty="0"/>
            </a:br>
            <a:r>
              <a:rPr lang="ar-AE" sz="3600" dirty="0" smtClean="0"/>
              <a:t> </a:t>
            </a:r>
            <a:r>
              <a:rPr lang="ar-AE" sz="3600" dirty="0"/>
              <a:t>وَلِيٍّ وَلَا نَصٖيرٍ</a:t>
            </a:r>
            <a:r>
              <a:rPr lang="ar-AE" sz="3600" b="1" dirty="0"/>
              <a:t>﴿٨﴾</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﴾8﴿Allah dileseydi onları elbette (aynı inançta) tek bir ümmet yapardı, fakat O kimi dilerse onu rahmetine kavuşturur; zalimlerin ise ne bir velisi (arka çıkanı) ne de bir yardımcısı olacaktır.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Şûrâ</a:t>
            </a:r>
            <a:r>
              <a:rPr lang="tr-TR" b="1" dirty="0" smtClean="0"/>
              <a:t> </a:t>
            </a:r>
            <a:r>
              <a:rPr lang="tr-TR" sz="2000" b="1" dirty="0" smtClean="0"/>
              <a:t>Suresi 42 . sure</a:t>
            </a:r>
          </a:p>
          <a:p>
            <a:r>
              <a:rPr lang="tr-TR" sz="2000" b="1" dirty="0" smtClean="0"/>
              <a:t>8 . Ayet </a:t>
            </a:r>
            <a:endParaRPr lang="tr-TR" sz="2000" dirty="0"/>
          </a:p>
        </p:txBody>
      </p:sp>
    </p:spTree>
    <p:extLst>
      <p:ext uri="{BB962C8B-B14F-4D97-AF65-F5344CB8AC3E}">
        <p14:creationId xmlns:p14="http://schemas.microsoft.com/office/powerpoint/2010/main" val="2187347759"/>
      </p:ext>
    </p:extLst>
  </p:cSld>
  <p:clrMapOvr>
    <a:masterClrMapping/>
  </p:clrMapOvr>
</p:sld>
</file>

<file path=ppt/slides/slide6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اِسْتَجٖيبُوا لِرَبِّكُمْ مِنْ قَبْلِ اَنْ يَأْتِيَ يَوْمٌ لَا مَرَدَّ لَهُ مِنَ اللّٰهِؕ مَا لَكُمْ مِنْ مَلْجَاٍ يَوْمَئِذٍ وَمَا لَكُمْ </a:t>
            </a:r>
            <a:r>
              <a:rPr lang="tr-TR" sz="3600" dirty="0" smtClean="0"/>
              <a:t/>
            </a:r>
            <a:br>
              <a:rPr lang="tr-TR" sz="3600" dirty="0" smtClean="0"/>
            </a:br>
            <a:r>
              <a:rPr lang="tr-TR" sz="3600" dirty="0"/>
              <a:t/>
            </a:r>
            <a:br>
              <a:rPr lang="tr-TR" sz="3600" dirty="0"/>
            </a:br>
            <a:r>
              <a:rPr lang="ar-AE" sz="3600" dirty="0" smtClean="0"/>
              <a:t>مِنْ </a:t>
            </a:r>
            <a:r>
              <a:rPr lang="ar-AE" sz="3600" dirty="0"/>
              <a:t>نَكٖيرٍ</a:t>
            </a:r>
            <a:r>
              <a:rPr lang="ar-AE" sz="3600" b="1" dirty="0"/>
              <a:t>﴿٤٧﴾</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﴾47﴿Allah’ın hükmü gereği, geri çevrilemez olan bir gün gelmeden önce rabbinizin çağrısına uyun. O gün sizin için ne bir sığınak ne de bir inkâr yolu vardır.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Şûrâ</a:t>
            </a:r>
            <a:r>
              <a:rPr lang="tr-TR" b="1" dirty="0" smtClean="0"/>
              <a:t> </a:t>
            </a:r>
            <a:r>
              <a:rPr lang="tr-TR" sz="2000" b="1" dirty="0" smtClean="0"/>
              <a:t>Suresi 42 . sure</a:t>
            </a:r>
          </a:p>
          <a:p>
            <a:r>
              <a:rPr lang="tr-TR" sz="2000" b="1" dirty="0" smtClean="0"/>
              <a:t>47 . Ayet </a:t>
            </a:r>
            <a:endParaRPr lang="tr-TR" sz="2000" dirty="0"/>
          </a:p>
        </p:txBody>
      </p:sp>
    </p:spTree>
    <p:extLst>
      <p:ext uri="{BB962C8B-B14F-4D97-AF65-F5344CB8AC3E}">
        <p14:creationId xmlns:p14="http://schemas.microsoft.com/office/powerpoint/2010/main" val="1063135090"/>
      </p:ext>
    </p:extLst>
  </p:cSld>
  <p:clrMapOvr>
    <a:masterClrMapping/>
  </p:clrMapOvr>
</p:sld>
</file>

<file path=ppt/slides/slide6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وَالَّذٖي خَلَقَ الْاَزْوَاجَ كُلَّهَا وَجَعَلَ لَكُمْ مِنَ الْفُلْكِ وَالْاَنْعَامِ مَا تَرْكَبُونَۙ</a:t>
            </a:r>
            <a:r>
              <a:rPr lang="ar-AE" sz="3600" b="1" dirty="0"/>
              <a:t>﴿١٢﴾</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﴾12﴿Bütün çiftleri yaratan, bineceğiniz gemileri ve hayvanları sizin için var eden de O’dur.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Zuhruf</a:t>
            </a:r>
            <a:r>
              <a:rPr lang="tr-TR" b="1" dirty="0" smtClean="0"/>
              <a:t> </a:t>
            </a:r>
            <a:r>
              <a:rPr lang="tr-TR" sz="2000" b="1" dirty="0" smtClean="0"/>
              <a:t>Suresi 43 . sure</a:t>
            </a:r>
          </a:p>
          <a:p>
            <a:r>
              <a:rPr lang="tr-TR" sz="2000" b="1" dirty="0" smtClean="0"/>
              <a:t>12 . Ayet </a:t>
            </a:r>
            <a:endParaRPr lang="tr-TR" sz="2000" dirty="0"/>
          </a:p>
        </p:txBody>
      </p:sp>
    </p:spTree>
    <p:extLst>
      <p:ext uri="{BB962C8B-B14F-4D97-AF65-F5344CB8AC3E}">
        <p14:creationId xmlns:p14="http://schemas.microsoft.com/office/powerpoint/2010/main" val="3159012831"/>
      </p:ext>
    </p:extLst>
  </p:cSld>
  <p:clrMapOvr>
    <a:masterClrMapping/>
  </p:clrMapOvr>
</p:sld>
</file>

<file path=ppt/slides/slide6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3153585"/>
            <a:ext cx="12192000" cy="1204331"/>
          </a:xfrm>
        </p:spPr>
        <p:txBody>
          <a:bodyPr>
            <a:noAutofit/>
          </a:bodyPr>
          <a:lstStyle/>
          <a:p>
            <a:pPr rtl="1"/>
            <a:r>
              <a:rPr lang="ar-AE" sz="3600" dirty="0"/>
              <a:t>لِتَسْتَوُ۫ا عَلٰى ظُهُورِهٖ ثُمَّ تَذْكُرُوا نِعْمَةَ رَبِّكُمْ اِذَا اسْتَوَيْتُمْ عَلَيْهِ وَتَقُولُوا سُبْحَانَ الَّذٖي </a:t>
            </a:r>
            <a:r>
              <a:rPr lang="ar-AE" sz="3600" dirty="0" smtClean="0"/>
              <a:t>سَخَّرَ</a:t>
            </a:r>
            <a:r>
              <a:rPr lang="tr-TR" sz="3600" dirty="0" smtClean="0"/>
              <a:t/>
            </a:r>
            <a:br>
              <a:rPr lang="tr-TR" sz="3600" dirty="0" smtClean="0"/>
            </a:br>
            <a:r>
              <a:rPr lang="tr-TR" sz="3600" dirty="0" smtClean="0"/>
              <a:t/>
            </a:r>
            <a:br>
              <a:rPr lang="tr-TR" sz="3600" dirty="0" smtClean="0"/>
            </a:br>
            <a:r>
              <a:rPr lang="ar-AE" sz="3600" dirty="0" smtClean="0"/>
              <a:t> </a:t>
            </a:r>
            <a:r>
              <a:rPr lang="ar-AE" sz="3600" dirty="0"/>
              <a:t>لَنَا هٰذَا وَمَا كُنَّا لَهُ مُقْرِنٖينَۙ</a:t>
            </a:r>
            <a:r>
              <a:rPr lang="ar-AE" sz="3600" b="1" dirty="0"/>
              <a:t>﴿١٣</a:t>
            </a:r>
            <a:r>
              <a:rPr lang="ar-AE" sz="3600" b="1" dirty="0" smtClean="0"/>
              <a:t>﴾</a:t>
            </a:r>
            <a:r>
              <a:rPr lang="tr-TR" sz="3600" b="1" dirty="0" smtClean="0"/>
              <a:t/>
            </a:r>
            <a:br>
              <a:rPr lang="tr-TR" sz="3600" b="1" dirty="0" smtClean="0"/>
            </a:br>
            <a:r>
              <a:rPr lang="tr-TR" sz="3600" b="1" dirty="0" smtClean="0"/>
              <a:t/>
            </a:r>
            <a:br>
              <a:rPr lang="tr-TR" sz="3600" b="1" dirty="0" smtClean="0"/>
            </a:br>
            <a:r>
              <a:rPr lang="ar-AE" sz="3600" dirty="0"/>
              <a:t>وَاِنَّٓا اِلٰى رَبِّنَا لَمُنْقَلِبُونَ</a:t>
            </a:r>
            <a:r>
              <a:rPr lang="ar-AE" sz="3600" b="1" dirty="0"/>
              <a:t>﴿١٤</a:t>
            </a:r>
            <a:r>
              <a:rPr lang="ar-AE" sz="3600" b="1" dirty="0" smtClean="0"/>
              <a:t>﴾</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﴾13-14﴿Var etti ki, sırtlarına binesiniz, sonra üzerine yerleştiğinizde rabbinizin nimetini hatırlayasınız ve şöyle diyesiniz: “Bunu bize boyun eğdiren Allah noksanlardan münezzehtir, yoksa biz buna güç yetiremezdik! Ve biz kuşkusuz rabbimize geri döneceğiz.”</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Zuhruf</a:t>
            </a:r>
            <a:r>
              <a:rPr lang="tr-TR" b="1" dirty="0" smtClean="0"/>
              <a:t> </a:t>
            </a:r>
            <a:r>
              <a:rPr lang="tr-TR" sz="2000" b="1" dirty="0" smtClean="0"/>
              <a:t>Suresi 43 . sure</a:t>
            </a:r>
          </a:p>
          <a:p>
            <a:r>
              <a:rPr lang="tr-TR" sz="2000" b="1" dirty="0" smtClean="0"/>
              <a:t>13 - 14 . Ayet </a:t>
            </a:r>
            <a:endParaRPr lang="tr-TR" sz="2000" dirty="0"/>
          </a:p>
        </p:txBody>
      </p:sp>
    </p:spTree>
    <p:extLst>
      <p:ext uri="{BB962C8B-B14F-4D97-AF65-F5344CB8AC3E}">
        <p14:creationId xmlns:p14="http://schemas.microsoft.com/office/powerpoint/2010/main" val="1066775430"/>
      </p:ext>
    </p:extLst>
  </p:cSld>
  <p:clrMapOvr>
    <a:masterClrMapping/>
  </p:clrMapOvr>
</p:sld>
</file>

<file path=ppt/slides/slide6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اَهُمْ يَقْسِمُونَ رَحْمَتَ رَبِّكَؕ نَحْنُ قَسَمْنَا بَيْنَهُمْ مَعٖيشَتَهُمْ فِي الْحَيٰوةِ الدُّنْيَا وَرَفَعْنَا </a:t>
            </a:r>
            <a:r>
              <a:rPr lang="ar-AE" sz="3600" dirty="0" smtClean="0"/>
              <a:t>بَعْضَهُمْ</a:t>
            </a:r>
            <a:r>
              <a:rPr lang="tr-TR" sz="3600" dirty="0" smtClean="0"/>
              <a:t/>
            </a:r>
            <a:br>
              <a:rPr lang="tr-TR" sz="3600" dirty="0" smtClean="0"/>
            </a:br>
            <a:r>
              <a:rPr lang="tr-TR" sz="3600" dirty="0"/>
              <a:t/>
            </a:r>
            <a:br>
              <a:rPr lang="tr-TR" sz="3600" dirty="0"/>
            </a:br>
            <a:r>
              <a:rPr lang="ar-AE" sz="3600" dirty="0" smtClean="0"/>
              <a:t> </a:t>
            </a:r>
            <a:r>
              <a:rPr lang="ar-AE" sz="3600" dirty="0"/>
              <a:t>فَوْقَ بَعْضٍ دَرَجَاتٍ لِيَتَّخِذَ بَعْضُهُمْ بَعْضاً سُخْرِياًّؕ وَرَحْمَتُ رَبِّكَ خَيْرٌ مِمَّا يَجْمَعُونَ</a:t>
            </a:r>
            <a:r>
              <a:rPr lang="ar-AE" sz="3600" b="1" dirty="0"/>
              <a:t>﴿٣٢﴾</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﴾32﴿Rabbinin rahmetini paylaştırmak onlara mı düşmüş? Dünya hayatında onların geçimliklerini biz paylaştırdık. Bir kısmı diğerini istihdam etsin diye kimini kiminden derecelerle üstün kıldık. Rabbinin rahmeti onların biriktirdiklerinden daha hayırlıdır.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Zuhruf</a:t>
            </a:r>
            <a:r>
              <a:rPr lang="tr-TR" b="1" dirty="0" smtClean="0"/>
              <a:t> </a:t>
            </a:r>
            <a:r>
              <a:rPr lang="tr-TR" sz="2000" b="1" dirty="0" smtClean="0"/>
              <a:t>Suresi 43 . sure</a:t>
            </a:r>
          </a:p>
          <a:p>
            <a:r>
              <a:rPr lang="tr-TR" sz="2000" b="1" dirty="0" smtClean="0"/>
              <a:t>32 . Ayet </a:t>
            </a:r>
            <a:endParaRPr lang="tr-TR" sz="2000" dirty="0"/>
          </a:p>
        </p:txBody>
      </p:sp>
    </p:spTree>
    <p:extLst>
      <p:ext uri="{BB962C8B-B14F-4D97-AF65-F5344CB8AC3E}">
        <p14:creationId xmlns:p14="http://schemas.microsoft.com/office/powerpoint/2010/main" val="999114758"/>
      </p:ext>
    </p:extLst>
  </p:cSld>
  <p:clrMapOvr>
    <a:masterClrMapping/>
  </p:clrMapOvr>
</p:sld>
</file>

<file path=ppt/slides/slide6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وَلِبُيُوتِهِمْ اَبْوَاباً وَسُرُراً عَلَيْهَا يَتَّكِؤُ۫نَۙ</a:t>
            </a:r>
            <a:r>
              <a:rPr lang="ar-AE" sz="3600" b="1" dirty="0"/>
              <a:t>﴿٣٤</a:t>
            </a:r>
            <a:r>
              <a:rPr lang="ar-AE" sz="3600" b="1" dirty="0" smtClean="0"/>
              <a:t>﴾</a:t>
            </a:r>
            <a:r>
              <a:rPr lang="tr-TR" sz="3600" b="1" dirty="0" smtClean="0"/>
              <a:t/>
            </a:r>
            <a:br>
              <a:rPr lang="tr-TR" sz="3600" b="1" dirty="0" smtClean="0"/>
            </a:br>
            <a:r>
              <a:rPr lang="ar-AE" sz="3600" dirty="0"/>
              <a:t/>
            </a:r>
            <a:br>
              <a:rPr lang="ar-AE" sz="3600" dirty="0"/>
            </a:br>
            <a:r>
              <a:rPr lang="ar-AE" sz="3600" dirty="0"/>
              <a:t>وَزُخْرُفاًؕ وَاِنْ كُلُّ ذٰلِكَ لَمَّا مَتَاعُ الْحَيٰوةِ الدُّنْيَاؕ وَالْاٰخِرَةُ عِنْدَ رَبِّكَ لِلْمُتَّقٖينَࣖ</a:t>
            </a:r>
            <a:r>
              <a:rPr lang="ar-AE" sz="3600" b="1" dirty="0"/>
              <a:t>﴿٣٥﴾</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﴾34-35﴿(Ayrıca) evleri için kapılar, üzerlerinde yaslanıp istirahat edecekleri koltuklar yapar, altınla da süslerdik. Ama bunların hepsi dünya hayatına ait geçici faydalardan ibarettir, rabbinin katında </a:t>
            </a:r>
            <a:r>
              <a:rPr lang="tr-TR" b="1" i="1" dirty="0" err="1"/>
              <a:t>âhiret</a:t>
            </a:r>
            <a:r>
              <a:rPr lang="tr-TR" b="1" i="1" dirty="0"/>
              <a:t> (mutluluğu) ise </a:t>
            </a:r>
            <a:r>
              <a:rPr lang="tr-TR" b="1" i="1" dirty="0" err="1"/>
              <a:t>takvâ</a:t>
            </a:r>
            <a:r>
              <a:rPr lang="tr-TR" b="1" i="1" dirty="0"/>
              <a:t> sahiplerine mahsustur.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Zuhruf</a:t>
            </a:r>
            <a:r>
              <a:rPr lang="tr-TR" b="1" dirty="0" smtClean="0"/>
              <a:t> </a:t>
            </a:r>
            <a:r>
              <a:rPr lang="tr-TR" sz="2000" b="1" dirty="0" smtClean="0"/>
              <a:t>Suresi 43 . sure</a:t>
            </a:r>
          </a:p>
          <a:p>
            <a:r>
              <a:rPr lang="tr-TR" sz="2000" b="1" dirty="0" smtClean="0"/>
              <a:t>34 - 35 . Ayet </a:t>
            </a:r>
            <a:endParaRPr lang="tr-TR" sz="2000" dirty="0"/>
          </a:p>
        </p:txBody>
      </p:sp>
    </p:spTree>
    <p:extLst>
      <p:ext uri="{BB962C8B-B14F-4D97-AF65-F5344CB8AC3E}">
        <p14:creationId xmlns:p14="http://schemas.microsoft.com/office/powerpoint/2010/main" val="627186642"/>
      </p:ext>
    </p:extLst>
  </p:cSld>
  <p:clrMapOvr>
    <a:masterClrMapping/>
  </p:clrMapOvr>
</p:sld>
</file>

<file path=ppt/slides/slide6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وَلَقَدْ اَرْسَلْنَا مُوسٰى بِاٰيَاتِنَٓا اِلٰى فِرْعَوْنَ وَمَلَا۬ئِهٖ فَقَالَ اِنّٖي رَسُولُ رَبِّ الْعَالَمٖينَ</a:t>
            </a:r>
            <a:r>
              <a:rPr lang="ar-AE" sz="3600" b="1" dirty="0"/>
              <a:t>﴿٤٦﴾</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﴾46﴿Mûsâ’yı, </a:t>
            </a:r>
            <a:r>
              <a:rPr lang="tr-TR" b="1" i="1" dirty="0" err="1"/>
              <a:t>mûcizelerimizle</a:t>
            </a:r>
            <a:r>
              <a:rPr lang="tr-TR" b="1" i="1" dirty="0"/>
              <a:t> destekleyerek Firavun ve çevresine gönderdik. (Onlara) “Ben âlemlerin rabbinin elçisiyim” dedi.</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Zuhruf</a:t>
            </a:r>
            <a:r>
              <a:rPr lang="tr-TR" b="1" dirty="0" smtClean="0"/>
              <a:t> </a:t>
            </a:r>
            <a:r>
              <a:rPr lang="tr-TR" sz="2000" b="1" dirty="0" smtClean="0"/>
              <a:t>Suresi 43 . sure</a:t>
            </a:r>
          </a:p>
          <a:p>
            <a:r>
              <a:rPr lang="tr-TR" sz="2000" b="1" dirty="0" smtClean="0"/>
              <a:t>46 . Ayet </a:t>
            </a:r>
            <a:endParaRPr lang="tr-TR" sz="2000" dirty="0"/>
          </a:p>
        </p:txBody>
      </p:sp>
    </p:spTree>
    <p:extLst>
      <p:ext uri="{BB962C8B-B14F-4D97-AF65-F5344CB8AC3E}">
        <p14:creationId xmlns:p14="http://schemas.microsoft.com/office/powerpoint/2010/main" val="812404476"/>
      </p:ext>
    </p:extLst>
  </p:cSld>
  <p:clrMapOvr>
    <a:masterClrMapping/>
  </p:clrMapOvr>
</p:sld>
</file>

<file path=ppt/slides/slide6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وَمَا نُرٖيهِمْ مِنْ اٰيَةٍ اِلَّا هِيَ اَكْبَرُ مِنْ اُخْتِهَاؗ وَاَخَذْنَاهُمْ بِالْعَذَابِ لَعَلَّهُمْ يَرْجِعُونَ</a:t>
            </a:r>
            <a:r>
              <a:rPr lang="ar-AE" sz="3600" b="1" dirty="0"/>
              <a:t>﴿٤٨﴾</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﴾48﴿Oysa kendilerine gösterdiğimiz her </a:t>
            </a:r>
            <a:r>
              <a:rPr lang="tr-TR" b="1" i="1" dirty="0" err="1"/>
              <a:t>mûcize</a:t>
            </a:r>
            <a:r>
              <a:rPr lang="tr-TR" b="1" i="1" dirty="0"/>
              <a:t> bir diğerinden daha büyüktü. Belki yanlış yoldan dönerler diye kendilerini felâketlerle sarstık.</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Zuhruf</a:t>
            </a:r>
            <a:r>
              <a:rPr lang="tr-TR" b="1" dirty="0" smtClean="0"/>
              <a:t> </a:t>
            </a:r>
            <a:r>
              <a:rPr lang="tr-TR" sz="2000" b="1" dirty="0" smtClean="0"/>
              <a:t>Suresi 43 . sure</a:t>
            </a:r>
          </a:p>
          <a:p>
            <a:r>
              <a:rPr lang="tr-TR" sz="2000" b="1" dirty="0" smtClean="0"/>
              <a:t>48 . Ayet </a:t>
            </a:r>
            <a:endParaRPr lang="tr-TR" sz="2000" dirty="0"/>
          </a:p>
        </p:txBody>
      </p:sp>
    </p:spTree>
    <p:extLst>
      <p:ext uri="{BB962C8B-B14F-4D97-AF65-F5344CB8AC3E}">
        <p14:creationId xmlns:p14="http://schemas.microsoft.com/office/powerpoint/2010/main" val="3216537696"/>
      </p:ext>
    </p:extLst>
  </p:cSld>
  <p:clrMapOvr>
    <a:masterClrMapping/>
  </p:clrMapOvr>
</p:sld>
</file>

<file path=ppt/slides/slide6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573722"/>
            <a:ext cx="12192000" cy="1204331"/>
          </a:xfrm>
        </p:spPr>
        <p:txBody>
          <a:bodyPr>
            <a:noAutofit/>
          </a:bodyPr>
          <a:lstStyle/>
          <a:p>
            <a:pPr rtl="1"/>
            <a:r>
              <a:rPr lang="ar-AE" sz="3600" dirty="0"/>
              <a:t>وَلَمَّا جَٓاءَ عٖيسٰى بِالْبَيِّنَاتِ قَالَ قَدْ جِئْتُكُمْ بِالْحِكْمَةِ وَلِاُبَيِّنَ لَكُمْ بَعْضَ الَّذٖي تَخْتَلِفُونَ فٖيهِۚ </a:t>
            </a:r>
            <a:r>
              <a:rPr lang="tr-TR" sz="3600" dirty="0" smtClean="0"/>
              <a:t/>
            </a:r>
            <a:br>
              <a:rPr lang="tr-TR" sz="3600" dirty="0" smtClean="0"/>
            </a:br>
            <a:r>
              <a:rPr lang="tr-TR" sz="3600" dirty="0"/>
              <a:t/>
            </a:r>
            <a:br>
              <a:rPr lang="tr-TR" sz="3600" dirty="0"/>
            </a:br>
            <a:r>
              <a:rPr lang="ar-AE" sz="3600" dirty="0" smtClean="0"/>
              <a:t>فَاتَّقُوا </a:t>
            </a:r>
            <a:r>
              <a:rPr lang="ar-AE" sz="3600" dirty="0"/>
              <a:t>اللّٰهَ وَاَطٖيعُونِ</a:t>
            </a:r>
            <a:r>
              <a:rPr lang="ar-AE" sz="3600" b="1" dirty="0"/>
              <a:t>﴿٦٣</a:t>
            </a:r>
            <a:r>
              <a:rPr lang="ar-AE" sz="3600" b="1" dirty="0" smtClean="0"/>
              <a:t>﴾</a:t>
            </a:r>
            <a:r>
              <a:rPr lang="tr-TR" sz="3600" b="1" dirty="0" smtClean="0"/>
              <a:t/>
            </a:r>
            <a:br>
              <a:rPr lang="tr-TR" sz="3600" b="1" dirty="0" smtClean="0"/>
            </a:br>
            <a:r>
              <a:rPr lang="ar-AE" sz="3600" dirty="0"/>
              <a:t/>
            </a:r>
            <a:br>
              <a:rPr lang="ar-AE" sz="3600" dirty="0"/>
            </a:br>
            <a:r>
              <a:rPr lang="ar-AE" sz="3600" dirty="0"/>
              <a:t>اِنَّ اللّٰهَ هُوَ رَبّٖي وَرَبُّكُمْ فَاعْبُدُوهُؕ هٰذَا صِرَاطٌ مُسْتَقٖيمٌ</a:t>
            </a:r>
            <a:r>
              <a:rPr lang="ar-AE" sz="3600" b="1" dirty="0"/>
              <a:t>﴿٦٤﴾</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2000" b="1" i="1" dirty="0"/>
              <a:t>﴾63-64﴿Îsâ sağlam kanıtlarla geldiğinde şöyle dedi: “Size hikmeti getirdim ve anlaşmazlığa düştüğünüz bazı konuları açıklamaya geldim. Allah’a itaatsizlikten sakının ve bana uyun. Kuşkusuz Allah benim de rabbimdir, sizin de rabbinizdir. Şu halde O’na kulluk edin; işte bu dosdoğru yoldur.”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Zuhruf</a:t>
            </a:r>
            <a:r>
              <a:rPr lang="tr-TR" b="1" dirty="0" smtClean="0"/>
              <a:t> </a:t>
            </a:r>
            <a:r>
              <a:rPr lang="tr-TR" sz="2000" b="1" dirty="0" smtClean="0"/>
              <a:t>Suresi 43 . sure</a:t>
            </a:r>
          </a:p>
          <a:p>
            <a:r>
              <a:rPr lang="tr-TR" sz="2000" b="1" dirty="0" smtClean="0"/>
              <a:t>63 - 64 . Ayet </a:t>
            </a:r>
            <a:endParaRPr lang="tr-TR" sz="2000" dirty="0"/>
          </a:p>
        </p:txBody>
      </p:sp>
    </p:spTree>
    <p:extLst>
      <p:ext uri="{BB962C8B-B14F-4D97-AF65-F5344CB8AC3E}">
        <p14:creationId xmlns:p14="http://schemas.microsoft.com/office/powerpoint/2010/main" val="2326478467"/>
      </p:ext>
    </p:extLst>
  </p:cSld>
  <p:clrMapOvr>
    <a:masterClrMapping/>
  </p:clrMapOvr>
</p:sld>
</file>

<file path=ppt/slides/slide6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وَنَادَوْا يَا مَالِكُ لِيَقْضِ عَلَيْنَا رَبُّكَؕ قَالَ اِنَّكُمْ مَاكِثُونَ</a:t>
            </a:r>
            <a:r>
              <a:rPr lang="ar-AE" sz="3600" b="1" dirty="0"/>
              <a:t>﴿٧٧﴾</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﴾77﴿“Ey Mâlik, rabbin bizim işimizi bitirsin!” diyecekler; o da “Burada kalıcısınız” cevabını verecektir.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Zuhruf</a:t>
            </a:r>
            <a:r>
              <a:rPr lang="tr-TR" b="1" dirty="0" smtClean="0"/>
              <a:t> </a:t>
            </a:r>
            <a:r>
              <a:rPr lang="tr-TR" sz="2000" b="1" dirty="0" smtClean="0"/>
              <a:t>Suresi 43 . sure</a:t>
            </a:r>
          </a:p>
          <a:p>
            <a:r>
              <a:rPr lang="tr-TR" sz="2000" b="1" dirty="0" smtClean="0"/>
              <a:t>77 . Ayet </a:t>
            </a:r>
            <a:endParaRPr lang="tr-TR" sz="2000" dirty="0"/>
          </a:p>
        </p:txBody>
      </p:sp>
    </p:spTree>
    <p:extLst>
      <p:ext uri="{BB962C8B-B14F-4D97-AF65-F5344CB8AC3E}">
        <p14:creationId xmlns:p14="http://schemas.microsoft.com/office/powerpoint/2010/main" val="220973585"/>
      </p:ext>
    </p:extLst>
  </p:cSld>
  <p:clrMapOvr>
    <a:masterClrMapping/>
  </p:clrMapOvr>
</p:sld>
</file>

<file path=ppt/slides/slide6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dirty="0"/>
              <a:t>وَقٖيلِهٖ يَا رَبِّ اِنَّ هٰٓؤُ۬لَٓاءِ قَوْمٌ لَا يُؤْمِنُونَۘ</a:t>
            </a:r>
            <a:r>
              <a:rPr lang="ar-AE" b="1" dirty="0"/>
              <a:t>﴿٨٨﴾</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﴾88﴿Allah, peygamberin “Ey rabbim! Bunlar iman etmemekte direnen bir topluluk” dediğini de biliyor.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Zuhruf</a:t>
            </a:r>
            <a:r>
              <a:rPr lang="tr-TR" b="1" dirty="0" smtClean="0"/>
              <a:t> </a:t>
            </a:r>
            <a:r>
              <a:rPr lang="tr-TR" sz="2000" b="1" dirty="0" smtClean="0"/>
              <a:t>Suresi 43 . sure</a:t>
            </a:r>
          </a:p>
          <a:p>
            <a:r>
              <a:rPr lang="tr-TR" sz="2000" b="1" dirty="0" smtClean="0"/>
              <a:t>88 . Ayet </a:t>
            </a:r>
            <a:endParaRPr lang="tr-TR" sz="2000" dirty="0"/>
          </a:p>
        </p:txBody>
      </p:sp>
    </p:spTree>
    <p:extLst>
      <p:ext uri="{BB962C8B-B14F-4D97-AF65-F5344CB8AC3E}">
        <p14:creationId xmlns:p14="http://schemas.microsoft.com/office/powerpoint/2010/main" val="3965581594"/>
      </p:ext>
    </p:extLst>
  </p:cSld>
  <p:clrMapOvr>
    <a:masterClrMapping/>
  </p:clrMapOvr>
</p:sld>
</file>

<file path=ppt/slides/slide6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قُلْ اِنْ كَانَ لِلرَّحْمٰنِ وَلَدٌࣗ فَاَنَا۬ اَوَّلُ الْعَابِدٖينَ</a:t>
            </a:r>
            <a:r>
              <a:rPr lang="ar-AE" sz="3600" b="1" dirty="0"/>
              <a:t>﴿٨١</a:t>
            </a:r>
            <a:r>
              <a:rPr lang="ar-AE" sz="3600" b="1" dirty="0" smtClean="0"/>
              <a:t>﴾</a:t>
            </a:r>
            <a:r>
              <a:rPr lang="tr-TR" sz="3600" b="1" dirty="0" smtClean="0"/>
              <a:t/>
            </a:r>
            <a:br>
              <a:rPr lang="tr-TR" sz="3600" b="1" dirty="0" smtClean="0"/>
            </a:br>
            <a:r>
              <a:rPr lang="ar-AE" sz="3600" dirty="0"/>
              <a:t/>
            </a:r>
            <a:br>
              <a:rPr lang="ar-AE" sz="3600" dirty="0"/>
            </a:br>
            <a:r>
              <a:rPr lang="ar-AE" sz="3600" dirty="0"/>
              <a:t>سُبْحَانَ رَبِّ السَّمٰوَاتِ وَالْاَرْضِ رَبِّ الْعَرْشِ عَمَّا يَصِفُونَ</a:t>
            </a:r>
            <a:r>
              <a:rPr lang="ar-AE" sz="3600" b="1" dirty="0"/>
              <a:t>﴿٨٢﴾</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﴾81-82﴿De ki: “</a:t>
            </a:r>
            <a:r>
              <a:rPr lang="tr-TR" b="1" i="1" dirty="0" err="1"/>
              <a:t>Rahmân’ın</a:t>
            </a:r>
            <a:r>
              <a:rPr lang="tr-TR" b="1" i="1" dirty="0"/>
              <a:t> çocuğu olsa ona ibadet edenlerin başında ben olurum. Göklerin ve yerin rabbini, arşın rabbini onların yakıştırdığı niteliklerden tenzih ederim”.</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Zuhruf</a:t>
            </a:r>
            <a:r>
              <a:rPr lang="tr-TR" b="1" dirty="0" smtClean="0"/>
              <a:t> </a:t>
            </a:r>
            <a:r>
              <a:rPr lang="tr-TR" sz="2000" b="1" dirty="0" smtClean="0"/>
              <a:t>Suresi 43 . sure</a:t>
            </a:r>
          </a:p>
          <a:p>
            <a:r>
              <a:rPr lang="tr-TR" sz="2000" b="1" dirty="0" smtClean="0"/>
              <a:t>81 - 82 . Ayet </a:t>
            </a:r>
            <a:endParaRPr lang="tr-TR" sz="2000" dirty="0"/>
          </a:p>
        </p:txBody>
      </p:sp>
    </p:spTree>
    <p:extLst>
      <p:ext uri="{BB962C8B-B14F-4D97-AF65-F5344CB8AC3E}">
        <p14:creationId xmlns:p14="http://schemas.microsoft.com/office/powerpoint/2010/main" val="3291251626"/>
      </p:ext>
    </p:extLst>
  </p:cSld>
  <p:clrMapOvr>
    <a:masterClrMapping/>
  </p:clrMapOvr>
</p:sld>
</file>

<file path=ppt/slides/slide6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3276249"/>
            <a:ext cx="12192000" cy="1204331"/>
          </a:xfrm>
        </p:spPr>
        <p:txBody>
          <a:bodyPr>
            <a:noAutofit/>
          </a:bodyPr>
          <a:lstStyle/>
          <a:p>
            <a:pPr rtl="1"/>
            <a:r>
              <a:rPr lang="ar-AE" sz="3600" dirty="0"/>
              <a:t>فٖيهَا يُفْرَقُ كُـلُّ اَمْرٍ حَـكٖيمٍؕ</a:t>
            </a:r>
            <a:r>
              <a:rPr lang="ar-AE" sz="3600" b="1" dirty="0"/>
              <a:t>﴿٤</a:t>
            </a:r>
            <a:r>
              <a:rPr lang="ar-AE" sz="3600" b="1" dirty="0" smtClean="0"/>
              <a:t>﴾</a:t>
            </a:r>
            <a:r>
              <a:rPr lang="tr-TR" sz="3600" b="1" dirty="0" smtClean="0"/>
              <a:t/>
            </a:r>
            <a:br>
              <a:rPr lang="tr-TR" sz="3600" b="1" dirty="0" smtClean="0"/>
            </a:br>
            <a:r>
              <a:rPr lang="ar-AE" sz="3600" dirty="0"/>
              <a:t/>
            </a:r>
            <a:br>
              <a:rPr lang="ar-AE" sz="3600" dirty="0"/>
            </a:br>
            <a:r>
              <a:rPr lang="ar-AE" sz="3600" dirty="0"/>
              <a:t>اَمْراً مِنْ عِنْدِنَاؕ اِنَّا كُنَّا مُرْسِلٖينَۚ</a:t>
            </a:r>
            <a:r>
              <a:rPr lang="ar-AE" sz="3600" b="1" dirty="0"/>
              <a:t>﴿٥</a:t>
            </a:r>
            <a:r>
              <a:rPr lang="ar-AE" sz="3600" b="1" dirty="0" smtClean="0"/>
              <a:t>﴾</a:t>
            </a:r>
            <a:r>
              <a:rPr lang="tr-TR" sz="3600" b="1" dirty="0" smtClean="0"/>
              <a:t/>
            </a:r>
            <a:br>
              <a:rPr lang="tr-TR" sz="3600" b="1" dirty="0" smtClean="0"/>
            </a:br>
            <a:r>
              <a:rPr lang="ar-AE" sz="3600" dirty="0"/>
              <a:t/>
            </a:r>
            <a:br>
              <a:rPr lang="ar-AE" sz="3600" dirty="0"/>
            </a:br>
            <a:r>
              <a:rPr lang="ar-AE" sz="3600" dirty="0"/>
              <a:t>رَحْمَةً مِنْ رَبِّكَؕ اِنَّهُ هُوَ السَّمٖيعُ الْعَلٖيمُۙ</a:t>
            </a:r>
            <a:r>
              <a:rPr lang="ar-AE" sz="3600" b="1" dirty="0"/>
              <a:t>﴿٦</a:t>
            </a:r>
            <a:r>
              <a:rPr lang="ar-AE" sz="3600" b="1" dirty="0" smtClean="0"/>
              <a:t>﴾</a:t>
            </a:r>
            <a:r>
              <a:rPr lang="tr-TR" sz="3600" b="1" dirty="0" smtClean="0"/>
              <a:t/>
            </a:r>
            <a:br>
              <a:rPr lang="tr-TR" sz="3600" b="1" dirty="0" smtClean="0"/>
            </a:br>
            <a:r>
              <a:rPr lang="tr-TR" sz="3600" b="1" dirty="0" smtClean="0"/>
              <a:t/>
            </a:r>
            <a:br>
              <a:rPr lang="tr-TR" sz="3600" b="1" dirty="0" smtClean="0"/>
            </a:br>
            <a:r>
              <a:rPr lang="ar-AE" sz="3600" dirty="0"/>
              <a:t>رَبِّ السَّمٰوَاتِ وَالْاَرْضِ وَمَا بَيْنَهُمَاۘ اِنْ كُنْتُمْ مُوقِنٖينَ</a:t>
            </a:r>
            <a:r>
              <a:rPr lang="ar-AE" sz="3600" b="1" dirty="0"/>
              <a:t>﴿٧﴾</a:t>
            </a:r>
            <a:endParaRPr lang="ar-AE" sz="3600" dirty="0"/>
          </a:p>
        </p:txBody>
      </p:sp>
      <p:sp>
        <p:nvSpPr>
          <p:cNvPr id="3" name="Alt Başlık 2"/>
          <p:cNvSpPr>
            <a:spLocks noGrp="1"/>
          </p:cNvSpPr>
          <p:nvPr>
            <p:ph type="subTitle" idx="1"/>
          </p:nvPr>
        </p:nvSpPr>
        <p:spPr>
          <a:xfrm>
            <a:off x="0" y="5202238"/>
            <a:ext cx="12192000" cy="1655762"/>
          </a:xfrm>
        </p:spPr>
        <p:txBody>
          <a:bodyPr>
            <a:normAutofit/>
          </a:bodyPr>
          <a:lstStyle/>
          <a:p>
            <a:r>
              <a:rPr lang="tr-TR" sz="2000" b="1" i="1" dirty="0"/>
              <a:t>﴾4-7﴿O gecede bizim katımızdan bir emirle hüküm ve hikmet konusu olan bütün işler ayrılır. Rabbinden, eğer doğru biliyorsanız göklerin, yerin ve bunlar arasında olan her şeyin rabbinden bir rahmet olarak biz devamlı göndermekteyiz. O her şeyi işitir ve bilir</a:t>
            </a:r>
            <a:r>
              <a:rPr lang="tr-TR" sz="2000" b="1" i="1" dirty="0" smtClean="0"/>
              <a:t>.</a:t>
            </a:r>
            <a:endParaRPr lang="tr-TR" sz="2000"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Duhân</a:t>
            </a:r>
            <a:r>
              <a:rPr lang="tr-TR" b="1" dirty="0" smtClean="0"/>
              <a:t> </a:t>
            </a:r>
            <a:r>
              <a:rPr lang="tr-TR" sz="2000" b="1" dirty="0" smtClean="0"/>
              <a:t>Suresi 44 . sure</a:t>
            </a:r>
          </a:p>
          <a:p>
            <a:r>
              <a:rPr lang="tr-TR" sz="2000" b="1" dirty="0" smtClean="0"/>
              <a:t>4-5-6-7 . Ayet </a:t>
            </a:r>
            <a:endParaRPr lang="tr-TR" sz="2000" dirty="0"/>
          </a:p>
        </p:txBody>
      </p:sp>
    </p:spTree>
    <p:extLst>
      <p:ext uri="{BB962C8B-B14F-4D97-AF65-F5344CB8AC3E}">
        <p14:creationId xmlns:p14="http://schemas.microsoft.com/office/powerpoint/2010/main" val="3499617032"/>
      </p:ext>
    </p:extLst>
  </p:cSld>
  <p:clrMapOvr>
    <a:masterClrMapping/>
  </p:clrMapOvr>
</p:sld>
</file>

<file path=ppt/slides/slide6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لَٓا اِلٰهَ اِلَّا هُوَ يُحْـيٖ وَيُمٖيتُؕ رَبُّكُمْ وَرَبُّ اٰبَٓائِكُمُ الْاَوَّلٖينَ</a:t>
            </a:r>
            <a:r>
              <a:rPr lang="ar-AE" sz="3600" b="1" dirty="0"/>
              <a:t>﴿٨﴾</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﴾8﴿O’ndan başka tanrı yoktur, hayat verir ve öldürür. Sizin de rabbinizdir, önceden gelip geçmiş ecdadınızın da rabbidir.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Duhân</a:t>
            </a:r>
            <a:r>
              <a:rPr lang="tr-TR" b="1" dirty="0" smtClean="0"/>
              <a:t> </a:t>
            </a:r>
            <a:r>
              <a:rPr lang="tr-TR" sz="2000" b="1" dirty="0" smtClean="0"/>
              <a:t>Suresi 44 . sure</a:t>
            </a:r>
          </a:p>
          <a:p>
            <a:r>
              <a:rPr lang="tr-TR" sz="2000" b="1" dirty="0"/>
              <a:t>8</a:t>
            </a:r>
            <a:r>
              <a:rPr lang="tr-TR" sz="2000" b="1" dirty="0" smtClean="0"/>
              <a:t> . Ayet </a:t>
            </a:r>
            <a:endParaRPr lang="tr-TR" sz="2000" dirty="0"/>
          </a:p>
        </p:txBody>
      </p:sp>
    </p:spTree>
    <p:extLst>
      <p:ext uri="{BB962C8B-B14F-4D97-AF65-F5344CB8AC3E}">
        <p14:creationId xmlns:p14="http://schemas.microsoft.com/office/powerpoint/2010/main" val="3390357732"/>
      </p:ext>
    </p:extLst>
  </p:cSld>
  <p:clrMapOvr>
    <a:masterClrMapping/>
  </p:clrMapOvr>
</p:sld>
</file>

<file path=ppt/slides/slide6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807897"/>
            <a:ext cx="12192000" cy="1204331"/>
          </a:xfrm>
        </p:spPr>
        <p:txBody>
          <a:bodyPr>
            <a:noAutofit/>
          </a:bodyPr>
          <a:lstStyle/>
          <a:p>
            <a:pPr rtl="1"/>
            <a:r>
              <a:rPr lang="ar-AE" dirty="0"/>
              <a:t>فَارْتَقِبْ يَوْمَ تَأْتِي السَّمَٓاءُ بِدُخَانٍ مُبٖينٍۙ</a:t>
            </a:r>
            <a:r>
              <a:rPr lang="ar-AE" b="1" dirty="0"/>
              <a:t>﴿١٠</a:t>
            </a:r>
            <a:r>
              <a:rPr lang="ar-AE" b="1" dirty="0" smtClean="0"/>
              <a:t>﴾</a:t>
            </a:r>
            <a:r>
              <a:rPr lang="tr-TR" b="1" dirty="0" smtClean="0"/>
              <a:t/>
            </a:r>
            <a:br>
              <a:rPr lang="tr-TR" b="1" dirty="0" smtClean="0"/>
            </a:br>
            <a:r>
              <a:rPr lang="ar-AE" dirty="0"/>
              <a:t/>
            </a:r>
            <a:br>
              <a:rPr lang="ar-AE" dirty="0"/>
            </a:br>
            <a:r>
              <a:rPr lang="ar-AE" dirty="0"/>
              <a:t>يَغْشَى النَّاسَؕ هٰذَا عَذَابٌ اَلٖيمٌ</a:t>
            </a:r>
            <a:r>
              <a:rPr lang="ar-AE" b="1" dirty="0"/>
              <a:t>﴿١١﴾</a:t>
            </a:r>
            <a:endParaRPr lang="ar-AE"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﴾10-11﴿Göğün bütün insanları kuşatan belirgin bir dumana bürüneceği günü bekle. Bu acı veren bir azaptır.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Duhân</a:t>
            </a:r>
            <a:r>
              <a:rPr lang="tr-TR" b="1" dirty="0" smtClean="0"/>
              <a:t> </a:t>
            </a:r>
            <a:r>
              <a:rPr lang="tr-TR" sz="2000" b="1" dirty="0" smtClean="0"/>
              <a:t>Suresi 44 . sure</a:t>
            </a:r>
          </a:p>
          <a:p>
            <a:r>
              <a:rPr lang="tr-TR" sz="2000" b="1" dirty="0" smtClean="0"/>
              <a:t>10 - 11 . Ayet </a:t>
            </a:r>
            <a:endParaRPr lang="tr-TR" sz="2000" dirty="0"/>
          </a:p>
        </p:txBody>
      </p:sp>
    </p:spTree>
    <p:extLst>
      <p:ext uri="{BB962C8B-B14F-4D97-AF65-F5344CB8AC3E}">
        <p14:creationId xmlns:p14="http://schemas.microsoft.com/office/powerpoint/2010/main" val="3082576837"/>
      </p:ext>
    </p:extLst>
  </p:cSld>
  <p:clrMapOvr>
    <a:masterClrMapping/>
  </p:clrMapOvr>
</p:sld>
</file>

<file path=ppt/slides/slide6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dirty="0"/>
              <a:t>رَبَّـنَا اكْشِفْ عَنَّا الْعَذَابَ اِنَّا مُؤْمِنُونَ</a:t>
            </a:r>
            <a:r>
              <a:rPr lang="ar-AE" b="1" dirty="0"/>
              <a:t>﴿١٢﴾</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﴾12﴿“Rabbimiz, üzerimizden azabı kaldır, bizler artık inanmaktayız” (diyecekler).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Duhân</a:t>
            </a:r>
            <a:r>
              <a:rPr lang="tr-TR" b="1" dirty="0" smtClean="0"/>
              <a:t> </a:t>
            </a:r>
            <a:r>
              <a:rPr lang="tr-TR" sz="2000" b="1" dirty="0" smtClean="0"/>
              <a:t>Suresi 44 . sure</a:t>
            </a:r>
          </a:p>
          <a:p>
            <a:r>
              <a:rPr lang="tr-TR" sz="2000" b="1" dirty="0" smtClean="0"/>
              <a:t>12 . Ayet </a:t>
            </a:r>
            <a:endParaRPr lang="tr-TR" sz="2000" dirty="0"/>
          </a:p>
        </p:txBody>
      </p:sp>
    </p:spTree>
    <p:extLst>
      <p:ext uri="{BB962C8B-B14F-4D97-AF65-F5344CB8AC3E}">
        <p14:creationId xmlns:p14="http://schemas.microsoft.com/office/powerpoint/2010/main" val="1627549815"/>
      </p:ext>
    </p:extLst>
  </p:cSld>
  <p:clrMapOvr>
    <a:masterClrMapping/>
  </p:clrMapOvr>
</p:sld>
</file>

<file path=ppt/slides/slide6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875042"/>
            <a:ext cx="12192000" cy="1204331"/>
          </a:xfrm>
        </p:spPr>
        <p:txBody>
          <a:bodyPr>
            <a:noAutofit/>
          </a:bodyPr>
          <a:lstStyle/>
          <a:p>
            <a:pPr rtl="1"/>
            <a:r>
              <a:rPr lang="ar-AE" sz="3600" dirty="0"/>
              <a:t>وَاَنْ لَا تَعْلُوا عَلَى اللّٰهِۚ اِنّٖٓي اٰتٖيكُمْ بِسُلْطَانٍ مُبٖينٍۚ</a:t>
            </a:r>
            <a:r>
              <a:rPr lang="ar-AE" sz="3600" b="1" dirty="0"/>
              <a:t>﴿١٩</a:t>
            </a:r>
            <a:r>
              <a:rPr lang="ar-AE" sz="3600" b="1" dirty="0" smtClean="0"/>
              <a:t>﴾</a:t>
            </a:r>
            <a:r>
              <a:rPr lang="tr-TR" sz="3600" b="1" dirty="0" smtClean="0"/>
              <a:t/>
            </a:r>
            <a:br>
              <a:rPr lang="tr-TR" sz="3600" b="1" dirty="0" smtClean="0"/>
            </a:br>
            <a:r>
              <a:rPr lang="ar-AE" sz="3600" dirty="0"/>
              <a:t/>
            </a:r>
            <a:br>
              <a:rPr lang="ar-AE" sz="3600" dirty="0"/>
            </a:br>
            <a:r>
              <a:rPr lang="ar-AE" sz="3600" dirty="0"/>
              <a:t>وَاِنّٖي عُذْتُ بِرَبّٖي وَرَبِّكُمْ اَنْ تَرْجُمُونِؗ</a:t>
            </a:r>
            <a:r>
              <a:rPr lang="ar-AE" sz="3600" b="1" dirty="0"/>
              <a:t>﴿٢٠</a:t>
            </a:r>
            <a:r>
              <a:rPr lang="ar-AE" sz="3600" b="1" dirty="0" smtClean="0"/>
              <a:t>﴾</a:t>
            </a:r>
            <a:r>
              <a:rPr lang="tr-TR" sz="3600" b="1" dirty="0" smtClean="0"/>
              <a:t/>
            </a:r>
            <a:br>
              <a:rPr lang="tr-TR" sz="3600" b="1" dirty="0" smtClean="0"/>
            </a:br>
            <a:r>
              <a:rPr lang="ar-AE" sz="3600" dirty="0"/>
              <a:t/>
            </a:r>
            <a:br>
              <a:rPr lang="ar-AE" sz="3600" dirty="0"/>
            </a:br>
            <a:r>
              <a:rPr lang="ar-AE" sz="3600" dirty="0"/>
              <a:t>وَاِنْ لَمْ تُؤْمِنُوا لٖي فَاعْتَزِلُونِ</a:t>
            </a:r>
            <a:r>
              <a:rPr lang="ar-AE" sz="3600" b="1" dirty="0"/>
              <a:t>﴿٢١﴾</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﴾19-21﴿“Allah’a baş kaldırmayın. Kuşkusuz size, söylediklerimi kanıtlayacak açık bir delil sunacağım. Beni taşa tutmanıza karşı, benim de rabbim, sizin de rabbiniz olan Allah’a sığınırım. Eğer bana inanmazsanız bari yolumdan çekilin.”</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Duhân</a:t>
            </a:r>
            <a:r>
              <a:rPr lang="tr-TR" b="1" dirty="0" smtClean="0"/>
              <a:t> </a:t>
            </a:r>
            <a:r>
              <a:rPr lang="tr-TR" sz="2000" b="1" dirty="0" smtClean="0"/>
              <a:t>Suresi 44 . sure</a:t>
            </a:r>
          </a:p>
          <a:p>
            <a:r>
              <a:rPr lang="tr-TR" sz="2000" b="1" dirty="0" smtClean="0"/>
              <a:t>19-20-21 . Ayet </a:t>
            </a:r>
            <a:endParaRPr lang="tr-TR" sz="2000" dirty="0"/>
          </a:p>
        </p:txBody>
      </p:sp>
    </p:spTree>
    <p:extLst>
      <p:ext uri="{BB962C8B-B14F-4D97-AF65-F5344CB8AC3E}">
        <p14:creationId xmlns:p14="http://schemas.microsoft.com/office/powerpoint/2010/main" val="185525911"/>
      </p:ext>
    </p:extLst>
  </p:cSld>
  <p:clrMapOvr>
    <a:masterClrMapping/>
  </p:clrMapOvr>
</p:sld>
</file>

<file path=ppt/slides/slide6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dirty="0"/>
              <a:t>فَدَعَا رَبَّهُٓ اَنَّ هٰٓؤُ۬لَٓاءِ قَوْمٌ مُجْرِمُونَ</a:t>
            </a:r>
            <a:r>
              <a:rPr lang="ar-AE" b="1" dirty="0"/>
              <a:t>﴿٢٢﴾</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﴾22﴿Sonuç alamayınca rabbine, “Bunlar günaha batmış bir topluluk!” diye </a:t>
            </a:r>
            <a:r>
              <a:rPr lang="tr-TR" b="1" i="1" dirty="0" err="1"/>
              <a:t>arzıhal</a:t>
            </a:r>
            <a:r>
              <a:rPr lang="tr-TR" b="1" i="1" dirty="0"/>
              <a:t> etti.</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Duhân</a:t>
            </a:r>
            <a:r>
              <a:rPr lang="tr-TR" b="1" dirty="0" smtClean="0"/>
              <a:t> </a:t>
            </a:r>
            <a:r>
              <a:rPr lang="tr-TR" sz="2000" b="1" dirty="0" smtClean="0"/>
              <a:t>Suresi 44 . sure</a:t>
            </a:r>
          </a:p>
          <a:p>
            <a:r>
              <a:rPr lang="tr-TR" sz="2000" b="1" dirty="0" smtClean="0"/>
              <a:t>22 . Ayet </a:t>
            </a:r>
            <a:endParaRPr lang="tr-TR" sz="2000" dirty="0"/>
          </a:p>
        </p:txBody>
      </p:sp>
    </p:spTree>
    <p:extLst>
      <p:ext uri="{BB962C8B-B14F-4D97-AF65-F5344CB8AC3E}">
        <p14:creationId xmlns:p14="http://schemas.microsoft.com/office/powerpoint/2010/main" val="2816642465"/>
      </p:ext>
    </p:extLst>
  </p:cSld>
  <p:clrMapOvr>
    <a:masterClrMapping/>
  </p:clrMapOvr>
</p:sld>
</file>

<file path=ppt/slides/slide6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لَا يَذُوقُونَ فٖيهَا الْمَوْتَ اِلَّا الْمَوْتَةَ الْاُو۫لٰىۚ وَوَقٰيهُمْ عَذَابَ الْجَحٖيمِۙ</a:t>
            </a:r>
            <a:r>
              <a:rPr lang="ar-AE" sz="3600" b="1" dirty="0"/>
              <a:t>﴿٥٦</a:t>
            </a:r>
            <a:r>
              <a:rPr lang="ar-AE" sz="3600" b="1" dirty="0" smtClean="0"/>
              <a:t>﴾</a:t>
            </a:r>
            <a:r>
              <a:rPr lang="tr-TR" sz="3600" b="1" dirty="0" smtClean="0"/>
              <a:t/>
            </a:r>
            <a:br>
              <a:rPr lang="tr-TR" sz="3600" b="1" dirty="0" smtClean="0"/>
            </a:br>
            <a:r>
              <a:rPr lang="ar-AE" sz="3600" dirty="0"/>
              <a:t/>
            </a:r>
            <a:br>
              <a:rPr lang="ar-AE" sz="3600" dirty="0"/>
            </a:br>
            <a:r>
              <a:rPr lang="ar-AE" sz="3600" dirty="0"/>
              <a:t>فَضْلاً مِنْ رَبِّكَؕ ذٰلِكَ هُوَ الْفَوْزُ الْعَظٖيمُ</a:t>
            </a:r>
            <a:r>
              <a:rPr lang="ar-AE" sz="3600" b="1" dirty="0"/>
              <a:t>﴿٥٧﴾</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﴾56-57﴿Orada ilk ölümlerinden başka bir ölüm tatmayacaklar. Rabbin, onları bir </a:t>
            </a:r>
            <a:r>
              <a:rPr lang="tr-TR" b="1" i="1" dirty="0" err="1"/>
              <a:t>lutuf</a:t>
            </a:r>
            <a:r>
              <a:rPr lang="tr-TR" b="1" i="1" dirty="0"/>
              <a:t> olarak cehennem azabından da koruyacak. İşte büyük kazanç budur!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Duhân</a:t>
            </a:r>
            <a:r>
              <a:rPr lang="tr-TR" b="1" dirty="0" smtClean="0"/>
              <a:t> </a:t>
            </a:r>
            <a:r>
              <a:rPr lang="tr-TR" sz="2000" b="1" dirty="0" smtClean="0"/>
              <a:t>Suresi 44 . sure</a:t>
            </a:r>
          </a:p>
          <a:p>
            <a:r>
              <a:rPr lang="tr-TR" sz="2000" b="1" dirty="0" smtClean="0"/>
              <a:t>56 - 57 . Ayet </a:t>
            </a:r>
            <a:endParaRPr lang="tr-TR" sz="2000" dirty="0"/>
          </a:p>
        </p:txBody>
      </p:sp>
    </p:spTree>
    <p:extLst>
      <p:ext uri="{BB962C8B-B14F-4D97-AF65-F5344CB8AC3E}">
        <p14:creationId xmlns:p14="http://schemas.microsoft.com/office/powerpoint/2010/main" val="368459039"/>
      </p:ext>
    </p:extLst>
  </p:cSld>
  <p:clrMapOvr>
    <a:masterClrMapping/>
  </p:clrMapOvr>
</p:sld>
</file>

<file path=ppt/slides/slide6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هٰذَا هُدًىۚ وَالَّذٖينَ كَفَرُوا بِاٰيَاتِ رَبِّهِمْ لَهُمْ عَذَابٌ مِنْ رِجْزٍ اَلٖيمٌࣖ</a:t>
            </a:r>
            <a:r>
              <a:rPr lang="ar-AE" sz="3600" b="1" dirty="0"/>
              <a:t>﴿١١﴾</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﴾11﴿Bu (Kur’an) bir doğru yol rehberidir. Rablerinin </a:t>
            </a:r>
            <a:r>
              <a:rPr lang="tr-TR" b="1" i="1" dirty="0" err="1"/>
              <a:t>âyetlerini</a:t>
            </a:r>
            <a:r>
              <a:rPr lang="tr-TR" b="1" i="1" dirty="0"/>
              <a:t> inkâr edenler için ise en şiddetlisinden elem verici bir azap vardır.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Câsiye</a:t>
            </a:r>
            <a:r>
              <a:rPr lang="tr-TR" b="1" dirty="0" smtClean="0"/>
              <a:t> </a:t>
            </a:r>
            <a:r>
              <a:rPr lang="tr-TR" sz="2000" b="1" dirty="0" smtClean="0"/>
              <a:t>Suresi 45 . sure</a:t>
            </a:r>
          </a:p>
          <a:p>
            <a:r>
              <a:rPr lang="tr-TR" sz="2000" b="1" dirty="0" smtClean="0"/>
              <a:t>11 . Ayet </a:t>
            </a:r>
            <a:endParaRPr lang="tr-TR" sz="2000" dirty="0"/>
          </a:p>
        </p:txBody>
      </p:sp>
    </p:spTree>
    <p:extLst>
      <p:ext uri="{BB962C8B-B14F-4D97-AF65-F5344CB8AC3E}">
        <p14:creationId xmlns:p14="http://schemas.microsoft.com/office/powerpoint/2010/main" val="298125923"/>
      </p:ext>
    </p:extLst>
  </p:cSld>
  <p:clrMapOvr>
    <a:masterClrMapping/>
  </p:clrMapOvr>
</p:sld>
</file>

<file path=ppt/slides/slide6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مَنْ عَمِلَ صَالِحاً فَلِنَفْسِهٖۚ وَمَنْ اَسَٓاءَ فَعَلَيْهَاؗ ثُمَّ اِلٰى رَبِّكُمْ تُرْجَعُونَ</a:t>
            </a:r>
            <a:r>
              <a:rPr lang="ar-AE" sz="3600" b="1" dirty="0"/>
              <a:t>﴿١٥﴾</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﴾15﴿İyi işler yapan kendisi için yapmıştır, kötülük yapanın da kötülüğü kendinedir; sonra rabbinize döndürüleceksiniz.</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Câsiye</a:t>
            </a:r>
            <a:r>
              <a:rPr lang="tr-TR" b="1" dirty="0" smtClean="0"/>
              <a:t> </a:t>
            </a:r>
            <a:r>
              <a:rPr lang="tr-TR" sz="2000" b="1" dirty="0" smtClean="0"/>
              <a:t>Suresi 45 . sure</a:t>
            </a:r>
          </a:p>
          <a:p>
            <a:r>
              <a:rPr lang="tr-TR" sz="2000" b="1" dirty="0" smtClean="0"/>
              <a:t>15 . Ayet </a:t>
            </a:r>
            <a:endParaRPr lang="tr-TR" sz="2000" dirty="0"/>
          </a:p>
        </p:txBody>
      </p:sp>
    </p:spTree>
    <p:extLst>
      <p:ext uri="{BB962C8B-B14F-4D97-AF65-F5344CB8AC3E}">
        <p14:creationId xmlns:p14="http://schemas.microsoft.com/office/powerpoint/2010/main" val="235790909"/>
      </p:ext>
    </p:extLst>
  </p:cSld>
  <p:clrMapOvr>
    <a:masterClrMapping/>
  </p:clrMapOvr>
</p:sld>
</file>

<file path=ppt/slides/slide6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وَاٰتَيْنَاهُمْ بَيِّنَاتٍ مِنَ الْاَمْرِۚ فَمَا اخْتَلَفُٓوا اِلَّا مِنْ بَعْدِ مَا جَٓاءَهُمُ الْعِلْمُۙ بَغْياً بَيْنَهُمْؕ اِنَّ </a:t>
            </a:r>
            <a:r>
              <a:rPr lang="ar-AE" sz="3600" dirty="0" smtClean="0"/>
              <a:t>رَبَّكَ</a:t>
            </a:r>
            <a:r>
              <a:rPr lang="tr-TR" sz="3600" dirty="0" smtClean="0"/>
              <a:t/>
            </a:r>
            <a:br>
              <a:rPr lang="tr-TR" sz="3600" dirty="0" smtClean="0"/>
            </a:br>
            <a:r>
              <a:rPr lang="tr-TR" sz="3600" dirty="0"/>
              <a:t/>
            </a:r>
            <a:br>
              <a:rPr lang="tr-TR" sz="3600" dirty="0"/>
            </a:br>
            <a:r>
              <a:rPr lang="ar-AE" sz="3600" dirty="0" smtClean="0"/>
              <a:t> </a:t>
            </a:r>
            <a:r>
              <a:rPr lang="ar-AE" sz="3600" dirty="0"/>
              <a:t>يَقْضٖي بَيْنَهُمْ يَوْمَ الْقِيٰمَةِ فٖيمَا كَانُوا فٖيهِ يَخْتَلِفُونَ</a:t>
            </a:r>
            <a:r>
              <a:rPr lang="ar-AE" sz="3600" b="1" dirty="0"/>
              <a:t>﴿١٧﴾</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2000" b="1" i="1" dirty="0"/>
              <a:t>﴾17﴿Onlara din konusunda açıklamalar yaptık. Kendilerine bu bilgiler geldikten sonra sadece birbirine karşı hak tanımazlık yüzünden aralarında görüş ayrılığına düştüler. Kuşkusuz rabbin kıyamet gününde, aralarında ihtilâfa düştükleri konularda hükmünü verecektir.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Câsiye</a:t>
            </a:r>
            <a:r>
              <a:rPr lang="tr-TR" b="1" dirty="0" smtClean="0"/>
              <a:t> </a:t>
            </a:r>
            <a:r>
              <a:rPr lang="tr-TR" sz="2000" b="1" dirty="0" smtClean="0"/>
              <a:t>Suresi 45 . sure</a:t>
            </a:r>
          </a:p>
          <a:p>
            <a:r>
              <a:rPr lang="tr-TR" sz="2000" b="1" dirty="0" smtClean="0"/>
              <a:t>17 . Ayet </a:t>
            </a:r>
            <a:endParaRPr lang="tr-TR" sz="2000" dirty="0"/>
          </a:p>
        </p:txBody>
      </p:sp>
    </p:spTree>
    <p:extLst>
      <p:ext uri="{BB962C8B-B14F-4D97-AF65-F5344CB8AC3E}">
        <p14:creationId xmlns:p14="http://schemas.microsoft.com/office/powerpoint/2010/main" val="3007521524"/>
      </p:ext>
    </p:extLst>
  </p:cSld>
  <p:clrMapOvr>
    <a:masterClrMapping/>
  </p:clrMapOvr>
</p:sld>
</file>

<file path=ppt/slides/slide6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dirty="0"/>
              <a:t>هٰذَا بَصَٓائِرُ لِلنَّاسِ وَهُدًى وَرَحْمَةٌ لِقَوْمٍ يُوقِنُونَ</a:t>
            </a:r>
            <a:r>
              <a:rPr lang="ar-AE" b="1" dirty="0"/>
              <a:t>﴿٢٠﴾</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﴾20﴿Bu kitap, insanların aklını aydınlatan ışık, inananlar için bir kılavuz, bir rahmettir.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Câsiye</a:t>
            </a:r>
            <a:r>
              <a:rPr lang="tr-TR" b="1" dirty="0" smtClean="0"/>
              <a:t> </a:t>
            </a:r>
            <a:r>
              <a:rPr lang="tr-TR" sz="2000" b="1" dirty="0" smtClean="0"/>
              <a:t>Suresi 45 . sure</a:t>
            </a:r>
          </a:p>
          <a:p>
            <a:r>
              <a:rPr lang="tr-TR" sz="2000" b="1" dirty="0" smtClean="0"/>
              <a:t>20 . Ayet </a:t>
            </a:r>
            <a:endParaRPr lang="tr-TR" sz="2000" dirty="0"/>
          </a:p>
        </p:txBody>
      </p:sp>
    </p:spTree>
    <p:extLst>
      <p:ext uri="{BB962C8B-B14F-4D97-AF65-F5344CB8AC3E}">
        <p14:creationId xmlns:p14="http://schemas.microsoft.com/office/powerpoint/2010/main" val="2534306847"/>
      </p:ext>
    </p:extLst>
  </p:cSld>
  <p:clrMapOvr>
    <a:masterClrMapping/>
  </p:clrMapOvr>
</p:sld>
</file>

<file path=ppt/slides/slide6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اَمْ حَسِبَ الَّذٖينَ اجْتَرَحُوا السَّيِّـَٔاتِ اَنْ نَجْعَلَهُمْ كَالَّذٖينَ اٰمَنُوا وَعَمِلُوا الصَّالِحَاتِۙ سَوَٓاءً </a:t>
            </a:r>
            <a:r>
              <a:rPr lang="tr-TR" sz="3600" dirty="0" smtClean="0"/>
              <a:t/>
            </a:r>
            <a:br>
              <a:rPr lang="tr-TR" sz="3600" dirty="0" smtClean="0"/>
            </a:br>
            <a:r>
              <a:rPr lang="tr-TR" sz="3600" dirty="0"/>
              <a:t/>
            </a:r>
            <a:br>
              <a:rPr lang="tr-TR" sz="3600" dirty="0"/>
            </a:br>
            <a:r>
              <a:rPr lang="ar-AE" sz="3600" dirty="0" smtClean="0"/>
              <a:t>مَحْيَاهُمْ </a:t>
            </a:r>
            <a:r>
              <a:rPr lang="ar-AE" sz="3600" dirty="0"/>
              <a:t>وَمَمَاتُهُمْؕ سَٓاءَ مَا يَحْكُمُونَࣖ</a:t>
            </a:r>
            <a:r>
              <a:rPr lang="ar-AE" sz="3600" b="1" dirty="0"/>
              <a:t>﴿٢١﴾</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﴾21﴿Yoksa kötülüğe gömülüp kalanlar, hayatlarını ve ölümlerini, eşit olarak iman edip dünya ve </a:t>
            </a:r>
            <a:r>
              <a:rPr lang="tr-TR" b="1" i="1" dirty="0" err="1"/>
              <a:t>âhiret</a:t>
            </a:r>
            <a:r>
              <a:rPr lang="tr-TR" b="1" i="1" dirty="0"/>
              <a:t> için yararlı işler yapanlarınki gibi mi yapacağımızı zannediyorlar? Verdikleri hüküm ne kötü!</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Câsiye</a:t>
            </a:r>
            <a:r>
              <a:rPr lang="tr-TR" b="1" dirty="0" smtClean="0"/>
              <a:t> </a:t>
            </a:r>
            <a:r>
              <a:rPr lang="tr-TR" sz="2000" b="1" dirty="0" smtClean="0"/>
              <a:t>Suresi 45 . sure</a:t>
            </a:r>
          </a:p>
          <a:p>
            <a:r>
              <a:rPr lang="tr-TR" sz="2000" b="1" dirty="0" smtClean="0"/>
              <a:t>21 . Ayet </a:t>
            </a:r>
            <a:endParaRPr lang="tr-TR" sz="2000" dirty="0"/>
          </a:p>
        </p:txBody>
      </p:sp>
    </p:spTree>
    <p:extLst>
      <p:ext uri="{BB962C8B-B14F-4D97-AF65-F5344CB8AC3E}">
        <p14:creationId xmlns:p14="http://schemas.microsoft.com/office/powerpoint/2010/main" val="3405960404"/>
      </p:ext>
    </p:extLst>
  </p:cSld>
  <p:clrMapOvr>
    <a:masterClrMapping/>
  </p:clrMapOvr>
</p:sld>
</file>

<file path=ppt/slides/slide6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وَخَلَقَ اللّٰهُ السَّمٰوَاتِ وَالْاَرْضَ بِالْحَقِّ وَلِتُجْزٰى كُلُّ نَفْسٍ بِمَا كَسَبَتْ وَهُمْ لَا يُظْلَمُونَ</a:t>
            </a:r>
            <a:r>
              <a:rPr lang="ar-AE" sz="3600" b="1" dirty="0"/>
              <a:t>﴿٢٢﴾</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﴾22﴿Halbuki Allah gökleri ve yeri ciddi amaçlarla ve hiçbiri haksızlığa uğramaksızın herkesin hak ettiğine göre karşılık görmesi için yarattı.</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Câsiye</a:t>
            </a:r>
            <a:r>
              <a:rPr lang="tr-TR" b="1" dirty="0" smtClean="0"/>
              <a:t> </a:t>
            </a:r>
            <a:r>
              <a:rPr lang="tr-TR" sz="2000" b="1" dirty="0" smtClean="0"/>
              <a:t>Suresi 45 . sure</a:t>
            </a:r>
          </a:p>
          <a:p>
            <a:r>
              <a:rPr lang="tr-TR" sz="2000" b="1" dirty="0" smtClean="0"/>
              <a:t>22 . Ayet </a:t>
            </a:r>
            <a:endParaRPr lang="tr-TR" sz="2000" dirty="0"/>
          </a:p>
        </p:txBody>
      </p:sp>
    </p:spTree>
    <p:extLst>
      <p:ext uri="{BB962C8B-B14F-4D97-AF65-F5344CB8AC3E}">
        <p14:creationId xmlns:p14="http://schemas.microsoft.com/office/powerpoint/2010/main" val="1334573079"/>
      </p:ext>
    </p:extLst>
  </p:cSld>
  <p:clrMapOvr>
    <a:masterClrMapping/>
  </p:clrMapOvr>
</p:sld>
</file>

<file path=ppt/slides/slide6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71555"/>
            <a:ext cx="12192000" cy="1204331"/>
          </a:xfrm>
        </p:spPr>
        <p:txBody>
          <a:bodyPr>
            <a:noAutofit/>
          </a:bodyPr>
          <a:lstStyle/>
          <a:p>
            <a:pPr rtl="1"/>
            <a:r>
              <a:rPr lang="ar-AE" sz="3600" dirty="0"/>
              <a:t>فَاَمَّا الَّذٖينَ اٰمَنُوا وَعَمِلُوا الصَّالِحَاتِ فَيُدْخِلُهُمْ رَبُّهُمْ فٖي رَحْمَتِهٖؕ ذٰلِكَ هُوَ الْفَوْزُ </a:t>
            </a:r>
            <a:r>
              <a:rPr lang="tr-TR" sz="3600" dirty="0" smtClean="0"/>
              <a:t/>
            </a:r>
            <a:br>
              <a:rPr lang="tr-TR" sz="3600" dirty="0" smtClean="0"/>
            </a:br>
            <a:r>
              <a:rPr lang="tr-TR" sz="3600" dirty="0"/>
              <a:t/>
            </a:r>
            <a:br>
              <a:rPr lang="tr-TR" sz="3600" dirty="0"/>
            </a:br>
            <a:r>
              <a:rPr lang="ar-AE" sz="3600" dirty="0" smtClean="0"/>
              <a:t>الْمُبٖينُ</a:t>
            </a:r>
            <a:r>
              <a:rPr lang="ar-AE" sz="3600" b="1" dirty="0" smtClean="0"/>
              <a:t>﴿٣٠</a:t>
            </a:r>
            <a:r>
              <a:rPr lang="ar-AE" sz="3600" b="1" dirty="0"/>
              <a:t>﴾</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﴾30﴿İman edip din ve dünyaya yararlı işler yapanları sorarsan, rableri onları rahmet deryasına daldıracak. İşte apaçık başarı budur.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Câsiye</a:t>
            </a:r>
            <a:r>
              <a:rPr lang="tr-TR" b="1" dirty="0" smtClean="0"/>
              <a:t> </a:t>
            </a:r>
            <a:r>
              <a:rPr lang="tr-TR" sz="2000" b="1" dirty="0" smtClean="0"/>
              <a:t>Suresi 45 . sure</a:t>
            </a:r>
          </a:p>
          <a:p>
            <a:r>
              <a:rPr lang="tr-TR" sz="2000" b="1" dirty="0" smtClean="0"/>
              <a:t>30 . Ayet </a:t>
            </a:r>
            <a:endParaRPr lang="tr-TR" sz="2000" dirty="0"/>
          </a:p>
        </p:txBody>
      </p:sp>
    </p:spTree>
    <p:extLst>
      <p:ext uri="{BB962C8B-B14F-4D97-AF65-F5344CB8AC3E}">
        <p14:creationId xmlns:p14="http://schemas.microsoft.com/office/powerpoint/2010/main" val="3459082950"/>
      </p:ext>
    </p:extLst>
  </p:cSld>
  <p:clrMapOvr>
    <a:masterClrMapping/>
  </p:clrMapOvr>
</p:sld>
</file>

<file path=ppt/slides/slide6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فَلِلّٰهِ الْحَمْدُ رَبِّ السَّمٰوَاتِ وَرَبِّ الْاَرْضِ رَبِّ الْعَالَمٖينَ</a:t>
            </a:r>
            <a:r>
              <a:rPr lang="ar-AE" sz="3600" b="1" dirty="0"/>
              <a:t>﴿٣٦﴾</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﴾36﴿Göklerin rabbi, yerin rabbi, bütün âlemlerin rabbi olan Allah’a, yalnız O’na hamdolsun!</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Câsiye</a:t>
            </a:r>
            <a:r>
              <a:rPr lang="tr-TR" b="1" dirty="0" smtClean="0"/>
              <a:t> </a:t>
            </a:r>
            <a:r>
              <a:rPr lang="tr-TR" sz="2000" b="1" dirty="0" smtClean="0"/>
              <a:t>Suresi 45 . sure</a:t>
            </a:r>
          </a:p>
          <a:p>
            <a:r>
              <a:rPr lang="tr-TR" sz="2000" b="1" dirty="0" smtClean="0"/>
              <a:t>36 . Ayet </a:t>
            </a:r>
            <a:endParaRPr lang="tr-TR" sz="2000" dirty="0"/>
          </a:p>
        </p:txBody>
      </p:sp>
    </p:spTree>
    <p:extLst>
      <p:ext uri="{BB962C8B-B14F-4D97-AF65-F5344CB8AC3E}">
        <p14:creationId xmlns:p14="http://schemas.microsoft.com/office/powerpoint/2010/main" val="800269030"/>
      </p:ext>
    </p:extLst>
  </p:cSld>
  <p:clrMapOvr>
    <a:masterClrMapping/>
  </p:clrMapOvr>
</p:sld>
</file>

<file path=ppt/slides/slide6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اِنَّ الَّذٖينَ قَالُوا رَبُّنَا اللّٰهُ ثُمَّ اسْتَقَامُوا فَلَا خَوْفٌ عَلَيْهِمْ وَلَا هُمْ يَحْزَنُونَۚ</a:t>
            </a:r>
            <a:r>
              <a:rPr lang="ar-AE" sz="3600" b="1" dirty="0"/>
              <a:t>﴿١٣﴾</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﴾13﴿“Rabbimiz Allah’tır” diyen sonra da devamlı bu söze uygun yaşayanlara ne bir korku vardır ne de onlar üzüntü çekeceklerdir.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Ahkâf</a:t>
            </a:r>
            <a:r>
              <a:rPr lang="tr-TR" b="1" dirty="0" smtClean="0"/>
              <a:t> </a:t>
            </a:r>
            <a:r>
              <a:rPr lang="tr-TR" sz="2000" b="1" dirty="0" smtClean="0"/>
              <a:t>Suresi 46 . sure</a:t>
            </a:r>
          </a:p>
          <a:p>
            <a:r>
              <a:rPr lang="tr-TR" sz="2000" b="1" dirty="0" smtClean="0"/>
              <a:t>13 . Ayet </a:t>
            </a:r>
            <a:endParaRPr lang="tr-TR" sz="2000" dirty="0"/>
          </a:p>
        </p:txBody>
      </p:sp>
    </p:spTree>
    <p:extLst>
      <p:ext uri="{BB962C8B-B14F-4D97-AF65-F5344CB8AC3E}">
        <p14:creationId xmlns:p14="http://schemas.microsoft.com/office/powerpoint/2010/main" val="3837717781"/>
      </p:ext>
    </p:extLst>
  </p:cSld>
  <p:clrMapOvr>
    <a:masterClrMapping/>
  </p:clrMapOvr>
</p:sld>
</file>

<file path=ppt/slides/slide6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و۬لٰٓئِكَ اَصْحَابُ الْجَنَّةِ خَالِدٖينَ فٖيهَاۚ جَزَٓاءً بِمَا كَانُوا يَعْمَلُونَ</a:t>
            </a:r>
            <a:r>
              <a:rPr lang="ar-AE" sz="3600" b="1" dirty="0"/>
              <a:t>﴿١٤﴾</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﴾14﴿İşte bunlar, yaptıklarının karşılığı olarak içinde devamlı kalmak üzere ­cennetliklerdir.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Ahkâf</a:t>
            </a:r>
            <a:r>
              <a:rPr lang="tr-TR" b="1" dirty="0" smtClean="0"/>
              <a:t> </a:t>
            </a:r>
            <a:r>
              <a:rPr lang="tr-TR" sz="2000" b="1" dirty="0" smtClean="0"/>
              <a:t>Suresi 46 . sure</a:t>
            </a:r>
          </a:p>
          <a:p>
            <a:r>
              <a:rPr lang="tr-TR" sz="2000" b="1" dirty="0" smtClean="0"/>
              <a:t>14 . Ayet </a:t>
            </a:r>
            <a:endParaRPr lang="tr-TR" sz="2000" dirty="0"/>
          </a:p>
        </p:txBody>
      </p:sp>
    </p:spTree>
    <p:extLst>
      <p:ext uri="{BB962C8B-B14F-4D97-AF65-F5344CB8AC3E}">
        <p14:creationId xmlns:p14="http://schemas.microsoft.com/office/powerpoint/2010/main" val="2996674582"/>
      </p:ext>
    </p:extLst>
  </p:cSld>
  <p:clrMapOvr>
    <a:masterClrMapping/>
  </p:clrMapOvr>
</p:sld>
</file>

<file path=ppt/slides/slide6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3265097"/>
            <a:ext cx="12192000" cy="1204331"/>
          </a:xfrm>
        </p:spPr>
        <p:txBody>
          <a:bodyPr>
            <a:noAutofit/>
          </a:bodyPr>
          <a:lstStyle/>
          <a:p>
            <a:pPr rtl="1"/>
            <a:r>
              <a:rPr lang="ar-AE" sz="3600" dirty="0"/>
              <a:t>وَوَصَّيْنَا الْاِنْسَانَ بِوَالِدَيْهِ اِحْسَاناًؕ حَمَلَتْهُ اُمُّهُ كُرْهاً وَوَضَعَتْهُ كُرْهاًؕ وَحَمْلُهُ وَفِصَالُهُ </a:t>
            </a:r>
            <a:r>
              <a:rPr lang="ar-AE" sz="3600" dirty="0" smtClean="0"/>
              <a:t>ثَلٰثُونَ</a:t>
            </a:r>
            <a:r>
              <a:rPr lang="tr-TR" sz="3600" dirty="0" smtClean="0"/>
              <a:t/>
            </a:r>
            <a:br>
              <a:rPr lang="tr-TR" sz="3600" dirty="0" smtClean="0"/>
            </a:br>
            <a:r>
              <a:rPr lang="tr-TR" sz="3600" dirty="0"/>
              <a:t/>
            </a:r>
            <a:br>
              <a:rPr lang="tr-TR" sz="3600" dirty="0"/>
            </a:br>
            <a:r>
              <a:rPr lang="ar-AE" sz="3600" dirty="0" smtClean="0"/>
              <a:t> </a:t>
            </a:r>
            <a:r>
              <a:rPr lang="ar-AE" sz="3600" dirty="0"/>
              <a:t>شَهْراًؕ حَتّٰٓى اِذَا بَلَغَ اَشُدَّهُ وَبَلَغَ اَرْبَعٖينَ سَنَةًۙ قَالَ رَبِّ اَوْزِعْنٖٓي اَنْ اَشْكُرَ نِعْمَتَكَ </a:t>
            </a:r>
            <a:r>
              <a:rPr lang="ar-AE" sz="3600" dirty="0" smtClean="0"/>
              <a:t>الَّتٖٓي</a:t>
            </a:r>
            <a:r>
              <a:rPr lang="tr-TR" sz="3600" dirty="0" smtClean="0"/>
              <a:t/>
            </a:r>
            <a:br>
              <a:rPr lang="tr-TR" sz="3600" dirty="0" smtClean="0"/>
            </a:br>
            <a:r>
              <a:rPr lang="tr-TR" sz="3600" dirty="0"/>
              <a:t/>
            </a:r>
            <a:br>
              <a:rPr lang="tr-TR" sz="3600" dirty="0"/>
            </a:br>
            <a:r>
              <a:rPr lang="ar-AE" sz="3600" dirty="0" smtClean="0"/>
              <a:t> </a:t>
            </a:r>
            <a:r>
              <a:rPr lang="ar-AE" sz="3600" dirty="0"/>
              <a:t>اَنْعَمْتَ عَلَيَّ وَعَلٰى وَالِدَيَّ وَاَنْ اَعْمَلَ صَالِحاً تَرْضٰيهُ وَاَصْلِحْ لٖي فٖي ذُرِّيَّتٖيۚ اِنّٖي </a:t>
            </a:r>
            <a:r>
              <a:rPr lang="ar-AE" sz="3600" dirty="0" smtClean="0"/>
              <a:t>تُبْتُ</a:t>
            </a:r>
            <a:r>
              <a:rPr lang="tr-TR" sz="3600" dirty="0" smtClean="0"/>
              <a:t/>
            </a:r>
            <a:br>
              <a:rPr lang="tr-TR" sz="3600" dirty="0" smtClean="0"/>
            </a:br>
            <a:r>
              <a:rPr lang="tr-TR" sz="3600" dirty="0"/>
              <a:t/>
            </a:r>
            <a:br>
              <a:rPr lang="tr-TR" sz="3600" dirty="0"/>
            </a:br>
            <a:r>
              <a:rPr lang="ar-AE" sz="3600" dirty="0" smtClean="0"/>
              <a:t> </a:t>
            </a:r>
            <a:r>
              <a:rPr lang="ar-AE" sz="3600" dirty="0"/>
              <a:t>اِلَيْكَ وَاِنّٖي مِنَ الْمُسْلِمٖينَ</a:t>
            </a:r>
            <a:r>
              <a:rPr lang="ar-AE" sz="3600" b="1" dirty="0"/>
              <a:t>﴿١٥﴾</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1800" b="1" i="1" dirty="0"/>
              <a:t>﴾15﴿İnsana, anne ve babasına iyi davranmasını emrettik. Annesi onu zahmete katlanarak taşıdı ve zorluk çekerek doğurdu. Karnında taşıması ve sütten kesmesinin süresi otuz aydır. Nihayet çocuk olgunluğuna ulaşıp kırk yaşına girince şöyle yakarır: “Rabbim! Bana ve anne babama </a:t>
            </a:r>
            <a:r>
              <a:rPr lang="tr-TR" sz="1800" b="1" i="1" dirty="0" err="1"/>
              <a:t>lutfettiğin</a:t>
            </a:r>
            <a:r>
              <a:rPr lang="tr-TR" sz="1800" b="1" i="1" dirty="0"/>
              <a:t> nimete şükretmeye, razı olacağın işleri yapmaya beni muvaffak kıl. Benden gelecek nesli hayırlı eyle. Dönüp kapına başvurdum ve ben şüphesiz sana boyun eğenlerdenim!”</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Ahkâf</a:t>
            </a:r>
            <a:r>
              <a:rPr lang="tr-TR" b="1" dirty="0" smtClean="0"/>
              <a:t> </a:t>
            </a:r>
            <a:r>
              <a:rPr lang="tr-TR" sz="2000" b="1" dirty="0" smtClean="0"/>
              <a:t>Suresi 46 . sure</a:t>
            </a:r>
          </a:p>
          <a:p>
            <a:r>
              <a:rPr lang="tr-TR" sz="2000" b="1" dirty="0" smtClean="0"/>
              <a:t>15 . Ayet </a:t>
            </a:r>
            <a:endParaRPr lang="tr-TR" sz="2000" dirty="0"/>
          </a:p>
        </p:txBody>
      </p:sp>
    </p:spTree>
    <p:extLst>
      <p:ext uri="{BB962C8B-B14F-4D97-AF65-F5344CB8AC3E}">
        <p14:creationId xmlns:p14="http://schemas.microsoft.com/office/powerpoint/2010/main" val="1130165187"/>
      </p:ext>
    </p:extLst>
  </p:cSld>
  <p:clrMapOvr>
    <a:masterClrMapping/>
  </p:clrMapOvr>
</p:sld>
</file>

<file path=ppt/slides/slide6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3343156"/>
            <a:ext cx="12192000" cy="1204331"/>
          </a:xfrm>
        </p:spPr>
        <p:txBody>
          <a:bodyPr>
            <a:noAutofit/>
          </a:bodyPr>
          <a:lstStyle/>
          <a:p>
            <a:pPr rtl="1"/>
            <a:r>
              <a:rPr lang="ar-AE" sz="3600" dirty="0"/>
              <a:t>فَلَمَّا رَاَوْهُ عَارِضاً مُسْتَقْبِلَ اَوْدِيَتِهِمْۙ قَالُوا هٰذَا عَارِضٌ مُمْطِرُنَاؕ بَلْ هُوَ مَا اسْتَعْجَلْتُمْ </a:t>
            </a:r>
            <a:r>
              <a:rPr lang="ar-AE" sz="3600" dirty="0" smtClean="0"/>
              <a:t>بِهٖؕ</a:t>
            </a:r>
            <a:r>
              <a:rPr lang="tr-TR" sz="3600" dirty="0" smtClean="0"/>
              <a:t/>
            </a:r>
            <a:br>
              <a:rPr lang="tr-TR" sz="3600" dirty="0" smtClean="0"/>
            </a:br>
            <a:r>
              <a:rPr lang="tr-TR" sz="3600" dirty="0"/>
              <a:t/>
            </a:r>
            <a:br>
              <a:rPr lang="tr-TR" sz="3600" dirty="0"/>
            </a:br>
            <a:r>
              <a:rPr lang="ar-AE" sz="3600" dirty="0" smtClean="0"/>
              <a:t> </a:t>
            </a:r>
            <a:r>
              <a:rPr lang="ar-AE" sz="3600" dirty="0"/>
              <a:t>رٖيحٌ فٖيهَا عَذَابٌ اَلٖيمٌۙ</a:t>
            </a:r>
            <a:r>
              <a:rPr lang="ar-AE" sz="3600" b="1" dirty="0"/>
              <a:t>﴿٢٤</a:t>
            </a:r>
            <a:r>
              <a:rPr lang="ar-AE" sz="3600" b="1" dirty="0" smtClean="0"/>
              <a:t>﴾</a:t>
            </a:r>
            <a:r>
              <a:rPr lang="tr-TR" sz="3600" b="1" dirty="0" smtClean="0"/>
              <a:t/>
            </a:r>
            <a:br>
              <a:rPr lang="tr-TR" sz="3600" b="1" dirty="0" smtClean="0"/>
            </a:br>
            <a:r>
              <a:rPr lang="ar-AE" sz="3600" dirty="0"/>
              <a:t/>
            </a:r>
            <a:br>
              <a:rPr lang="ar-AE" sz="3600" dirty="0"/>
            </a:br>
            <a:r>
              <a:rPr lang="ar-AE" sz="3600" dirty="0"/>
              <a:t>تُدَمِّرُ كُلَّ شَيْءٍ بِاَمْرِ رَبِّهَا فَاَصْبَحُوا لَا يُرٰٓى اِلَّا مَسَاكِنُهُمْؕ كَذٰلِكَ نَجْزِي الْقَوْمَ </a:t>
            </a:r>
            <a:r>
              <a:rPr lang="tr-TR" sz="3600" dirty="0" smtClean="0"/>
              <a:t/>
            </a:r>
            <a:br>
              <a:rPr lang="tr-TR" sz="3600" dirty="0" smtClean="0"/>
            </a:br>
            <a:r>
              <a:rPr lang="tr-TR" sz="3600" dirty="0"/>
              <a:t/>
            </a:r>
            <a:br>
              <a:rPr lang="tr-TR" sz="3600" dirty="0"/>
            </a:br>
            <a:r>
              <a:rPr lang="ar-AE" sz="3600" dirty="0" smtClean="0"/>
              <a:t>الْمُجْرِمٖينَ</a:t>
            </a:r>
            <a:r>
              <a:rPr lang="ar-AE" sz="3600" b="1" dirty="0" smtClean="0"/>
              <a:t>﴿٢٥</a:t>
            </a:r>
            <a:r>
              <a:rPr lang="ar-AE" sz="3600" b="1" dirty="0"/>
              <a:t>﴾</a:t>
            </a:r>
            <a:endParaRPr lang="ar-AE" sz="3600" dirty="0"/>
          </a:p>
        </p:txBody>
      </p:sp>
      <p:sp>
        <p:nvSpPr>
          <p:cNvPr id="3" name="Alt Başlık 2"/>
          <p:cNvSpPr>
            <a:spLocks noGrp="1"/>
          </p:cNvSpPr>
          <p:nvPr>
            <p:ph type="subTitle" idx="1"/>
          </p:nvPr>
        </p:nvSpPr>
        <p:spPr>
          <a:xfrm>
            <a:off x="0" y="5202238"/>
            <a:ext cx="12192000" cy="1655762"/>
          </a:xfrm>
        </p:spPr>
        <p:txBody>
          <a:bodyPr>
            <a:normAutofit/>
          </a:bodyPr>
          <a:lstStyle/>
          <a:p>
            <a:r>
              <a:rPr lang="tr-TR" sz="1800" b="1" i="1" dirty="0"/>
              <a:t>﴾24-25﴿Felâketi vadilerine yönelmiş, ufku kaplayan bir bulut olarak görünce, “İşte bize yağmur getirecek bir bulut” dediler. Hayır, o hemen gelmesini istediğiniz ceza; içinde acılı azap bulunan, rabbinin emri ile her şeyi silip süpüren bir rüzgâr! Sonunda sadece evlerinin kalıntılarının görüldüğü bir hale geldiler. Günaha batıp kalmış bir topluluğu işte böyle cezalandırırız.</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Ahkâf</a:t>
            </a:r>
            <a:r>
              <a:rPr lang="tr-TR" b="1" dirty="0" smtClean="0"/>
              <a:t> </a:t>
            </a:r>
            <a:r>
              <a:rPr lang="tr-TR" sz="2000" b="1" dirty="0" smtClean="0"/>
              <a:t>Suresi 46 . sure</a:t>
            </a:r>
          </a:p>
          <a:p>
            <a:r>
              <a:rPr lang="tr-TR" sz="2000" b="1" dirty="0" smtClean="0"/>
              <a:t>24 - 25 . Ayet </a:t>
            </a:r>
            <a:endParaRPr lang="tr-TR" sz="2000" dirty="0"/>
          </a:p>
        </p:txBody>
      </p:sp>
    </p:spTree>
    <p:extLst>
      <p:ext uri="{BB962C8B-B14F-4D97-AF65-F5344CB8AC3E}">
        <p14:creationId xmlns:p14="http://schemas.microsoft.com/office/powerpoint/2010/main" val="1706637168"/>
      </p:ext>
    </p:extLst>
  </p:cSld>
  <p:clrMapOvr>
    <a:masterClrMapping/>
  </p:clrMapOvr>
</p:sld>
</file>

<file path=ppt/slides/slide6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وَيَوْمَ يُعْرَضُ الَّذٖينَ كَفَرُوا عَلَى النَّارِؕ اَلَيْسَ هٰذَا بِالْحَقِّؕ قَالُوا بَلٰى وَرَبِّنَاؕ قَالَ فَذُوقُوا </a:t>
            </a:r>
            <a:r>
              <a:rPr lang="tr-TR" sz="3600" dirty="0" smtClean="0"/>
              <a:t/>
            </a:r>
            <a:br>
              <a:rPr lang="tr-TR" sz="3600" dirty="0" smtClean="0"/>
            </a:br>
            <a:r>
              <a:rPr lang="tr-TR" sz="3600" dirty="0"/>
              <a:t/>
            </a:r>
            <a:br>
              <a:rPr lang="tr-TR" sz="3600" dirty="0"/>
            </a:br>
            <a:r>
              <a:rPr lang="ar-AE" sz="3600" dirty="0" smtClean="0"/>
              <a:t>الْعَذَابَ </a:t>
            </a:r>
            <a:r>
              <a:rPr lang="ar-AE" sz="3600" dirty="0"/>
              <a:t>بِمَا كُنْتُمْ تَكْفُرُونَ</a:t>
            </a:r>
            <a:r>
              <a:rPr lang="ar-AE" sz="3600" b="1" dirty="0"/>
              <a:t>﴿٣٤﴾</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﴾34﴿İnkâr edenler ateşe getirilince, “Bu gerçek değil miymiş?” denilecek, “Rabbimiz hakkı için öyle” diyecekler, Allah da “İnkâr etmiş olmanız sebebiyle azabı çekin!” buyuracaktır.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Ahkâf</a:t>
            </a:r>
            <a:r>
              <a:rPr lang="tr-TR" b="1" dirty="0" smtClean="0"/>
              <a:t> </a:t>
            </a:r>
            <a:r>
              <a:rPr lang="tr-TR" sz="2000" b="1" dirty="0" smtClean="0"/>
              <a:t>Suresi 46 . sure</a:t>
            </a:r>
          </a:p>
          <a:p>
            <a:r>
              <a:rPr lang="tr-TR" sz="2000" b="1" dirty="0" smtClean="0"/>
              <a:t>34 . Ayet </a:t>
            </a:r>
            <a:endParaRPr lang="tr-TR" sz="2000" dirty="0"/>
          </a:p>
        </p:txBody>
      </p:sp>
    </p:spTree>
    <p:extLst>
      <p:ext uri="{BB962C8B-B14F-4D97-AF65-F5344CB8AC3E}">
        <p14:creationId xmlns:p14="http://schemas.microsoft.com/office/powerpoint/2010/main" val="2979683380"/>
      </p:ext>
    </p:extLst>
  </p:cSld>
  <p:clrMapOvr>
    <a:masterClrMapping/>
  </p:clrMapOvr>
</p:sld>
</file>

<file path=ppt/slides/slide6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اَلَّذٖينَ كَـفَرُوا وَصَدُّوا عَنْ سَبٖيلِ اللّٰهِ اَضَلَّ اَعْمَالَهُمْ</a:t>
            </a:r>
            <a:r>
              <a:rPr lang="ar-AE" sz="3600" b="1" dirty="0"/>
              <a:t>﴿١﴾</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﴾1﴿İnkâr yolunu seçip Allah yoluna da engel koyanların yapıp ettiklerini O boşa çıkarmıştır.</a:t>
            </a:r>
          </a:p>
        </p:txBody>
      </p:sp>
      <p:sp>
        <p:nvSpPr>
          <p:cNvPr id="4" name="Metin kutusu 3"/>
          <p:cNvSpPr txBox="1"/>
          <p:nvPr/>
        </p:nvSpPr>
        <p:spPr>
          <a:xfrm>
            <a:off x="9099395" y="0"/>
            <a:ext cx="3092605" cy="707886"/>
          </a:xfrm>
          <a:prstGeom prst="rect">
            <a:avLst/>
          </a:prstGeom>
          <a:noFill/>
        </p:spPr>
        <p:txBody>
          <a:bodyPr wrap="square" rtlCol="0">
            <a:spAutoFit/>
          </a:bodyPr>
          <a:lstStyle/>
          <a:p>
            <a:r>
              <a:rPr lang="tr-TR" b="1" dirty="0"/>
              <a:t>Muhammed </a:t>
            </a:r>
            <a:r>
              <a:rPr lang="tr-TR" b="1" dirty="0" smtClean="0"/>
              <a:t> </a:t>
            </a:r>
            <a:r>
              <a:rPr lang="tr-TR" sz="2000" b="1" dirty="0" smtClean="0"/>
              <a:t>Suresi 47 . sure</a:t>
            </a:r>
          </a:p>
          <a:p>
            <a:r>
              <a:rPr lang="tr-TR" sz="2000" b="1" dirty="0" smtClean="0"/>
              <a:t>1 . Ayet </a:t>
            </a:r>
            <a:endParaRPr lang="tr-TR" sz="2000" dirty="0"/>
          </a:p>
        </p:txBody>
      </p:sp>
    </p:spTree>
    <p:extLst>
      <p:ext uri="{BB962C8B-B14F-4D97-AF65-F5344CB8AC3E}">
        <p14:creationId xmlns:p14="http://schemas.microsoft.com/office/powerpoint/2010/main" val="2160171117"/>
      </p:ext>
    </p:extLst>
  </p:cSld>
  <p:clrMapOvr>
    <a:masterClrMapping/>
  </p:clrMapOvr>
</p:sld>
</file>

<file path=ppt/slides/slide6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وَالَّذٖينَ اٰمَنُوا وَعَمِلُوا الصَّالِحَاتِ وَاٰمَنُوا بِمَا نُزِّلَ عَلٰى مُحَمَّدٍ وَهُوَ الْحَقُّ مِنْ رَبِّهِمْۙ </a:t>
            </a:r>
            <a:r>
              <a:rPr lang="ar-AE" sz="3600" dirty="0" smtClean="0"/>
              <a:t>كَفَّرَ</a:t>
            </a:r>
            <a:r>
              <a:rPr lang="tr-TR" sz="3600" dirty="0" smtClean="0"/>
              <a:t/>
            </a:r>
            <a:br>
              <a:rPr lang="tr-TR" sz="3600" dirty="0" smtClean="0"/>
            </a:br>
            <a:r>
              <a:rPr lang="tr-TR" sz="3600" dirty="0"/>
              <a:t/>
            </a:r>
            <a:br>
              <a:rPr lang="tr-TR" sz="3600" dirty="0"/>
            </a:br>
            <a:r>
              <a:rPr lang="ar-AE" sz="3600" dirty="0" smtClean="0"/>
              <a:t> </a:t>
            </a:r>
            <a:r>
              <a:rPr lang="ar-AE" sz="3600" dirty="0"/>
              <a:t>عَنْهُمْ سَيِّـَٔاتِهِمْ وَاَصْلَحَ بَالَهُمْ</a:t>
            </a:r>
            <a:r>
              <a:rPr lang="ar-AE" sz="3600" b="1" dirty="0"/>
              <a:t>﴿٢﴾</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﴾2﴿İman edip din ve dünyaya yararlı işler yapanların, rablerinden gelmiş bir gerçek olarak Muhammed’e indirilene inananların ise günahlarını affetmiş ve durumlarını düzeltmiştir.</a:t>
            </a:r>
          </a:p>
        </p:txBody>
      </p:sp>
      <p:sp>
        <p:nvSpPr>
          <p:cNvPr id="4" name="Metin kutusu 3"/>
          <p:cNvSpPr txBox="1"/>
          <p:nvPr/>
        </p:nvSpPr>
        <p:spPr>
          <a:xfrm>
            <a:off x="9099395" y="0"/>
            <a:ext cx="3092605" cy="707886"/>
          </a:xfrm>
          <a:prstGeom prst="rect">
            <a:avLst/>
          </a:prstGeom>
          <a:noFill/>
        </p:spPr>
        <p:txBody>
          <a:bodyPr wrap="square" rtlCol="0">
            <a:spAutoFit/>
          </a:bodyPr>
          <a:lstStyle/>
          <a:p>
            <a:r>
              <a:rPr lang="tr-TR" b="1" dirty="0"/>
              <a:t>Muhammed </a:t>
            </a:r>
            <a:r>
              <a:rPr lang="tr-TR" b="1" dirty="0" smtClean="0"/>
              <a:t> </a:t>
            </a:r>
            <a:r>
              <a:rPr lang="tr-TR" sz="2000" b="1" dirty="0" smtClean="0"/>
              <a:t>Suresi 47 . sure</a:t>
            </a:r>
          </a:p>
          <a:p>
            <a:r>
              <a:rPr lang="tr-TR" sz="2000" b="1" dirty="0" smtClean="0"/>
              <a:t>2 . Ayet </a:t>
            </a:r>
            <a:endParaRPr lang="tr-TR" sz="2000" dirty="0"/>
          </a:p>
        </p:txBody>
      </p:sp>
    </p:spTree>
    <p:extLst>
      <p:ext uri="{BB962C8B-B14F-4D97-AF65-F5344CB8AC3E}">
        <p14:creationId xmlns:p14="http://schemas.microsoft.com/office/powerpoint/2010/main" val="2822057771"/>
      </p:ext>
    </p:extLst>
  </p:cSld>
  <p:clrMapOvr>
    <a:masterClrMapping/>
  </p:clrMapOvr>
</p:sld>
</file>

<file path=ppt/slides/slide6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ذٰلِكَ بِاَنَّ الَّذٖينَ كَفَرُوا اتَّبَعُوا الْبَاطِلَ وَاَنَّ الَّذٖينَ اٰمَنُوا اتَّبَعُوا الْحَقَّ مِنْ رَبِّهِمْؕ </a:t>
            </a:r>
            <a:r>
              <a:rPr lang="ar-AE" sz="3600" dirty="0" smtClean="0"/>
              <a:t>كَذٰلِكَ</a:t>
            </a:r>
            <a:r>
              <a:rPr lang="tr-TR" sz="3600" dirty="0" smtClean="0"/>
              <a:t/>
            </a:r>
            <a:br>
              <a:rPr lang="tr-TR" sz="3600" dirty="0" smtClean="0"/>
            </a:br>
            <a:r>
              <a:rPr lang="tr-TR" sz="3600" dirty="0"/>
              <a:t/>
            </a:r>
            <a:br>
              <a:rPr lang="tr-TR" sz="3600" dirty="0"/>
            </a:br>
            <a:r>
              <a:rPr lang="ar-AE" sz="3600" dirty="0" smtClean="0"/>
              <a:t> </a:t>
            </a:r>
            <a:r>
              <a:rPr lang="ar-AE" sz="3600" dirty="0"/>
              <a:t>يَضْرِبُ اللّٰهُ لِلنَّاسِ اَمْثَالَهُمْ</a:t>
            </a:r>
            <a:r>
              <a:rPr lang="ar-AE" sz="3600" b="1" dirty="0"/>
              <a:t>﴿٣﴾</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﴾3﴿Bunun da sebebi şudur ki, inkâr edenler boş şeylerin peşine düşmüşlerdir, iman edenlerse rablerinden gelen gerçeğe uymuşlardır. Allah insanlara kendilerinden örnekleri işte böyle vermektedir.</a:t>
            </a:r>
          </a:p>
        </p:txBody>
      </p:sp>
      <p:sp>
        <p:nvSpPr>
          <p:cNvPr id="4" name="Metin kutusu 3"/>
          <p:cNvSpPr txBox="1"/>
          <p:nvPr/>
        </p:nvSpPr>
        <p:spPr>
          <a:xfrm>
            <a:off x="9099395" y="0"/>
            <a:ext cx="3092605" cy="707886"/>
          </a:xfrm>
          <a:prstGeom prst="rect">
            <a:avLst/>
          </a:prstGeom>
          <a:noFill/>
        </p:spPr>
        <p:txBody>
          <a:bodyPr wrap="square" rtlCol="0">
            <a:spAutoFit/>
          </a:bodyPr>
          <a:lstStyle/>
          <a:p>
            <a:r>
              <a:rPr lang="tr-TR" b="1" dirty="0"/>
              <a:t>Muhammed </a:t>
            </a:r>
            <a:r>
              <a:rPr lang="tr-TR" b="1" dirty="0" smtClean="0"/>
              <a:t> </a:t>
            </a:r>
            <a:r>
              <a:rPr lang="tr-TR" sz="2000" b="1" dirty="0" smtClean="0"/>
              <a:t>Suresi 47 . sure</a:t>
            </a:r>
          </a:p>
          <a:p>
            <a:r>
              <a:rPr lang="tr-TR" sz="2000" b="1" dirty="0" smtClean="0"/>
              <a:t>3 . Ayet </a:t>
            </a:r>
            <a:endParaRPr lang="tr-TR" sz="2000" dirty="0"/>
          </a:p>
        </p:txBody>
      </p:sp>
    </p:spTree>
    <p:extLst>
      <p:ext uri="{BB962C8B-B14F-4D97-AF65-F5344CB8AC3E}">
        <p14:creationId xmlns:p14="http://schemas.microsoft.com/office/powerpoint/2010/main" val="635797453"/>
      </p:ext>
    </p:extLst>
  </p:cSld>
  <p:clrMapOvr>
    <a:masterClrMapping/>
  </p:clrMapOvr>
</p:sld>
</file>

<file path=ppt/slides/slide6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اَفَمَنْ كَانَ عَلٰى بَيِّنَةٍ مِنْ رَبِّهٖ كَمَنْ زُيِّنَ لَهُ سُٓوءُ عَمَلِهٖ وَاتَّبَعُٓوا اَهْوَٓاءَهُمْ</a:t>
            </a:r>
            <a:r>
              <a:rPr lang="ar-AE" sz="3600" b="1" dirty="0"/>
              <a:t>﴿١٤﴾</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﴾14﴿Rabbinden gelmiş kesin bir kanıta dayanan kimse, kötü işi kendine güzel gösterilen ve arzularının peşinde giden kimse gibi olur mu hiç!</a:t>
            </a:r>
          </a:p>
        </p:txBody>
      </p:sp>
      <p:sp>
        <p:nvSpPr>
          <p:cNvPr id="4" name="Metin kutusu 3"/>
          <p:cNvSpPr txBox="1"/>
          <p:nvPr/>
        </p:nvSpPr>
        <p:spPr>
          <a:xfrm>
            <a:off x="9099395" y="0"/>
            <a:ext cx="3092605" cy="707886"/>
          </a:xfrm>
          <a:prstGeom prst="rect">
            <a:avLst/>
          </a:prstGeom>
          <a:noFill/>
        </p:spPr>
        <p:txBody>
          <a:bodyPr wrap="square" rtlCol="0">
            <a:spAutoFit/>
          </a:bodyPr>
          <a:lstStyle/>
          <a:p>
            <a:r>
              <a:rPr lang="tr-TR" b="1" dirty="0"/>
              <a:t>Muhammed </a:t>
            </a:r>
            <a:r>
              <a:rPr lang="tr-TR" b="1" dirty="0" smtClean="0"/>
              <a:t> </a:t>
            </a:r>
            <a:r>
              <a:rPr lang="tr-TR" sz="2000" b="1" dirty="0" smtClean="0"/>
              <a:t>Suresi 47 . sure</a:t>
            </a:r>
          </a:p>
          <a:p>
            <a:r>
              <a:rPr lang="tr-TR" sz="2000" b="1" dirty="0" smtClean="0"/>
              <a:t>14 . Ayet </a:t>
            </a:r>
            <a:endParaRPr lang="tr-TR" sz="2000" dirty="0"/>
          </a:p>
        </p:txBody>
      </p:sp>
    </p:spTree>
    <p:extLst>
      <p:ext uri="{BB962C8B-B14F-4D97-AF65-F5344CB8AC3E}">
        <p14:creationId xmlns:p14="http://schemas.microsoft.com/office/powerpoint/2010/main" val="817058045"/>
      </p:ext>
    </p:extLst>
  </p:cSld>
  <p:clrMapOvr>
    <a:masterClrMapping/>
  </p:clrMapOvr>
</p:sld>
</file>

<file path=ppt/slides/slide6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3320854"/>
            <a:ext cx="12192000" cy="1204331"/>
          </a:xfrm>
        </p:spPr>
        <p:txBody>
          <a:bodyPr>
            <a:noAutofit/>
          </a:bodyPr>
          <a:lstStyle/>
          <a:p>
            <a:pPr rtl="1"/>
            <a:r>
              <a:rPr lang="ar-AE" sz="3600" dirty="0"/>
              <a:t>مَثَلُ الْجَنَّةِ الَّتٖي وُعِدَ الْمُتَّقُونَؕ فٖيهَٓا اَنْهَارٌ مِنْ مَٓاءٍ غَيْرِ اٰسِنٍۚ وَاَنْهَارٌ مِنْ لَبَنٍ لَمْ </a:t>
            </a:r>
            <a:r>
              <a:rPr lang="ar-AE" sz="3600" dirty="0" smtClean="0"/>
              <a:t>يَتَغَيَّرْ</a:t>
            </a:r>
            <a:r>
              <a:rPr lang="tr-TR" sz="3600" dirty="0" smtClean="0"/>
              <a:t/>
            </a:r>
            <a:br>
              <a:rPr lang="tr-TR" sz="3600" dirty="0" smtClean="0"/>
            </a:br>
            <a:r>
              <a:rPr lang="tr-TR" sz="3600" dirty="0"/>
              <a:t/>
            </a:r>
            <a:br>
              <a:rPr lang="tr-TR" sz="3600" dirty="0"/>
            </a:br>
            <a:r>
              <a:rPr lang="ar-AE" sz="3600" dirty="0" smtClean="0"/>
              <a:t> </a:t>
            </a:r>
            <a:r>
              <a:rPr lang="ar-AE" sz="3600" dirty="0"/>
              <a:t>طَعْمُهُۚ وَاَنْهَارٌ مِنْ خَمْرٍ لَذَّةٍ لِلشَّارِبٖينَۚ وَاَنْهَارٌ مِنْ عَسَلٍ مُصَفًّىؕ وَلَهُمْ فٖيهَا مِنْ </a:t>
            </a:r>
            <a:r>
              <a:rPr lang="ar-AE" sz="3600" dirty="0" smtClean="0"/>
              <a:t>كُلِّ</a:t>
            </a:r>
            <a:r>
              <a:rPr lang="tr-TR" sz="3600" dirty="0" smtClean="0"/>
              <a:t/>
            </a:r>
            <a:br>
              <a:rPr lang="tr-TR" sz="3600" dirty="0" smtClean="0"/>
            </a:br>
            <a:r>
              <a:rPr lang="tr-TR" sz="3600" dirty="0"/>
              <a:t/>
            </a:r>
            <a:br>
              <a:rPr lang="tr-TR" sz="3600" dirty="0"/>
            </a:br>
            <a:r>
              <a:rPr lang="ar-AE" sz="3600" dirty="0" smtClean="0"/>
              <a:t> </a:t>
            </a:r>
            <a:r>
              <a:rPr lang="ar-AE" sz="3600" dirty="0"/>
              <a:t>الثَّمَرَاتِ وَمَغْفِرَةٌ مِنْ رَبِّهِمْؕ كَمَنْ هُوَ خَالِدٌ فِي النَّارِ وَسُقُوا مَٓاءً حَمٖيماً فَقَطَّعَ </a:t>
            </a:r>
            <a:r>
              <a:rPr lang="tr-TR" sz="3600" dirty="0" smtClean="0"/>
              <a:t/>
            </a:r>
            <a:br>
              <a:rPr lang="tr-TR" sz="3600" dirty="0" smtClean="0"/>
            </a:br>
            <a:r>
              <a:rPr lang="tr-TR" sz="3600" dirty="0"/>
              <a:t/>
            </a:r>
            <a:br>
              <a:rPr lang="tr-TR" sz="3600" dirty="0"/>
            </a:br>
            <a:r>
              <a:rPr lang="ar-AE" sz="3600" dirty="0" smtClean="0"/>
              <a:t>اَمْعَٓاءَهُمْ</a:t>
            </a:r>
            <a:r>
              <a:rPr lang="ar-AE" sz="3600" b="1" dirty="0" smtClean="0"/>
              <a:t>﴿١٥</a:t>
            </a:r>
            <a:r>
              <a:rPr lang="ar-AE" sz="3600" b="1" dirty="0"/>
              <a:t>﴾</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1800" b="1" i="1" dirty="0"/>
              <a:t>﴾15﴿Rabbine itaatsizlikten sakınanlara </a:t>
            </a:r>
            <a:r>
              <a:rPr lang="tr-TR" sz="1800" b="1" i="1" dirty="0" err="1"/>
              <a:t>vaad</a:t>
            </a:r>
            <a:r>
              <a:rPr lang="tr-TR" sz="1800" b="1" i="1" dirty="0"/>
              <a:t> edilen cennetin temsili şudur: İçinde doğal nitelikleri bozulmamış su ırmakları, tadı bozulmamış süt ırmakları, içenlere lezzet veren şarap ırmakları, süzülmüş bal ırmakları bulunan bir bahçedir. Onlar için ayrıca orada her meyveden mevcuttur, üstelik rablerinden bir de bağışlama lütfu. Şimdi bunlar, ateşte devamlı kalan, bağırsaklarını parçalayan kaynar su içirilen kimseler gibi olur mu hiç?</a:t>
            </a:r>
          </a:p>
        </p:txBody>
      </p:sp>
      <p:sp>
        <p:nvSpPr>
          <p:cNvPr id="4" name="Metin kutusu 3"/>
          <p:cNvSpPr txBox="1"/>
          <p:nvPr/>
        </p:nvSpPr>
        <p:spPr>
          <a:xfrm>
            <a:off x="9099395" y="0"/>
            <a:ext cx="3092605" cy="707886"/>
          </a:xfrm>
          <a:prstGeom prst="rect">
            <a:avLst/>
          </a:prstGeom>
          <a:noFill/>
        </p:spPr>
        <p:txBody>
          <a:bodyPr wrap="square" rtlCol="0">
            <a:spAutoFit/>
          </a:bodyPr>
          <a:lstStyle/>
          <a:p>
            <a:r>
              <a:rPr lang="tr-TR" b="1" dirty="0"/>
              <a:t>Muhammed </a:t>
            </a:r>
            <a:r>
              <a:rPr lang="tr-TR" b="1" dirty="0" smtClean="0"/>
              <a:t> </a:t>
            </a:r>
            <a:r>
              <a:rPr lang="tr-TR" sz="2000" b="1" dirty="0" smtClean="0"/>
              <a:t>Suresi 47 . sure</a:t>
            </a:r>
          </a:p>
          <a:p>
            <a:r>
              <a:rPr lang="tr-TR" sz="2000" b="1" dirty="0" smtClean="0"/>
              <a:t>15 . Ayet </a:t>
            </a:r>
            <a:endParaRPr lang="tr-TR" sz="2000" dirty="0"/>
          </a:p>
        </p:txBody>
      </p:sp>
    </p:spTree>
    <p:extLst>
      <p:ext uri="{BB962C8B-B14F-4D97-AF65-F5344CB8AC3E}">
        <p14:creationId xmlns:p14="http://schemas.microsoft.com/office/powerpoint/2010/main" val="3274014067"/>
      </p:ext>
    </p:extLst>
  </p:cSld>
  <p:clrMapOvr>
    <a:masterClrMapping/>
  </p:clrMapOvr>
</p:sld>
</file>

<file path=ppt/slides/slide6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قَالَ قَرٖينُهُ رَبَّنَا مَٓا اَطْغَيْتُهُ وَلٰكِنْ كَانَ فٖي ضَلَالٍ بَعٖيدٍ</a:t>
            </a:r>
            <a:r>
              <a:rPr lang="ar-AE" sz="3600" b="1" dirty="0"/>
              <a:t>﴿٢٧﴾</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﴾27﴿Yandaşı (şeytan), “Rabbim! Onu ben azdırmadım, o kendisi apaçık bir sapkınlık içinde idi” der.</a:t>
            </a:r>
          </a:p>
        </p:txBody>
      </p:sp>
      <p:sp>
        <p:nvSpPr>
          <p:cNvPr id="4" name="Metin kutusu 3"/>
          <p:cNvSpPr txBox="1"/>
          <p:nvPr/>
        </p:nvSpPr>
        <p:spPr>
          <a:xfrm>
            <a:off x="9805639" y="0"/>
            <a:ext cx="2386361" cy="707886"/>
          </a:xfrm>
          <a:prstGeom prst="rect">
            <a:avLst/>
          </a:prstGeom>
          <a:noFill/>
        </p:spPr>
        <p:txBody>
          <a:bodyPr wrap="square" rtlCol="0">
            <a:spAutoFit/>
          </a:bodyPr>
          <a:lstStyle/>
          <a:p>
            <a:r>
              <a:rPr lang="tr-TR" b="1" dirty="0" smtClean="0"/>
              <a:t>Kaf</a:t>
            </a:r>
            <a:r>
              <a:rPr lang="tr-TR" b="1" dirty="0"/>
              <a:t> </a:t>
            </a:r>
            <a:r>
              <a:rPr lang="tr-TR" b="1" dirty="0" smtClean="0"/>
              <a:t> </a:t>
            </a:r>
            <a:r>
              <a:rPr lang="tr-TR" sz="2000" b="1" dirty="0" smtClean="0"/>
              <a:t>Suresi 50 . sure</a:t>
            </a:r>
          </a:p>
          <a:p>
            <a:r>
              <a:rPr lang="tr-TR" sz="2000" b="1" dirty="0" smtClean="0"/>
              <a:t>27 . Ayet </a:t>
            </a:r>
            <a:endParaRPr lang="tr-TR" sz="2000" dirty="0"/>
          </a:p>
        </p:txBody>
      </p:sp>
    </p:spTree>
    <p:extLst>
      <p:ext uri="{BB962C8B-B14F-4D97-AF65-F5344CB8AC3E}">
        <p14:creationId xmlns:p14="http://schemas.microsoft.com/office/powerpoint/2010/main" val="1506710246"/>
      </p:ext>
    </p:extLst>
  </p:cSld>
  <p:clrMapOvr>
    <a:masterClrMapping/>
  </p:clrMapOvr>
</p:sld>
</file>

<file path=ppt/slides/slide6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فَاصْبِرْ عَلٰى مَا يَقُولُونَ وَسَبِّـحْ بِحَمْدِ رَبِّكَ قَبْلَ طُلُوعِ الشَّمْسِ وَقَبْلَ الْغُرُوبِۚ</a:t>
            </a:r>
            <a:r>
              <a:rPr lang="ar-AE" sz="3600" b="1" dirty="0"/>
              <a:t>﴿٣٩﴾</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﴾39﴿Resulüm! Sen onların söylediklerini sabırla karşıla; güneş doğmadan ve batmadan önce rabbini övgü ve </a:t>
            </a:r>
            <a:r>
              <a:rPr lang="tr-TR" b="1" i="1" dirty="0" err="1"/>
              <a:t>tesbih</a:t>
            </a:r>
            <a:r>
              <a:rPr lang="tr-TR" b="1" i="1"/>
              <a:t> ile an.</a:t>
            </a:r>
            <a:endParaRPr lang="tr-TR" b="1" i="1" dirty="0"/>
          </a:p>
        </p:txBody>
      </p:sp>
      <p:sp>
        <p:nvSpPr>
          <p:cNvPr id="4" name="Metin kutusu 3"/>
          <p:cNvSpPr txBox="1"/>
          <p:nvPr/>
        </p:nvSpPr>
        <p:spPr>
          <a:xfrm>
            <a:off x="9805639" y="0"/>
            <a:ext cx="2386361" cy="707886"/>
          </a:xfrm>
          <a:prstGeom prst="rect">
            <a:avLst/>
          </a:prstGeom>
          <a:noFill/>
        </p:spPr>
        <p:txBody>
          <a:bodyPr wrap="square" rtlCol="0">
            <a:spAutoFit/>
          </a:bodyPr>
          <a:lstStyle/>
          <a:p>
            <a:r>
              <a:rPr lang="tr-TR" b="1" dirty="0" smtClean="0"/>
              <a:t>Kaf</a:t>
            </a:r>
            <a:r>
              <a:rPr lang="tr-TR" b="1" dirty="0"/>
              <a:t> </a:t>
            </a:r>
            <a:r>
              <a:rPr lang="tr-TR" b="1" dirty="0" smtClean="0"/>
              <a:t> </a:t>
            </a:r>
            <a:r>
              <a:rPr lang="tr-TR" sz="2000" b="1" dirty="0" smtClean="0"/>
              <a:t>Suresi 50 . sure</a:t>
            </a:r>
          </a:p>
          <a:p>
            <a:r>
              <a:rPr lang="tr-TR" sz="2000" b="1" dirty="0" smtClean="0"/>
              <a:t>39 . Ayet </a:t>
            </a:r>
            <a:endParaRPr lang="tr-TR" sz="2000" dirty="0"/>
          </a:p>
        </p:txBody>
      </p:sp>
    </p:spTree>
    <p:extLst>
      <p:ext uri="{BB962C8B-B14F-4D97-AF65-F5344CB8AC3E}">
        <p14:creationId xmlns:p14="http://schemas.microsoft.com/office/powerpoint/2010/main" val="2145486623"/>
      </p:ext>
    </p:extLst>
  </p:cSld>
  <p:clrMapOvr>
    <a:masterClrMapping/>
  </p:clrMapOvr>
</p:sld>
</file>

<file path=ppt/slides/slide6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اِنَّ الْمُتَّقٖينَ فٖي جَنَّاتٍ وَعُيُونٍۙ</a:t>
            </a:r>
            <a:r>
              <a:rPr lang="ar-AE" sz="3600" b="1" dirty="0"/>
              <a:t>﴿١٥</a:t>
            </a:r>
            <a:r>
              <a:rPr lang="ar-AE" sz="3600" b="1" dirty="0" smtClean="0"/>
              <a:t>﴾</a:t>
            </a:r>
            <a:r>
              <a:rPr lang="tr-TR" sz="3600" b="1" dirty="0" smtClean="0"/>
              <a:t/>
            </a:r>
            <a:br>
              <a:rPr lang="tr-TR" sz="3600" b="1" dirty="0" smtClean="0"/>
            </a:br>
            <a:r>
              <a:rPr lang="ar-AE" sz="3600" dirty="0"/>
              <a:t/>
            </a:r>
            <a:br>
              <a:rPr lang="ar-AE" sz="3600" dirty="0"/>
            </a:br>
            <a:r>
              <a:rPr lang="ar-AE" sz="3600" dirty="0"/>
              <a:t>اٰخِذٖينَ مَٓا اٰتٰيهُمْ رَبُّهُمْؕ اِنَّهُمْ كَانُوا قَبْلَ ذٰلِكَ مُحْسِنٖينَؕ</a:t>
            </a:r>
            <a:r>
              <a:rPr lang="ar-AE" sz="3600" b="1" dirty="0"/>
              <a:t>﴿١٦﴾</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﴾15-16﴿Allah’a saygısızlıktan sakınanlar ise rablerinin kendilerine verdiklerini alarak cennetlerde ve pınar başlarında olacaklar. Çünkü onlar daha önce güzel davranışlar içindeydiler.</a:t>
            </a:r>
          </a:p>
        </p:txBody>
      </p:sp>
      <p:sp>
        <p:nvSpPr>
          <p:cNvPr id="4" name="Metin kutusu 3"/>
          <p:cNvSpPr txBox="1"/>
          <p:nvPr/>
        </p:nvSpPr>
        <p:spPr>
          <a:xfrm>
            <a:off x="9578899" y="0"/>
            <a:ext cx="2613102" cy="707886"/>
          </a:xfrm>
          <a:prstGeom prst="rect">
            <a:avLst/>
          </a:prstGeom>
          <a:noFill/>
        </p:spPr>
        <p:txBody>
          <a:bodyPr wrap="square" rtlCol="0">
            <a:spAutoFit/>
          </a:bodyPr>
          <a:lstStyle/>
          <a:p>
            <a:r>
              <a:rPr lang="tr-TR" b="1" dirty="0" err="1"/>
              <a:t>Zâriyât</a:t>
            </a:r>
            <a:r>
              <a:rPr lang="tr-TR" b="1" dirty="0"/>
              <a:t>  </a:t>
            </a:r>
            <a:r>
              <a:rPr lang="tr-TR" b="1" dirty="0" smtClean="0"/>
              <a:t> </a:t>
            </a:r>
            <a:r>
              <a:rPr lang="tr-TR" sz="2000" b="1" dirty="0" smtClean="0"/>
              <a:t>Suresi 51 . sure</a:t>
            </a:r>
          </a:p>
          <a:p>
            <a:r>
              <a:rPr lang="tr-TR" sz="2000" b="1" dirty="0" smtClean="0"/>
              <a:t>15 - 16 . Ayet </a:t>
            </a:r>
            <a:endParaRPr lang="tr-TR" sz="2000" dirty="0"/>
          </a:p>
        </p:txBody>
      </p:sp>
    </p:spTree>
    <p:extLst>
      <p:ext uri="{BB962C8B-B14F-4D97-AF65-F5344CB8AC3E}">
        <p14:creationId xmlns:p14="http://schemas.microsoft.com/office/powerpoint/2010/main" val="999872007"/>
      </p:ext>
    </p:extLst>
  </p:cSld>
  <p:clrMapOvr>
    <a:masterClrMapping/>
  </p:clrMapOvr>
</p:sld>
</file>

<file path=ppt/slides/slide6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فَوَرَبِّ السَّمَٓاءِ وَالْاَرْضِ اِنَّهُ لَحَقٌّ مِثْلَ مَٓا اَنَّكُمْ تَنْطِقُونَࣖ</a:t>
            </a:r>
            <a:r>
              <a:rPr lang="ar-AE" sz="3600" b="1" dirty="0"/>
              <a:t>﴿٢٣﴾</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﴾23﴿Göğün ve yerin rabbine </a:t>
            </a:r>
            <a:r>
              <a:rPr lang="tr-TR" b="1" i="1" dirty="0" err="1"/>
              <a:t>andolsun</a:t>
            </a:r>
            <a:r>
              <a:rPr lang="tr-TR" b="1" i="1" dirty="0"/>
              <a:t> ki bu, tıpkı sizin konuşmanız kadar gerçek!</a:t>
            </a:r>
          </a:p>
        </p:txBody>
      </p:sp>
      <p:sp>
        <p:nvSpPr>
          <p:cNvPr id="4" name="Metin kutusu 3"/>
          <p:cNvSpPr txBox="1"/>
          <p:nvPr/>
        </p:nvSpPr>
        <p:spPr>
          <a:xfrm>
            <a:off x="9578899" y="0"/>
            <a:ext cx="2613102" cy="707886"/>
          </a:xfrm>
          <a:prstGeom prst="rect">
            <a:avLst/>
          </a:prstGeom>
          <a:noFill/>
        </p:spPr>
        <p:txBody>
          <a:bodyPr wrap="square" rtlCol="0">
            <a:spAutoFit/>
          </a:bodyPr>
          <a:lstStyle/>
          <a:p>
            <a:r>
              <a:rPr lang="tr-TR" b="1" dirty="0" err="1"/>
              <a:t>Zâriyât</a:t>
            </a:r>
            <a:r>
              <a:rPr lang="tr-TR" b="1" dirty="0"/>
              <a:t>  </a:t>
            </a:r>
            <a:r>
              <a:rPr lang="tr-TR" b="1" dirty="0" smtClean="0"/>
              <a:t> </a:t>
            </a:r>
            <a:r>
              <a:rPr lang="tr-TR" sz="2000" b="1" dirty="0" smtClean="0"/>
              <a:t>Suresi 51 . sure</a:t>
            </a:r>
          </a:p>
          <a:p>
            <a:r>
              <a:rPr lang="tr-TR" sz="2000" b="1" dirty="0" smtClean="0"/>
              <a:t>23 . Ayet </a:t>
            </a:r>
            <a:endParaRPr lang="tr-TR" sz="2000" dirty="0"/>
          </a:p>
        </p:txBody>
      </p:sp>
    </p:spTree>
    <p:extLst>
      <p:ext uri="{BB962C8B-B14F-4D97-AF65-F5344CB8AC3E}">
        <p14:creationId xmlns:p14="http://schemas.microsoft.com/office/powerpoint/2010/main" val="108668462"/>
      </p:ext>
    </p:extLst>
  </p:cSld>
  <p:clrMapOvr>
    <a:masterClrMapping/>
  </p:clrMapOvr>
</p:sld>
</file>

<file path=ppt/slides/slide6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dirty="0"/>
              <a:t>قَالُوا كَذٰلِكِۙ قَالَ رَبُّكِؕ اِنَّهُ هُوَ الْحَكٖيمُ الْعَلٖيمُ</a:t>
            </a:r>
            <a:r>
              <a:rPr lang="ar-AE" b="1" dirty="0"/>
              <a:t>﴿٣٠﴾</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﴾30﴿“Rabbin böyle buyurdu” dediler; “Kuşkusuz hikmeti sonsuz, ilmi sınırsız olan yalnız O’dur.”</a:t>
            </a:r>
          </a:p>
        </p:txBody>
      </p:sp>
      <p:sp>
        <p:nvSpPr>
          <p:cNvPr id="4" name="Metin kutusu 3"/>
          <p:cNvSpPr txBox="1"/>
          <p:nvPr/>
        </p:nvSpPr>
        <p:spPr>
          <a:xfrm>
            <a:off x="9578899" y="0"/>
            <a:ext cx="2613102" cy="707886"/>
          </a:xfrm>
          <a:prstGeom prst="rect">
            <a:avLst/>
          </a:prstGeom>
          <a:noFill/>
        </p:spPr>
        <p:txBody>
          <a:bodyPr wrap="square" rtlCol="0">
            <a:spAutoFit/>
          </a:bodyPr>
          <a:lstStyle/>
          <a:p>
            <a:r>
              <a:rPr lang="tr-TR" b="1" dirty="0" err="1"/>
              <a:t>Zâriyât</a:t>
            </a:r>
            <a:r>
              <a:rPr lang="tr-TR" b="1" dirty="0"/>
              <a:t>  </a:t>
            </a:r>
            <a:r>
              <a:rPr lang="tr-TR" b="1" dirty="0" smtClean="0"/>
              <a:t> </a:t>
            </a:r>
            <a:r>
              <a:rPr lang="tr-TR" sz="2000" b="1" dirty="0" smtClean="0"/>
              <a:t>Suresi 51 . sure</a:t>
            </a:r>
          </a:p>
          <a:p>
            <a:r>
              <a:rPr lang="tr-TR" sz="2000" b="1" dirty="0" smtClean="0"/>
              <a:t>30 . Ayet </a:t>
            </a:r>
            <a:endParaRPr lang="tr-TR" sz="2000" dirty="0"/>
          </a:p>
        </p:txBody>
      </p:sp>
    </p:spTree>
    <p:extLst>
      <p:ext uri="{BB962C8B-B14F-4D97-AF65-F5344CB8AC3E}">
        <p14:creationId xmlns:p14="http://schemas.microsoft.com/office/powerpoint/2010/main" val="232571826"/>
      </p:ext>
    </p:extLst>
  </p:cSld>
  <p:clrMapOvr>
    <a:masterClrMapping/>
  </p:clrMapOvr>
</p:sld>
</file>

<file path=ppt/slides/slide6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473361"/>
            <a:ext cx="12192000" cy="1204331"/>
          </a:xfrm>
        </p:spPr>
        <p:txBody>
          <a:bodyPr>
            <a:noAutofit/>
          </a:bodyPr>
          <a:lstStyle/>
          <a:p>
            <a:pPr rtl="1"/>
            <a:r>
              <a:rPr lang="ar-AE" dirty="0"/>
              <a:t>لِنُرْسِلَ عَلَيْهِمْ حِجَارَةً مِنْ طٖينٍۙ</a:t>
            </a:r>
            <a:r>
              <a:rPr lang="ar-AE" b="1" dirty="0"/>
              <a:t>﴿٣٣</a:t>
            </a:r>
            <a:r>
              <a:rPr lang="ar-AE" b="1" dirty="0" smtClean="0"/>
              <a:t>﴾</a:t>
            </a:r>
            <a:r>
              <a:rPr lang="tr-TR" b="1" dirty="0" smtClean="0"/>
              <a:t/>
            </a:r>
            <a:br>
              <a:rPr lang="tr-TR" b="1" dirty="0" smtClean="0"/>
            </a:br>
            <a:r>
              <a:rPr lang="ar-AE" dirty="0"/>
              <a:t/>
            </a:r>
            <a:br>
              <a:rPr lang="ar-AE" dirty="0"/>
            </a:br>
            <a:r>
              <a:rPr lang="ar-AE" dirty="0"/>
              <a:t>مُسَوَّمَةً عِنْدَ رَبِّكَ لِلْمُسْرِفٖينَ</a:t>
            </a:r>
            <a:r>
              <a:rPr lang="ar-AE" b="1" dirty="0"/>
              <a:t>﴿٣٤﴾</a:t>
            </a:r>
            <a:endParaRPr lang="ar-AE"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﴾33-34﴿Haddi aşanlar için rabbinin nezdinde işaretlenmiş balçıktan taşları üzerlerine yağdırmak üzere.”</a:t>
            </a:r>
          </a:p>
        </p:txBody>
      </p:sp>
      <p:sp>
        <p:nvSpPr>
          <p:cNvPr id="4" name="Metin kutusu 3"/>
          <p:cNvSpPr txBox="1"/>
          <p:nvPr/>
        </p:nvSpPr>
        <p:spPr>
          <a:xfrm>
            <a:off x="9578899" y="0"/>
            <a:ext cx="2613102" cy="707886"/>
          </a:xfrm>
          <a:prstGeom prst="rect">
            <a:avLst/>
          </a:prstGeom>
          <a:noFill/>
        </p:spPr>
        <p:txBody>
          <a:bodyPr wrap="square" rtlCol="0">
            <a:spAutoFit/>
          </a:bodyPr>
          <a:lstStyle/>
          <a:p>
            <a:r>
              <a:rPr lang="tr-TR" b="1" dirty="0" err="1"/>
              <a:t>Zâriyât</a:t>
            </a:r>
            <a:r>
              <a:rPr lang="tr-TR" b="1" dirty="0"/>
              <a:t>  </a:t>
            </a:r>
            <a:r>
              <a:rPr lang="tr-TR" b="1" dirty="0" smtClean="0"/>
              <a:t> </a:t>
            </a:r>
            <a:r>
              <a:rPr lang="tr-TR" sz="2000" b="1" dirty="0" smtClean="0"/>
              <a:t>Suresi 51 . sure</a:t>
            </a:r>
          </a:p>
          <a:p>
            <a:r>
              <a:rPr lang="tr-TR" sz="2000" b="1" dirty="0" smtClean="0"/>
              <a:t>33 - 34 . Ayet </a:t>
            </a:r>
            <a:endParaRPr lang="tr-TR" sz="2000" dirty="0"/>
          </a:p>
        </p:txBody>
      </p:sp>
    </p:spTree>
    <p:extLst>
      <p:ext uri="{BB962C8B-B14F-4D97-AF65-F5344CB8AC3E}">
        <p14:creationId xmlns:p14="http://schemas.microsoft.com/office/powerpoint/2010/main" val="4139334984"/>
      </p:ext>
    </p:extLst>
  </p:cSld>
  <p:clrMapOvr>
    <a:masterClrMapping/>
  </p:clrMapOvr>
</p:sld>
</file>

<file path=ppt/slides/slide6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dirty="0"/>
              <a:t>وَفٖي ثَمُودَ اِذْ قٖيلَ لَهُمْ تَمَتَّعُوا حَتّٰى حٖينٍ</a:t>
            </a:r>
            <a:r>
              <a:rPr lang="ar-AE" b="1" dirty="0"/>
              <a:t>﴿٤٣﴾</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﴾43﴿Semûd’da da (ibretler var). Onlara, “Bir süreye kadar faydalanın bakalım!” ­denmişti.</a:t>
            </a:r>
          </a:p>
        </p:txBody>
      </p:sp>
      <p:sp>
        <p:nvSpPr>
          <p:cNvPr id="4" name="Metin kutusu 3"/>
          <p:cNvSpPr txBox="1"/>
          <p:nvPr/>
        </p:nvSpPr>
        <p:spPr>
          <a:xfrm>
            <a:off x="9578899" y="0"/>
            <a:ext cx="2613102" cy="707886"/>
          </a:xfrm>
          <a:prstGeom prst="rect">
            <a:avLst/>
          </a:prstGeom>
          <a:noFill/>
        </p:spPr>
        <p:txBody>
          <a:bodyPr wrap="square" rtlCol="0">
            <a:spAutoFit/>
          </a:bodyPr>
          <a:lstStyle/>
          <a:p>
            <a:r>
              <a:rPr lang="tr-TR" b="1" dirty="0" err="1"/>
              <a:t>Zâriyât</a:t>
            </a:r>
            <a:r>
              <a:rPr lang="tr-TR" b="1" dirty="0"/>
              <a:t>  </a:t>
            </a:r>
            <a:r>
              <a:rPr lang="tr-TR" b="1" dirty="0" smtClean="0"/>
              <a:t> </a:t>
            </a:r>
            <a:r>
              <a:rPr lang="tr-TR" sz="2000" b="1" dirty="0" smtClean="0"/>
              <a:t>Suresi 51 . sure</a:t>
            </a:r>
          </a:p>
          <a:p>
            <a:r>
              <a:rPr lang="tr-TR" sz="2000" b="1" dirty="0" smtClean="0"/>
              <a:t>43 . Ayet </a:t>
            </a:r>
            <a:endParaRPr lang="tr-TR" sz="2000" dirty="0"/>
          </a:p>
        </p:txBody>
      </p:sp>
    </p:spTree>
    <p:extLst>
      <p:ext uri="{BB962C8B-B14F-4D97-AF65-F5344CB8AC3E}">
        <p14:creationId xmlns:p14="http://schemas.microsoft.com/office/powerpoint/2010/main" val="4025747402"/>
      </p:ext>
    </p:extLst>
  </p:cSld>
  <p:clrMapOvr>
    <a:masterClrMapping/>
  </p:clrMapOvr>
</p:sld>
</file>

<file path=ppt/slides/slide6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فَعَتَوْا عَنْ اَمْرِ رَبِّهِمْ فَاَخَذَتْهُمُ الصَّاعِقَةُ وَهُمْ يَنْظُرُونَ</a:t>
            </a:r>
            <a:r>
              <a:rPr lang="ar-AE" sz="3600" b="1" dirty="0"/>
              <a:t>﴿٤٤﴾</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﴾44﴿Rablerinin buyruğuna uymayı kendilerine yediremediler. Bu yüzden, bakıp dururlarken onları yıldırım yakalayıverdi!</a:t>
            </a:r>
          </a:p>
        </p:txBody>
      </p:sp>
      <p:sp>
        <p:nvSpPr>
          <p:cNvPr id="4" name="Metin kutusu 3"/>
          <p:cNvSpPr txBox="1"/>
          <p:nvPr/>
        </p:nvSpPr>
        <p:spPr>
          <a:xfrm>
            <a:off x="9578899" y="0"/>
            <a:ext cx="2613102" cy="707886"/>
          </a:xfrm>
          <a:prstGeom prst="rect">
            <a:avLst/>
          </a:prstGeom>
          <a:noFill/>
        </p:spPr>
        <p:txBody>
          <a:bodyPr wrap="square" rtlCol="0">
            <a:spAutoFit/>
          </a:bodyPr>
          <a:lstStyle/>
          <a:p>
            <a:r>
              <a:rPr lang="tr-TR" b="1" dirty="0" err="1"/>
              <a:t>Zâriyât</a:t>
            </a:r>
            <a:r>
              <a:rPr lang="tr-TR" b="1" dirty="0"/>
              <a:t>  </a:t>
            </a:r>
            <a:r>
              <a:rPr lang="tr-TR" b="1" dirty="0" smtClean="0"/>
              <a:t> </a:t>
            </a:r>
            <a:r>
              <a:rPr lang="tr-TR" sz="2000" b="1" dirty="0" smtClean="0"/>
              <a:t>Suresi 51 . sure</a:t>
            </a:r>
          </a:p>
          <a:p>
            <a:r>
              <a:rPr lang="tr-TR" sz="2000" b="1" dirty="0" smtClean="0"/>
              <a:t>44 . Ayet </a:t>
            </a:r>
            <a:endParaRPr lang="tr-TR" sz="2000" dirty="0"/>
          </a:p>
        </p:txBody>
      </p:sp>
    </p:spTree>
    <p:extLst>
      <p:ext uri="{BB962C8B-B14F-4D97-AF65-F5344CB8AC3E}">
        <p14:creationId xmlns:p14="http://schemas.microsoft.com/office/powerpoint/2010/main" val="3580697412"/>
      </p:ext>
    </p:extLst>
  </p:cSld>
  <p:clrMapOvr>
    <a:masterClrMapping/>
  </p:clrMapOvr>
</p:sld>
</file>

<file path=ppt/slides/slide6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3688844"/>
            <a:ext cx="12192000" cy="1204331"/>
          </a:xfrm>
        </p:spPr>
        <p:txBody>
          <a:bodyPr>
            <a:noAutofit/>
          </a:bodyPr>
          <a:lstStyle/>
          <a:p>
            <a:pPr rtl="1"/>
            <a:r>
              <a:rPr lang="ar-AE" sz="3600" dirty="0"/>
              <a:t>وَالطُّورِۙ</a:t>
            </a:r>
            <a:r>
              <a:rPr lang="ar-AE" sz="3600" b="1" dirty="0"/>
              <a:t>﴿١﴾</a:t>
            </a:r>
            <a:r>
              <a:rPr lang="ar-AE" sz="3600" dirty="0"/>
              <a:t/>
            </a:r>
            <a:br>
              <a:rPr lang="ar-AE" sz="3600" dirty="0"/>
            </a:br>
            <a:r>
              <a:rPr lang="ar-AE" sz="3600" dirty="0"/>
              <a:t>وَكِتَابٍ مَسْطُورٍۙ</a:t>
            </a:r>
            <a:r>
              <a:rPr lang="ar-AE" sz="3600" b="1" dirty="0"/>
              <a:t>﴿٢﴾</a:t>
            </a:r>
            <a:r>
              <a:rPr lang="ar-AE" sz="3600" dirty="0"/>
              <a:t/>
            </a:r>
            <a:br>
              <a:rPr lang="ar-AE" sz="3600" dirty="0"/>
            </a:br>
            <a:r>
              <a:rPr lang="ar-AE" sz="3600" dirty="0"/>
              <a:t>فٖي رَقٍّ مَنْشُورٍۙ</a:t>
            </a:r>
            <a:r>
              <a:rPr lang="ar-AE" sz="3600" b="1" dirty="0"/>
              <a:t>﴿٣﴾</a:t>
            </a:r>
            <a:r>
              <a:rPr lang="ar-AE" sz="3600" dirty="0"/>
              <a:t/>
            </a:r>
            <a:br>
              <a:rPr lang="ar-AE" sz="3600" dirty="0"/>
            </a:br>
            <a:r>
              <a:rPr lang="ar-AE" sz="3600" dirty="0"/>
              <a:t>وَالْبَيْتِ الْمَعْمُورِۙ</a:t>
            </a:r>
            <a:r>
              <a:rPr lang="ar-AE" sz="3600" b="1" dirty="0"/>
              <a:t>﴿٤﴾</a:t>
            </a:r>
            <a:r>
              <a:rPr lang="ar-AE" sz="3600" dirty="0"/>
              <a:t/>
            </a:r>
            <a:br>
              <a:rPr lang="ar-AE" sz="3600" dirty="0"/>
            </a:br>
            <a:r>
              <a:rPr lang="ar-AE" sz="3600" dirty="0"/>
              <a:t>وَالسَّقْفِ الْمَرْفُوعِۙ</a:t>
            </a:r>
            <a:r>
              <a:rPr lang="ar-AE" sz="3600" b="1" dirty="0"/>
              <a:t>﴿٥﴾</a:t>
            </a:r>
            <a:r>
              <a:rPr lang="ar-AE" sz="3600" dirty="0"/>
              <a:t/>
            </a:r>
            <a:br>
              <a:rPr lang="ar-AE" sz="3600" dirty="0"/>
            </a:br>
            <a:r>
              <a:rPr lang="ar-AE" sz="3600" dirty="0"/>
              <a:t>وَالْبَحْرِ الْمَسْجُورِۙ</a:t>
            </a:r>
            <a:r>
              <a:rPr lang="ar-AE" sz="3600" b="1" dirty="0"/>
              <a:t>﴿٦﴾</a:t>
            </a:r>
            <a:r>
              <a:rPr lang="ar-AE" sz="3600" dirty="0"/>
              <a:t/>
            </a:r>
            <a:br>
              <a:rPr lang="ar-AE" sz="3600" dirty="0"/>
            </a:br>
            <a:r>
              <a:rPr lang="ar-AE" sz="3600" dirty="0"/>
              <a:t>اِنَّ عَذَابَ رَبِّكَ لَوَاقِـعٌۙ</a:t>
            </a:r>
            <a:r>
              <a:rPr lang="ar-AE" sz="3600" b="1" dirty="0"/>
              <a:t>﴿٧﴾</a:t>
            </a:r>
            <a:r>
              <a:rPr lang="ar-AE" sz="3600" dirty="0"/>
              <a:t/>
            </a:r>
            <a:br>
              <a:rPr lang="ar-AE" sz="3600" dirty="0"/>
            </a:br>
            <a:r>
              <a:rPr lang="ar-AE" sz="3600" dirty="0"/>
              <a:t>مَا لَهُ مِنْ دَافِـعٍۙ</a:t>
            </a:r>
            <a:r>
              <a:rPr lang="ar-AE" sz="3600" b="1" dirty="0"/>
              <a:t>﴿٨﴾</a:t>
            </a:r>
            <a:endParaRPr lang="ar-AE" sz="3600" dirty="0"/>
          </a:p>
        </p:txBody>
      </p:sp>
      <p:sp>
        <p:nvSpPr>
          <p:cNvPr id="3" name="Alt Başlık 2"/>
          <p:cNvSpPr>
            <a:spLocks noGrp="1"/>
          </p:cNvSpPr>
          <p:nvPr>
            <p:ph type="subTitle" idx="1"/>
          </p:nvPr>
        </p:nvSpPr>
        <p:spPr>
          <a:xfrm>
            <a:off x="0" y="5384477"/>
            <a:ext cx="12192000" cy="1655762"/>
          </a:xfrm>
        </p:spPr>
        <p:txBody>
          <a:bodyPr>
            <a:normAutofit/>
          </a:bodyPr>
          <a:lstStyle/>
          <a:p>
            <a:r>
              <a:rPr lang="tr-TR" b="1" i="1" dirty="0"/>
              <a:t>﴾1-8﴿Tûr’a, açık sahifeler üzerine yazılı kitaba, </a:t>
            </a:r>
            <a:r>
              <a:rPr lang="tr-TR" b="1" i="1" dirty="0" err="1"/>
              <a:t>beyt</a:t>
            </a:r>
            <a:r>
              <a:rPr lang="tr-TR" b="1" i="1" dirty="0"/>
              <a:t>-i </a:t>
            </a:r>
            <a:r>
              <a:rPr lang="tr-TR" b="1" i="1" dirty="0" err="1"/>
              <a:t>ma‘mûra</a:t>
            </a:r>
            <a:r>
              <a:rPr lang="tr-TR" b="1" i="1" dirty="0"/>
              <a:t>, yükseltilmiş tavana, kaynayan denize </a:t>
            </a:r>
            <a:r>
              <a:rPr lang="tr-TR" b="1" i="1" dirty="0" err="1"/>
              <a:t>andolsun</a:t>
            </a:r>
            <a:r>
              <a:rPr lang="tr-TR" b="1" i="1" dirty="0"/>
              <a:t> ki, rabbinin azabı mutlaka gerçekleşecektir; ona engel olabilecek yoktur!</a:t>
            </a:r>
          </a:p>
        </p:txBody>
      </p:sp>
      <p:sp>
        <p:nvSpPr>
          <p:cNvPr id="4" name="Metin kutusu 3"/>
          <p:cNvSpPr txBox="1"/>
          <p:nvPr/>
        </p:nvSpPr>
        <p:spPr>
          <a:xfrm>
            <a:off x="9961758" y="8704"/>
            <a:ext cx="2230242" cy="1015663"/>
          </a:xfrm>
          <a:prstGeom prst="rect">
            <a:avLst/>
          </a:prstGeom>
          <a:noFill/>
        </p:spPr>
        <p:txBody>
          <a:bodyPr wrap="square" rtlCol="0">
            <a:spAutoFit/>
          </a:bodyPr>
          <a:lstStyle/>
          <a:p>
            <a:r>
              <a:rPr lang="tr-TR" b="1" dirty="0" err="1" smtClean="0"/>
              <a:t>Tûr</a:t>
            </a:r>
            <a:r>
              <a:rPr lang="tr-TR" b="1" dirty="0"/>
              <a:t> </a:t>
            </a:r>
            <a:r>
              <a:rPr lang="tr-TR" b="1" dirty="0" smtClean="0"/>
              <a:t> </a:t>
            </a:r>
            <a:r>
              <a:rPr lang="tr-TR" sz="2000" b="1" dirty="0" smtClean="0"/>
              <a:t>Suresi 52 . sure</a:t>
            </a:r>
          </a:p>
          <a:p>
            <a:r>
              <a:rPr lang="tr-TR" sz="2000" b="1" dirty="0" smtClean="0"/>
              <a:t>1-2-3-4-5-6-7-8 . Ayet </a:t>
            </a:r>
            <a:endParaRPr lang="tr-TR" sz="2000" dirty="0"/>
          </a:p>
        </p:txBody>
      </p:sp>
    </p:spTree>
    <p:extLst>
      <p:ext uri="{BB962C8B-B14F-4D97-AF65-F5344CB8AC3E}">
        <p14:creationId xmlns:p14="http://schemas.microsoft.com/office/powerpoint/2010/main" val="3929107608"/>
      </p:ext>
    </p:extLst>
  </p:cSld>
  <p:clrMapOvr>
    <a:masterClrMapping/>
  </p:clrMapOvr>
</p:sld>
</file>

<file path=ppt/slides/slide6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اِنَّ الْمُتَّقٖينَ فٖي جَنَّاتٍ وَنَعٖيمٍۙ</a:t>
            </a:r>
            <a:r>
              <a:rPr lang="ar-AE" sz="3600" b="1" dirty="0"/>
              <a:t>﴿١٧</a:t>
            </a:r>
            <a:r>
              <a:rPr lang="ar-AE" sz="3600" b="1" dirty="0" smtClean="0"/>
              <a:t>﴾</a:t>
            </a:r>
            <a:r>
              <a:rPr lang="tr-TR" sz="3600" b="1" dirty="0" smtClean="0"/>
              <a:t/>
            </a:r>
            <a:br>
              <a:rPr lang="tr-TR" sz="3600" b="1" dirty="0" smtClean="0"/>
            </a:br>
            <a:r>
              <a:rPr lang="ar-AE" sz="3600" dirty="0"/>
              <a:t/>
            </a:r>
            <a:br>
              <a:rPr lang="ar-AE" sz="3600" dirty="0"/>
            </a:br>
            <a:r>
              <a:rPr lang="ar-AE" sz="3600" dirty="0"/>
              <a:t>فَاكِهٖينَ بِمَٓا اٰتٰيهُمْ رَبُّهُمْۚ وَوَقٰيهُمْ رَبُّهُمْ عَذَابَ الْجَحٖيمِ</a:t>
            </a:r>
            <a:r>
              <a:rPr lang="ar-AE" sz="3600" b="1" dirty="0"/>
              <a:t>﴿١٨﴾</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﴾17-18﴿Allah’a saygısızlıktan sakınanlar ise, rablerinin kendilerine verdiğiyle mutluluk bularak cennetlerde ve nimetler içinde olacaklardır. Rableri onları cehennem azabından da korumuş olacaktır.</a:t>
            </a:r>
          </a:p>
        </p:txBody>
      </p:sp>
      <p:sp>
        <p:nvSpPr>
          <p:cNvPr id="4" name="Metin kutusu 3"/>
          <p:cNvSpPr txBox="1"/>
          <p:nvPr/>
        </p:nvSpPr>
        <p:spPr>
          <a:xfrm>
            <a:off x="9961758" y="8704"/>
            <a:ext cx="2230242" cy="707886"/>
          </a:xfrm>
          <a:prstGeom prst="rect">
            <a:avLst/>
          </a:prstGeom>
          <a:noFill/>
        </p:spPr>
        <p:txBody>
          <a:bodyPr wrap="square" rtlCol="0">
            <a:spAutoFit/>
          </a:bodyPr>
          <a:lstStyle/>
          <a:p>
            <a:r>
              <a:rPr lang="tr-TR" b="1" dirty="0" err="1" smtClean="0"/>
              <a:t>Tûr</a:t>
            </a:r>
            <a:r>
              <a:rPr lang="tr-TR" b="1" dirty="0"/>
              <a:t> </a:t>
            </a:r>
            <a:r>
              <a:rPr lang="tr-TR" b="1" dirty="0" smtClean="0"/>
              <a:t> </a:t>
            </a:r>
            <a:r>
              <a:rPr lang="tr-TR" sz="2000" b="1" dirty="0" smtClean="0"/>
              <a:t>Suresi 52 . sure</a:t>
            </a:r>
          </a:p>
          <a:p>
            <a:r>
              <a:rPr lang="tr-TR" sz="2000" b="1" dirty="0" smtClean="0"/>
              <a:t>17 - 18 . Ayet </a:t>
            </a:r>
            <a:endParaRPr lang="tr-TR" sz="2000" dirty="0"/>
          </a:p>
        </p:txBody>
      </p:sp>
    </p:spTree>
    <p:extLst>
      <p:ext uri="{BB962C8B-B14F-4D97-AF65-F5344CB8AC3E}">
        <p14:creationId xmlns:p14="http://schemas.microsoft.com/office/powerpoint/2010/main" val="389997831"/>
      </p:ext>
    </p:extLst>
  </p:cSld>
  <p:clrMapOvr>
    <a:masterClrMapping/>
  </p:clrMapOvr>
</p:sld>
</file>

<file path=ppt/slides/slide6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dirty="0"/>
              <a:t>فَذَكِّرْ فَمَٓا اَنْتَ بِنِعْمَتِ رَبِّكَ بِكَاهِنٍ وَلَا مَجْنُونٍؕ</a:t>
            </a:r>
            <a:r>
              <a:rPr lang="ar-AE" b="1" dirty="0"/>
              <a:t>﴿٢٩﴾</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﴾29﴿Sen öğüt vermeye devam et; rabbinin lütfu sayesinde sen asla ne bir kâhinsin ne de bir mecnun.</a:t>
            </a:r>
          </a:p>
        </p:txBody>
      </p:sp>
      <p:sp>
        <p:nvSpPr>
          <p:cNvPr id="4" name="Metin kutusu 3"/>
          <p:cNvSpPr txBox="1"/>
          <p:nvPr/>
        </p:nvSpPr>
        <p:spPr>
          <a:xfrm>
            <a:off x="9961758" y="8704"/>
            <a:ext cx="2230242" cy="707886"/>
          </a:xfrm>
          <a:prstGeom prst="rect">
            <a:avLst/>
          </a:prstGeom>
          <a:noFill/>
        </p:spPr>
        <p:txBody>
          <a:bodyPr wrap="square" rtlCol="0">
            <a:spAutoFit/>
          </a:bodyPr>
          <a:lstStyle/>
          <a:p>
            <a:r>
              <a:rPr lang="tr-TR" b="1" dirty="0" err="1" smtClean="0"/>
              <a:t>Tûr</a:t>
            </a:r>
            <a:r>
              <a:rPr lang="tr-TR" b="1" dirty="0"/>
              <a:t> </a:t>
            </a:r>
            <a:r>
              <a:rPr lang="tr-TR" b="1" dirty="0" smtClean="0"/>
              <a:t> </a:t>
            </a:r>
            <a:r>
              <a:rPr lang="tr-TR" sz="2000" b="1" dirty="0" smtClean="0"/>
              <a:t>Suresi 52 . sure</a:t>
            </a:r>
          </a:p>
          <a:p>
            <a:r>
              <a:rPr lang="tr-TR" sz="2000" b="1" dirty="0" smtClean="0"/>
              <a:t>29 . Ayet </a:t>
            </a:r>
            <a:endParaRPr lang="tr-TR" sz="2000" dirty="0"/>
          </a:p>
        </p:txBody>
      </p:sp>
    </p:spTree>
    <p:extLst>
      <p:ext uri="{BB962C8B-B14F-4D97-AF65-F5344CB8AC3E}">
        <p14:creationId xmlns:p14="http://schemas.microsoft.com/office/powerpoint/2010/main" val="1357564850"/>
      </p:ext>
    </p:extLst>
  </p:cSld>
  <p:clrMapOvr>
    <a:masterClrMapping/>
  </p:clrMapOvr>
</p:sld>
</file>

<file path=ppt/slides/slide6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dirty="0"/>
              <a:t>اَمْ عِنْدَهُمْ خَزَٓائِنُ رَبِّكَ اَمْ هُمُ الْمُصَيْطِرُونَؕ</a:t>
            </a:r>
            <a:r>
              <a:rPr lang="ar-AE" b="1" dirty="0"/>
              <a:t>﴿٣٧﴾</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﴾37﴿Yoksa rabbinin hazineleri onların yanında mıdır? Yoksa her şeye egemen olan onlar mı?</a:t>
            </a:r>
          </a:p>
        </p:txBody>
      </p:sp>
      <p:sp>
        <p:nvSpPr>
          <p:cNvPr id="4" name="Metin kutusu 3"/>
          <p:cNvSpPr txBox="1"/>
          <p:nvPr/>
        </p:nvSpPr>
        <p:spPr>
          <a:xfrm>
            <a:off x="9961758" y="8704"/>
            <a:ext cx="2230242" cy="707886"/>
          </a:xfrm>
          <a:prstGeom prst="rect">
            <a:avLst/>
          </a:prstGeom>
          <a:noFill/>
        </p:spPr>
        <p:txBody>
          <a:bodyPr wrap="square" rtlCol="0">
            <a:spAutoFit/>
          </a:bodyPr>
          <a:lstStyle/>
          <a:p>
            <a:r>
              <a:rPr lang="tr-TR" b="1" dirty="0" err="1" smtClean="0"/>
              <a:t>Tûr</a:t>
            </a:r>
            <a:r>
              <a:rPr lang="tr-TR" b="1" dirty="0"/>
              <a:t> </a:t>
            </a:r>
            <a:r>
              <a:rPr lang="tr-TR" b="1" dirty="0" smtClean="0"/>
              <a:t> </a:t>
            </a:r>
            <a:r>
              <a:rPr lang="tr-TR" sz="2000" b="1" dirty="0" smtClean="0"/>
              <a:t>Suresi 52 . sure</a:t>
            </a:r>
          </a:p>
          <a:p>
            <a:r>
              <a:rPr lang="tr-TR" sz="2000" b="1" dirty="0" smtClean="0"/>
              <a:t>37 . Ayet </a:t>
            </a:r>
            <a:endParaRPr lang="tr-TR" sz="2000" dirty="0"/>
          </a:p>
        </p:txBody>
      </p:sp>
    </p:spTree>
    <p:extLst>
      <p:ext uri="{BB962C8B-B14F-4D97-AF65-F5344CB8AC3E}">
        <p14:creationId xmlns:p14="http://schemas.microsoft.com/office/powerpoint/2010/main" val="3613736267"/>
      </p:ext>
    </p:extLst>
  </p:cSld>
  <p:clrMapOvr>
    <a:masterClrMapping/>
  </p:clrMapOvr>
</p:sld>
</file>

<file path=ppt/slides/slide6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وَاصْبِرْ لِحُكْمِ رَبِّكَ فَاِنَّكَ بِاَعْيُنِنَا وَسَبِّـحْ بِحَمْدِ رَبِّكَ حٖينَ تَقُومُۙ</a:t>
            </a:r>
            <a:r>
              <a:rPr lang="ar-AE" sz="3600" b="1" dirty="0"/>
              <a:t>﴿٤٨﴾</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﴾48﴿Sen rabbinin hükmünü sabırla bekle, kuşkusuz sen bizim gözetim ve korumamız altındasın. Her kalktığında rabbini </a:t>
            </a:r>
            <a:r>
              <a:rPr lang="tr-TR" b="1" i="1" dirty="0" err="1"/>
              <a:t>hamd</a:t>
            </a:r>
            <a:r>
              <a:rPr lang="tr-TR" b="1" i="1" dirty="0"/>
              <a:t> ile </a:t>
            </a:r>
            <a:r>
              <a:rPr lang="tr-TR" b="1" i="1" dirty="0" err="1"/>
              <a:t>tesbih</a:t>
            </a:r>
            <a:r>
              <a:rPr lang="tr-TR" b="1" i="1" dirty="0"/>
              <a:t> et.</a:t>
            </a:r>
          </a:p>
        </p:txBody>
      </p:sp>
      <p:sp>
        <p:nvSpPr>
          <p:cNvPr id="4" name="Metin kutusu 3"/>
          <p:cNvSpPr txBox="1"/>
          <p:nvPr/>
        </p:nvSpPr>
        <p:spPr>
          <a:xfrm>
            <a:off x="9961758" y="8704"/>
            <a:ext cx="2230242" cy="707886"/>
          </a:xfrm>
          <a:prstGeom prst="rect">
            <a:avLst/>
          </a:prstGeom>
          <a:noFill/>
        </p:spPr>
        <p:txBody>
          <a:bodyPr wrap="square" rtlCol="0">
            <a:spAutoFit/>
          </a:bodyPr>
          <a:lstStyle/>
          <a:p>
            <a:r>
              <a:rPr lang="tr-TR" b="1" dirty="0" err="1" smtClean="0"/>
              <a:t>Tûr</a:t>
            </a:r>
            <a:r>
              <a:rPr lang="tr-TR" b="1" dirty="0"/>
              <a:t> </a:t>
            </a:r>
            <a:r>
              <a:rPr lang="tr-TR" b="1" dirty="0" smtClean="0"/>
              <a:t> </a:t>
            </a:r>
            <a:r>
              <a:rPr lang="tr-TR" sz="2000" b="1" dirty="0" smtClean="0"/>
              <a:t>Suresi 52 . sure</a:t>
            </a:r>
          </a:p>
          <a:p>
            <a:r>
              <a:rPr lang="tr-TR" sz="2000" b="1" dirty="0" smtClean="0"/>
              <a:t>48 . Ayet </a:t>
            </a:r>
            <a:endParaRPr lang="tr-TR" sz="2000" dirty="0"/>
          </a:p>
        </p:txBody>
      </p:sp>
    </p:spTree>
    <p:extLst>
      <p:ext uri="{BB962C8B-B14F-4D97-AF65-F5344CB8AC3E}">
        <p14:creationId xmlns:p14="http://schemas.microsoft.com/office/powerpoint/2010/main" val="704561513"/>
      </p:ext>
    </p:extLst>
  </p:cSld>
  <p:clrMapOvr>
    <a:masterClrMapping/>
  </p:clrMapOvr>
</p:sld>
</file>

<file path=ppt/slides/slide6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dirty="0"/>
              <a:t>لَقَدْ رَاٰى مِنْ اٰيَاتِ رَبِّهِ الْكُبْرٰى</a:t>
            </a:r>
            <a:r>
              <a:rPr lang="ar-AE" b="1" dirty="0"/>
              <a:t>﴿١٨﴾</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﴾18﴿Hiç kuşkusuz o, rabbinin </a:t>
            </a:r>
            <a:r>
              <a:rPr lang="tr-TR" b="1" i="1" dirty="0" err="1"/>
              <a:t>âyetlerinden</a:t>
            </a:r>
            <a:r>
              <a:rPr lang="tr-TR" b="1" i="1" dirty="0"/>
              <a:t> en büyüğünü görmüştü.</a:t>
            </a:r>
          </a:p>
        </p:txBody>
      </p:sp>
      <p:sp>
        <p:nvSpPr>
          <p:cNvPr id="4" name="Metin kutusu 3"/>
          <p:cNvSpPr txBox="1"/>
          <p:nvPr/>
        </p:nvSpPr>
        <p:spPr>
          <a:xfrm>
            <a:off x="9757317" y="8704"/>
            <a:ext cx="2434683" cy="707886"/>
          </a:xfrm>
          <a:prstGeom prst="rect">
            <a:avLst/>
          </a:prstGeom>
          <a:noFill/>
        </p:spPr>
        <p:txBody>
          <a:bodyPr wrap="square" rtlCol="0">
            <a:spAutoFit/>
          </a:bodyPr>
          <a:lstStyle/>
          <a:p>
            <a:r>
              <a:rPr lang="tr-TR" b="1" dirty="0" err="1" smtClean="0"/>
              <a:t>Necm</a:t>
            </a:r>
            <a:r>
              <a:rPr lang="tr-TR" b="1" dirty="0"/>
              <a:t> </a:t>
            </a:r>
            <a:r>
              <a:rPr lang="tr-TR" b="1" dirty="0" smtClean="0"/>
              <a:t> </a:t>
            </a:r>
            <a:r>
              <a:rPr lang="tr-TR" sz="2000" b="1" dirty="0" smtClean="0"/>
              <a:t>Suresi 53 . sure</a:t>
            </a:r>
          </a:p>
          <a:p>
            <a:r>
              <a:rPr lang="tr-TR" sz="2000" b="1" dirty="0"/>
              <a:t>1</a:t>
            </a:r>
            <a:r>
              <a:rPr lang="tr-TR" sz="2000" b="1" dirty="0" smtClean="0"/>
              <a:t>8 . Ayet </a:t>
            </a:r>
            <a:endParaRPr lang="tr-TR" sz="2000" dirty="0"/>
          </a:p>
        </p:txBody>
      </p:sp>
    </p:spTree>
    <p:extLst>
      <p:ext uri="{BB962C8B-B14F-4D97-AF65-F5344CB8AC3E}">
        <p14:creationId xmlns:p14="http://schemas.microsoft.com/office/powerpoint/2010/main" val="1466616464"/>
      </p:ext>
    </p:extLst>
  </p:cSld>
  <p:clrMapOvr>
    <a:masterClrMapping/>
  </p:clrMapOvr>
</p:sld>
</file>

<file path=ppt/slides/slide6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اِنْ هِيَ اِلَّٓا اَسْمَٓاءٌ سَمَّيْتُمُوهَٓا اَنْتُمْ وَاٰبَٓاؤُ۬كُمْ مَٓا اَنْزَلَ اللّٰهُ بِهَا مِنْ سُلْطَانٍؕ اِنْ يَتَّبِعُونَ </a:t>
            </a:r>
            <a:r>
              <a:rPr lang="ar-AE" sz="3600" dirty="0" smtClean="0"/>
              <a:t>اِلَّا</a:t>
            </a:r>
            <a:r>
              <a:rPr lang="tr-TR" sz="3600" dirty="0" smtClean="0"/>
              <a:t/>
            </a:r>
            <a:br>
              <a:rPr lang="tr-TR" sz="3600" dirty="0" smtClean="0"/>
            </a:br>
            <a:r>
              <a:rPr lang="tr-TR" sz="3600" dirty="0"/>
              <a:t/>
            </a:r>
            <a:br>
              <a:rPr lang="tr-TR" sz="3600" dirty="0"/>
            </a:br>
            <a:r>
              <a:rPr lang="ar-AE" sz="3600" dirty="0" smtClean="0"/>
              <a:t> </a:t>
            </a:r>
            <a:r>
              <a:rPr lang="ar-AE" sz="3600" dirty="0"/>
              <a:t>الظَّنَّ وَمَا تَهْوَى الْاَنْفُسُۚ وَلَقَدْ جَٓاءَهُمْ مِنْ رَبِّهِمُ الْهُدٰىؕ</a:t>
            </a:r>
            <a:r>
              <a:rPr lang="ar-AE" sz="3600" b="1" dirty="0"/>
              <a:t>﴿٢٣﴾</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﴾23﴿Bunlar sizin ve atalarınızın putlara taktığı boş isimlerden ibarettir. Allah onlara öyle bir yetki ve güç vermemiştir. Onlar (putperestler) sadece kuruntularına ve kişisel arzularına uyuyorlar. Oysa şimdi onlara rablerinden bir yol gösterici gelmiş bulunmaktadır.</a:t>
            </a:r>
          </a:p>
        </p:txBody>
      </p:sp>
      <p:sp>
        <p:nvSpPr>
          <p:cNvPr id="4" name="Metin kutusu 3"/>
          <p:cNvSpPr txBox="1"/>
          <p:nvPr/>
        </p:nvSpPr>
        <p:spPr>
          <a:xfrm>
            <a:off x="9757317" y="8704"/>
            <a:ext cx="2434683" cy="707886"/>
          </a:xfrm>
          <a:prstGeom prst="rect">
            <a:avLst/>
          </a:prstGeom>
          <a:noFill/>
        </p:spPr>
        <p:txBody>
          <a:bodyPr wrap="square" rtlCol="0">
            <a:spAutoFit/>
          </a:bodyPr>
          <a:lstStyle/>
          <a:p>
            <a:r>
              <a:rPr lang="tr-TR" b="1" dirty="0" err="1" smtClean="0"/>
              <a:t>Necm</a:t>
            </a:r>
            <a:r>
              <a:rPr lang="tr-TR" b="1" dirty="0"/>
              <a:t> </a:t>
            </a:r>
            <a:r>
              <a:rPr lang="tr-TR" b="1" dirty="0" smtClean="0"/>
              <a:t> </a:t>
            </a:r>
            <a:r>
              <a:rPr lang="tr-TR" sz="2000" b="1" dirty="0" smtClean="0"/>
              <a:t>Suresi 53 . sure</a:t>
            </a:r>
          </a:p>
          <a:p>
            <a:r>
              <a:rPr lang="tr-TR" sz="2000" b="1" dirty="0" smtClean="0"/>
              <a:t>23 . Ayet </a:t>
            </a:r>
            <a:endParaRPr lang="tr-TR" sz="2000" dirty="0"/>
          </a:p>
        </p:txBody>
      </p:sp>
    </p:spTree>
    <p:extLst>
      <p:ext uri="{BB962C8B-B14F-4D97-AF65-F5344CB8AC3E}">
        <p14:creationId xmlns:p14="http://schemas.microsoft.com/office/powerpoint/2010/main" val="199149045"/>
      </p:ext>
    </p:extLst>
  </p:cSld>
  <p:clrMapOvr>
    <a:masterClrMapping/>
  </p:clrMapOvr>
</p:sld>
</file>

<file path=ppt/slides/slide6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ذٰلِكَ مَبْلَغُهُمْ مِنَ الْعِلْمِؕ اِنَّ رَبَّكَ هُوَ اَعْلَمُ بِمَنْ ضَلَّ عَنْ سَبٖيلِهٖ وَهُوَ اَعْلَمُ بِمَنِ اهْتَدٰى</a:t>
            </a:r>
            <a:r>
              <a:rPr lang="ar-AE" sz="3600" b="1" dirty="0"/>
              <a:t>﴿٣٠﴾</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﴾30﴿İşte bildikleri bu kadar. Şüphesiz kendi yolundan sapanı en iyi bilen rabbindir, doğru yolu bulanı da en iyi bilen O’dur.</a:t>
            </a:r>
          </a:p>
        </p:txBody>
      </p:sp>
      <p:sp>
        <p:nvSpPr>
          <p:cNvPr id="4" name="Metin kutusu 3"/>
          <p:cNvSpPr txBox="1"/>
          <p:nvPr/>
        </p:nvSpPr>
        <p:spPr>
          <a:xfrm>
            <a:off x="9757317" y="8704"/>
            <a:ext cx="2434683" cy="707886"/>
          </a:xfrm>
          <a:prstGeom prst="rect">
            <a:avLst/>
          </a:prstGeom>
          <a:noFill/>
        </p:spPr>
        <p:txBody>
          <a:bodyPr wrap="square" rtlCol="0">
            <a:spAutoFit/>
          </a:bodyPr>
          <a:lstStyle/>
          <a:p>
            <a:r>
              <a:rPr lang="tr-TR" b="1" dirty="0" err="1" smtClean="0"/>
              <a:t>Necm</a:t>
            </a:r>
            <a:r>
              <a:rPr lang="tr-TR" b="1" dirty="0"/>
              <a:t> </a:t>
            </a:r>
            <a:r>
              <a:rPr lang="tr-TR" b="1" dirty="0" smtClean="0"/>
              <a:t> </a:t>
            </a:r>
            <a:r>
              <a:rPr lang="tr-TR" sz="2000" b="1" dirty="0" smtClean="0"/>
              <a:t>Suresi 53 . sure</a:t>
            </a:r>
          </a:p>
          <a:p>
            <a:r>
              <a:rPr lang="tr-TR" sz="2000" b="1" dirty="0" smtClean="0"/>
              <a:t>30 . Ayet </a:t>
            </a:r>
            <a:endParaRPr lang="tr-TR" sz="2000" dirty="0"/>
          </a:p>
        </p:txBody>
      </p:sp>
    </p:spTree>
    <p:extLst>
      <p:ext uri="{BB962C8B-B14F-4D97-AF65-F5344CB8AC3E}">
        <p14:creationId xmlns:p14="http://schemas.microsoft.com/office/powerpoint/2010/main" val="903579251"/>
      </p:ext>
    </p:extLst>
  </p:cSld>
  <p:clrMapOvr>
    <a:masterClrMapping/>
  </p:clrMapOvr>
</p:sld>
</file>

<file path=ppt/slides/slide6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986317"/>
            <a:ext cx="12192000" cy="1204331"/>
          </a:xfrm>
        </p:spPr>
        <p:txBody>
          <a:bodyPr>
            <a:noAutofit/>
          </a:bodyPr>
          <a:lstStyle/>
          <a:p>
            <a:pPr rtl="1"/>
            <a:r>
              <a:rPr lang="ar-AE" sz="3600" dirty="0"/>
              <a:t>اَلَّذٖينَ يَجْتَنِبُونَ كَـبَٓائِرَ الْاِثْمِ وَالْفَوَاحِشَ اِلَّا اللَّمَمَؕ اِنَّ رَبَّكَ وَاسِعُ الْمَغْفِرَةِؕ هُوَ اَعْلَمُ بِكُمْ </a:t>
            </a:r>
            <a:r>
              <a:rPr lang="ar-AE" sz="3600" dirty="0" smtClean="0"/>
              <a:t>اِذْ</a:t>
            </a:r>
            <a:r>
              <a:rPr lang="tr-TR" sz="3600" dirty="0" smtClean="0"/>
              <a:t/>
            </a:r>
            <a:br>
              <a:rPr lang="tr-TR" sz="3600" dirty="0" smtClean="0"/>
            </a:br>
            <a:r>
              <a:rPr lang="tr-TR" sz="3600" dirty="0"/>
              <a:t/>
            </a:r>
            <a:br>
              <a:rPr lang="tr-TR" sz="3600" dirty="0"/>
            </a:br>
            <a:r>
              <a:rPr lang="ar-AE" sz="3600" dirty="0" smtClean="0"/>
              <a:t> </a:t>
            </a:r>
            <a:r>
              <a:rPr lang="ar-AE" sz="3600" dirty="0"/>
              <a:t>اَنْشَاَكُمْ مِنَ الْاَرْضِ وَاِذْ اَنْتُمْ اَجِنَّةٌ فٖي بُطُونِ اُمَّهَاتِكُمْۚ فَلَا تُزَكُّٓوا اَنْفُسَكُمْؕ هُوَ اَعْلَمُ بِمَنِ </a:t>
            </a:r>
            <a:r>
              <a:rPr lang="tr-TR" sz="3600" dirty="0" smtClean="0"/>
              <a:t/>
            </a:r>
            <a:br>
              <a:rPr lang="tr-TR" sz="3600" dirty="0" smtClean="0"/>
            </a:br>
            <a:r>
              <a:rPr lang="tr-TR" sz="3600" dirty="0"/>
              <a:t/>
            </a:r>
            <a:br>
              <a:rPr lang="tr-TR" sz="3600" dirty="0"/>
            </a:br>
            <a:r>
              <a:rPr lang="ar-AE" sz="3600" dirty="0" smtClean="0"/>
              <a:t>اتَّقٰى</a:t>
            </a:r>
            <a:r>
              <a:rPr lang="ar-AE" sz="3600" dirty="0"/>
              <a:t>ࣖ</a:t>
            </a:r>
            <a:r>
              <a:rPr lang="ar-AE" sz="3600" b="1" dirty="0"/>
              <a:t>﴿٣٢﴾</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1800" b="1" i="1" dirty="0"/>
              <a:t>﴾32﴿Göklerde ve yerde ne varsa Allah’ındır. Sonunda O, kötülük yapanlara işlediklerinin cezasını verecek; iyilik yapanları, ufak tefek kusurlar hariç, büyük günahlardan ve çirkin işlerden kaçınanları ise daha güzeliyle ödüllendirecektir. Şüphesiz rabbinin bağışlaması çok geniştir. Sizi topraktan yarattığı zamanki halinizi de, annelerinizin karınlarında cenin olarak bulunuşunuzu da en iyi bilen O’dur. Şu halde kendinizi temize çıkarmayın! Kimin günahtan sakındığını en iyi bilen O’dur.</a:t>
            </a:r>
          </a:p>
        </p:txBody>
      </p:sp>
      <p:sp>
        <p:nvSpPr>
          <p:cNvPr id="4" name="Metin kutusu 3"/>
          <p:cNvSpPr txBox="1"/>
          <p:nvPr/>
        </p:nvSpPr>
        <p:spPr>
          <a:xfrm>
            <a:off x="9757317" y="8704"/>
            <a:ext cx="2434683" cy="707886"/>
          </a:xfrm>
          <a:prstGeom prst="rect">
            <a:avLst/>
          </a:prstGeom>
          <a:noFill/>
        </p:spPr>
        <p:txBody>
          <a:bodyPr wrap="square" rtlCol="0">
            <a:spAutoFit/>
          </a:bodyPr>
          <a:lstStyle/>
          <a:p>
            <a:r>
              <a:rPr lang="tr-TR" b="1" dirty="0" err="1" smtClean="0"/>
              <a:t>Necm</a:t>
            </a:r>
            <a:r>
              <a:rPr lang="tr-TR" b="1" dirty="0"/>
              <a:t> </a:t>
            </a:r>
            <a:r>
              <a:rPr lang="tr-TR" b="1" dirty="0" smtClean="0"/>
              <a:t> </a:t>
            </a:r>
            <a:r>
              <a:rPr lang="tr-TR" sz="2000" b="1" dirty="0" smtClean="0"/>
              <a:t>Suresi 53 . sure</a:t>
            </a:r>
          </a:p>
          <a:p>
            <a:r>
              <a:rPr lang="tr-TR" sz="2000" b="1" dirty="0" smtClean="0"/>
              <a:t>32 . Ayet </a:t>
            </a:r>
            <a:endParaRPr lang="tr-TR" sz="2000" dirty="0"/>
          </a:p>
        </p:txBody>
      </p:sp>
    </p:spTree>
    <p:extLst>
      <p:ext uri="{BB962C8B-B14F-4D97-AF65-F5344CB8AC3E}">
        <p14:creationId xmlns:p14="http://schemas.microsoft.com/office/powerpoint/2010/main" val="823920270"/>
      </p:ext>
    </p:extLst>
  </p:cSld>
  <p:clrMapOvr>
    <a:masterClrMapping/>
  </p:clrMapOvr>
</p:sld>
</file>

<file path=ppt/slides/slide6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dirty="0"/>
              <a:t>وَاَنَّ اِلٰى رَبِّكَ الْمُنْتَهٰىۙ</a:t>
            </a:r>
            <a:r>
              <a:rPr lang="ar-AE" b="1" dirty="0"/>
              <a:t>﴿٤٢﴾</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﴾42﴿En sonunda yalnız rabbine varılacaktır.</a:t>
            </a:r>
          </a:p>
        </p:txBody>
      </p:sp>
      <p:sp>
        <p:nvSpPr>
          <p:cNvPr id="4" name="Metin kutusu 3"/>
          <p:cNvSpPr txBox="1"/>
          <p:nvPr/>
        </p:nvSpPr>
        <p:spPr>
          <a:xfrm>
            <a:off x="9757317" y="8704"/>
            <a:ext cx="2434683" cy="707886"/>
          </a:xfrm>
          <a:prstGeom prst="rect">
            <a:avLst/>
          </a:prstGeom>
          <a:noFill/>
        </p:spPr>
        <p:txBody>
          <a:bodyPr wrap="square" rtlCol="0">
            <a:spAutoFit/>
          </a:bodyPr>
          <a:lstStyle/>
          <a:p>
            <a:r>
              <a:rPr lang="tr-TR" b="1" dirty="0" err="1" smtClean="0"/>
              <a:t>Necm</a:t>
            </a:r>
            <a:r>
              <a:rPr lang="tr-TR" b="1" dirty="0"/>
              <a:t> </a:t>
            </a:r>
            <a:r>
              <a:rPr lang="tr-TR" b="1" dirty="0" smtClean="0"/>
              <a:t> </a:t>
            </a:r>
            <a:r>
              <a:rPr lang="tr-TR" sz="2000" b="1" dirty="0" smtClean="0"/>
              <a:t>Suresi 53 . sure</a:t>
            </a:r>
          </a:p>
          <a:p>
            <a:r>
              <a:rPr lang="tr-TR" sz="2000" b="1" dirty="0" smtClean="0"/>
              <a:t>42 . Ayet </a:t>
            </a:r>
            <a:endParaRPr lang="tr-TR" sz="2000" dirty="0"/>
          </a:p>
        </p:txBody>
      </p:sp>
    </p:spTree>
    <p:extLst>
      <p:ext uri="{BB962C8B-B14F-4D97-AF65-F5344CB8AC3E}">
        <p14:creationId xmlns:p14="http://schemas.microsoft.com/office/powerpoint/2010/main" val="648068902"/>
      </p:ext>
    </p:extLst>
  </p:cSld>
  <p:clrMapOvr>
    <a:masterClrMapping/>
  </p:clrMapOvr>
</p:sld>
</file>

<file path=ppt/slides/slide6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dirty="0"/>
              <a:t>وَاَنَّهُ هُوَ رَبُّ الشِّعْرٰىۙ</a:t>
            </a:r>
            <a:r>
              <a:rPr lang="ar-AE" b="1" dirty="0"/>
              <a:t>﴿٤٩﴾</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﴾49﴿Şi‘râ yıldızının rabbi de O’dur.</a:t>
            </a:r>
          </a:p>
        </p:txBody>
      </p:sp>
      <p:sp>
        <p:nvSpPr>
          <p:cNvPr id="4" name="Metin kutusu 3"/>
          <p:cNvSpPr txBox="1"/>
          <p:nvPr/>
        </p:nvSpPr>
        <p:spPr>
          <a:xfrm>
            <a:off x="9757317" y="8704"/>
            <a:ext cx="2434683" cy="707886"/>
          </a:xfrm>
          <a:prstGeom prst="rect">
            <a:avLst/>
          </a:prstGeom>
          <a:noFill/>
        </p:spPr>
        <p:txBody>
          <a:bodyPr wrap="square" rtlCol="0">
            <a:spAutoFit/>
          </a:bodyPr>
          <a:lstStyle/>
          <a:p>
            <a:r>
              <a:rPr lang="tr-TR" b="1" dirty="0" err="1" smtClean="0"/>
              <a:t>Necm</a:t>
            </a:r>
            <a:r>
              <a:rPr lang="tr-TR" b="1" dirty="0"/>
              <a:t> </a:t>
            </a:r>
            <a:r>
              <a:rPr lang="tr-TR" b="1" dirty="0" smtClean="0"/>
              <a:t> </a:t>
            </a:r>
            <a:r>
              <a:rPr lang="tr-TR" sz="2000" b="1" dirty="0" smtClean="0"/>
              <a:t>Suresi 53 . sure</a:t>
            </a:r>
          </a:p>
          <a:p>
            <a:r>
              <a:rPr lang="tr-TR" sz="2000" b="1" dirty="0" smtClean="0"/>
              <a:t>49 . Ayet </a:t>
            </a:r>
            <a:endParaRPr lang="tr-TR" sz="2000" dirty="0"/>
          </a:p>
        </p:txBody>
      </p:sp>
    </p:spTree>
    <p:extLst>
      <p:ext uri="{BB962C8B-B14F-4D97-AF65-F5344CB8AC3E}">
        <p14:creationId xmlns:p14="http://schemas.microsoft.com/office/powerpoint/2010/main" val="952948208"/>
      </p:ext>
    </p:extLst>
  </p:cSld>
  <p:clrMapOvr>
    <a:masterClrMapping/>
  </p:clrMapOvr>
</p:sld>
</file>

<file path=ppt/slides/slide6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dirty="0"/>
              <a:t>فَبِاَيِّ اٰلَٓاءِ رَبِّكَ تَتَمَارٰى</a:t>
            </a:r>
            <a:r>
              <a:rPr lang="ar-AE" b="1" dirty="0"/>
              <a:t>﴿٥٥﴾</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﴾55﴿Artık rabbinin hangi nimetlerinden şüphe duyabilirsin?</a:t>
            </a:r>
          </a:p>
        </p:txBody>
      </p:sp>
      <p:sp>
        <p:nvSpPr>
          <p:cNvPr id="4" name="Metin kutusu 3"/>
          <p:cNvSpPr txBox="1"/>
          <p:nvPr/>
        </p:nvSpPr>
        <p:spPr>
          <a:xfrm>
            <a:off x="9757317" y="8704"/>
            <a:ext cx="2434683" cy="707886"/>
          </a:xfrm>
          <a:prstGeom prst="rect">
            <a:avLst/>
          </a:prstGeom>
          <a:noFill/>
        </p:spPr>
        <p:txBody>
          <a:bodyPr wrap="square" rtlCol="0">
            <a:spAutoFit/>
          </a:bodyPr>
          <a:lstStyle/>
          <a:p>
            <a:r>
              <a:rPr lang="tr-TR" b="1" dirty="0" err="1" smtClean="0"/>
              <a:t>Necm</a:t>
            </a:r>
            <a:r>
              <a:rPr lang="tr-TR" b="1" dirty="0"/>
              <a:t> </a:t>
            </a:r>
            <a:r>
              <a:rPr lang="tr-TR" b="1" dirty="0" smtClean="0"/>
              <a:t> </a:t>
            </a:r>
            <a:r>
              <a:rPr lang="tr-TR" sz="2000" b="1" dirty="0" smtClean="0"/>
              <a:t>Suresi 53 . sure</a:t>
            </a:r>
          </a:p>
          <a:p>
            <a:r>
              <a:rPr lang="tr-TR" sz="2000" b="1" dirty="0" smtClean="0"/>
              <a:t>55 . Ayet </a:t>
            </a:r>
            <a:endParaRPr lang="tr-TR" sz="2000" dirty="0"/>
          </a:p>
        </p:txBody>
      </p:sp>
    </p:spTree>
    <p:extLst>
      <p:ext uri="{BB962C8B-B14F-4D97-AF65-F5344CB8AC3E}">
        <p14:creationId xmlns:p14="http://schemas.microsoft.com/office/powerpoint/2010/main" val="2359811999"/>
      </p:ext>
    </p:extLst>
  </p:cSld>
  <p:clrMapOvr>
    <a:masterClrMapping/>
  </p:clrMapOvr>
</p:sld>
</file>

<file path=ppt/slides/slide6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dirty="0"/>
              <a:t>فَدَعَا رَبَّهُٓ اَنّٖي مَغْلُوبٌ فَانْتَصِرْ</a:t>
            </a:r>
            <a:r>
              <a:rPr lang="ar-AE" b="1" dirty="0"/>
              <a:t>﴿١٠﴾</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﴾10﴿Bunun üzerine </a:t>
            </a:r>
            <a:r>
              <a:rPr lang="tr-TR" b="1" i="1" dirty="0" err="1"/>
              <a:t>Nûh</a:t>
            </a:r>
            <a:r>
              <a:rPr lang="tr-TR" b="1" i="1"/>
              <a:t>, “Artık yenik düştüm; yardımını esirgeme!” diye rabbine yalvardı.</a:t>
            </a:r>
            <a:endParaRPr lang="tr-TR" b="1" i="1" dirty="0"/>
          </a:p>
        </p:txBody>
      </p:sp>
      <p:sp>
        <p:nvSpPr>
          <p:cNvPr id="4" name="Metin kutusu 3"/>
          <p:cNvSpPr txBox="1"/>
          <p:nvPr/>
        </p:nvSpPr>
        <p:spPr>
          <a:xfrm>
            <a:off x="9645805" y="8704"/>
            <a:ext cx="2546195" cy="707886"/>
          </a:xfrm>
          <a:prstGeom prst="rect">
            <a:avLst/>
          </a:prstGeom>
          <a:noFill/>
        </p:spPr>
        <p:txBody>
          <a:bodyPr wrap="square" rtlCol="0">
            <a:spAutoFit/>
          </a:bodyPr>
          <a:lstStyle/>
          <a:p>
            <a:r>
              <a:rPr lang="tr-TR" b="1" dirty="0" smtClean="0"/>
              <a:t>Kamer</a:t>
            </a:r>
            <a:r>
              <a:rPr lang="tr-TR" b="1" dirty="0"/>
              <a:t> </a:t>
            </a:r>
            <a:r>
              <a:rPr lang="tr-TR" b="1" dirty="0" smtClean="0"/>
              <a:t> </a:t>
            </a:r>
            <a:r>
              <a:rPr lang="tr-TR" sz="2000" b="1" dirty="0" smtClean="0"/>
              <a:t>Suresi 54 . sure</a:t>
            </a:r>
          </a:p>
          <a:p>
            <a:r>
              <a:rPr lang="tr-TR" sz="2000" b="1" dirty="0" smtClean="0"/>
              <a:t>10 . Ayet </a:t>
            </a:r>
            <a:endParaRPr lang="tr-TR" sz="2000" dirty="0"/>
          </a:p>
        </p:txBody>
      </p:sp>
    </p:spTree>
    <p:extLst>
      <p:ext uri="{BB962C8B-B14F-4D97-AF65-F5344CB8AC3E}">
        <p14:creationId xmlns:p14="http://schemas.microsoft.com/office/powerpoint/2010/main" val="1968720537"/>
      </p:ext>
    </p:extLst>
  </p:cSld>
  <p:clrMapOvr>
    <a:masterClrMapping/>
  </p:clrMapOvr>
</p:sld>
</file>

<file path=ppt/slides/slide6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707536"/>
            <a:ext cx="12192000" cy="1204331"/>
          </a:xfrm>
        </p:spPr>
        <p:txBody>
          <a:bodyPr>
            <a:noAutofit/>
          </a:bodyPr>
          <a:lstStyle/>
          <a:p>
            <a:pPr rtl="1"/>
            <a:r>
              <a:rPr lang="ar-AE" dirty="0"/>
              <a:t>رَبُّ الْمَشْرِقَيْنِ وَرَبُّ الْمَغْرِبَيْنِۚ</a:t>
            </a:r>
            <a:r>
              <a:rPr lang="ar-AE" b="1" dirty="0"/>
              <a:t>﴿١٧</a:t>
            </a:r>
            <a:r>
              <a:rPr lang="ar-AE" b="1" dirty="0" smtClean="0"/>
              <a:t>﴾</a:t>
            </a:r>
            <a:r>
              <a:rPr lang="tr-TR" b="1" dirty="0" smtClean="0"/>
              <a:t/>
            </a:r>
            <a:br>
              <a:rPr lang="tr-TR" b="1" dirty="0" smtClean="0"/>
            </a:br>
            <a:r>
              <a:rPr lang="ar-AE" dirty="0"/>
              <a:t/>
            </a:r>
            <a:br>
              <a:rPr lang="ar-AE" dirty="0"/>
            </a:br>
            <a:r>
              <a:rPr lang="ar-AE" dirty="0"/>
              <a:t>فَبِاَيِّ اٰلَٓاءِ رَبِّكُمَا تُكَذِّبَانِ</a:t>
            </a:r>
            <a:r>
              <a:rPr lang="ar-AE" b="1" dirty="0"/>
              <a:t>﴿١٨﴾</a:t>
            </a:r>
            <a:endParaRPr lang="ar-AE"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﴾17﴿O, iki doğunun da rabbi iki batının da rabbidir.</a:t>
            </a:r>
          </a:p>
          <a:p>
            <a:endParaRPr lang="tr-TR" b="1" i="1" dirty="0" smtClean="0"/>
          </a:p>
          <a:p>
            <a:r>
              <a:rPr lang="tr-TR" b="1" i="1" dirty="0" smtClean="0"/>
              <a:t>﴾</a:t>
            </a:r>
            <a:r>
              <a:rPr lang="tr-TR" b="1" i="1" dirty="0"/>
              <a:t>18﴿Artık rabbinizin nimetlerinden hangisini inkâr edebilirsiniz?</a:t>
            </a:r>
          </a:p>
        </p:txBody>
      </p:sp>
      <p:sp>
        <p:nvSpPr>
          <p:cNvPr id="4" name="Metin kutusu 3"/>
          <p:cNvSpPr txBox="1"/>
          <p:nvPr/>
        </p:nvSpPr>
        <p:spPr>
          <a:xfrm>
            <a:off x="9500839" y="8704"/>
            <a:ext cx="2691161" cy="707886"/>
          </a:xfrm>
          <a:prstGeom prst="rect">
            <a:avLst/>
          </a:prstGeom>
          <a:noFill/>
        </p:spPr>
        <p:txBody>
          <a:bodyPr wrap="square" rtlCol="0">
            <a:spAutoFit/>
          </a:bodyPr>
          <a:lstStyle/>
          <a:p>
            <a:r>
              <a:rPr lang="tr-TR" b="1" dirty="0" err="1" smtClean="0"/>
              <a:t>Rahmân</a:t>
            </a:r>
            <a:r>
              <a:rPr lang="tr-TR" b="1" dirty="0" smtClean="0"/>
              <a:t> </a:t>
            </a:r>
            <a:r>
              <a:rPr lang="tr-TR" sz="2000" b="1" dirty="0" smtClean="0"/>
              <a:t>Suresi 55 . sure</a:t>
            </a:r>
          </a:p>
          <a:p>
            <a:r>
              <a:rPr lang="tr-TR" sz="2000" b="1" dirty="0" smtClean="0"/>
              <a:t>17 – 18 . Ayet </a:t>
            </a:r>
            <a:endParaRPr lang="tr-TR" sz="2000" dirty="0"/>
          </a:p>
        </p:txBody>
      </p:sp>
    </p:spTree>
    <p:extLst>
      <p:ext uri="{BB962C8B-B14F-4D97-AF65-F5344CB8AC3E}">
        <p14:creationId xmlns:p14="http://schemas.microsoft.com/office/powerpoint/2010/main" val="2126429197"/>
      </p:ext>
    </p:extLst>
  </p:cSld>
  <p:clrMapOvr>
    <a:masterClrMapping/>
  </p:clrMapOvr>
</p:sld>
</file>

<file path=ppt/slides/slide6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93858"/>
            <a:ext cx="12192000" cy="1204331"/>
          </a:xfrm>
        </p:spPr>
        <p:txBody>
          <a:bodyPr>
            <a:noAutofit/>
          </a:bodyPr>
          <a:lstStyle/>
          <a:p>
            <a:pPr rtl="1"/>
            <a:r>
              <a:rPr lang="ar-AE" dirty="0"/>
              <a:t>وَيَبْقٰى وَجْهُ رَبِّكَ ذُو الْجَلَالِ وَالْاِكْرَامِۚ</a:t>
            </a:r>
            <a:r>
              <a:rPr lang="ar-AE" b="1" dirty="0"/>
              <a:t>﴿٢٧﴾</a:t>
            </a:r>
            <a:endParaRPr lang="ar-AE"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﴾27﴿Azamet ve kerem sahibi rabbinin </a:t>
            </a:r>
            <a:r>
              <a:rPr lang="tr-TR" b="1" i="1" dirty="0" err="1"/>
              <a:t>zâtı</a:t>
            </a:r>
            <a:r>
              <a:rPr lang="tr-TR" b="1" i="1" dirty="0"/>
              <a:t> ise bâki kalır.</a:t>
            </a:r>
          </a:p>
        </p:txBody>
      </p:sp>
      <p:sp>
        <p:nvSpPr>
          <p:cNvPr id="4" name="Metin kutusu 3"/>
          <p:cNvSpPr txBox="1"/>
          <p:nvPr/>
        </p:nvSpPr>
        <p:spPr>
          <a:xfrm>
            <a:off x="9500839" y="8704"/>
            <a:ext cx="2691161" cy="707886"/>
          </a:xfrm>
          <a:prstGeom prst="rect">
            <a:avLst/>
          </a:prstGeom>
          <a:noFill/>
        </p:spPr>
        <p:txBody>
          <a:bodyPr wrap="square" rtlCol="0">
            <a:spAutoFit/>
          </a:bodyPr>
          <a:lstStyle/>
          <a:p>
            <a:r>
              <a:rPr lang="tr-TR" b="1" dirty="0" err="1" smtClean="0"/>
              <a:t>Rahmân</a:t>
            </a:r>
            <a:r>
              <a:rPr lang="tr-TR" b="1" dirty="0" smtClean="0"/>
              <a:t> </a:t>
            </a:r>
            <a:r>
              <a:rPr lang="tr-TR" sz="2000" b="1" dirty="0" smtClean="0"/>
              <a:t>Suresi 55 . sure</a:t>
            </a:r>
          </a:p>
          <a:p>
            <a:r>
              <a:rPr lang="tr-TR" sz="2000" b="1" dirty="0" smtClean="0"/>
              <a:t>27 . Ayet </a:t>
            </a:r>
            <a:endParaRPr lang="tr-TR" sz="2000" dirty="0"/>
          </a:p>
        </p:txBody>
      </p:sp>
    </p:spTree>
    <p:extLst>
      <p:ext uri="{BB962C8B-B14F-4D97-AF65-F5344CB8AC3E}">
        <p14:creationId xmlns:p14="http://schemas.microsoft.com/office/powerpoint/2010/main" val="2338938599"/>
      </p:ext>
    </p:extLst>
  </p:cSld>
  <p:clrMapOvr>
    <a:masterClrMapping/>
  </p:clrMapOvr>
</p:sld>
</file>

<file path=ppt/slides/slide6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848892"/>
            <a:ext cx="12192000" cy="1204331"/>
          </a:xfrm>
        </p:spPr>
        <p:txBody>
          <a:bodyPr>
            <a:noAutofit/>
          </a:bodyPr>
          <a:lstStyle/>
          <a:p>
            <a:pPr rtl="1"/>
            <a:r>
              <a:rPr lang="ar-AE" dirty="0"/>
              <a:t>وَلِمَنْ خَافَ مَقَامَ رَبِّهٖ جَنَّتَانِۚ</a:t>
            </a:r>
            <a:r>
              <a:rPr lang="ar-AE" b="1" dirty="0"/>
              <a:t>﴿٤٦﴾</a:t>
            </a:r>
            <a:endParaRPr lang="ar-AE"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﴾46﴿Rabbinin huzurundan korkan kimse için çifte cennet vardır.</a:t>
            </a:r>
          </a:p>
        </p:txBody>
      </p:sp>
      <p:sp>
        <p:nvSpPr>
          <p:cNvPr id="4" name="Metin kutusu 3"/>
          <p:cNvSpPr txBox="1"/>
          <p:nvPr/>
        </p:nvSpPr>
        <p:spPr>
          <a:xfrm>
            <a:off x="9500839" y="8704"/>
            <a:ext cx="2691161" cy="707886"/>
          </a:xfrm>
          <a:prstGeom prst="rect">
            <a:avLst/>
          </a:prstGeom>
          <a:noFill/>
        </p:spPr>
        <p:txBody>
          <a:bodyPr wrap="square" rtlCol="0">
            <a:spAutoFit/>
          </a:bodyPr>
          <a:lstStyle/>
          <a:p>
            <a:r>
              <a:rPr lang="tr-TR" b="1" dirty="0" err="1" smtClean="0"/>
              <a:t>Rahmân</a:t>
            </a:r>
            <a:r>
              <a:rPr lang="tr-TR" b="1" dirty="0" smtClean="0"/>
              <a:t> </a:t>
            </a:r>
            <a:r>
              <a:rPr lang="tr-TR" sz="2000" b="1" dirty="0" smtClean="0"/>
              <a:t>Suresi 55 . sure</a:t>
            </a:r>
          </a:p>
          <a:p>
            <a:r>
              <a:rPr lang="tr-TR" sz="2000" b="1" dirty="0" smtClean="0"/>
              <a:t>46 . Ayet </a:t>
            </a:r>
            <a:endParaRPr lang="tr-TR" sz="2000" dirty="0"/>
          </a:p>
        </p:txBody>
      </p:sp>
    </p:spTree>
    <p:extLst>
      <p:ext uri="{BB962C8B-B14F-4D97-AF65-F5344CB8AC3E}">
        <p14:creationId xmlns:p14="http://schemas.microsoft.com/office/powerpoint/2010/main" val="1497083762"/>
      </p:ext>
    </p:extLst>
  </p:cSld>
  <p:clrMapOvr>
    <a:masterClrMapping/>
  </p:clrMapOvr>
</p:sld>
</file>

<file path=ppt/slides/slide6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135928"/>
            <a:ext cx="12192000" cy="1204331"/>
          </a:xfrm>
        </p:spPr>
        <p:txBody>
          <a:bodyPr>
            <a:noAutofit/>
          </a:bodyPr>
          <a:lstStyle/>
          <a:p>
            <a:pPr rtl="1"/>
            <a:r>
              <a:rPr lang="ar-AE" dirty="0"/>
              <a:t>تَبَارَكَ اسْمُ رَبِّكَ ذِي الْجَلَالِ وَالْاِكْرَامِ</a:t>
            </a:r>
            <a:r>
              <a:rPr lang="ar-AE" b="1" dirty="0"/>
              <a:t>﴿٧٨﴾</a:t>
            </a:r>
            <a:endParaRPr lang="ar-AE"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﴾78﴿Azamet ve kerem sahibi rabbinin adı ne yücedir!</a:t>
            </a:r>
          </a:p>
        </p:txBody>
      </p:sp>
      <p:sp>
        <p:nvSpPr>
          <p:cNvPr id="4" name="Metin kutusu 3"/>
          <p:cNvSpPr txBox="1"/>
          <p:nvPr/>
        </p:nvSpPr>
        <p:spPr>
          <a:xfrm>
            <a:off x="9500839" y="8704"/>
            <a:ext cx="2691161" cy="707886"/>
          </a:xfrm>
          <a:prstGeom prst="rect">
            <a:avLst/>
          </a:prstGeom>
          <a:noFill/>
        </p:spPr>
        <p:txBody>
          <a:bodyPr wrap="square" rtlCol="0">
            <a:spAutoFit/>
          </a:bodyPr>
          <a:lstStyle/>
          <a:p>
            <a:r>
              <a:rPr lang="tr-TR" b="1" dirty="0" err="1" smtClean="0"/>
              <a:t>Rahmân</a:t>
            </a:r>
            <a:r>
              <a:rPr lang="tr-TR" b="1" dirty="0" smtClean="0"/>
              <a:t> </a:t>
            </a:r>
            <a:r>
              <a:rPr lang="tr-TR" sz="2000" b="1" dirty="0" smtClean="0"/>
              <a:t>Suresi 55 . sure</a:t>
            </a:r>
          </a:p>
          <a:p>
            <a:r>
              <a:rPr lang="tr-TR" sz="2000" b="1" dirty="0" smtClean="0"/>
              <a:t>78 . Ayet </a:t>
            </a:r>
            <a:endParaRPr lang="tr-TR" sz="2000" dirty="0"/>
          </a:p>
        </p:txBody>
      </p:sp>
    </p:spTree>
    <p:extLst>
      <p:ext uri="{BB962C8B-B14F-4D97-AF65-F5344CB8AC3E}">
        <p14:creationId xmlns:p14="http://schemas.microsoft.com/office/powerpoint/2010/main" val="513996901"/>
      </p:ext>
    </p:extLst>
  </p:cSld>
  <p:clrMapOvr>
    <a:masterClrMapping/>
  </p:clrMapOvr>
</p:sld>
</file>

<file path=ppt/slides/slide6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135928"/>
            <a:ext cx="12192000" cy="1204331"/>
          </a:xfrm>
        </p:spPr>
        <p:txBody>
          <a:bodyPr>
            <a:noAutofit/>
          </a:bodyPr>
          <a:lstStyle/>
          <a:p>
            <a:pPr rtl="1"/>
            <a:r>
              <a:rPr lang="ar-AE" dirty="0"/>
              <a:t>فَسَبِّحْ بِاسْمِ رَبِّكَ الْعَظٖيمِࣖ</a:t>
            </a:r>
            <a:r>
              <a:rPr lang="ar-AE" b="1" dirty="0"/>
              <a:t>﴿٧٤﴾</a:t>
            </a:r>
            <a:endParaRPr lang="ar-AE"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﴾74﴿Öyleyse ulu rabbinin ismini </a:t>
            </a:r>
            <a:r>
              <a:rPr lang="tr-TR" b="1" i="1" dirty="0" err="1"/>
              <a:t>tesbih</a:t>
            </a:r>
            <a:r>
              <a:rPr lang="tr-TR" b="1" i="1" dirty="0"/>
              <a:t> et.</a:t>
            </a:r>
          </a:p>
        </p:txBody>
      </p:sp>
      <p:sp>
        <p:nvSpPr>
          <p:cNvPr id="4" name="Metin kutusu 3"/>
          <p:cNvSpPr txBox="1"/>
          <p:nvPr/>
        </p:nvSpPr>
        <p:spPr>
          <a:xfrm>
            <a:off x="9500839" y="8704"/>
            <a:ext cx="2691161" cy="707886"/>
          </a:xfrm>
          <a:prstGeom prst="rect">
            <a:avLst/>
          </a:prstGeom>
          <a:noFill/>
        </p:spPr>
        <p:txBody>
          <a:bodyPr wrap="square" rtlCol="0">
            <a:spAutoFit/>
          </a:bodyPr>
          <a:lstStyle/>
          <a:p>
            <a:r>
              <a:rPr lang="tr-TR" b="1" dirty="0" err="1" smtClean="0"/>
              <a:t>Vâkıa</a:t>
            </a:r>
            <a:r>
              <a:rPr lang="tr-TR" b="1" dirty="0" smtClean="0"/>
              <a:t> </a:t>
            </a:r>
            <a:r>
              <a:rPr lang="tr-TR" sz="2000" b="1" dirty="0" smtClean="0"/>
              <a:t>Suresi 56 . sure</a:t>
            </a:r>
          </a:p>
          <a:p>
            <a:r>
              <a:rPr lang="tr-TR" sz="2000" b="1" dirty="0" smtClean="0"/>
              <a:t>74 . Ayet </a:t>
            </a:r>
            <a:endParaRPr lang="tr-TR" sz="2000" dirty="0"/>
          </a:p>
        </p:txBody>
      </p:sp>
    </p:spTree>
    <p:extLst>
      <p:ext uri="{BB962C8B-B14F-4D97-AF65-F5344CB8AC3E}">
        <p14:creationId xmlns:p14="http://schemas.microsoft.com/office/powerpoint/2010/main" val="844133682"/>
      </p:ext>
    </p:extLst>
  </p:cSld>
  <p:clrMapOvr>
    <a:masterClrMapping/>
  </p:clrMapOvr>
</p:sld>
</file>

<file path=ppt/slides/slide6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135928"/>
            <a:ext cx="12192000" cy="1204331"/>
          </a:xfrm>
        </p:spPr>
        <p:txBody>
          <a:bodyPr>
            <a:noAutofit/>
          </a:bodyPr>
          <a:lstStyle/>
          <a:p>
            <a:pPr rtl="1"/>
            <a:r>
              <a:rPr lang="ar-AE" dirty="0"/>
              <a:t>تَنْزٖيلٌ مِنْ رَبِّ الْعَالَمٖينَ</a:t>
            </a:r>
            <a:r>
              <a:rPr lang="ar-AE" b="1" dirty="0"/>
              <a:t>﴿٨٠﴾</a:t>
            </a:r>
            <a:endParaRPr lang="ar-AE"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﴾80﴿O, âlemlerin rabbinden indirilmiştir.</a:t>
            </a:r>
          </a:p>
        </p:txBody>
      </p:sp>
      <p:sp>
        <p:nvSpPr>
          <p:cNvPr id="4" name="Metin kutusu 3"/>
          <p:cNvSpPr txBox="1"/>
          <p:nvPr/>
        </p:nvSpPr>
        <p:spPr>
          <a:xfrm>
            <a:off x="9500839" y="8704"/>
            <a:ext cx="2691161" cy="707886"/>
          </a:xfrm>
          <a:prstGeom prst="rect">
            <a:avLst/>
          </a:prstGeom>
          <a:noFill/>
        </p:spPr>
        <p:txBody>
          <a:bodyPr wrap="square" rtlCol="0">
            <a:spAutoFit/>
          </a:bodyPr>
          <a:lstStyle/>
          <a:p>
            <a:r>
              <a:rPr lang="tr-TR" b="1" dirty="0" err="1" smtClean="0"/>
              <a:t>Vâkıa</a:t>
            </a:r>
            <a:r>
              <a:rPr lang="tr-TR" b="1" dirty="0" smtClean="0"/>
              <a:t> </a:t>
            </a:r>
            <a:r>
              <a:rPr lang="tr-TR" sz="2000" b="1" dirty="0" smtClean="0"/>
              <a:t>Suresi 56 . sure</a:t>
            </a:r>
          </a:p>
          <a:p>
            <a:r>
              <a:rPr lang="tr-TR" sz="2000" b="1" dirty="0" smtClean="0"/>
              <a:t>80 . Ayet </a:t>
            </a:r>
            <a:endParaRPr lang="tr-TR" sz="2000" dirty="0"/>
          </a:p>
        </p:txBody>
      </p:sp>
    </p:spTree>
    <p:extLst>
      <p:ext uri="{BB962C8B-B14F-4D97-AF65-F5344CB8AC3E}">
        <p14:creationId xmlns:p14="http://schemas.microsoft.com/office/powerpoint/2010/main" val="4050832590"/>
      </p:ext>
    </p:extLst>
  </p:cSld>
  <p:clrMapOvr>
    <a:masterClrMapping/>
  </p:clrMapOvr>
</p:sld>
</file>

<file path=ppt/slides/slide6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135928"/>
            <a:ext cx="12192000" cy="1204331"/>
          </a:xfrm>
        </p:spPr>
        <p:txBody>
          <a:bodyPr>
            <a:noAutofit/>
          </a:bodyPr>
          <a:lstStyle/>
          <a:p>
            <a:pPr rtl="1"/>
            <a:r>
              <a:rPr lang="ar-AE" dirty="0"/>
              <a:t>فَسَبِّـحْ بِاسْمِ رَبِّكَ الْعَظٖيمِ</a:t>
            </a:r>
            <a:r>
              <a:rPr lang="ar-AE" b="1" dirty="0"/>
              <a:t>﴿٩٦﴾</a:t>
            </a:r>
            <a:endParaRPr lang="ar-AE"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﴾96﴿Öyleyse ulu rabbinin ismini </a:t>
            </a:r>
            <a:r>
              <a:rPr lang="tr-TR" b="1" i="1" dirty="0" err="1"/>
              <a:t>tesbih</a:t>
            </a:r>
            <a:r>
              <a:rPr lang="tr-TR" b="1" i="1" dirty="0"/>
              <a:t> et.</a:t>
            </a:r>
          </a:p>
        </p:txBody>
      </p:sp>
      <p:sp>
        <p:nvSpPr>
          <p:cNvPr id="4" name="Metin kutusu 3"/>
          <p:cNvSpPr txBox="1"/>
          <p:nvPr/>
        </p:nvSpPr>
        <p:spPr>
          <a:xfrm>
            <a:off x="9500839" y="8704"/>
            <a:ext cx="2691161" cy="707886"/>
          </a:xfrm>
          <a:prstGeom prst="rect">
            <a:avLst/>
          </a:prstGeom>
          <a:noFill/>
        </p:spPr>
        <p:txBody>
          <a:bodyPr wrap="square" rtlCol="0">
            <a:spAutoFit/>
          </a:bodyPr>
          <a:lstStyle/>
          <a:p>
            <a:r>
              <a:rPr lang="tr-TR" b="1" dirty="0" err="1" smtClean="0"/>
              <a:t>Vâkıa</a:t>
            </a:r>
            <a:r>
              <a:rPr lang="tr-TR" b="1" dirty="0" smtClean="0"/>
              <a:t> </a:t>
            </a:r>
            <a:r>
              <a:rPr lang="tr-TR" sz="2000" b="1" dirty="0" smtClean="0"/>
              <a:t>Suresi 56 . sure</a:t>
            </a:r>
          </a:p>
          <a:p>
            <a:r>
              <a:rPr lang="tr-TR" sz="2000" b="1" dirty="0" smtClean="0"/>
              <a:t>96 . Ayet </a:t>
            </a:r>
            <a:endParaRPr lang="tr-TR" sz="2000" dirty="0"/>
          </a:p>
        </p:txBody>
      </p:sp>
    </p:spTree>
    <p:extLst>
      <p:ext uri="{BB962C8B-B14F-4D97-AF65-F5344CB8AC3E}">
        <p14:creationId xmlns:p14="http://schemas.microsoft.com/office/powerpoint/2010/main" val="2988059688"/>
      </p:ext>
    </p:extLst>
  </p:cSld>
  <p:clrMapOvr>
    <a:masterClrMapping/>
  </p:clrMapOvr>
</p:sld>
</file>

<file path=ppt/slides/slide6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135928"/>
            <a:ext cx="12192000" cy="1204331"/>
          </a:xfrm>
        </p:spPr>
        <p:txBody>
          <a:bodyPr>
            <a:noAutofit/>
          </a:bodyPr>
          <a:lstStyle/>
          <a:p>
            <a:pPr rtl="1"/>
            <a:r>
              <a:rPr lang="ar-AE" sz="3600" dirty="0"/>
              <a:t>وَمَا لَكُمْ لَا تُؤْمِنُونَ بِاللّٰهِۚ وَالرَّسُولُ يَدْعُوكُمْ لِتُؤْمِنُوا بِرَبِّكُمْ وَقَدْ اَخَذَ مٖيثَاقَكُمْ اِنْ كُنْتُمْ </a:t>
            </a:r>
            <a:r>
              <a:rPr lang="tr-TR" sz="3600" dirty="0" smtClean="0"/>
              <a:t/>
            </a:r>
            <a:br>
              <a:rPr lang="tr-TR" sz="3600" dirty="0" smtClean="0"/>
            </a:br>
            <a:r>
              <a:rPr lang="tr-TR" sz="3600" dirty="0"/>
              <a:t/>
            </a:r>
            <a:br>
              <a:rPr lang="tr-TR" sz="3600" dirty="0"/>
            </a:br>
            <a:r>
              <a:rPr lang="ar-AE" sz="3600" dirty="0" smtClean="0"/>
              <a:t>مُؤْمِنٖينَ</a:t>
            </a:r>
            <a:r>
              <a:rPr lang="ar-AE" sz="3600" b="1" dirty="0" smtClean="0"/>
              <a:t>﴿٨</a:t>
            </a:r>
            <a:r>
              <a:rPr lang="ar-AE" sz="3600" b="1" dirty="0"/>
              <a:t>﴾</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﴾8﴿Peygamber rabbinize iman etmeniz için çağrıda bulunup dururken, O da sizden kesin söz almışken -bir şeye inanmaktaysanız- ne diye O’na iman etmezsiniz?</a:t>
            </a:r>
          </a:p>
        </p:txBody>
      </p:sp>
      <p:sp>
        <p:nvSpPr>
          <p:cNvPr id="4" name="Metin kutusu 3"/>
          <p:cNvSpPr txBox="1"/>
          <p:nvPr/>
        </p:nvSpPr>
        <p:spPr>
          <a:xfrm>
            <a:off x="9500839" y="8704"/>
            <a:ext cx="2691161" cy="707886"/>
          </a:xfrm>
          <a:prstGeom prst="rect">
            <a:avLst/>
          </a:prstGeom>
          <a:noFill/>
        </p:spPr>
        <p:txBody>
          <a:bodyPr wrap="square" rtlCol="0">
            <a:spAutoFit/>
          </a:bodyPr>
          <a:lstStyle/>
          <a:p>
            <a:r>
              <a:rPr lang="tr-TR" b="1" dirty="0" err="1" smtClean="0"/>
              <a:t>Hadîd</a:t>
            </a:r>
            <a:r>
              <a:rPr lang="tr-TR" b="1" dirty="0" smtClean="0"/>
              <a:t> </a:t>
            </a:r>
            <a:r>
              <a:rPr lang="tr-TR" sz="2000" b="1" dirty="0" smtClean="0"/>
              <a:t>Suresi 57 . sure</a:t>
            </a:r>
          </a:p>
          <a:p>
            <a:r>
              <a:rPr lang="tr-TR" sz="2000" b="1" dirty="0"/>
              <a:t>8</a:t>
            </a:r>
            <a:r>
              <a:rPr lang="tr-TR" sz="2000" b="1" dirty="0" smtClean="0"/>
              <a:t> . Ayet </a:t>
            </a:r>
            <a:endParaRPr lang="tr-TR" sz="2000" dirty="0"/>
          </a:p>
        </p:txBody>
      </p:sp>
    </p:spTree>
    <p:extLst>
      <p:ext uri="{BB962C8B-B14F-4D97-AF65-F5344CB8AC3E}">
        <p14:creationId xmlns:p14="http://schemas.microsoft.com/office/powerpoint/2010/main" val="512792354"/>
      </p:ext>
    </p:extLst>
  </p:cSld>
  <p:clrMapOvr>
    <a:masterClrMapping/>
  </p:clrMapOvr>
</p:sld>
</file>

<file path=ppt/slides/slide6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135928"/>
            <a:ext cx="12192000" cy="1204331"/>
          </a:xfrm>
        </p:spPr>
        <p:txBody>
          <a:bodyPr>
            <a:noAutofit/>
          </a:bodyPr>
          <a:lstStyle/>
          <a:p>
            <a:pPr rtl="1"/>
            <a:r>
              <a:rPr lang="ar-AE" sz="3600" dirty="0"/>
              <a:t>وَالَّذٖينَ اٰمَنُوا بِاللّٰهِ وَرُسُلِـهٖٓ اُو۬لٰٓئِكَ هُمُ الصِّدّٖيقُونَࣗ وَالشُّهَدَٓاءُ عِنْدَ رَبِّهِمْؕ لَهُمْ اَجْرُهُمْ وَنُورُهُمْؕ </a:t>
            </a:r>
            <a:r>
              <a:rPr lang="tr-TR" sz="3600" dirty="0" smtClean="0"/>
              <a:t/>
            </a:r>
            <a:br>
              <a:rPr lang="tr-TR" sz="3600" dirty="0" smtClean="0"/>
            </a:br>
            <a:r>
              <a:rPr lang="tr-TR" sz="3600" dirty="0"/>
              <a:t/>
            </a:r>
            <a:br>
              <a:rPr lang="tr-TR" sz="3600" dirty="0"/>
            </a:br>
            <a:r>
              <a:rPr lang="ar-AE" sz="3600" dirty="0" smtClean="0"/>
              <a:t>وَالَّذٖينَ </a:t>
            </a:r>
            <a:r>
              <a:rPr lang="ar-AE" sz="3600" dirty="0"/>
              <a:t>كَفَرُوا وَكَذَّبُوا بِاٰيَاتِنَٓا اُو۬لٰٓئِكَ اَصْحَابُ الْجَحٖيمِࣖ</a:t>
            </a:r>
            <a:r>
              <a:rPr lang="ar-AE" sz="3600" b="1" dirty="0"/>
              <a:t>﴿١٩﴾</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2000" b="1" i="1" dirty="0"/>
              <a:t>﴾19﴿Allah’a ve peygamberlerine (böyle) iman edenler var ya, işte onlar rableri katında </a:t>
            </a:r>
            <a:r>
              <a:rPr lang="tr-TR" sz="2000" b="1" i="1" dirty="0" err="1"/>
              <a:t>sıddıklar</a:t>
            </a:r>
            <a:r>
              <a:rPr lang="tr-TR" sz="2000" b="1" i="1" dirty="0"/>
              <a:t> ve </a:t>
            </a:r>
            <a:r>
              <a:rPr lang="tr-TR" sz="2000" b="1" i="1" dirty="0" err="1"/>
              <a:t>şehidler</a:t>
            </a:r>
            <a:r>
              <a:rPr lang="tr-TR" sz="2000" b="1" i="1" dirty="0"/>
              <a:t> mertebesindedirler. Mükâfatları ve nurları (</a:t>
            </a:r>
            <a:r>
              <a:rPr lang="tr-TR" sz="2000" b="1" i="1" dirty="0" err="1"/>
              <a:t>âhirette</a:t>
            </a:r>
            <a:r>
              <a:rPr lang="tr-TR" sz="2000" b="1" i="1" dirty="0"/>
              <a:t>) onları beklemektedir. İnkâr edip </a:t>
            </a:r>
            <a:r>
              <a:rPr lang="tr-TR" sz="2000" b="1" i="1" dirty="0" err="1"/>
              <a:t>âyetlerimizi</a:t>
            </a:r>
            <a:r>
              <a:rPr lang="tr-TR" sz="2000" b="1" i="1" dirty="0"/>
              <a:t> yalan sayanlar ise cehennemliktirler.</a:t>
            </a:r>
          </a:p>
        </p:txBody>
      </p:sp>
      <p:sp>
        <p:nvSpPr>
          <p:cNvPr id="4" name="Metin kutusu 3"/>
          <p:cNvSpPr txBox="1"/>
          <p:nvPr/>
        </p:nvSpPr>
        <p:spPr>
          <a:xfrm>
            <a:off x="9500839" y="8704"/>
            <a:ext cx="2691161" cy="707886"/>
          </a:xfrm>
          <a:prstGeom prst="rect">
            <a:avLst/>
          </a:prstGeom>
          <a:noFill/>
        </p:spPr>
        <p:txBody>
          <a:bodyPr wrap="square" rtlCol="0">
            <a:spAutoFit/>
          </a:bodyPr>
          <a:lstStyle/>
          <a:p>
            <a:r>
              <a:rPr lang="tr-TR" b="1" dirty="0" err="1" smtClean="0"/>
              <a:t>Hadîd</a:t>
            </a:r>
            <a:r>
              <a:rPr lang="tr-TR" b="1" dirty="0" smtClean="0"/>
              <a:t> </a:t>
            </a:r>
            <a:r>
              <a:rPr lang="tr-TR" sz="2000" b="1" dirty="0" smtClean="0"/>
              <a:t>Suresi 57 . sure</a:t>
            </a:r>
          </a:p>
          <a:p>
            <a:r>
              <a:rPr lang="tr-TR" sz="2000" b="1" dirty="0" smtClean="0"/>
              <a:t>19 . Ayet </a:t>
            </a:r>
            <a:endParaRPr lang="tr-TR" sz="2000" dirty="0"/>
          </a:p>
        </p:txBody>
      </p:sp>
    </p:spTree>
    <p:extLst>
      <p:ext uri="{BB962C8B-B14F-4D97-AF65-F5344CB8AC3E}">
        <p14:creationId xmlns:p14="http://schemas.microsoft.com/office/powerpoint/2010/main" val="2244507989"/>
      </p:ext>
    </p:extLst>
  </p:cSld>
  <p:clrMapOvr>
    <a:masterClrMapping/>
  </p:clrMapOvr>
</p:sld>
</file>

<file path=ppt/slides/slide6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135928"/>
            <a:ext cx="12192000" cy="1204331"/>
          </a:xfrm>
        </p:spPr>
        <p:txBody>
          <a:bodyPr>
            <a:noAutofit/>
          </a:bodyPr>
          <a:lstStyle/>
          <a:p>
            <a:pPr rtl="1"/>
            <a:r>
              <a:rPr lang="ar-AE" sz="3600" dirty="0"/>
              <a:t>سَابِقُٓوا اِلٰى مَغْفِرَةٍ مِنْ رَبِّكُمْ وَجَنَّةٍ عَرْضُهَا كَعَرْضِ السَّمَٓاءِ وَالْاَرْضِۙ اُعِدَّتْ لِلَّذٖينَ </a:t>
            </a:r>
            <a:r>
              <a:rPr lang="ar-AE" sz="3600" dirty="0" smtClean="0"/>
              <a:t>اٰمَنُوا</a:t>
            </a:r>
            <a:r>
              <a:rPr lang="tr-TR" sz="3600" dirty="0" smtClean="0"/>
              <a:t/>
            </a:r>
            <a:br>
              <a:rPr lang="tr-TR" sz="3600" dirty="0" smtClean="0"/>
            </a:br>
            <a:r>
              <a:rPr lang="tr-TR" sz="3600" dirty="0"/>
              <a:t/>
            </a:r>
            <a:br>
              <a:rPr lang="tr-TR" sz="3600" dirty="0"/>
            </a:br>
            <a:r>
              <a:rPr lang="ar-AE" sz="3600" dirty="0" smtClean="0"/>
              <a:t> </a:t>
            </a:r>
            <a:r>
              <a:rPr lang="ar-AE" sz="3600" dirty="0"/>
              <a:t>بِاللّٰهِ وَرُسُلِهٖؕ ذٰلِكَ فَضْلُ اللّٰهِ يُؤْتٖيهِ مَنْ يَشَٓاءُؕ وَاللّٰهُ ذُو الْفَضْلِ الْعَظٖيمِ</a:t>
            </a:r>
            <a:r>
              <a:rPr lang="ar-AE" sz="3600" b="1" dirty="0"/>
              <a:t>﴿٢١﴾</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﴾21﴿Genişliği gökle yerin genişliği gibi olup Allah’a ve peygamberlerine iman edenler için hazırlanmış bulunan cennete ve rabbinizin bağışlamasına erişebilmek için yarışın. Bu, Allah’ın </a:t>
            </a:r>
            <a:r>
              <a:rPr lang="tr-TR" b="1" i="1" dirty="0" err="1"/>
              <a:t>lutfudur</a:t>
            </a:r>
            <a:r>
              <a:rPr lang="tr-TR" b="1" i="1" dirty="0"/>
              <a:t> ki onu dilediğine verir. Allah büyük </a:t>
            </a:r>
            <a:r>
              <a:rPr lang="tr-TR" b="1" i="1" dirty="0" err="1"/>
              <a:t>lutuf</a:t>
            </a:r>
            <a:r>
              <a:rPr lang="tr-TR" b="1" i="1" dirty="0"/>
              <a:t> sahibidir.</a:t>
            </a:r>
          </a:p>
        </p:txBody>
      </p:sp>
      <p:sp>
        <p:nvSpPr>
          <p:cNvPr id="4" name="Metin kutusu 3"/>
          <p:cNvSpPr txBox="1"/>
          <p:nvPr/>
        </p:nvSpPr>
        <p:spPr>
          <a:xfrm>
            <a:off x="9500839" y="8704"/>
            <a:ext cx="2691161" cy="707886"/>
          </a:xfrm>
          <a:prstGeom prst="rect">
            <a:avLst/>
          </a:prstGeom>
          <a:noFill/>
        </p:spPr>
        <p:txBody>
          <a:bodyPr wrap="square" rtlCol="0">
            <a:spAutoFit/>
          </a:bodyPr>
          <a:lstStyle/>
          <a:p>
            <a:r>
              <a:rPr lang="tr-TR" b="1" dirty="0" err="1" smtClean="0"/>
              <a:t>Hadîd</a:t>
            </a:r>
            <a:r>
              <a:rPr lang="tr-TR" b="1" dirty="0" smtClean="0"/>
              <a:t> </a:t>
            </a:r>
            <a:r>
              <a:rPr lang="tr-TR" sz="2000" b="1" dirty="0" smtClean="0"/>
              <a:t>Suresi 57 . sure</a:t>
            </a:r>
          </a:p>
          <a:p>
            <a:r>
              <a:rPr lang="tr-TR" sz="2000" b="1" dirty="0" smtClean="0"/>
              <a:t>21 . Ayet </a:t>
            </a:r>
            <a:endParaRPr lang="tr-TR" sz="2000" dirty="0"/>
          </a:p>
        </p:txBody>
      </p:sp>
    </p:spTree>
    <p:extLst>
      <p:ext uri="{BB962C8B-B14F-4D97-AF65-F5344CB8AC3E}">
        <p14:creationId xmlns:p14="http://schemas.microsoft.com/office/powerpoint/2010/main" val="607570429"/>
      </p:ext>
    </p:extLst>
  </p:cSld>
  <p:clrMapOvr>
    <a:masterClrMapping/>
  </p:clrMapOvr>
</p:sld>
</file>

<file path=ppt/slides/slide6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135928"/>
            <a:ext cx="12192000" cy="1204331"/>
          </a:xfrm>
        </p:spPr>
        <p:txBody>
          <a:bodyPr>
            <a:noAutofit/>
          </a:bodyPr>
          <a:lstStyle/>
          <a:p>
            <a:pPr rtl="1"/>
            <a:r>
              <a:rPr lang="ar-AE" sz="3600" dirty="0"/>
              <a:t>وَ‏الَّذٖينَ جَٓاؤُ۫ مِنْ بَعْدِهِمْ يَقُولُونَ رَبَّنَا اغْفِرْ لَنَا وَلِاِخْوَانِنَا الَّذٖينَ سَبَقُونَا بِالْاٖيمَانِ وَلَا </a:t>
            </a:r>
            <a:r>
              <a:rPr lang="ar-AE" sz="3600" dirty="0" smtClean="0"/>
              <a:t>تَجْعَلْ</a:t>
            </a:r>
            <a:r>
              <a:rPr lang="tr-TR" sz="3600" dirty="0" smtClean="0"/>
              <a:t/>
            </a:r>
            <a:br>
              <a:rPr lang="tr-TR" sz="3600" dirty="0" smtClean="0"/>
            </a:br>
            <a:r>
              <a:rPr lang="tr-TR" sz="3600" dirty="0"/>
              <a:t/>
            </a:r>
            <a:br>
              <a:rPr lang="tr-TR" sz="3600" dirty="0"/>
            </a:br>
            <a:r>
              <a:rPr lang="ar-AE" sz="3600" dirty="0" smtClean="0"/>
              <a:t> </a:t>
            </a:r>
            <a:r>
              <a:rPr lang="ar-AE" sz="3600" dirty="0"/>
              <a:t>فٖى قُلُوبِنَا غِلًّا لِلَّذٖينَ اٰمَنُوا رَبَّنَٓا اِنَّكَ رَؤُ۫فٌ رَحٖيمٌ۟</a:t>
            </a:r>
            <a:r>
              <a:rPr lang="ar-AE" sz="3600" b="1" dirty="0"/>
              <a:t>﴿١٠﴾</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2000" b="1" i="1" dirty="0"/>
              <a:t>﴾10﴿Bunların ardından gelenler de “Ey rabbimiz” derler, “Bizi ve bizden önceki iman etmiş kardeşlerimizi bağışla; kalplerimizde iman edenlere karşı kötü bir düşünce ve duyguya yer bırakma. Rabbimiz! Kuşkusuz sen çok şefkatlisin, çok merhametlisin.”</a:t>
            </a:r>
          </a:p>
        </p:txBody>
      </p:sp>
      <p:sp>
        <p:nvSpPr>
          <p:cNvPr id="4" name="Metin kutusu 3"/>
          <p:cNvSpPr txBox="1"/>
          <p:nvPr/>
        </p:nvSpPr>
        <p:spPr>
          <a:xfrm>
            <a:off x="9500839" y="8704"/>
            <a:ext cx="2691161" cy="707886"/>
          </a:xfrm>
          <a:prstGeom prst="rect">
            <a:avLst/>
          </a:prstGeom>
          <a:noFill/>
        </p:spPr>
        <p:txBody>
          <a:bodyPr wrap="square" rtlCol="0">
            <a:spAutoFit/>
          </a:bodyPr>
          <a:lstStyle/>
          <a:p>
            <a:r>
              <a:rPr lang="tr-TR" b="1" dirty="0" err="1" smtClean="0"/>
              <a:t>Haşr</a:t>
            </a:r>
            <a:r>
              <a:rPr lang="tr-TR" b="1" dirty="0" smtClean="0"/>
              <a:t> </a:t>
            </a:r>
            <a:r>
              <a:rPr lang="tr-TR" sz="2000" b="1" dirty="0" smtClean="0"/>
              <a:t>Suresi 59 . sure</a:t>
            </a:r>
          </a:p>
          <a:p>
            <a:r>
              <a:rPr lang="tr-TR" sz="2000" b="1" dirty="0" smtClean="0"/>
              <a:t>10 . Ayet </a:t>
            </a:r>
            <a:endParaRPr lang="tr-TR" sz="2000" dirty="0"/>
          </a:p>
        </p:txBody>
      </p:sp>
    </p:spTree>
    <p:extLst>
      <p:ext uri="{BB962C8B-B14F-4D97-AF65-F5344CB8AC3E}">
        <p14:creationId xmlns:p14="http://schemas.microsoft.com/office/powerpoint/2010/main" val="1631920441"/>
      </p:ext>
    </p:extLst>
  </p:cSld>
  <p:clrMapOvr>
    <a:masterClrMapping/>
  </p:clrMapOvr>
</p:sld>
</file>

<file path=ppt/slides/slide6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135928"/>
            <a:ext cx="12192000" cy="1204331"/>
          </a:xfrm>
        </p:spPr>
        <p:txBody>
          <a:bodyPr>
            <a:noAutofit/>
          </a:bodyPr>
          <a:lstStyle/>
          <a:p>
            <a:pPr rtl="1"/>
            <a:r>
              <a:rPr lang="ar-AE" dirty="0"/>
              <a:t>مِنْكَ اِنّٖٓي اَخَافُ اللّٰهَ رَبَّ الْعَالَمٖينَ</a:t>
            </a:r>
            <a:r>
              <a:rPr lang="ar-AE" b="1" dirty="0"/>
              <a:t>﴿١٦﴾</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﴾16﴿Tıpkı şeytanın durumu gibi: Hani o insana “İnkâr et” der; o inkâr edince de, “Bilesin ki benim seninle ilgim yok, ben âlemlerin rabbi olan Allah’tan korkarım” der.</a:t>
            </a:r>
          </a:p>
        </p:txBody>
      </p:sp>
      <p:sp>
        <p:nvSpPr>
          <p:cNvPr id="4" name="Metin kutusu 3"/>
          <p:cNvSpPr txBox="1"/>
          <p:nvPr/>
        </p:nvSpPr>
        <p:spPr>
          <a:xfrm>
            <a:off x="9500839" y="8704"/>
            <a:ext cx="2691161" cy="707886"/>
          </a:xfrm>
          <a:prstGeom prst="rect">
            <a:avLst/>
          </a:prstGeom>
          <a:noFill/>
        </p:spPr>
        <p:txBody>
          <a:bodyPr wrap="square" rtlCol="0">
            <a:spAutoFit/>
          </a:bodyPr>
          <a:lstStyle/>
          <a:p>
            <a:r>
              <a:rPr lang="tr-TR" b="1" dirty="0" err="1" smtClean="0"/>
              <a:t>Haşr</a:t>
            </a:r>
            <a:r>
              <a:rPr lang="tr-TR" b="1" dirty="0" smtClean="0"/>
              <a:t> </a:t>
            </a:r>
            <a:r>
              <a:rPr lang="tr-TR" sz="2000" b="1" dirty="0" smtClean="0"/>
              <a:t>Suresi 59 . sure</a:t>
            </a:r>
          </a:p>
          <a:p>
            <a:r>
              <a:rPr lang="tr-TR" sz="2000" b="1" dirty="0" smtClean="0"/>
              <a:t>16 . Ayet </a:t>
            </a:r>
            <a:endParaRPr lang="tr-TR" sz="2000" dirty="0"/>
          </a:p>
        </p:txBody>
      </p:sp>
    </p:spTree>
    <p:extLst>
      <p:ext uri="{BB962C8B-B14F-4D97-AF65-F5344CB8AC3E}">
        <p14:creationId xmlns:p14="http://schemas.microsoft.com/office/powerpoint/2010/main" val="3651109214"/>
      </p:ext>
    </p:extLst>
  </p:cSld>
  <p:clrMapOvr>
    <a:masterClrMapping/>
  </p:clrMapOvr>
</p:sld>
</file>

<file path=ppt/slides/slide6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3284503"/>
            <a:ext cx="12192000" cy="1204331"/>
          </a:xfrm>
        </p:spPr>
        <p:txBody>
          <a:bodyPr>
            <a:noAutofit/>
          </a:bodyPr>
          <a:lstStyle/>
          <a:p>
            <a:pPr rtl="1"/>
            <a:r>
              <a:rPr lang="ar-AE" sz="3600" dirty="0"/>
              <a:t>يَٓا اَيُّهَا الَّذٖينَ اٰمَنُوا لَا تَتَّخِذُوا عَدُوّٖى وَعَدُوَّكُمْ اَوْلِيَٓاءَ تُلْقُونَ اِلَيْهِمْ بِالْمَوَدَّةِ وَقَدْ كَفَرُوا </a:t>
            </a:r>
            <a:r>
              <a:rPr lang="ar-AE" sz="3600" dirty="0" smtClean="0"/>
              <a:t>بِمَا</a:t>
            </a:r>
            <a:r>
              <a:rPr lang="tr-TR" sz="3600" dirty="0" smtClean="0"/>
              <a:t/>
            </a:r>
            <a:br>
              <a:rPr lang="tr-TR" sz="3600" dirty="0" smtClean="0"/>
            </a:br>
            <a:r>
              <a:rPr lang="tr-TR" sz="3600" dirty="0"/>
              <a:t/>
            </a:r>
            <a:br>
              <a:rPr lang="tr-TR" sz="3600" dirty="0"/>
            </a:br>
            <a:r>
              <a:rPr lang="ar-AE" sz="3600" dirty="0" smtClean="0"/>
              <a:t> </a:t>
            </a:r>
            <a:r>
              <a:rPr lang="ar-AE" sz="3600" dirty="0"/>
              <a:t>جَٓاءَكُمْ مِنَ الْحَقِّۚ يُخْرِجُونَ الرَّسُولَ وَاِيَّاكُمْ اَنْ تُؤْمِنُوا بِاللّٰهِ رَبِّكُمْۜ اِنْ كُنْتُمْ خَرَجْتُمْ </a:t>
            </a:r>
            <a:r>
              <a:rPr lang="ar-AE" sz="3600" dirty="0" smtClean="0"/>
              <a:t>جِهَادًا</a:t>
            </a:r>
            <a:r>
              <a:rPr lang="tr-TR" sz="3600" dirty="0" smtClean="0"/>
              <a:t/>
            </a:r>
            <a:br>
              <a:rPr lang="tr-TR" sz="3600" dirty="0" smtClean="0"/>
            </a:br>
            <a:r>
              <a:rPr lang="tr-TR" sz="3600" dirty="0"/>
              <a:t/>
            </a:r>
            <a:br>
              <a:rPr lang="tr-TR" sz="3600" dirty="0"/>
            </a:br>
            <a:r>
              <a:rPr lang="ar-AE" sz="3600" dirty="0" smtClean="0"/>
              <a:t> </a:t>
            </a:r>
            <a:r>
              <a:rPr lang="ar-AE" sz="3600" dirty="0"/>
              <a:t>فٖى سَبٖيلٖى وَابْتِغَٓاءَ مَرْضَاتٖى تُسِرُّونَ اِلَيْهِمْ بِالْمَوَدَّةِۗ وَاَنَا۬ اَعْلَمُ بِمَٓا اَخْفَيْتُمْ وَمَٓا اَعْلَنْتُمْۜ </a:t>
            </a:r>
            <a:r>
              <a:rPr lang="ar-AE" sz="3600" dirty="0" smtClean="0"/>
              <a:t>وَمَنْ</a:t>
            </a:r>
            <a:r>
              <a:rPr lang="tr-TR" sz="3600" dirty="0" smtClean="0"/>
              <a:t/>
            </a:r>
            <a:br>
              <a:rPr lang="tr-TR" sz="3600" dirty="0" smtClean="0"/>
            </a:br>
            <a:r>
              <a:rPr lang="tr-TR" sz="3600" dirty="0"/>
              <a:t/>
            </a:r>
            <a:br>
              <a:rPr lang="tr-TR" sz="3600" dirty="0"/>
            </a:br>
            <a:r>
              <a:rPr lang="ar-AE" sz="3600" dirty="0" smtClean="0"/>
              <a:t> </a:t>
            </a:r>
            <a:r>
              <a:rPr lang="ar-AE" sz="3600" dirty="0"/>
              <a:t>يَفْعَلْهُ مِنْكُمْ فَقَدْ ضَلَّ سَوَٓاءَ السَّبٖيلِ</a:t>
            </a:r>
            <a:r>
              <a:rPr lang="ar-AE" sz="3600" b="1" dirty="0"/>
              <a:t>﴿١﴾</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1800" b="1" i="1" dirty="0"/>
              <a:t>﴾1﴿Ey iman edenler! Eğer benim yolumda </a:t>
            </a:r>
            <a:r>
              <a:rPr lang="tr-TR" sz="1800" b="1" i="1" dirty="0" err="1"/>
              <a:t>cihad</a:t>
            </a:r>
            <a:r>
              <a:rPr lang="tr-TR" sz="1800" b="1" i="1" dirty="0"/>
              <a:t> etmek ve hoşnutluğumu kazanmak üzere yola çıkmışsanız, benim de düşmanım sizin de düşmanınız olan kimseleri kendilerine sevgi göstererek dost edinmeyin. Onlar size gelen gerçeği inkâr etmektedirler; üstelik rabbiniz Allah’a iman ettiniz diye peygamberi ve sizi (yurdunuzdan) çıkarıyorlar. Ben sizin gizlediklerinizi de açıkladıklarınızı da bildiğim halde onlara gizliden gizliye sevgi besliyorsunuz. İçinizden kim bunu yaparsa bilsin ki doğru yoldan sapmıştır.</a:t>
            </a:r>
          </a:p>
        </p:txBody>
      </p:sp>
      <p:sp>
        <p:nvSpPr>
          <p:cNvPr id="4" name="Metin kutusu 3"/>
          <p:cNvSpPr txBox="1"/>
          <p:nvPr/>
        </p:nvSpPr>
        <p:spPr>
          <a:xfrm>
            <a:off x="9222059" y="8704"/>
            <a:ext cx="2969941" cy="707886"/>
          </a:xfrm>
          <a:prstGeom prst="rect">
            <a:avLst/>
          </a:prstGeom>
          <a:noFill/>
        </p:spPr>
        <p:txBody>
          <a:bodyPr wrap="square" rtlCol="0">
            <a:spAutoFit/>
          </a:bodyPr>
          <a:lstStyle/>
          <a:p>
            <a:r>
              <a:rPr lang="tr-TR" b="1" dirty="0" err="1" smtClean="0"/>
              <a:t>Mümtehine</a:t>
            </a:r>
            <a:r>
              <a:rPr lang="tr-TR" b="1" dirty="0" smtClean="0"/>
              <a:t> </a:t>
            </a:r>
            <a:r>
              <a:rPr lang="tr-TR" sz="2000" b="1" dirty="0" smtClean="0"/>
              <a:t>Suresi 60 . sure</a:t>
            </a:r>
          </a:p>
          <a:p>
            <a:r>
              <a:rPr lang="tr-TR" sz="2000" b="1" dirty="0" smtClean="0"/>
              <a:t>1 . Ayet </a:t>
            </a:r>
            <a:endParaRPr lang="tr-TR" sz="2000" dirty="0"/>
          </a:p>
        </p:txBody>
      </p:sp>
    </p:spTree>
    <p:extLst>
      <p:ext uri="{BB962C8B-B14F-4D97-AF65-F5344CB8AC3E}">
        <p14:creationId xmlns:p14="http://schemas.microsoft.com/office/powerpoint/2010/main" val="3352406035"/>
      </p:ext>
    </p:extLst>
  </p:cSld>
  <p:clrMapOvr>
    <a:masterClrMapping/>
  </p:clrMapOvr>
</p:sld>
</file>

<file path=ppt/slides/slide6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3172991"/>
            <a:ext cx="12192000" cy="1204331"/>
          </a:xfrm>
        </p:spPr>
        <p:txBody>
          <a:bodyPr>
            <a:noAutofit/>
          </a:bodyPr>
          <a:lstStyle/>
          <a:p>
            <a:pPr rtl="1"/>
            <a:r>
              <a:rPr lang="ar-AE" sz="3600" dirty="0"/>
              <a:t>قَدْ كَانَتْ لَكُمْ اُسْوَةٌ حَسَنَةٌ فٖٓى اِبْرٰهٖيمَ وَ‏الَّذٖينَ مَعَهُۚ اِذْ قَالُوا لِقَوْمِهِمْ اِنَّا بُرَءٰٓؤُ۬ا مِنْكُمْ </a:t>
            </a:r>
            <a:r>
              <a:rPr lang="ar-AE" sz="3600" dirty="0" smtClean="0"/>
              <a:t>وَمِمَّا</a:t>
            </a:r>
            <a:r>
              <a:rPr lang="tr-TR" sz="3600" dirty="0" smtClean="0"/>
              <a:t/>
            </a:r>
            <a:br>
              <a:rPr lang="tr-TR" sz="3600" dirty="0" smtClean="0"/>
            </a:br>
            <a:r>
              <a:rPr lang="tr-TR" sz="3600" dirty="0"/>
              <a:t/>
            </a:r>
            <a:br>
              <a:rPr lang="tr-TR" sz="3600" dirty="0"/>
            </a:br>
            <a:r>
              <a:rPr lang="ar-AE" sz="3600" dirty="0" smtClean="0"/>
              <a:t> </a:t>
            </a:r>
            <a:r>
              <a:rPr lang="ar-AE" sz="3600" dirty="0"/>
              <a:t>تَعْبُدُونَ مِنْ دُونِ اللّٰهِؗ كَفَرْنَا بِكُمْ وَبَدَا بَيْنَنَا وَبَيْنَكُمُ الْعَدَاوَةُ وَالْبَغْضَٓاءُ اَبَدًا حَتّٰى تُؤْمِنُوا </a:t>
            </a:r>
            <a:r>
              <a:rPr lang="ar-AE" sz="3600" dirty="0" smtClean="0"/>
              <a:t>بِاللّٰهِ</a:t>
            </a:r>
            <a:r>
              <a:rPr lang="tr-TR" sz="3600" dirty="0" smtClean="0"/>
              <a:t/>
            </a:r>
            <a:br>
              <a:rPr lang="tr-TR" sz="3600" dirty="0" smtClean="0"/>
            </a:br>
            <a:r>
              <a:rPr lang="tr-TR" sz="3600" dirty="0"/>
              <a:t/>
            </a:r>
            <a:br>
              <a:rPr lang="tr-TR" sz="3600" dirty="0"/>
            </a:br>
            <a:r>
              <a:rPr lang="ar-AE" sz="3600" dirty="0" smtClean="0"/>
              <a:t> </a:t>
            </a:r>
            <a:r>
              <a:rPr lang="ar-AE" sz="3600" dirty="0"/>
              <a:t>وَحْدَهُٓ اِلَّا قَوْلَ اِبْرٰهٖيمَ لِاَبٖيهِ لَاَسْتَغْفِرَنَّ لَكَ وَمَٓا اَمْلِكُ لَكَ مِنَ اللّٰهِ مِنْ شَىْءٍۜ رَبَّنَا </a:t>
            </a:r>
            <a:r>
              <a:rPr lang="ar-AE" sz="3600" dirty="0" smtClean="0"/>
              <a:t>عَلَيْكَ</a:t>
            </a:r>
            <a:r>
              <a:rPr lang="tr-TR" sz="3600" dirty="0" smtClean="0"/>
              <a:t/>
            </a:r>
            <a:br>
              <a:rPr lang="tr-TR" sz="3600" dirty="0" smtClean="0"/>
            </a:br>
            <a:r>
              <a:rPr lang="tr-TR" sz="3600" dirty="0"/>
              <a:t/>
            </a:r>
            <a:br>
              <a:rPr lang="tr-TR" sz="3600" dirty="0"/>
            </a:br>
            <a:r>
              <a:rPr lang="ar-AE" sz="3600" dirty="0" smtClean="0"/>
              <a:t> </a:t>
            </a:r>
            <a:r>
              <a:rPr lang="ar-AE" sz="3600" dirty="0"/>
              <a:t>تَوَكَّلْنَا وَاِلَيْكَ اَنَبْنَا وَاِلَيْكَ الْمَصٖيرُ</a:t>
            </a:r>
            <a:r>
              <a:rPr lang="ar-AE" sz="3600" b="1" dirty="0"/>
              <a:t>﴿٤﴾</a:t>
            </a:r>
            <a:endParaRPr lang="ar-AE" sz="3600" dirty="0"/>
          </a:p>
        </p:txBody>
      </p:sp>
      <p:sp>
        <p:nvSpPr>
          <p:cNvPr id="3" name="Alt Başlık 2"/>
          <p:cNvSpPr>
            <a:spLocks noGrp="1"/>
          </p:cNvSpPr>
          <p:nvPr>
            <p:ph type="subTitle" idx="1"/>
          </p:nvPr>
        </p:nvSpPr>
        <p:spPr>
          <a:xfrm>
            <a:off x="0" y="4759597"/>
            <a:ext cx="12192000" cy="1655762"/>
          </a:xfrm>
        </p:spPr>
        <p:txBody>
          <a:bodyPr>
            <a:noAutofit/>
          </a:bodyPr>
          <a:lstStyle/>
          <a:p>
            <a:r>
              <a:rPr lang="tr-TR" sz="1600" b="1" i="1" dirty="0"/>
              <a:t>﴾4﴿İbrâhim’de ve ona uyanlarda size güzel bir örneklik vardır; onlar kavimlerine şöyle demişlerdi: Bilin ki bizim sizinle ve Allah’ı bırakıp da taptıklarınızla bir ilişiğimiz yoktur. Sizi (ve değerlerinizi) reddediyoruz. Sizinle bizim aramızda, siz bir tek Allah’a iman edinceye kadar sürüp gidecek bir düşmanlık ve nefret açıkça ortaya çıkmıştır. Ancak </a:t>
            </a:r>
            <a:r>
              <a:rPr lang="tr-TR" sz="1600" b="1" i="1" dirty="0" err="1"/>
              <a:t>İbrâhim’in</a:t>
            </a:r>
            <a:r>
              <a:rPr lang="tr-TR" sz="1600" b="1" i="1" dirty="0"/>
              <a:t>, babasına “Hiç şüphen olmasın bağışlanman için dua edeceğim, ama Allah’tan sana geleceklere karşı yapabileceğim bir şey de yoktur” demesi başka. Rabbimiz! Sadece sana dayanıp güvendik, sana yöneldik; dönüş de ancak sanadır.</a:t>
            </a:r>
          </a:p>
        </p:txBody>
      </p:sp>
      <p:sp>
        <p:nvSpPr>
          <p:cNvPr id="4" name="Metin kutusu 3"/>
          <p:cNvSpPr txBox="1"/>
          <p:nvPr/>
        </p:nvSpPr>
        <p:spPr>
          <a:xfrm>
            <a:off x="9222059" y="8704"/>
            <a:ext cx="2969941" cy="707886"/>
          </a:xfrm>
          <a:prstGeom prst="rect">
            <a:avLst/>
          </a:prstGeom>
          <a:noFill/>
        </p:spPr>
        <p:txBody>
          <a:bodyPr wrap="square" rtlCol="0">
            <a:spAutoFit/>
          </a:bodyPr>
          <a:lstStyle/>
          <a:p>
            <a:r>
              <a:rPr lang="tr-TR" b="1" dirty="0" err="1" smtClean="0"/>
              <a:t>Mümtehine</a:t>
            </a:r>
            <a:r>
              <a:rPr lang="tr-TR" b="1" dirty="0" smtClean="0"/>
              <a:t> </a:t>
            </a:r>
            <a:r>
              <a:rPr lang="tr-TR" sz="2000" b="1" dirty="0" smtClean="0"/>
              <a:t>Suresi 60 . sure</a:t>
            </a:r>
          </a:p>
          <a:p>
            <a:r>
              <a:rPr lang="tr-TR" sz="2000" b="1" dirty="0"/>
              <a:t>4</a:t>
            </a:r>
            <a:r>
              <a:rPr lang="tr-TR" sz="2000" b="1" dirty="0" smtClean="0"/>
              <a:t> . Ayet </a:t>
            </a:r>
            <a:endParaRPr lang="tr-TR" sz="2000" dirty="0"/>
          </a:p>
        </p:txBody>
      </p:sp>
    </p:spTree>
    <p:extLst>
      <p:ext uri="{BB962C8B-B14F-4D97-AF65-F5344CB8AC3E}">
        <p14:creationId xmlns:p14="http://schemas.microsoft.com/office/powerpoint/2010/main" val="3255922121"/>
      </p:ext>
    </p:extLst>
  </p:cSld>
  <p:clrMapOvr>
    <a:masterClrMapping/>
  </p:clrMapOvr>
</p:sld>
</file>

<file path=ppt/slides/slide6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135928"/>
            <a:ext cx="12192000" cy="1204331"/>
          </a:xfrm>
        </p:spPr>
        <p:txBody>
          <a:bodyPr>
            <a:noAutofit/>
          </a:bodyPr>
          <a:lstStyle/>
          <a:p>
            <a:pPr rtl="1"/>
            <a:r>
              <a:rPr lang="ar-AE" sz="3600" dirty="0"/>
              <a:t>رَبَّنَا لَا تَجْعَلْنَا فِتْنَةً لِلَّذٖينَ كَفَرُوا وَاغْفِرْ لَنَا رَبَّنَاۚ اِنَّكَ اَنْتَ الْعَزٖيزُ الْحَكٖيمُ</a:t>
            </a:r>
            <a:r>
              <a:rPr lang="ar-AE" sz="3600" b="1" dirty="0"/>
              <a:t>﴿٥﴾</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﴾5﴿Rabbimiz! Bizi, inkâr edenler için bir sınama konusu yapma. Bizi bağışla ey rabbimiz! Çünkü kudret ve hikmet sahibi olan sensin.</a:t>
            </a:r>
          </a:p>
        </p:txBody>
      </p:sp>
      <p:sp>
        <p:nvSpPr>
          <p:cNvPr id="4" name="Metin kutusu 3"/>
          <p:cNvSpPr txBox="1"/>
          <p:nvPr/>
        </p:nvSpPr>
        <p:spPr>
          <a:xfrm>
            <a:off x="9222059" y="8704"/>
            <a:ext cx="2969941" cy="707886"/>
          </a:xfrm>
          <a:prstGeom prst="rect">
            <a:avLst/>
          </a:prstGeom>
          <a:noFill/>
        </p:spPr>
        <p:txBody>
          <a:bodyPr wrap="square" rtlCol="0">
            <a:spAutoFit/>
          </a:bodyPr>
          <a:lstStyle/>
          <a:p>
            <a:r>
              <a:rPr lang="tr-TR" b="1" dirty="0" err="1" smtClean="0"/>
              <a:t>Mümtehine</a:t>
            </a:r>
            <a:r>
              <a:rPr lang="tr-TR" b="1" dirty="0" smtClean="0"/>
              <a:t> </a:t>
            </a:r>
            <a:r>
              <a:rPr lang="tr-TR" sz="2000" b="1" dirty="0" smtClean="0"/>
              <a:t>Suresi 60 . sure</a:t>
            </a:r>
          </a:p>
          <a:p>
            <a:r>
              <a:rPr lang="tr-TR" sz="2000" b="1" dirty="0" smtClean="0"/>
              <a:t>5 . Ayet </a:t>
            </a:r>
            <a:endParaRPr lang="tr-TR" sz="2000" dirty="0"/>
          </a:p>
        </p:txBody>
      </p:sp>
    </p:spTree>
    <p:extLst>
      <p:ext uri="{BB962C8B-B14F-4D97-AF65-F5344CB8AC3E}">
        <p14:creationId xmlns:p14="http://schemas.microsoft.com/office/powerpoint/2010/main" val="1039081527"/>
      </p:ext>
    </p:extLst>
  </p:cSld>
  <p:clrMapOvr>
    <a:masterClrMapping/>
  </p:clrMapOvr>
</p:sld>
</file>

<file path=ppt/slides/slide7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135928"/>
            <a:ext cx="12192000" cy="1204331"/>
          </a:xfrm>
        </p:spPr>
        <p:txBody>
          <a:bodyPr>
            <a:noAutofit/>
          </a:bodyPr>
          <a:lstStyle/>
          <a:p>
            <a:pPr rtl="1"/>
            <a:r>
              <a:rPr lang="ar-AE" sz="3600" dirty="0"/>
              <a:t>وَاَنْفِقُوا مِمَّا رَزَقْنَاكُمْ مِنْ قَبْلِ اَنْ يَأْتِيَ اَحَدَكُمُ الْمَوْتُ فَيَقُولَ رَبِّ لَوْلَٓا اَخَّرْتَـنٖٓي اِلٰٓى </a:t>
            </a:r>
            <a:r>
              <a:rPr lang="ar-AE" sz="3600" dirty="0" smtClean="0"/>
              <a:t>اَجَلٍ</a:t>
            </a:r>
            <a:r>
              <a:rPr lang="tr-TR" sz="3600" dirty="0" smtClean="0"/>
              <a:t/>
            </a:r>
            <a:br>
              <a:rPr lang="tr-TR" sz="3600" dirty="0" smtClean="0"/>
            </a:br>
            <a:r>
              <a:rPr lang="tr-TR" sz="3600" dirty="0"/>
              <a:t/>
            </a:r>
            <a:br>
              <a:rPr lang="tr-TR" sz="3600" dirty="0"/>
            </a:br>
            <a:r>
              <a:rPr lang="ar-AE" sz="3600" dirty="0" smtClean="0"/>
              <a:t> </a:t>
            </a:r>
            <a:r>
              <a:rPr lang="ar-AE" sz="3600" dirty="0"/>
              <a:t>قَرٖيبٍۙ فَاَصَّدَّقَ وَاَكُنْ مِنَ الصَّالِحٖينَ</a:t>
            </a:r>
            <a:r>
              <a:rPr lang="ar-AE" sz="3600" b="1" dirty="0"/>
              <a:t>﴿١٠﴾</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﴾10﴿Her birinize ölüm gelip, “Rabbim! Ne olur bana azıcık daha süre tanısan da gönüllü yardımlarda bulunsam ve iyi kişilerden olsam!” diye yalvarmadan önce size verdiğimiz rızıklardan başkaları için de harcayın.</a:t>
            </a:r>
          </a:p>
        </p:txBody>
      </p:sp>
      <p:sp>
        <p:nvSpPr>
          <p:cNvPr id="4" name="Metin kutusu 3"/>
          <p:cNvSpPr txBox="1"/>
          <p:nvPr/>
        </p:nvSpPr>
        <p:spPr>
          <a:xfrm>
            <a:off x="9277815" y="8704"/>
            <a:ext cx="2914185" cy="707886"/>
          </a:xfrm>
          <a:prstGeom prst="rect">
            <a:avLst/>
          </a:prstGeom>
          <a:noFill/>
        </p:spPr>
        <p:txBody>
          <a:bodyPr wrap="square" rtlCol="0">
            <a:spAutoFit/>
          </a:bodyPr>
          <a:lstStyle/>
          <a:p>
            <a:r>
              <a:rPr lang="tr-TR" b="1" dirty="0" err="1" smtClean="0"/>
              <a:t>Münâfikûn</a:t>
            </a:r>
            <a:r>
              <a:rPr lang="tr-TR" b="1" dirty="0" smtClean="0"/>
              <a:t> </a:t>
            </a:r>
            <a:r>
              <a:rPr lang="tr-TR" sz="2000" b="1" dirty="0" smtClean="0"/>
              <a:t>Suresi 63 . sure</a:t>
            </a:r>
          </a:p>
          <a:p>
            <a:r>
              <a:rPr lang="tr-TR" sz="2000" b="1" dirty="0" smtClean="0"/>
              <a:t>10 . Ayet </a:t>
            </a:r>
            <a:endParaRPr lang="tr-TR" sz="2000" dirty="0"/>
          </a:p>
        </p:txBody>
      </p:sp>
    </p:spTree>
    <p:extLst>
      <p:ext uri="{BB962C8B-B14F-4D97-AF65-F5344CB8AC3E}">
        <p14:creationId xmlns:p14="http://schemas.microsoft.com/office/powerpoint/2010/main" val="1471771622"/>
      </p:ext>
    </p:extLst>
  </p:cSld>
  <p:clrMapOvr>
    <a:masterClrMapping/>
  </p:clrMapOvr>
</p:sld>
</file>

<file path=ppt/slides/slide7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135928"/>
            <a:ext cx="12192000" cy="1204331"/>
          </a:xfrm>
        </p:spPr>
        <p:txBody>
          <a:bodyPr>
            <a:noAutofit/>
          </a:bodyPr>
          <a:lstStyle/>
          <a:p>
            <a:pPr rtl="1"/>
            <a:r>
              <a:rPr lang="ar-AE" sz="3600" dirty="0"/>
              <a:t>زَعَمَ الَّذٖينَ كَفَرُٓوا اَنْ لَنْ يُبْعَثُواؕ قُلْ بَلٰى وَرَبّٖي لَتُبْعَثُنَّ ثُمَّ لَتُنَبَّؤُنَّ بِمَا عَمِلْتُمْؕ وَذٰلِكَ عَلَى </a:t>
            </a:r>
            <a:r>
              <a:rPr lang="ar-AE" sz="3600" dirty="0" smtClean="0"/>
              <a:t>اللّٰهِ</a:t>
            </a:r>
            <a:r>
              <a:rPr lang="tr-TR" sz="3600" dirty="0" smtClean="0"/>
              <a:t/>
            </a:r>
            <a:br>
              <a:rPr lang="tr-TR" sz="3600" dirty="0" smtClean="0"/>
            </a:br>
            <a:r>
              <a:rPr lang="tr-TR" sz="3600" dirty="0"/>
              <a:t/>
            </a:r>
            <a:br>
              <a:rPr lang="tr-TR" sz="3600" dirty="0"/>
            </a:br>
            <a:r>
              <a:rPr lang="ar-AE" sz="3600" dirty="0" smtClean="0"/>
              <a:t> </a:t>
            </a:r>
            <a:r>
              <a:rPr lang="ar-AE" sz="3600" dirty="0"/>
              <a:t>يَسٖيرٌ</a:t>
            </a:r>
            <a:r>
              <a:rPr lang="ar-AE" sz="3600" b="1" dirty="0"/>
              <a:t>﴿٧﴾</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﴾7﴿İnkârcılar asla diriltilmeyeceklerini iddia ediyorlar. De ki: “Hayır, öyle değil! Rabbime yemin ederim ki mutlaka diriltileceksiniz. Sonra da yapıp ettikleriniz size bildirilecek.” Bu da Allah’a göre kolaydır.</a:t>
            </a:r>
          </a:p>
        </p:txBody>
      </p:sp>
      <p:sp>
        <p:nvSpPr>
          <p:cNvPr id="4" name="Metin kutusu 3"/>
          <p:cNvSpPr txBox="1"/>
          <p:nvPr/>
        </p:nvSpPr>
        <p:spPr>
          <a:xfrm>
            <a:off x="9571464" y="8704"/>
            <a:ext cx="2620536" cy="707886"/>
          </a:xfrm>
          <a:prstGeom prst="rect">
            <a:avLst/>
          </a:prstGeom>
          <a:noFill/>
        </p:spPr>
        <p:txBody>
          <a:bodyPr wrap="square" rtlCol="0">
            <a:spAutoFit/>
          </a:bodyPr>
          <a:lstStyle/>
          <a:p>
            <a:r>
              <a:rPr lang="tr-TR" b="1" dirty="0" err="1" smtClean="0"/>
              <a:t>Tegâbün</a:t>
            </a:r>
            <a:r>
              <a:rPr lang="tr-TR" b="1" dirty="0" smtClean="0"/>
              <a:t> </a:t>
            </a:r>
            <a:r>
              <a:rPr lang="tr-TR" sz="2000" b="1" dirty="0" smtClean="0"/>
              <a:t>Suresi 64 . sure</a:t>
            </a:r>
          </a:p>
          <a:p>
            <a:r>
              <a:rPr lang="tr-TR" sz="2000" b="1" dirty="0"/>
              <a:t>7</a:t>
            </a:r>
            <a:r>
              <a:rPr lang="tr-TR" sz="2000" b="1" dirty="0" smtClean="0"/>
              <a:t> . Ayet </a:t>
            </a:r>
            <a:endParaRPr lang="tr-TR" sz="2000" dirty="0"/>
          </a:p>
        </p:txBody>
      </p:sp>
    </p:spTree>
    <p:extLst>
      <p:ext uri="{BB962C8B-B14F-4D97-AF65-F5344CB8AC3E}">
        <p14:creationId xmlns:p14="http://schemas.microsoft.com/office/powerpoint/2010/main" val="1815119904"/>
      </p:ext>
    </p:extLst>
  </p:cSld>
  <p:clrMapOvr>
    <a:masterClrMapping/>
  </p:clrMapOvr>
</p:sld>
</file>

<file path=ppt/slides/slide7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135928"/>
            <a:ext cx="12192000" cy="1204331"/>
          </a:xfrm>
        </p:spPr>
        <p:txBody>
          <a:bodyPr>
            <a:noAutofit/>
          </a:bodyPr>
          <a:lstStyle/>
          <a:p>
            <a:pPr rtl="1"/>
            <a:r>
              <a:rPr lang="ar-AE" sz="3600" dirty="0"/>
              <a:t>يَٓا اَيُّهَا النَّبِىُّ اِذَا طَلَّقْتُمُ النِّسَٓاءَ فَطَلِّقُوهُنَّ لِعِدَّتِهِنَّ وَاَحْصُوا الْعِدَّةَۚ وَاتَّقُوا اللّٰهَ رَبَّكُمْۚ </a:t>
            </a:r>
            <a:r>
              <a:rPr lang="ar-AE" sz="3600" dirty="0" smtClean="0"/>
              <a:t>لَا</a:t>
            </a:r>
            <a:r>
              <a:rPr lang="tr-TR" sz="3600" dirty="0" smtClean="0"/>
              <a:t/>
            </a:r>
            <a:br>
              <a:rPr lang="tr-TR" sz="3600" dirty="0" smtClean="0"/>
            </a:br>
            <a:r>
              <a:rPr lang="tr-TR" sz="3600" dirty="0"/>
              <a:t/>
            </a:r>
            <a:br>
              <a:rPr lang="tr-TR" sz="3600" dirty="0"/>
            </a:br>
            <a:r>
              <a:rPr lang="ar-AE" sz="3600" dirty="0" smtClean="0"/>
              <a:t> </a:t>
            </a:r>
            <a:r>
              <a:rPr lang="ar-AE" sz="3600" dirty="0"/>
              <a:t>تُخْرِجُوهُنَّ مِنْ بُيُوتِهِنَّ وَلَا يَخْرُجْنَ اِلَّٓا اَنْ يَاْتٖينَ بِفَاحِشَةٍ مُبَيِّنَةٍۜ وَتِلْكَ حُدُودُ اللّٰهِۜ </a:t>
            </a:r>
            <a:r>
              <a:rPr lang="ar-AE" sz="3600" dirty="0" smtClean="0"/>
              <a:t>وَمَنْ</a:t>
            </a:r>
            <a:r>
              <a:rPr lang="tr-TR" sz="3600" dirty="0" smtClean="0"/>
              <a:t/>
            </a:r>
            <a:br>
              <a:rPr lang="tr-TR" sz="3600" dirty="0" smtClean="0"/>
            </a:br>
            <a:r>
              <a:rPr lang="tr-TR" sz="3600" dirty="0"/>
              <a:t/>
            </a:r>
            <a:br>
              <a:rPr lang="tr-TR" sz="3600" dirty="0"/>
            </a:br>
            <a:r>
              <a:rPr lang="ar-AE" sz="3600" dirty="0" smtClean="0"/>
              <a:t> </a:t>
            </a:r>
            <a:r>
              <a:rPr lang="ar-AE" sz="3600" dirty="0"/>
              <a:t>يَتَعَدَّ حُدُودَ اللّٰهِ فَقَدْ ظَلَمَ نَفْسَهُۜ لَا تَدْرٖى لَعَلَّ اللّٰهَ يُحْدِثُ بَعْدَ ذٰلِكَ اَمْرًا</a:t>
            </a:r>
            <a:r>
              <a:rPr lang="ar-AE" sz="3600" b="1" dirty="0"/>
              <a:t>﴿١﴾</a:t>
            </a:r>
            <a:endParaRPr lang="ar-AE" sz="3600" dirty="0"/>
          </a:p>
        </p:txBody>
      </p:sp>
      <p:sp>
        <p:nvSpPr>
          <p:cNvPr id="3" name="Alt Başlık 2"/>
          <p:cNvSpPr>
            <a:spLocks noGrp="1"/>
          </p:cNvSpPr>
          <p:nvPr>
            <p:ph type="subTitle" idx="1"/>
          </p:nvPr>
        </p:nvSpPr>
        <p:spPr>
          <a:xfrm>
            <a:off x="0" y="4759597"/>
            <a:ext cx="12192000" cy="1655762"/>
          </a:xfrm>
        </p:spPr>
        <p:txBody>
          <a:bodyPr>
            <a:normAutofit lnSpcReduction="10000"/>
          </a:bodyPr>
          <a:lstStyle/>
          <a:p>
            <a:r>
              <a:rPr lang="tr-TR" b="1" i="1" dirty="0"/>
              <a:t>﴾1﴿Ey peygamber! Kadınları boşayacağınız zaman </a:t>
            </a:r>
            <a:r>
              <a:rPr lang="tr-TR" b="1" i="1" dirty="0" err="1"/>
              <a:t>iddetlerini</a:t>
            </a:r>
            <a:r>
              <a:rPr lang="tr-TR" b="1" i="1" dirty="0"/>
              <a:t> gözeterek boşayın ve bekleme sürelerini iyice hesap edin. Rabbiniz Allah’a saygısızlıktan sakının. Apaçık bir </a:t>
            </a:r>
            <a:r>
              <a:rPr lang="tr-TR" b="1" i="1" dirty="0" err="1"/>
              <a:t>hayâsızlık</a:t>
            </a:r>
            <a:r>
              <a:rPr lang="tr-TR" b="1" i="1" dirty="0"/>
              <a:t> yapmış olmadıkça onları evlerinden çıkarmayın, kendileri de çıkmasınlar. Bunlar Allah’ın koyduğu sınırlardır. Kim Allah’ın koyduğu sınırları aşarsa kendisine yazık etmiş olur. Bilemezsin ki; belki Allah bundan sonra yeni bir durum ortaya çıkarıverir.</a:t>
            </a:r>
          </a:p>
        </p:txBody>
      </p:sp>
      <p:sp>
        <p:nvSpPr>
          <p:cNvPr id="4" name="Metin kutusu 3"/>
          <p:cNvSpPr txBox="1"/>
          <p:nvPr/>
        </p:nvSpPr>
        <p:spPr>
          <a:xfrm>
            <a:off x="9571464" y="8704"/>
            <a:ext cx="2620536" cy="707886"/>
          </a:xfrm>
          <a:prstGeom prst="rect">
            <a:avLst/>
          </a:prstGeom>
          <a:noFill/>
        </p:spPr>
        <p:txBody>
          <a:bodyPr wrap="square" rtlCol="0">
            <a:spAutoFit/>
          </a:bodyPr>
          <a:lstStyle/>
          <a:p>
            <a:r>
              <a:rPr lang="tr-TR" b="1" dirty="0" smtClean="0"/>
              <a:t>Talâk </a:t>
            </a:r>
            <a:r>
              <a:rPr lang="tr-TR" sz="2000" b="1" dirty="0" smtClean="0"/>
              <a:t>Suresi 65 . sure</a:t>
            </a:r>
          </a:p>
          <a:p>
            <a:r>
              <a:rPr lang="tr-TR" sz="2000" b="1" dirty="0" smtClean="0"/>
              <a:t>1 . Ayet </a:t>
            </a:r>
            <a:endParaRPr lang="tr-TR" sz="2000" dirty="0"/>
          </a:p>
        </p:txBody>
      </p:sp>
    </p:spTree>
    <p:extLst>
      <p:ext uri="{BB962C8B-B14F-4D97-AF65-F5344CB8AC3E}">
        <p14:creationId xmlns:p14="http://schemas.microsoft.com/office/powerpoint/2010/main" val="912093783"/>
      </p:ext>
    </p:extLst>
  </p:cSld>
  <p:clrMapOvr>
    <a:masterClrMapping/>
  </p:clrMapOvr>
</p:sld>
</file>

<file path=ppt/slides/slide7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135928"/>
            <a:ext cx="12192000" cy="1204331"/>
          </a:xfrm>
        </p:spPr>
        <p:txBody>
          <a:bodyPr>
            <a:noAutofit/>
          </a:bodyPr>
          <a:lstStyle/>
          <a:p>
            <a:pPr rtl="1"/>
            <a:r>
              <a:rPr lang="ar-AE" sz="3600" dirty="0"/>
              <a:t>وَكَاَيِّنْ مِنْ قَرْيَةٍ عَتَتْ عَنْ اَمْرِ رَبِّهَا وَرُسُلِهٖ فَحَاسَبْنَاهَا حِسَاباً شَدٖيداً وَعَذَّبْنَاهَا عَذَاباً </a:t>
            </a:r>
            <a:r>
              <a:rPr lang="tr-TR" sz="3600" dirty="0" smtClean="0"/>
              <a:t/>
            </a:r>
            <a:br>
              <a:rPr lang="tr-TR" sz="3600" dirty="0" smtClean="0"/>
            </a:br>
            <a:r>
              <a:rPr lang="tr-TR" sz="3600" dirty="0"/>
              <a:t/>
            </a:r>
            <a:br>
              <a:rPr lang="tr-TR" sz="3600" dirty="0"/>
            </a:br>
            <a:r>
              <a:rPr lang="ar-AE" sz="3600" dirty="0" smtClean="0"/>
              <a:t>نُكْراً</a:t>
            </a:r>
            <a:r>
              <a:rPr lang="ar-AE" sz="3600" b="1" dirty="0" smtClean="0"/>
              <a:t>﴿٨</a:t>
            </a:r>
            <a:r>
              <a:rPr lang="ar-AE" sz="3600" b="1" dirty="0"/>
              <a:t>﴾</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﴾8﴿Rabbinin ve elçilerinin emrine karşı direnen nice memleket halkını şiddetli biçimde hesaba çekip bilinmedik görülmedik azaba çarptırmışızdır.</a:t>
            </a:r>
          </a:p>
        </p:txBody>
      </p:sp>
      <p:sp>
        <p:nvSpPr>
          <p:cNvPr id="4" name="Metin kutusu 3"/>
          <p:cNvSpPr txBox="1"/>
          <p:nvPr/>
        </p:nvSpPr>
        <p:spPr>
          <a:xfrm>
            <a:off x="9571464" y="8704"/>
            <a:ext cx="2620536" cy="707886"/>
          </a:xfrm>
          <a:prstGeom prst="rect">
            <a:avLst/>
          </a:prstGeom>
          <a:noFill/>
        </p:spPr>
        <p:txBody>
          <a:bodyPr wrap="square" rtlCol="0">
            <a:spAutoFit/>
          </a:bodyPr>
          <a:lstStyle/>
          <a:p>
            <a:r>
              <a:rPr lang="tr-TR" b="1" dirty="0" smtClean="0"/>
              <a:t>Talâk </a:t>
            </a:r>
            <a:r>
              <a:rPr lang="tr-TR" sz="2000" b="1" dirty="0" smtClean="0"/>
              <a:t>Suresi 65 . sure</a:t>
            </a:r>
          </a:p>
          <a:p>
            <a:r>
              <a:rPr lang="tr-TR" sz="2000" b="1" dirty="0"/>
              <a:t>8</a:t>
            </a:r>
            <a:r>
              <a:rPr lang="tr-TR" sz="2000" b="1" dirty="0" smtClean="0"/>
              <a:t> . Ayet </a:t>
            </a:r>
            <a:endParaRPr lang="tr-TR" sz="2000" dirty="0"/>
          </a:p>
        </p:txBody>
      </p:sp>
    </p:spTree>
    <p:extLst>
      <p:ext uri="{BB962C8B-B14F-4D97-AF65-F5344CB8AC3E}">
        <p14:creationId xmlns:p14="http://schemas.microsoft.com/office/powerpoint/2010/main" val="3036545992"/>
      </p:ext>
    </p:extLst>
  </p:cSld>
  <p:clrMapOvr>
    <a:masterClrMapping/>
  </p:clrMapOvr>
</p:sld>
</file>

<file path=ppt/slides/slide7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135928"/>
            <a:ext cx="12192000" cy="1204331"/>
          </a:xfrm>
        </p:spPr>
        <p:txBody>
          <a:bodyPr>
            <a:noAutofit/>
          </a:bodyPr>
          <a:lstStyle/>
          <a:p>
            <a:pPr rtl="1"/>
            <a:r>
              <a:rPr lang="ar-AE" sz="3600" dirty="0"/>
              <a:t>عَسٰى رَبُّهُٓ اِنْ طَلَّقَكُنَّ اَنْ يُبْدِلَهُٓ اَزْوَاجاً خَيْراً مِنْكُنَّ مُسْلِمَاتٍ مُؤْمِنَاتٍ قَانِتَاتٍ تَٓائِبَاتٍ </a:t>
            </a:r>
            <a:r>
              <a:rPr lang="tr-TR" sz="3600" dirty="0" smtClean="0"/>
              <a:t/>
            </a:r>
            <a:br>
              <a:rPr lang="tr-TR" sz="3600" dirty="0" smtClean="0"/>
            </a:br>
            <a:r>
              <a:rPr lang="tr-TR" sz="3600" dirty="0"/>
              <a:t/>
            </a:r>
            <a:br>
              <a:rPr lang="tr-TR" sz="3600" dirty="0"/>
            </a:br>
            <a:r>
              <a:rPr lang="ar-AE" sz="3600" dirty="0" smtClean="0"/>
              <a:t>عَابِدَاتٍ </a:t>
            </a:r>
            <a:r>
              <a:rPr lang="ar-AE" sz="3600" dirty="0"/>
              <a:t>سَٓائِحَاتٍ ثَيِّبَاتٍ وَاَبْكَاراً</a:t>
            </a:r>
            <a:r>
              <a:rPr lang="ar-AE" sz="3600" b="1" dirty="0"/>
              <a:t>﴿٥﴾</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﴾5﴿Eğer sizi boşayacak olursa rabbi ona, sizin yerinize sizden daha iyi olan, Allah’a teslimiyet gösteren, yürekten inanan, içtenlikle itaat eden, tövbe eden, kulluk eden, dünyada yolcu gibi yaşayan, dul ve bâkire eşler verebilir.</a:t>
            </a:r>
          </a:p>
        </p:txBody>
      </p:sp>
      <p:sp>
        <p:nvSpPr>
          <p:cNvPr id="4" name="Metin kutusu 3"/>
          <p:cNvSpPr txBox="1"/>
          <p:nvPr/>
        </p:nvSpPr>
        <p:spPr>
          <a:xfrm>
            <a:off x="9571464" y="8704"/>
            <a:ext cx="2620536" cy="707886"/>
          </a:xfrm>
          <a:prstGeom prst="rect">
            <a:avLst/>
          </a:prstGeom>
          <a:noFill/>
        </p:spPr>
        <p:txBody>
          <a:bodyPr wrap="square" rtlCol="0">
            <a:spAutoFit/>
          </a:bodyPr>
          <a:lstStyle/>
          <a:p>
            <a:r>
              <a:rPr lang="tr-TR" b="1" dirty="0" err="1" smtClean="0"/>
              <a:t>Tahrîm</a:t>
            </a:r>
            <a:r>
              <a:rPr lang="tr-TR" b="1" dirty="0" smtClean="0"/>
              <a:t> </a:t>
            </a:r>
            <a:r>
              <a:rPr lang="tr-TR" sz="2000" b="1" dirty="0" smtClean="0"/>
              <a:t>Suresi 66 . sure</a:t>
            </a:r>
          </a:p>
          <a:p>
            <a:r>
              <a:rPr lang="tr-TR" sz="2000" b="1" dirty="0"/>
              <a:t>5</a:t>
            </a:r>
            <a:r>
              <a:rPr lang="tr-TR" sz="2000" b="1" dirty="0" smtClean="0"/>
              <a:t> . Ayet </a:t>
            </a:r>
            <a:endParaRPr lang="tr-TR" sz="2000" dirty="0"/>
          </a:p>
        </p:txBody>
      </p:sp>
    </p:spTree>
    <p:extLst>
      <p:ext uri="{BB962C8B-B14F-4D97-AF65-F5344CB8AC3E}">
        <p14:creationId xmlns:p14="http://schemas.microsoft.com/office/powerpoint/2010/main" val="2374563456"/>
      </p:ext>
    </p:extLst>
  </p:cSld>
  <p:clrMapOvr>
    <a:masterClrMapping/>
  </p:clrMapOvr>
</p:sld>
</file>

<file path=ppt/slides/slide7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135928"/>
            <a:ext cx="12192000" cy="1204331"/>
          </a:xfrm>
        </p:spPr>
        <p:txBody>
          <a:bodyPr>
            <a:noAutofit/>
          </a:bodyPr>
          <a:lstStyle/>
          <a:p>
            <a:pPr rtl="1"/>
            <a:r>
              <a:rPr lang="ar-AE" sz="3400" dirty="0"/>
              <a:t>يَٓا اَيُّهَا الَّذٖينَ اٰمَنُوا تُوبُٓوا اِلَى اللّٰهِ تَوْبَةً نَصُوحاًؕ عَسٰى رَبُّكُمْ اَنْ يُكَفِّرَ عَنْكُمْ سَيِّـَٔاتِكُمْ </a:t>
            </a:r>
            <a:r>
              <a:rPr lang="ar-AE" sz="3400" dirty="0" smtClean="0"/>
              <a:t>وَيُدْخِلَكُمْ</a:t>
            </a:r>
            <a:r>
              <a:rPr lang="tr-TR" sz="3400" dirty="0" smtClean="0"/>
              <a:t/>
            </a:r>
            <a:br>
              <a:rPr lang="tr-TR" sz="3400" dirty="0" smtClean="0"/>
            </a:br>
            <a:r>
              <a:rPr lang="tr-TR" sz="3400" dirty="0"/>
              <a:t/>
            </a:r>
            <a:br>
              <a:rPr lang="tr-TR" sz="3400" dirty="0"/>
            </a:br>
            <a:r>
              <a:rPr lang="ar-AE" sz="3400" dirty="0" smtClean="0"/>
              <a:t> </a:t>
            </a:r>
            <a:r>
              <a:rPr lang="ar-AE" sz="3400" dirty="0"/>
              <a:t>جَنَّاتٍ تَجْرٖي مِنْ تَحْتِهَا الْاَنْهَارُۙ يَوْمَ لَا يُخْزِي اللّٰهُ النَّبِيَّ وَالَّذٖينَ اٰمَنُوا مَعَهُۚ نُورُهُمْ يَسْعٰى </a:t>
            </a:r>
            <a:r>
              <a:rPr lang="ar-AE" sz="3400" dirty="0" smtClean="0"/>
              <a:t>بَيْنَ</a:t>
            </a:r>
            <a:r>
              <a:rPr lang="tr-TR" sz="3400" dirty="0" smtClean="0"/>
              <a:t/>
            </a:r>
            <a:br>
              <a:rPr lang="tr-TR" sz="3400" dirty="0" smtClean="0"/>
            </a:br>
            <a:r>
              <a:rPr lang="tr-TR" sz="3400" dirty="0"/>
              <a:t/>
            </a:r>
            <a:br>
              <a:rPr lang="tr-TR" sz="3400" dirty="0"/>
            </a:br>
            <a:r>
              <a:rPr lang="ar-AE" sz="3400" dirty="0" smtClean="0"/>
              <a:t> </a:t>
            </a:r>
            <a:r>
              <a:rPr lang="ar-AE" sz="3400" dirty="0"/>
              <a:t>اَيْدٖيهِمْ وَبِاَيْمَانِهِمْ يَقُولُونَ رَبَّـنَٓا اَتْمِمْ لَنَا نُورَنَا وَاغْفِرْ لَنَاۚ اِنَّكَ عَلٰى كُلِّ شَيْءٍ قَدٖيرٌ</a:t>
            </a:r>
            <a:r>
              <a:rPr lang="ar-AE" sz="3400" b="1" dirty="0"/>
              <a:t>﴿٨﴾</a:t>
            </a:r>
            <a:endParaRPr lang="ar-AE" sz="3400" dirty="0"/>
          </a:p>
        </p:txBody>
      </p:sp>
      <p:sp>
        <p:nvSpPr>
          <p:cNvPr id="3" name="Alt Başlık 2"/>
          <p:cNvSpPr>
            <a:spLocks noGrp="1"/>
          </p:cNvSpPr>
          <p:nvPr>
            <p:ph type="subTitle" idx="1"/>
          </p:nvPr>
        </p:nvSpPr>
        <p:spPr>
          <a:xfrm>
            <a:off x="0" y="4759597"/>
            <a:ext cx="12192000" cy="1655762"/>
          </a:xfrm>
        </p:spPr>
        <p:txBody>
          <a:bodyPr>
            <a:normAutofit/>
          </a:bodyPr>
          <a:lstStyle/>
          <a:p>
            <a:r>
              <a:rPr lang="tr-TR" sz="2000" b="1" i="1" dirty="0"/>
              <a:t>﴾8﴿Ey iman edenler! İçtenlikle ve kararlılık içinde Allah’a tövbe edin. Umulur ki rabbiniz kötülüklerinizi örter ve sizi altından ırmaklar akan cennetlerine koyar. O gün Allah, peygamberi ve onunla aynı imanı paylaşanları utandırmaz. Onların nuru önlerinde ve sağ yanlarında ilerleyerek yollarını aydınlatırken şöyle derler: “Rabbimiz! Nurumuzu arttır eksiltme ve bizi bağışla. Şüphesiz senin her şeye gücün yeter.”</a:t>
            </a:r>
          </a:p>
        </p:txBody>
      </p:sp>
      <p:sp>
        <p:nvSpPr>
          <p:cNvPr id="4" name="Metin kutusu 3"/>
          <p:cNvSpPr txBox="1"/>
          <p:nvPr/>
        </p:nvSpPr>
        <p:spPr>
          <a:xfrm>
            <a:off x="9571464" y="8704"/>
            <a:ext cx="2620536" cy="707886"/>
          </a:xfrm>
          <a:prstGeom prst="rect">
            <a:avLst/>
          </a:prstGeom>
          <a:noFill/>
        </p:spPr>
        <p:txBody>
          <a:bodyPr wrap="square" rtlCol="0">
            <a:spAutoFit/>
          </a:bodyPr>
          <a:lstStyle/>
          <a:p>
            <a:r>
              <a:rPr lang="tr-TR" b="1" dirty="0" err="1" smtClean="0"/>
              <a:t>Tahrîm</a:t>
            </a:r>
            <a:r>
              <a:rPr lang="tr-TR" b="1" dirty="0" smtClean="0"/>
              <a:t> </a:t>
            </a:r>
            <a:r>
              <a:rPr lang="tr-TR" sz="2000" b="1" dirty="0" smtClean="0"/>
              <a:t>Suresi 66 . sure</a:t>
            </a:r>
          </a:p>
          <a:p>
            <a:r>
              <a:rPr lang="tr-TR" sz="2000" b="1" dirty="0" smtClean="0"/>
              <a:t>8 . Ayet </a:t>
            </a:r>
            <a:endParaRPr lang="tr-TR" sz="2000" dirty="0"/>
          </a:p>
        </p:txBody>
      </p:sp>
    </p:spTree>
    <p:extLst>
      <p:ext uri="{BB962C8B-B14F-4D97-AF65-F5344CB8AC3E}">
        <p14:creationId xmlns:p14="http://schemas.microsoft.com/office/powerpoint/2010/main" val="2300874939"/>
      </p:ext>
    </p:extLst>
  </p:cSld>
  <p:clrMapOvr>
    <a:masterClrMapping/>
  </p:clrMapOvr>
</p:sld>
</file>

<file path=ppt/slides/slide7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135928"/>
            <a:ext cx="12192000" cy="1204331"/>
          </a:xfrm>
        </p:spPr>
        <p:txBody>
          <a:bodyPr>
            <a:noAutofit/>
          </a:bodyPr>
          <a:lstStyle/>
          <a:p>
            <a:pPr rtl="1"/>
            <a:r>
              <a:rPr lang="ar-AE" sz="3600" dirty="0"/>
              <a:t>وَضَرَبَ اللّٰهُ مَثَلاً لِلَّذٖينَ اٰمَنُوا امْرَاَتَ فِرْعَوْنَۘ اِذْ قَالَتْ رَبِّ ابْنِ لٖي عِنْدَكَ بَيْتاً فِي الْجَنَّةِ </a:t>
            </a:r>
            <a:r>
              <a:rPr lang="tr-TR" sz="3600" dirty="0" smtClean="0"/>
              <a:t/>
            </a:r>
            <a:br>
              <a:rPr lang="tr-TR" sz="3600" dirty="0" smtClean="0"/>
            </a:br>
            <a:r>
              <a:rPr lang="tr-TR" sz="3600" dirty="0"/>
              <a:t/>
            </a:r>
            <a:br>
              <a:rPr lang="tr-TR" sz="3600" dirty="0"/>
            </a:br>
            <a:r>
              <a:rPr lang="ar-AE" sz="3600" dirty="0" smtClean="0"/>
              <a:t>وَنَجِّنٖي </a:t>
            </a:r>
            <a:r>
              <a:rPr lang="ar-AE" sz="3600" dirty="0"/>
              <a:t>مِنْ فِرْعَوْنَ وَعَمَلِهٖ وَنَجِّنٖي مِنَ الْقَوْمِ الظَّالِمٖينَۙ</a:t>
            </a:r>
            <a:r>
              <a:rPr lang="ar-AE" sz="3600" b="1" dirty="0"/>
              <a:t>﴿١١﴾</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﴾11﴿Allah iman edenlere de </a:t>
            </a:r>
            <a:r>
              <a:rPr lang="tr-TR" b="1" i="1" dirty="0" err="1"/>
              <a:t>Firavun’un</a:t>
            </a:r>
            <a:r>
              <a:rPr lang="tr-TR" b="1" i="1" dirty="0"/>
              <a:t> karısını misal vermektedir: O, “Rabbim!” demişti, “Yüce katında, cennette benim için bir ev yap; beni </a:t>
            </a:r>
            <a:r>
              <a:rPr lang="tr-TR" b="1" i="1" dirty="0" err="1"/>
              <a:t>Firavun’dan</a:t>
            </a:r>
            <a:r>
              <a:rPr lang="tr-TR" b="1" i="1" dirty="0"/>
              <a:t> ve yaptıklarından kurtar ve beni bu zalimler topluluğundan da selâmete çıkar!”</a:t>
            </a:r>
          </a:p>
        </p:txBody>
      </p:sp>
      <p:sp>
        <p:nvSpPr>
          <p:cNvPr id="4" name="Metin kutusu 3"/>
          <p:cNvSpPr txBox="1"/>
          <p:nvPr/>
        </p:nvSpPr>
        <p:spPr>
          <a:xfrm>
            <a:off x="9571464" y="8704"/>
            <a:ext cx="2620536" cy="707886"/>
          </a:xfrm>
          <a:prstGeom prst="rect">
            <a:avLst/>
          </a:prstGeom>
          <a:noFill/>
        </p:spPr>
        <p:txBody>
          <a:bodyPr wrap="square" rtlCol="0">
            <a:spAutoFit/>
          </a:bodyPr>
          <a:lstStyle/>
          <a:p>
            <a:r>
              <a:rPr lang="tr-TR" b="1" dirty="0" err="1" smtClean="0"/>
              <a:t>Tahrîm</a:t>
            </a:r>
            <a:r>
              <a:rPr lang="tr-TR" b="1" dirty="0" smtClean="0"/>
              <a:t> </a:t>
            </a:r>
            <a:r>
              <a:rPr lang="tr-TR" sz="2000" b="1" dirty="0" smtClean="0"/>
              <a:t>Suresi 66 . sure</a:t>
            </a:r>
          </a:p>
          <a:p>
            <a:r>
              <a:rPr lang="tr-TR" sz="2000" b="1" dirty="0" smtClean="0"/>
              <a:t>11 . Ayet </a:t>
            </a:r>
            <a:endParaRPr lang="tr-TR" sz="2000" dirty="0"/>
          </a:p>
        </p:txBody>
      </p:sp>
    </p:spTree>
    <p:extLst>
      <p:ext uri="{BB962C8B-B14F-4D97-AF65-F5344CB8AC3E}">
        <p14:creationId xmlns:p14="http://schemas.microsoft.com/office/powerpoint/2010/main" val="1809575851"/>
      </p:ext>
    </p:extLst>
  </p:cSld>
  <p:clrMapOvr>
    <a:masterClrMapping/>
  </p:clrMapOvr>
</p:sld>
</file>

<file path=ppt/slides/slide7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135928"/>
            <a:ext cx="12192000" cy="1204331"/>
          </a:xfrm>
        </p:spPr>
        <p:txBody>
          <a:bodyPr>
            <a:noAutofit/>
          </a:bodyPr>
          <a:lstStyle/>
          <a:p>
            <a:pPr rtl="1"/>
            <a:r>
              <a:rPr lang="ar-AE" sz="3600" dirty="0"/>
              <a:t>وَمَرْيَمَ ابْنَتَ عِمْرٰنَ الَّتٖٓي اَحْصَنَتْ فَرْجَهَا فَنَفَخْنَا فٖيهِ مِنْ رُوحِنَا وَصَدَّقَتْ بِكَلِمَاتِ </a:t>
            </a:r>
            <a:r>
              <a:rPr lang="ar-AE" sz="3600" dirty="0" smtClean="0"/>
              <a:t>رَبِّهَا</a:t>
            </a:r>
            <a:r>
              <a:rPr lang="tr-TR" sz="3600" dirty="0" smtClean="0"/>
              <a:t/>
            </a:r>
            <a:br>
              <a:rPr lang="tr-TR" sz="3600" dirty="0" smtClean="0"/>
            </a:br>
            <a:r>
              <a:rPr lang="tr-TR" sz="3600" dirty="0"/>
              <a:t/>
            </a:r>
            <a:br>
              <a:rPr lang="tr-TR" sz="3600" dirty="0"/>
            </a:br>
            <a:r>
              <a:rPr lang="ar-AE" sz="3600" dirty="0" smtClean="0"/>
              <a:t> </a:t>
            </a:r>
            <a:r>
              <a:rPr lang="ar-AE" sz="3600" dirty="0"/>
              <a:t>وَكُتُبِهٖ وَكَانَتْ مِنَ الْقَانِتٖينَ</a:t>
            </a:r>
            <a:r>
              <a:rPr lang="ar-AE" sz="3600" b="1" dirty="0"/>
              <a:t>﴿١٢﴾</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﴾12﴿İmrân kızı Meryem’i de (misal vermiştir): O iffetini çok iyi korumuştu, biz de ona ruhumuzdan üfledik; o, rabbinin sözlerini ve kitaplarını hep tasdik etti ve o içtenlikle itaat edenlerdendi.</a:t>
            </a:r>
          </a:p>
        </p:txBody>
      </p:sp>
      <p:sp>
        <p:nvSpPr>
          <p:cNvPr id="4" name="Metin kutusu 3"/>
          <p:cNvSpPr txBox="1"/>
          <p:nvPr/>
        </p:nvSpPr>
        <p:spPr>
          <a:xfrm>
            <a:off x="9571464" y="8704"/>
            <a:ext cx="2620536" cy="707886"/>
          </a:xfrm>
          <a:prstGeom prst="rect">
            <a:avLst/>
          </a:prstGeom>
          <a:noFill/>
        </p:spPr>
        <p:txBody>
          <a:bodyPr wrap="square" rtlCol="0">
            <a:spAutoFit/>
          </a:bodyPr>
          <a:lstStyle/>
          <a:p>
            <a:r>
              <a:rPr lang="tr-TR" b="1" dirty="0" err="1" smtClean="0"/>
              <a:t>Tahrîm</a:t>
            </a:r>
            <a:r>
              <a:rPr lang="tr-TR" b="1" dirty="0" smtClean="0"/>
              <a:t> </a:t>
            </a:r>
            <a:r>
              <a:rPr lang="tr-TR" sz="2000" b="1" dirty="0" smtClean="0"/>
              <a:t>Suresi 66 . sure</a:t>
            </a:r>
          </a:p>
          <a:p>
            <a:r>
              <a:rPr lang="tr-TR" sz="2000" b="1" dirty="0" smtClean="0"/>
              <a:t>12 . Ayet </a:t>
            </a:r>
            <a:endParaRPr lang="tr-TR" sz="2000" dirty="0"/>
          </a:p>
        </p:txBody>
      </p:sp>
    </p:spTree>
    <p:extLst>
      <p:ext uri="{BB962C8B-B14F-4D97-AF65-F5344CB8AC3E}">
        <p14:creationId xmlns:p14="http://schemas.microsoft.com/office/powerpoint/2010/main" val="3388060496"/>
      </p:ext>
    </p:extLst>
  </p:cSld>
  <p:clrMapOvr>
    <a:masterClrMapping/>
  </p:clrMapOvr>
</p:sld>
</file>

<file path=ppt/slides/slide7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883060"/>
            <a:ext cx="12192000" cy="1204331"/>
          </a:xfrm>
        </p:spPr>
        <p:txBody>
          <a:bodyPr>
            <a:noAutofit/>
          </a:bodyPr>
          <a:lstStyle/>
          <a:p>
            <a:pPr rtl="1"/>
            <a:r>
              <a:rPr lang="ar-AE" dirty="0"/>
              <a:t>نٓ وَالْقَلَمِ وَمَا يَسْطُرُونَۙ</a:t>
            </a:r>
            <a:r>
              <a:rPr lang="ar-AE" b="1" dirty="0"/>
              <a:t>﴿١</a:t>
            </a:r>
            <a:r>
              <a:rPr lang="ar-AE" b="1" dirty="0" smtClean="0"/>
              <a:t>﴾</a:t>
            </a:r>
            <a:r>
              <a:rPr lang="tr-TR" b="1" dirty="0" smtClean="0"/>
              <a:t/>
            </a:r>
            <a:br>
              <a:rPr lang="tr-TR" b="1" dirty="0" smtClean="0"/>
            </a:br>
            <a:r>
              <a:rPr lang="ar-AE" dirty="0"/>
              <a:t/>
            </a:r>
            <a:br>
              <a:rPr lang="ar-AE" dirty="0"/>
            </a:br>
            <a:r>
              <a:rPr lang="ar-AE" dirty="0"/>
              <a:t>مَٓا اَنْتَ بِنِعْمَةِ رَبِّكَ بِمَجْنُونٍۚ</a:t>
            </a:r>
            <a:r>
              <a:rPr lang="ar-AE" b="1" dirty="0"/>
              <a:t>﴿٢﴾</a:t>
            </a:r>
            <a:endParaRPr lang="ar-AE"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﴾1-2﴿Nûn. Kaleme ve (yazanların) onunla yazdıklarına </a:t>
            </a:r>
            <a:r>
              <a:rPr lang="tr-TR" b="1" i="1" dirty="0" err="1"/>
              <a:t>andolsun</a:t>
            </a:r>
            <a:r>
              <a:rPr lang="tr-TR" b="1" i="1" dirty="0"/>
              <a:t> ki sen -rabbinin </a:t>
            </a:r>
            <a:r>
              <a:rPr lang="tr-TR" b="1" i="1" dirty="0" err="1"/>
              <a:t>lutfu</a:t>
            </a:r>
            <a:r>
              <a:rPr lang="tr-TR" b="1" i="1" dirty="0"/>
              <a:t> sayesinde- asla deli değilsin.</a:t>
            </a:r>
          </a:p>
        </p:txBody>
      </p:sp>
      <p:sp>
        <p:nvSpPr>
          <p:cNvPr id="4" name="Metin kutusu 3"/>
          <p:cNvSpPr txBox="1"/>
          <p:nvPr/>
        </p:nvSpPr>
        <p:spPr>
          <a:xfrm>
            <a:off x="9571464" y="8704"/>
            <a:ext cx="2620536" cy="707886"/>
          </a:xfrm>
          <a:prstGeom prst="rect">
            <a:avLst/>
          </a:prstGeom>
          <a:noFill/>
        </p:spPr>
        <p:txBody>
          <a:bodyPr wrap="square" rtlCol="0">
            <a:spAutoFit/>
          </a:bodyPr>
          <a:lstStyle/>
          <a:p>
            <a:r>
              <a:rPr lang="tr-TR" b="1" dirty="0" smtClean="0"/>
              <a:t>Kalem </a:t>
            </a:r>
            <a:r>
              <a:rPr lang="tr-TR" sz="2000" b="1" dirty="0" smtClean="0"/>
              <a:t>Suresi 68 . Sure</a:t>
            </a:r>
          </a:p>
          <a:p>
            <a:r>
              <a:rPr lang="tr-TR" sz="2000" b="1" dirty="0" smtClean="0"/>
              <a:t>1 - 2 . Ayet </a:t>
            </a:r>
            <a:endParaRPr lang="tr-TR" sz="2000" dirty="0"/>
          </a:p>
        </p:txBody>
      </p:sp>
    </p:spTree>
    <p:extLst>
      <p:ext uri="{BB962C8B-B14F-4D97-AF65-F5344CB8AC3E}">
        <p14:creationId xmlns:p14="http://schemas.microsoft.com/office/powerpoint/2010/main" val="2061921510"/>
      </p:ext>
    </p:extLst>
  </p:cSld>
  <p:clrMapOvr>
    <a:masterClrMapping/>
  </p:clrMapOvr>
</p:sld>
</file>

<file path=ppt/slides/slide7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135928"/>
            <a:ext cx="12192000" cy="1204331"/>
          </a:xfrm>
        </p:spPr>
        <p:txBody>
          <a:bodyPr>
            <a:noAutofit/>
          </a:bodyPr>
          <a:lstStyle/>
          <a:p>
            <a:pPr rtl="1"/>
            <a:r>
              <a:rPr lang="ar-AE" sz="3600" dirty="0"/>
              <a:t>اِنَّ رَبَّكَ هُوَ اَعْلَمُ بِمَنْ ضَلَّ عَنْ سَبٖيلِهٖۖ وَهُوَ اَعْلَمُ بِالْمُهْتَدٖينَ</a:t>
            </a:r>
            <a:r>
              <a:rPr lang="ar-AE" sz="3600" b="1" dirty="0"/>
              <a:t>﴿٧﴾</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﴾7﴿Doğrusu, yolundan sapan kimseyi en iyi bilen rabbindir; hidayete erenleri de en iyi bilen O’dur.</a:t>
            </a:r>
          </a:p>
        </p:txBody>
      </p:sp>
      <p:sp>
        <p:nvSpPr>
          <p:cNvPr id="4" name="Metin kutusu 3"/>
          <p:cNvSpPr txBox="1"/>
          <p:nvPr/>
        </p:nvSpPr>
        <p:spPr>
          <a:xfrm>
            <a:off x="9571464" y="8704"/>
            <a:ext cx="2620536" cy="707886"/>
          </a:xfrm>
          <a:prstGeom prst="rect">
            <a:avLst/>
          </a:prstGeom>
          <a:noFill/>
        </p:spPr>
        <p:txBody>
          <a:bodyPr wrap="square" rtlCol="0">
            <a:spAutoFit/>
          </a:bodyPr>
          <a:lstStyle/>
          <a:p>
            <a:r>
              <a:rPr lang="tr-TR" b="1" dirty="0" smtClean="0"/>
              <a:t>Kalem </a:t>
            </a:r>
            <a:r>
              <a:rPr lang="tr-TR" sz="2000" b="1" dirty="0" smtClean="0"/>
              <a:t>Suresi 68 . Sure</a:t>
            </a:r>
          </a:p>
          <a:p>
            <a:r>
              <a:rPr lang="tr-TR" sz="2000" b="1" dirty="0" smtClean="0"/>
              <a:t>7 . Ayet </a:t>
            </a:r>
            <a:endParaRPr lang="tr-TR" sz="2000" dirty="0"/>
          </a:p>
        </p:txBody>
      </p:sp>
    </p:spTree>
    <p:extLst>
      <p:ext uri="{BB962C8B-B14F-4D97-AF65-F5344CB8AC3E}">
        <p14:creationId xmlns:p14="http://schemas.microsoft.com/office/powerpoint/2010/main" val="2341784367"/>
      </p:ext>
    </p:extLst>
  </p:cSld>
  <p:clrMapOvr>
    <a:masterClrMapping/>
  </p:clrMapOvr>
</p:sld>
</file>

<file path=ppt/slides/slide7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135928"/>
            <a:ext cx="12192000" cy="1204331"/>
          </a:xfrm>
        </p:spPr>
        <p:txBody>
          <a:bodyPr>
            <a:noAutofit/>
          </a:bodyPr>
          <a:lstStyle/>
          <a:p>
            <a:pPr rtl="1"/>
            <a:r>
              <a:rPr lang="ar-AE" sz="3600" dirty="0"/>
              <a:t>اِنَّا بَلَوْنَاهُمْ كَمَا بَلَوْنَٓا اَصْحَابَ الْجَنَّةِۚ اِذْ اَقْسَمُوا لَيَصْرِمُنَّهَا مُصْبِحٖينَۙ</a:t>
            </a:r>
            <a:r>
              <a:rPr lang="ar-AE" sz="3600" b="1" dirty="0"/>
              <a:t>﴿١٧</a:t>
            </a:r>
            <a:r>
              <a:rPr lang="ar-AE" sz="3600" b="1" dirty="0" smtClean="0"/>
              <a:t>﴾</a:t>
            </a:r>
            <a:r>
              <a:rPr lang="tr-TR" sz="3600" b="1" dirty="0" smtClean="0"/>
              <a:t/>
            </a:r>
            <a:br>
              <a:rPr lang="tr-TR" sz="3600" b="1" dirty="0" smtClean="0"/>
            </a:br>
            <a:r>
              <a:rPr lang="ar-AE" sz="3600" dirty="0"/>
              <a:t/>
            </a:r>
            <a:br>
              <a:rPr lang="ar-AE" sz="3600" dirty="0"/>
            </a:br>
            <a:r>
              <a:rPr lang="ar-AE" sz="3600" dirty="0"/>
              <a:t>وَلَا يَسْتَثْنُونَ</a:t>
            </a:r>
            <a:r>
              <a:rPr lang="ar-AE" sz="3600" b="1" dirty="0"/>
              <a:t>﴿١٨﴾</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﴾17-18﴿Biz, vaktiyle şu bahçe sahiplerine belâ verdiğimiz gibi onlara da belâ verdik. Hani bahçe sahipleri, (“Allah izin verirse” gibi) bir kayıt koymaksızın sabah erkenden bahçenin mahsulünü kesinlikle devşireceklerine yemin etmişlerdi.</a:t>
            </a:r>
          </a:p>
        </p:txBody>
      </p:sp>
      <p:sp>
        <p:nvSpPr>
          <p:cNvPr id="4" name="Metin kutusu 3"/>
          <p:cNvSpPr txBox="1"/>
          <p:nvPr/>
        </p:nvSpPr>
        <p:spPr>
          <a:xfrm>
            <a:off x="9571464" y="8704"/>
            <a:ext cx="2620536" cy="707886"/>
          </a:xfrm>
          <a:prstGeom prst="rect">
            <a:avLst/>
          </a:prstGeom>
          <a:noFill/>
        </p:spPr>
        <p:txBody>
          <a:bodyPr wrap="square" rtlCol="0">
            <a:spAutoFit/>
          </a:bodyPr>
          <a:lstStyle/>
          <a:p>
            <a:r>
              <a:rPr lang="tr-TR" b="1" dirty="0" smtClean="0"/>
              <a:t>Kalem </a:t>
            </a:r>
            <a:r>
              <a:rPr lang="tr-TR" sz="2000" b="1" dirty="0" smtClean="0"/>
              <a:t>Suresi 68 . Sure</a:t>
            </a:r>
          </a:p>
          <a:p>
            <a:r>
              <a:rPr lang="tr-TR" sz="2000" b="1" dirty="0" smtClean="0"/>
              <a:t>17 - 18 . Ayet </a:t>
            </a:r>
            <a:endParaRPr lang="tr-TR" sz="2000" dirty="0"/>
          </a:p>
        </p:txBody>
      </p:sp>
    </p:spTree>
    <p:extLst>
      <p:ext uri="{BB962C8B-B14F-4D97-AF65-F5344CB8AC3E}">
        <p14:creationId xmlns:p14="http://schemas.microsoft.com/office/powerpoint/2010/main" val="2358842950"/>
      </p:ext>
    </p:extLst>
  </p:cSld>
  <p:clrMapOvr>
    <a:masterClrMapping/>
  </p:clrMapOvr>
</p:sld>
</file>

<file path=ppt/slides/slide7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024415"/>
            <a:ext cx="12192000" cy="1204331"/>
          </a:xfrm>
        </p:spPr>
        <p:txBody>
          <a:bodyPr>
            <a:noAutofit/>
          </a:bodyPr>
          <a:lstStyle/>
          <a:p>
            <a:pPr rtl="1"/>
            <a:r>
              <a:rPr lang="ar-AE" dirty="0"/>
              <a:t>قَالُوا سُبْحَانَ رَبِّنَٓا اِنَّا كُنَّا ظَالِمٖينَ</a:t>
            </a:r>
            <a:r>
              <a:rPr lang="ar-AE" b="1" dirty="0"/>
              <a:t>﴿٢٩﴾</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﴾29﴿Şöyle cevap verdiler: “Rabbimizin şanı yücedir; doğrusu biz haksızlık etmişiz.”</a:t>
            </a:r>
          </a:p>
        </p:txBody>
      </p:sp>
      <p:sp>
        <p:nvSpPr>
          <p:cNvPr id="4" name="Metin kutusu 3"/>
          <p:cNvSpPr txBox="1"/>
          <p:nvPr/>
        </p:nvSpPr>
        <p:spPr>
          <a:xfrm>
            <a:off x="9571464" y="8704"/>
            <a:ext cx="2620536" cy="707886"/>
          </a:xfrm>
          <a:prstGeom prst="rect">
            <a:avLst/>
          </a:prstGeom>
          <a:noFill/>
        </p:spPr>
        <p:txBody>
          <a:bodyPr wrap="square" rtlCol="0">
            <a:spAutoFit/>
          </a:bodyPr>
          <a:lstStyle/>
          <a:p>
            <a:r>
              <a:rPr lang="tr-TR" b="1" dirty="0" smtClean="0"/>
              <a:t>Kalem </a:t>
            </a:r>
            <a:r>
              <a:rPr lang="tr-TR" sz="2000" b="1" dirty="0" smtClean="0"/>
              <a:t>Suresi 68 . Sure</a:t>
            </a:r>
          </a:p>
          <a:p>
            <a:r>
              <a:rPr lang="tr-TR" sz="2000" b="1" dirty="0" smtClean="0"/>
              <a:t>29 . Ayet </a:t>
            </a:r>
            <a:endParaRPr lang="tr-TR" sz="2000" dirty="0"/>
          </a:p>
        </p:txBody>
      </p:sp>
    </p:spTree>
    <p:extLst>
      <p:ext uri="{BB962C8B-B14F-4D97-AF65-F5344CB8AC3E}">
        <p14:creationId xmlns:p14="http://schemas.microsoft.com/office/powerpoint/2010/main" val="971845553"/>
      </p:ext>
    </p:extLst>
  </p:cSld>
  <p:clrMapOvr>
    <a:masterClrMapping/>
  </p:clrMapOvr>
</p:sld>
</file>

<file path=ppt/slides/slide7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135928"/>
            <a:ext cx="12192000" cy="1204331"/>
          </a:xfrm>
        </p:spPr>
        <p:txBody>
          <a:bodyPr>
            <a:noAutofit/>
          </a:bodyPr>
          <a:lstStyle/>
          <a:p>
            <a:pPr rtl="1"/>
            <a:r>
              <a:rPr lang="ar-AE" dirty="0"/>
              <a:t>اِنَّ لِلْمُتَّقٖينَ عِنْدَ رَبِّهِمْ جَنَّاتِ النَّعٖيمِ</a:t>
            </a:r>
            <a:r>
              <a:rPr lang="ar-AE" b="1" dirty="0"/>
              <a:t>﴿٣٤﴾</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﴾34﴿Şüphesiz Allah’a itaatsizlikten sakınanlar için rableri katında nimetlerle dolu cennetler vardır.</a:t>
            </a:r>
          </a:p>
        </p:txBody>
      </p:sp>
      <p:sp>
        <p:nvSpPr>
          <p:cNvPr id="4" name="Metin kutusu 3"/>
          <p:cNvSpPr txBox="1"/>
          <p:nvPr/>
        </p:nvSpPr>
        <p:spPr>
          <a:xfrm>
            <a:off x="9571464" y="8704"/>
            <a:ext cx="2620536" cy="707886"/>
          </a:xfrm>
          <a:prstGeom prst="rect">
            <a:avLst/>
          </a:prstGeom>
          <a:noFill/>
        </p:spPr>
        <p:txBody>
          <a:bodyPr wrap="square" rtlCol="0">
            <a:spAutoFit/>
          </a:bodyPr>
          <a:lstStyle/>
          <a:p>
            <a:r>
              <a:rPr lang="tr-TR" b="1" dirty="0" smtClean="0"/>
              <a:t>Kalem </a:t>
            </a:r>
            <a:r>
              <a:rPr lang="tr-TR" sz="2000" b="1" dirty="0" smtClean="0"/>
              <a:t>Suresi 68 . Sure</a:t>
            </a:r>
          </a:p>
          <a:p>
            <a:r>
              <a:rPr lang="tr-TR" sz="2000" b="1" dirty="0" smtClean="0"/>
              <a:t>34 . Ayet </a:t>
            </a:r>
            <a:endParaRPr lang="tr-TR" sz="2000" dirty="0"/>
          </a:p>
        </p:txBody>
      </p:sp>
    </p:spTree>
    <p:extLst>
      <p:ext uri="{BB962C8B-B14F-4D97-AF65-F5344CB8AC3E}">
        <p14:creationId xmlns:p14="http://schemas.microsoft.com/office/powerpoint/2010/main" val="2121394498"/>
      </p:ext>
    </p:extLst>
  </p:cSld>
  <p:clrMapOvr>
    <a:masterClrMapping/>
  </p:clrMapOvr>
</p:sld>
</file>

<file path=ppt/slides/slide7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135928"/>
            <a:ext cx="12192000" cy="1204331"/>
          </a:xfrm>
        </p:spPr>
        <p:txBody>
          <a:bodyPr>
            <a:noAutofit/>
          </a:bodyPr>
          <a:lstStyle/>
          <a:p>
            <a:pPr rtl="1"/>
            <a:r>
              <a:rPr lang="ar-AE" dirty="0"/>
              <a:t>اَمْ عِنْدَهُمُ الْغَيْبُ فَهُمْ يَكْتُبُونَ</a:t>
            </a:r>
            <a:r>
              <a:rPr lang="ar-AE" b="1" dirty="0"/>
              <a:t>﴿٤٧﴾</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﴾47﴿Yahut </a:t>
            </a:r>
            <a:r>
              <a:rPr lang="tr-TR" b="1" i="1" dirty="0" err="1"/>
              <a:t>gayb</a:t>
            </a:r>
            <a:r>
              <a:rPr lang="tr-TR" b="1" i="1" dirty="0"/>
              <a:t> bilgisine sahipler de oradan mı alıp yazıyorlar?</a:t>
            </a:r>
          </a:p>
        </p:txBody>
      </p:sp>
      <p:sp>
        <p:nvSpPr>
          <p:cNvPr id="4" name="Metin kutusu 3"/>
          <p:cNvSpPr txBox="1"/>
          <p:nvPr/>
        </p:nvSpPr>
        <p:spPr>
          <a:xfrm>
            <a:off x="9571464" y="8704"/>
            <a:ext cx="2620536" cy="707886"/>
          </a:xfrm>
          <a:prstGeom prst="rect">
            <a:avLst/>
          </a:prstGeom>
          <a:noFill/>
        </p:spPr>
        <p:txBody>
          <a:bodyPr wrap="square" rtlCol="0">
            <a:spAutoFit/>
          </a:bodyPr>
          <a:lstStyle/>
          <a:p>
            <a:r>
              <a:rPr lang="tr-TR" b="1" dirty="0" smtClean="0"/>
              <a:t>Kalem </a:t>
            </a:r>
            <a:r>
              <a:rPr lang="tr-TR" sz="2000" b="1" dirty="0" smtClean="0"/>
              <a:t>Suresi 68 . Sure</a:t>
            </a:r>
          </a:p>
          <a:p>
            <a:r>
              <a:rPr lang="tr-TR" sz="2000" b="1" dirty="0" smtClean="0"/>
              <a:t>47 . Ayet </a:t>
            </a:r>
            <a:endParaRPr lang="tr-TR" sz="2000" dirty="0"/>
          </a:p>
        </p:txBody>
      </p:sp>
    </p:spTree>
    <p:extLst>
      <p:ext uri="{BB962C8B-B14F-4D97-AF65-F5344CB8AC3E}">
        <p14:creationId xmlns:p14="http://schemas.microsoft.com/office/powerpoint/2010/main" val="4066415086"/>
      </p:ext>
    </p:extLst>
  </p:cSld>
  <p:clrMapOvr>
    <a:masterClrMapping/>
  </p:clrMapOvr>
</p:sld>
</file>

<file path=ppt/slides/slide7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135928"/>
            <a:ext cx="12192000" cy="1204331"/>
          </a:xfrm>
        </p:spPr>
        <p:txBody>
          <a:bodyPr>
            <a:noAutofit/>
          </a:bodyPr>
          <a:lstStyle/>
          <a:p>
            <a:pPr rtl="1"/>
            <a:r>
              <a:rPr lang="ar-AE" sz="3600" dirty="0"/>
              <a:t>لَوْلَٓا اَنْ تَدَارَكَهُ نِعْمَةٌ مِنْ رَبِّهٖ لَنُبِذَ بِالْعَرَٓاءِ وَهُوَ مَذْمُومٌ</a:t>
            </a:r>
            <a:r>
              <a:rPr lang="ar-AE" sz="3600" b="1" dirty="0"/>
              <a:t>﴿٤٩﴾</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﴾49﴿Rabbinin </a:t>
            </a:r>
            <a:r>
              <a:rPr lang="tr-TR" b="1" i="1" dirty="0" err="1"/>
              <a:t>lutfu</a:t>
            </a:r>
            <a:r>
              <a:rPr lang="tr-TR" b="1" i="1" dirty="0"/>
              <a:t> imdadına yetişmeseydi o mutlaka kınanmayı hak etmiş olarak ıssız bir sahaya atılacaktı.</a:t>
            </a:r>
          </a:p>
        </p:txBody>
      </p:sp>
      <p:sp>
        <p:nvSpPr>
          <p:cNvPr id="4" name="Metin kutusu 3"/>
          <p:cNvSpPr txBox="1"/>
          <p:nvPr/>
        </p:nvSpPr>
        <p:spPr>
          <a:xfrm>
            <a:off x="9571464" y="8704"/>
            <a:ext cx="2620536" cy="707886"/>
          </a:xfrm>
          <a:prstGeom prst="rect">
            <a:avLst/>
          </a:prstGeom>
          <a:noFill/>
        </p:spPr>
        <p:txBody>
          <a:bodyPr wrap="square" rtlCol="0">
            <a:spAutoFit/>
          </a:bodyPr>
          <a:lstStyle/>
          <a:p>
            <a:r>
              <a:rPr lang="tr-TR" b="1" dirty="0" smtClean="0"/>
              <a:t>Kalem </a:t>
            </a:r>
            <a:r>
              <a:rPr lang="tr-TR" sz="2000" b="1" dirty="0" smtClean="0"/>
              <a:t>Suresi 68 . Sure</a:t>
            </a:r>
          </a:p>
          <a:p>
            <a:r>
              <a:rPr lang="tr-TR" sz="2000" b="1" dirty="0" smtClean="0"/>
              <a:t>49 . Ayet </a:t>
            </a:r>
            <a:endParaRPr lang="tr-TR" sz="2000" dirty="0"/>
          </a:p>
        </p:txBody>
      </p:sp>
    </p:spTree>
    <p:extLst>
      <p:ext uri="{BB962C8B-B14F-4D97-AF65-F5344CB8AC3E}">
        <p14:creationId xmlns:p14="http://schemas.microsoft.com/office/powerpoint/2010/main" val="990846710"/>
      </p:ext>
    </p:extLst>
  </p:cSld>
  <p:clrMapOvr>
    <a:masterClrMapping/>
  </p:clrMapOvr>
</p:sld>
</file>

<file path=ppt/slides/slide7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135928"/>
            <a:ext cx="12192000" cy="1204331"/>
          </a:xfrm>
        </p:spPr>
        <p:txBody>
          <a:bodyPr>
            <a:noAutofit/>
          </a:bodyPr>
          <a:lstStyle/>
          <a:p>
            <a:pPr rtl="1"/>
            <a:r>
              <a:rPr lang="ar-AE"/>
              <a:t>فَاجْتَبٰيهُ رَبُّهُ فَجَعَلَهُ مِنَ الصَّالِحٖينَ</a:t>
            </a:r>
            <a:r>
              <a:rPr lang="ar-AE" b="1"/>
              <a:t>﴿٥٠﴾</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﴾50﴿Fakat rabbi onu seçip </a:t>
            </a:r>
            <a:r>
              <a:rPr lang="tr-TR" b="1" i="1" dirty="0" err="1"/>
              <a:t>sâlihlerden</a:t>
            </a:r>
            <a:r>
              <a:rPr lang="tr-TR" b="1" i="1" dirty="0"/>
              <a:t> eyledi.</a:t>
            </a:r>
          </a:p>
        </p:txBody>
      </p:sp>
      <p:sp>
        <p:nvSpPr>
          <p:cNvPr id="4" name="Metin kutusu 3"/>
          <p:cNvSpPr txBox="1"/>
          <p:nvPr/>
        </p:nvSpPr>
        <p:spPr>
          <a:xfrm>
            <a:off x="9571464" y="8704"/>
            <a:ext cx="2620536" cy="707886"/>
          </a:xfrm>
          <a:prstGeom prst="rect">
            <a:avLst/>
          </a:prstGeom>
          <a:noFill/>
        </p:spPr>
        <p:txBody>
          <a:bodyPr wrap="square" rtlCol="0">
            <a:spAutoFit/>
          </a:bodyPr>
          <a:lstStyle/>
          <a:p>
            <a:r>
              <a:rPr lang="tr-TR" b="1" dirty="0" smtClean="0"/>
              <a:t>Kalem </a:t>
            </a:r>
            <a:r>
              <a:rPr lang="tr-TR" sz="2000" b="1" dirty="0" smtClean="0"/>
              <a:t>Suresi 68 . Sure</a:t>
            </a:r>
          </a:p>
          <a:p>
            <a:r>
              <a:rPr lang="tr-TR" sz="2000" b="1" dirty="0" smtClean="0"/>
              <a:t>50 . Ayet </a:t>
            </a:r>
            <a:endParaRPr lang="tr-TR" sz="2000" dirty="0"/>
          </a:p>
        </p:txBody>
      </p:sp>
    </p:spTree>
    <p:extLst>
      <p:ext uri="{BB962C8B-B14F-4D97-AF65-F5344CB8AC3E}">
        <p14:creationId xmlns:p14="http://schemas.microsoft.com/office/powerpoint/2010/main" val="2439799487"/>
      </p:ext>
    </p:extLst>
  </p:cSld>
  <p:clrMapOvr>
    <a:masterClrMapping/>
  </p:clrMapOvr>
</p:sld>
</file>

<file path=ppt/slides/slide7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801391"/>
            <a:ext cx="12192000" cy="1204331"/>
          </a:xfrm>
        </p:spPr>
        <p:txBody>
          <a:bodyPr>
            <a:noAutofit/>
          </a:bodyPr>
          <a:lstStyle/>
          <a:p>
            <a:pPr rtl="1"/>
            <a:r>
              <a:rPr lang="ar-AE" sz="3600" dirty="0"/>
              <a:t>وَالْمَلَكُ عَلٰٓى اَرْجَٓائِهَاؕ وَيَحْمِلُ عَرْشَ رَبِّكَ فَوْقَهُمْ يَوْمَئِذٍ ثَمَانِيَةٌؕ</a:t>
            </a:r>
            <a:r>
              <a:rPr lang="ar-AE" sz="3600" b="1" dirty="0"/>
              <a:t>﴿١٧﴾</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﴾17﴿Melekler göklerin etrafındadır. O gün rabbinin arşını bunların da üstünde olan sekiz (melek) yüklenir.</a:t>
            </a:r>
          </a:p>
        </p:txBody>
      </p:sp>
      <p:sp>
        <p:nvSpPr>
          <p:cNvPr id="4" name="Metin kutusu 3"/>
          <p:cNvSpPr txBox="1"/>
          <p:nvPr/>
        </p:nvSpPr>
        <p:spPr>
          <a:xfrm>
            <a:off x="9571464" y="8704"/>
            <a:ext cx="2620536" cy="707886"/>
          </a:xfrm>
          <a:prstGeom prst="rect">
            <a:avLst/>
          </a:prstGeom>
          <a:noFill/>
        </p:spPr>
        <p:txBody>
          <a:bodyPr wrap="square" rtlCol="0">
            <a:spAutoFit/>
          </a:bodyPr>
          <a:lstStyle/>
          <a:p>
            <a:r>
              <a:rPr lang="tr-TR" b="1" dirty="0" err="1" smtClean="0"/>
              <a:t>Hâkka</a:t>
            </a:r>
            <a:r>
              <a:rPr lang="tr-TR" b="1" dirty="0" smtClean="0"/>
              <a:t> </a:t>
            </a:r>
            <a:r>
              <a:rPr lang="tr-TR" sz="2000" b="1" dirty="0" smtClean="0"/>
              <a:t>Suresi 69 . sure</a:t>
            </a:r>
          </a:p>
          <a:p>
            <a:r>
              <a:rPr lang="tr-TR" sz="2000" b="1" dirty="0" smtClean="0"/>
              <a:t>17 . Ayet </a:t>
            </a:r>
            <a:endParaRPr lang="tr-TR" sz="2000" dirty="0"/>
          </a:p>
        </p:txBody>
      </p:sp>
    </p:spTree>
    <p:extLst>
      <p:ext uri="{BB962C8B-B14F-4D97-AF65-F5344CB8AC3E}">
        <p14:creationId xmlns:p14="http://schemas.microsoft.com/office/powerpoint/2010/main" val="454158372"/>
      </p:ext>
    </p:extLst>
  </p:cSld>
  <p:clrMapOvr>
    <a:masterClrMapping/>
  </p:clrMapOvr>
</p:sld>
</file>

<file path=ppt/slides/slide7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135928"/>
            <a:ext cx="12192000" cy="1204331"/>
          </a:xfrm>
        </p:spPr>
        <p:txBody>
          <a:bodyPr>
            <a:noAutofit/>
          </a:bodyPr>
          <a:lstStyle/>
          <a:p>
            <a:pPr rtl="1"/>
            <a:r>
              <a:rPr lang="ar-AE" dirty="0"/>
              <a:t>تَنْزٖيلٌ مِنْ رَبِّ الْعَالَمٖينَ</a:t>
            </a:r>
            <a:r>
              <a:rPr lang="ar-AE" b="1" dirty="0"/>
              <a:t>﴿٤٣﴾</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﴾43﴿O, âlemlerin rabbi tarafından indirilmiştir.</a:t>
            </a:r>
          </a:p>
        </p:txBody>
      </p:sp>
      <p:sp>
        <p:nvSpPr>
          <p:cNvPr id="4" name="Metin kutusu 3"/>
          <p:cNvSpPr txBox="1"/>
          <p:nvPr/>
        </p:nvSpPr>
        <p:spPr>
          <a:xfrm>
            <a:off x="9571464" y="8704"/>
            <a:ext cx="2620536" cy="707886"/>
          </a:xfrm>
          <a:prstGeom prst="rect">
            <a:avLst/>
          </a:prstGeom>
          <a:noFill/>
        </p:spPr>
        <p:txBody>
          <a:bodyPr wrap="square" rtlCol="0">
            <a:spAutoFit/>
          </a:bodyPr>
          <a:lstStyle/>
          <a:p>
            <a:r>
              <a:rPr lang="tr-TR" b="1" dirty="0" err="1" smtClean="0"/>
              <a:t>Hâkka</a:t>
            </a:r>
            <a:r>
              <a:rPr lang="tr-TR" b="1" dirty="0" smtClean="0"/>
              <a:t> </a:t>
            </a:r>
            <a:r>
              <a:rPr lang="tr-TR" sz="2000" b="1" dirty="0" smtClean="0"/>
              <a:t>Suresi 69 . sure</a:t>
            </a:r>
          </a:p>
          <a:p>
            <a:r>
              <a:rPr lang="tr-TR" sz="2000" b="1" dirty="0" smtClean="0"/>
              <a:t>43 . Ayet </a:t>
            </a:r>
            <a:endParaRPr lang="tr-TR" sz="2000" dirty="0"/>
          </a:p>
        </p:txBody>
      </p:sp>
    </p:spTree>
    <p:extLst>
      <p:ext uri="{BB962C8B-B14F-4D97-AF65-F5344CB8AC3E}">
        <p14:creationId xmlns:p14="http://schemas.microsoft.com/office/powerpoint/2010/main" val="2235797014"/>
      </p:ext>
    </p:extLst>
  </p:cSld>
  <p:clrMapOvr>
    <a:masterClrMapping/>
  </p:clrMapOvr>
</p:sld>
</file>

<file path=ppt/slides/slide7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135928"/>
            <a:ext cx="12192000" cy="1204331"/>
          </a:xfrm>
        </p:spPr>
        <p:txBody>
          <a:bodyPr>
            <a:noAutofit/>
          </a:bodyPr>
          <a:lstStyle/>
          <a:p>
            <a:pPr rtl="1"/>
            <a:r>
              <a:rPr lang="ar-AE" dirty="0"/>
              <a:t>سَبِّحْ بِاسْمِ رَبِّكَ الْعَظٖيمِ</a:t>
            </a:r>
            <a:r>
              <a:rPr lang="ar-AE" b="1" dirty="0"/>
              <a:t>﴿٥٢﴾</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﴾52﴿Şu halde ulu rabbinin adını noksanlıklardan tenzih et!</a:t>
            </a:r>
          </a:p>
        </p:txBody>
      </p:sp>
      <p:sp>
        <p:nvSpPr>
          <p:cNvPr id="4" name="Metin kutusu 3"/>
          <p:cNvSpPr txBox="1"/>
          <p:nvPr/>
        </p:nvSpPr>
        <p:spPr>
          <a:xfrm>
            <a:off x="9571464" y="8704"/>
            <a:ext cx="2620536" cy="707886"/>
          </a:xfrm>
          <a:prstGeom prst="rect">
            <a:avLst/>
          </a:prstGeom>
          <a:noFill/>
        </p:spPr>
        <p:txBody>
          <a:bodyPr wrap="square" rtlCol="0">
            <a:spAutoFit/>
          </a:bodyPr>
          <a:lstStyle/>
          <a:p>
            <a:r>
              <a:rPr lang="tr-TR" b="1" dirty="0" err="1" smtClean="0"/>
              <a:t>Hâkka</a:t>
            </a:r>
            <a:r>
              <a:rPr lang="tr-TR" b="1" dirty="0" smtClean="0"/>
              <a:t> </a:t>
            </a:r>
            <a:r>
              <a:rPr lang="tr-TR" sz="2000" b="1" dirty="0" smtClean="0"/>
              <a:t>Suresi 69 . sure</a:t>
            </a:r>
          </a:p>
          <a:p>
            <a:r>
              <a:rPr lang="tr-TR" sz="2000" b="1" dirty="0" smtClean="0"/>
              <a:t>52 . Ayet </a:t>
            </a:r>
            <a:endParaRPr lang="tr-TR" sz="2000" dirty="0"/>
          </a:p>
        </p:txBody>
      </p:sp>
    </p:spTree>
    <p:extLst>
      <p:ext uri="{BB962C8B-B14F-4D97-AF65-F5344CB8AC3E}">
        <p14:creationId xmlns:p14="http://schemas.microsoft.com/office/powerpoint/2010/main" val="2484111245"/>
      </p:ext>
    </p:extLst>
  </p:cSld>
  <p:clrMapOvr>
    <a:masterClrMapping/>
  </p:clrMapOvr>
</p:sld>
</file>

<file path=ppt/slides/slide7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715791"/>
            <a:ext cx="12192000" cy="1204331"/>
          </a:xfrm>
        </p:spPr>
        <p:txBody>
          <a:bodyPr>
            <a:noAutofit/>
          </a:bodyPr>
          <a:lstStyle/>
          <a:p>
            <a:pPr rtl="1"/>
            <a:r>
              <a:rPr lang="ar-AE" dirty="0"/>
              <a:t>وَالَّذٖينَ هُمْ مِنْ عَذَابِ رَبِّهِمْ مُشْفِقُونَۚ</a:t>
            </a:r>
            <a:r>
              <a:rPr lang="ar-AE" b="1" dirty="0"/>
              <a:t>﴿٢٧</a:t>
            </a:r>
            <a:r>
              <a:rPr lang="ar-AE" b="1" dirty="0" smtClean="0"/>
              <a:t>﴾</a:t>
            </a:r>
            <a:r>
              <a:rPr lang="tr-TR" b="1" dirty="0" smtClean="0"/>
              <a:t/>
            </a:r>
            <a:br>
              <a:rPr lang="tr-TR" b="1" dirty="0" smtClean="0"/>
            </a:br>
            <a:r>
              <a:rPr lang="ar-AE" dirty="0"/>
              <a:t/>
            </a:r>
            <a:br>
              <a:rPr lang="ar-AE" dirty="0"/>
            </a:br>
            <a:r>
              <a:rPr lang="ar-AE" dirty="0"/>
              <a:t>اِنَّ عَذَابَ رَبِّهِمْ غَيْرُ مَأْمُونٍۚ</a:t>
            </a:r>
            <a:r>
              <a:rPr lang="ar-AE" b="1" dirty="0"/>
              <a:t>﴿٢٨﴾</a:t>
            </a:r>
            <a:endParaRPr lang="ar-AE"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﴾27-28﴿Rablerinin azabından çekinenler -ki rablerinin azabı karşısında asla güven içinde olunamaz-;</a:t>
            </a:r>
          </a:p>
        </p:txBody>
      </p:sp>
      <p:sp>
        <p:nvSpPr>
          <p:cNvPr id="4" name="Metin kutusu 3"/>
          <p:cNvSpPr txBox="1"/>
          <p:nvPr/>
        </p:nvSpPr>
        <p:spPr>
          <a:xfrm>
            <a:off x="9571464" y="8704"/>
            <a:ext cx="2620536" cy="707886"/>
          </a:xfrm>
          <a:prstGeom prst="rect">
            <a:avLst/>
          </a:prstGeom>
          <a:noFill/>
        </p:spPr>
        <p:txBody>
          <a:bodyPr wrap="square" rtlCol="0">
            <a:spAutoFit/>
          </a:bodyPr>
          <a:lstStyle/>
          <a:p>
            <a:r>
              <a:rPr lang="tr-TR" b="1" dirty="0" err="1" smtClean="0"/>
              <a:t>Meâric</a:t>
            </a:r>
            <a:r>
              <a:rPr lang="tr-TR" b="1" dirty="0" smtClean="0"/>
              <a:t> </a:t>
            </a:r>
            <a:r>
              <a:rPr lang="tr-TR" sz="2000" b="1" dirty="0" smtClean="0"/>
              <a:t>Suresi 70 . sure</a:t>
            </a:r>
          </a:p>
          <a:p>
            <a:r>
              <a:rPr lang="tr-TR" sz="2000" b="1" dirty="0" smtClean="0"/>
              <a:t>27 - 28 . Ayet </a:t>
            </a:r>
            <a:endParaRPr lang="tr-TR" sz="2000" dirty="0"/>
          </a:p>
        </p:txBody>
      </p:sp>
    </p:spTree>
    <p:extLst>
      <p:ext uri="{BB962C8B-B14F-4D97-AF65-F5344CB8AC3E}">
        <p14:creationId xmlns:p14="http://schemas.microsoft.com/office/powerpoint/2010/main" val="2300949022"/>
      </p:ext>
    </p:extLst>
  </p:cSld>
  <p:clrMapOvr>
    <a:masterClrMapping/>
  </p:clrMapOvr>
</p:sld>
</file>

<file path=ppt/slides/slide7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801391"/>
            <a:ext cx="12192000" cy="1204331"/>
          </a:xfrm>
        </p:spPr>
        <p:txBody>
          <a:bodyPr>
            <a:noAutofit/>
          </a:bodyPr>
          <a:lstStyle/>
          <a:p>
            <a:pPr rtl="1"/>
            <a:r>
              <a:rPr lang="ar-AE" sz="3600" dirty="0"/>
              <a:t>فَلَٓا اُقْسِمُ بِرَبِّ الْمَشَارِقِ وَالْمَغَارِبِ اِنَّا لَقَادِرُونَۙ</a:t>
            </a:r>
            <a:r>
              <a:rPr lang="ar-AE" sz="3600" b="1" dirty="0"/>
              <a:t>﴿٤٠</a:t>
            </a:r>
            <a:r>
              <a:rPr lang="ar-AE" sz="3600" b="1" dirty="0" smtClean="0"/>
              <a:t>﴾</a:t>
            </a:r>
            <a:r>
              <a:rPr lang="tr-TR" sz="3600" b="1" dirty="0" smtClean="0"/>
              <a:t/>
            </a:r>
            <a:br>
              <a:rPr lang="tr-TR" sz="3600" b="1" dirty="0" smtClean="0"/>
            </a:br>
            <a:r>
              <a:rPr lang="ar-AE" sz="3600" dirty="0"/>
              <a:t/>
            </a:r>
            <a:br>
              <a:rPr lang="ar-AE" sz="3600" dirty="0"/>
            </a:br>
            <a:r>
              <a:rPr lang="ar-AE" sz="3600" dirty="0"/>
              <a:t>عَلٰٓى اَنْ نُبَدِّلَ خَيْراً مِنْهُمْۙ وَمَا نَحْنُ بِمَسْبُوقٖينَ</a:t>
            </a:r>
            <a:r>
              <a:rPr lang="ar-AE" sz="3600" b="1" dirty="0"/>
              <a:t>﴿٤١﴾</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﴾40-41﴿Doğuların ve batıların rabbine yemin ederim ki, onların yerine daha iyilerini getirmeye bizim gücümüz yeter, kimse bizim önümüze geçemez.</a:t>
            </a:r>
          </a:p>
        </p:txBody>
      </p:sp>
      <p:sp>
        <p:nvSpPr>
          <p:cNvPr id="4" name="Metin kutusu 3"/>
          <p:cNvSpPr txBox="1"/>
          <p:nvPr/>
        </p:nvSpPr>
        <p:spPr>
          <a:xfrm>
            <a:off x="9571464" y="8704"/>
            <a:ext cx="2620536" cy="707886"/>
          </a:xfrm>
          <a:prstGeom prst="rect">
            <a:avLst/>
          </a:prstGeom>
          <a:noFill/>
        </p:spPr>
        <p:txBody>
          <a:bodyPr wrap="square" rtlCol="0">
            <a:spAutoFit/>
          </a:bodyPr>
          <a:lstStyle/>
          <a:p>
            <a:r>
              <a:rPr lang="tr-TR" b="1" dirty="0" err="1" smtClean="0"/>
              <a:t>Meâric</a:t>
            </a:r>
            <a:r>
              <a:rPr lang="tr-TR" b="1" dirty="0" smtClean="0"/>
              <a:t> </a:t>
            </a:r>
            <a:r>
              <a:rPr lang="tr-TR" sz="2000" b="1" dirty="0" smtClean="0"/>
              <a:t>Suresi 70 . sure</a:t>
            </a:r>
          </a:p>
          <a:p>
            <a:r>
              <a:rPr lang="tr-TR" sz="2000" b="1" dirty="0" smtClean="0"/>
              <a:t>40 - 41 . Ayet </a:t>
            </a:r>
            <a:endParaRPr lang="tr-TR" sz="2000" dirty="0"/>
          </a:p>
        </p:txBody>
      </p:sp>
    </p:spTree>
    <p:extLst>
      <p:ext uri="{BB962C8B-B14F-4D97-AF65-F5344CB8AC3E}">
        <p14:creationId xmlns:p14="http://schemas.microsoft.com/office/powerpoint/2010/main" val="381615205"/>
      </p:ext>
    </p:extLst>
  </p:cSld>
  <p:clrMapOvr>
    <a:masterClrMapping/>
  </p:clrMapOvr>
</p:sld>
</file>

<file path=ppt/slides/slide7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135928"/>
            <a:ext cx="12192000" cy="1204331"/>
          </a:xfrm>
        </p:spPr>
        <p:txBody>
          <a:bodyPr>
            <a:noAutofit/>
          </a:bodyPr>
          <a:lstStyle/>
          <a:p>
            <a:pPr rtl="1"/>
            <a:r>
              <a:rPr lang="ar-AE" dirty="0"/>
              <a:t>قَالَ رَبِّ اِنّٖي دَعَوْتُ قَوْمٖي لَيْلاً وَنَهَاراًۙ</a:t>
            </a:r>
            <a:r>
              <a:rPr lang="ar-AE" b="1" dirty="0"/>
              <a:t>﴿٥﴾</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﴾5﴿Nûh, “Rabbim” dedi, “Doğrusu ben kavmimi gece gündüz hakka çağırdım;</a:t>
            </a:r>
          </a:p>
        </p:txBody>
      </p:sp>
      <p:sp>
        <p:nvSpPr>
          <p:cNvPr id="4" name="Metin kutusu 3"/>
          <p:cNvSpPr txBox="1"/>
          <p:nvPr/>
        </p:nvSpPr>
        <p:spPr>
          <a:xfrm>
            <a:off x="9865113" y="8704"/>
            <a:ext cx="2326887" cy="707886"/>
          </a:xfrm>
          <a:prstGeom prst="rect">
            <a:avLst/>
          </a:prstGeom>
          <a:noFill/>
        </p:spPr>
        <p:txBody>
          <a:bodyPr wrap="square" rtlCol="0">
            <a:spAutoFit/>
          </a:bodyPr>
          <a:lstStyle/>
          <a:p>
            <a:r>
              <a:rPr lang="tr-TR" b="1" dirty="0" err="1" smtClean="0"/>
              <a:t>Nûh</a:t>
            </a:r>
            <a:r>
              <a:rPr lang="tr-TR" b="1" dirty="0" smtClean="0"/>
              <a:t> </a:t>
            </a:r>
            <a:r>
              <a:rPr lang="tr-TR" sz="2000" b="1" dirty="0" smtClean="0"/>
              <a:t>Suresi 71 . sure</a:t>
            </a:r>
          </a:p>
          <a:p>
            <a:r>
              <a:rPr lang="tr-TR" sz="2000" b="1" dirty="0" smtClean="0"/>
              <a:t>5 . Ayet </a:t>
            </a:r>
            <a:endParaRPr lang="tr-TR" sz="2000" dirty="0"/>
          </a:p>
        </p:txBody>
      </p:sp>
    </p:spTree>
    <p:extLst>
      <p:ext uri="{BB962C8B-B14F-4D97-AF65-F5344CB8AC3E}">
        <p14:creationId xmlns:p14="http://schemas.microsoft.com/office/powerpoint/2010/main" val="2142592274"/>
      </p:ext>
    </p:extLst>
  </p:cSld>
  <p:clrMapOvr>
    <a:masterClrMapping/>
  </p:clrMapOvr>
</p:sld>
</file>

<file path=ppt/slides/slide7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135928"/>
            <a:ext cx="12192000" cy="1204331"/>
          </a:xfrm>
        </p:spPr>
        <p:txBody>
          <a:bodyPr>
            <a:noAutofit/>
          </a:bodyPr>
          <a:lstStyle/>
          <a:p>
            <a:pPr rtl="1"/>
            <a:r>
              <a:rPr lang="ar-AE" dirty="0"/>
              <a:t>فَـقُلْتُ اسْتَغْفِرُوا رَبَّكُمْ اِنَّهُ كَانَ غَفَّاراًۙ</a:t>
            </a:r>
            <a:r>
              <a:rPr lang="ar-AE" b="1" dirty="0"/>
              <a:t>﴿١٠﴾</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﴾10﴿Dedim ki: “Rabbinizden bağışlanmanızı dileyin; O, çok bağışlayıcıdır.</a:t>
            </a:r>
          </a:p>
        </p:txBody>
      </p:sp>
      <p:sp>
        <p:nvSpPr>
          <p:cNvPr id="4" name="Metin kutusu 3"/>
          <p:cNvSpPr txBox="1"/>
          <p:nvPr/>
        </p:nvSpPr>
        <p:spPr>
          <a:xfrm>
            <a:off x="9865113" y="8704"/>
            <a:ext cx="2326887" cy="707886"/>
          </a:xfrm>
          <a:prstGeom prst="rect">
            <a:avLst/>
          </a:prstGeom>
          <a:noFill/>
        </p:spPr>
        <p:txBody>
          <a:bodyPr wrap="square" rtlCol="0">
            <a:spAutoFit/>
          </a:bodyPr>
          <a:lstStyle/>
          <a:p>
            <a:r>
              <a:rPr lang="tr-TR" b="1" dirty="0" err="1" smtClean="0"/>
              <a:t>Nûh</a:t>
            </a:r>
            <a:r>
              <a:rPr lang="tr-TR" b="1" dirty="0" smtClean="0"/>
              <a:t> </a:t>
            </a:r>
            <a:r>
              <a:rPr lang="tr-TR" sz="2000" b="1" dirty="0" smtClean="0"/>
              <a:t>Suresi 71 . sure</a:t>
            </a:r>
          </a:p>
          <a:p>
            <a:r>
              <a:rPr lang="tr-TR" sz="2000" b="1" dirty="0" smtClean="0"/>
              <a:t>10 . Ayet </a:t>
            </a:r>
            <a:endParaRPr lang="tr-TR" sz="2000" dirty="0"/>
          </a:p>
        </p:txBody>
      </p:sp>
    </p:spTree>
    <p:extLst>
      <p:ext uri="{BB962C8B-B14F-4D97-AF65-F5344CB8AC3E}">
        <p14:creationId xmlns:p14="http://schemas.microsoft.com/office/powerpoint/2010/main" val="1616311016"/>
      </p:ext>
    </p:extLst>
  </p:cSld>
  <p:clrMapOvr>
    <a:masterClrMapping/>
  </p:clrMapOvr>
</p:sld>
</file>

<file path=ppt/slides/slide7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823694"/>
            <a:ext cx="12192000" cy="1204331"/>
          </a:xfrm>
        </p:spPr>
        <p:txBody>
          <a:bodyPr>
            <a:noAutofit/>
          </a:bodyPr>
          <a:lstStyle/>
          <a:p>
            <a:pPr rtl="1"/>
            <a:r>
              <a:rPr lang="ar-AE" sz="3600" dirty="0"/>
              <a:t>قَالَ نُوحٌ رَبِّ اِنَّهُمْ عَصَوْنٖي وَاتَّبَعُوا مَنْ لَمْ يَزِدْهُ مَالُهُ وَوَلَدُهُٓ اِلَّا خَسَاراًۚ</a:t>
            </a:r>
            <a:r>
              <a:rPr lang="ar-AE" sz="3600" b="1" dirty="0"/>
              <a:t>﴿٢١﴾</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﴾21﴿Nûh, “Rabbim, dedi, doğrusu bunlar beni dinlemediler, malı ve çocuğu kendi ziyanını arttırmaktan başka bir şeye yaramayan kimseye uydular.</a:t>
            </a:r>
          </a:p>
        </p:txBody>
      </p:sp>
      <p:sp>
        <p:nvSpPr>
          <p:cNvPr id="4" name="Metin kutusu 3"/>
          <p:cNvSpPr txBox="1"/>
          <p:nvPr/>
        </p:nvSpPr>
        <p:spPr>
          <a:xfrm>
            <a:off x="9865113" y="8704"/>
            <a:ext cx="2326887" cy="707886"/>
          </a:xfrm>
          <a:prstGeom prst="rect">
            <a:avLst/>
          </a:prstGeom>
          <a:noFill/>
        </p:spPr>
        <p:txBody>
          <a:bodyPr wrap="square" rtlCol="0">
            <a:spAutoFit/>
          </a:bodyPr>
          <a:lstStyle/>
          <a:p>
            <a:r>
              <a:rPr lang="tr-TR" b="1" dirty="0" err="1" smtClean="0"/>
              <a:t>Nûh</a:t>
            </a:r>
            <a:r>
              <a:rPr lang="tr-TR" b="1" dirty="0" smtClean="0"/>
              <a:t> </a:t>
            </a:r>
            <a:r>
              <a:rPr lang="tr-TR" sz="2000" b="1" dirty="0" smtClean="0"/>
              <a:t>Suresi 71 . sure</a:t>
            </a:r>
          </a:p>
          <a:p>
            <a:r>
              <a:rPr lang="tr-TR" sz="2000" b="1" dirty="0" smtClean="0"/>
              <a:t>21 . Ayet </a:t>
            </a:r>
            <a:endParaRPr lang="tr-TR" sz="2000" dirty="0"/>
          </a:p>
        </p:txBody>
      </p:sp>
    </p:spTree>
    <p:extLst>
      <p:ext uri="{BB962C8B-B14F-4D97-AF65-F5344CB8AC3E}">
        <p14:creationId xmlns:p14="http://schemas.microsoft.com/office/powerpoint/2010/main" val="615121440"/>
      </p:ext>
    </p:extLst>
  </p:cSld>
  <p:clrMapOvr>
    <a:masterClrMapping/>
  </p:clrMapOvr>
</p:sld>
</file>

<file path=ppt/slides/slide7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135928"/>
            <a:ext cx="12192000" cy="1204331"/>
          </a:xfrm>
        </p:spPr>
        <p:txBody>
          <a:bodyPr>
            <a:noAutofit/>
          </a:bodyPr>
          <a:lstStyle/>
          <a:p>
            <a:pPr rtl="1"/>
            <a:r>
              <a:rPr lang="ar-AE" sz="3600" dirty="0"/>
              <a:t>وَقَالَ نُوحٌ رَبِّ لَا تَذَرْ عَلَى الْاَرْضِ مِنَ الْكَافِرٖينَ دَيَّاراً</a:t>
            </a:r>
            <a:r>
              <a:rPr lang="ar-AE" sz="3600" b="1" dirty="0"/>
              <a:t>﴿٢٦﴾</a:t>
            </a:r>
            <a:endParaRPr lang="ar-AE" sz="3600" dirty="0"/>
          </a:p>
        </p:txBody>
      </p:sp>
      <p:sp>
        <p:nvSpPr>
          <p:cNvPr id="3" name="Alt Başlık 2"/>
          <p:cNvSpPr>
            <a:spLocks noGrp="1"/>
          </p:cNvSpPr>
          <p:nvPr>
            <p:ph type="subTitle" idx="1"/>
          </p:nvPr>
        </p:nvSpPr>
        <p:spPr>
          <a:xfrm>
            <a:off x="0" y="4793050"/>
            <a:ext cx="12192000" cy="1655762"/>
          </a:xfrm>
        </p:spPr>
        <p:txBody>
          <a:bodyPr>
            <a:normAutofit/>
          </a:bodyPr>
          <a:lstStyle/>
          <a:p>
            <a:r>
              <a:rPr lang="tr-TR" b="1" i="1" dirty="0"/>
              <a:t>﴾26﴿Nûh “Rabbim” dedi, “Yeryüzünde inkârcılardan hiç kimseyi sağ bırakma!</a:t>
            </a:r>
          </a:p>
        </p:txBody>
      </p:sp>
      <p:sp>
        <p:nvSpPr>
          <p:cNvPr id="4" name="Metin kutusu 3"/>
          <p:cNvSpPr txBox="1"/>
          <p:nvPr/>
        </p:nvSpPr>
        <p:spPr>
          <a:xfrm>
            <a:off x="9865113" y="8704"/>
            <a:ext cx="2326887" cy="707886"/>
          </a:xfrm>
          <a:prstGeom prst="rect">
            <a:avLst/>
          </a:prstGeom>
          <a:noFill/>
        </p:spPr>
        <p:txBody>
          <a:bodyPr wrap="square" rtlCol="0">
            <a:spAutoFit/>
          </a:bodyPr>
          <a:lstStyle/>
          <a:p>
            <a:r>
              <a:rPr lang="tr-TR" b="1" dirty="0" err="1" smtClean="0"/>
              <a:t>Nûh</a:t>
            </a:r>
            <a:r>
              <a:rPr lang="tr-TR" b="1" dirty="0" smtClean="0"/>
              <a:t> </a:t>
            </a:r>
            <a:r>
              <a:rPr lang="tr-TR" sz="2000" b="1" dirty="0" smtClean="0"/>
              <a:t>Suresi 71 . sure</a:t>
            </a:r>
          </a:p>
          <a:p>
            <a:r>
              <a:rPr lang="tr-TR" sz="2000" b="1" dirty="0" smtClean="0"/>
              <a:t>26 . Ayet </a:t>
            </a:r>
            <a:endParaRPr lang="tr-TR" sz="2000" dirty="0"/>
          </a:p>
        </p:txBody>
      </p:sp>
    </p:spTree>
    <p:extLst>
      <p:ext uri="{BB962C8B-B14F-4D97-AF65-F5344CB8AC3E}">
        <p14:creationId xmlns:p14="http://schemas.microsoft.com/office/powerpoint/2010/main" val="1798905153"/>
      </p:ext>
    </p:extLst>
  </p:cSld>
  <p:clrMapOvr>
    <a:masterClrMapping/>
  </p:clrMapOvr>
</p:sld>
</file>

<file path=ppt/slides/slide7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135928"/>
            <a:ext cx="12192000" cy="1204331"/>
          </a:xfrm>
        </p:spPr>
        <p:txBody>
          <a:bodyPr>
            <a:noAutofit/>
          </a:bodyPr>
          <a:lstStyle/>
          <a:p>
            <a:pPr rtl="1"/>
            <a:r>
              <a:rPr lang="ar-AE" sz="3600" dirty="0"/>
              <a:t>رَبِّ اغْفِرْ لٖي وَلِوَالِدَيَّ وَلِمَنْ دَخَلَ بَيْتِيَ مُؤْمِناً وَلِلْمُؤْمِنٖينَ وَالْمُؤْمِنَاتِؕ وَلَا تَزِدِ </a:t>
            </a:r>
            <a:r>
              <a:rPr lang="ar-AE" sz="3600" dirty="0" smtClean="0"/>
              <a:t>الظَّالِمٖينَ</a:t>
            </a:r>
            <a:r>
              <a:rPr lang="tr-TR" sz="3600" dirty="0" smtClean="0"/>
              <a:t/>
            </a:r>
            <a:br>
              <a:rPr lang="tr-TR" sz="3600" dirty="0" smtClean="0"/>
            </a:br>
            <a:r>
              <a:rPr lang="tr-TR" sz="3600" dirty="0"/>
              <a:t/>
            </a:r>
            <a:br>
              <a:rPr lang="tr-TR" sz="3600" dirty="0"/>
            </a:br>
            <a:r>
              <a:rPr lang="ar-AE" sz="3600" dirty="0" smtClean="0"/>
              <a:t> </a:t>
            </a:r>
            <a:r>
              <a:rPr lang="ar-AE" sz="3600" dirty="0"/>
              <a:t>اِلَّا تَبَاراً</a:t>
            </a:r>
            <a:r>
              <a:rPr lang="ar-AE" sz="3600" b="1" dirty="0"/>
              <a:t>﴿٢٨﴾</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﴾28﴿Rabbim! Beni, annemi babamı, inanmış olarak evime girenleri, mümin erkekleri ve mümin kadınları bağışla, zalimleri ise daima helâk et.”</a:t>
            </a:r>
          </a:p>
        </p:txBody>
      </p:sp>
      <p:sp>
        <p:nvSpPr>
          <p:cNvPr id="4" name="Metin kutusu 3"/>
          <p:cNvSpPr txBox="1"/>
          <p:nvPr/>
        </p:nvSpPr>
        <p:spPr>
          <a:xfrm>
            <a:off x="9865113" y="8704"/>
            <a:ext cx="2326887" cy="707886"/>
          </a:xfrm>
          <a:prstGeom prst="rect">
            <a:avLst/>
          </a:prstGeom>
          <a:noFill/>
        </p:spPr>
        <p:txBody>
          <a:bodyPr wrap="square" rtlCol="0">
            <a:spAutoFit/>
          </a:bodyPr>
          <a:lstStyle/>
          <a:p>
            <a:r>
              <a:rPr lang="tr-TR" b="1" dirty="0" err="1" smtClean="0"/>
              <a:t>Nûh</a:t>
            </a:r>
            <a:r>
              <a:rPr lang="tr-TR" b="1" dirty="0" smtClean="0"/>
              <a:t> </a:t>
            </a:r>
            <a:r>
              <a:rPr lang="tr-TR" sz="2000" b="1" dirty="0" smtClean="0"/>
              <a:t>Suresi 71 . sure</a:t>
            </a:r>
          </a:p>
          <a:p>
            <a:r>
              <a:rPr lang="tr-TR" sz="2000" b="1" dirty="0" smtClean="0"/>
              <a:t>28 . Ayet </a:t>
            </a:r>
            <a:endParaRPr lang="tr-TR" sz="2000" dirty="0"/>
          </a:p>
        </p:txBody>
      </p:sp>
    </p:spTree>
    <p:extLst>
      <p:ext uri="{BB962C8B-B14F-4D97-AF65-F5344CB8AC3E}">
        <p14:creationId xmlns:p14="http://schemas.microsoft.com/office/powerpoint/2010/main" val="2478020212"/>
      </p:ext>
    </p:extLst>
  </p:cSld>
  <p:clrMapOvr>
    <a:masterClrMapping/>
  </p:clrMapOvr>
</p:sld>
</file>

<file path=ppt/slides/slide7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823694"/>
            <a:ext cx="12192000" cy="1204331"/>
          </a:xfrm>
        </p:spPr>
        <p:txBody>
          <a:bodyPr>
            <a:noAutofit/>
          </a:bodyPr>
          <a:lstStyle/>
          <a:p>
            <a:pPr rtl="1"/>
            <a:r>
              <a:rPr lang="ar-AE" sz="3600" dirty="0"/>
              <a:t>قُلْ اُو۫حِيَ اِلَيَّ اَنَّهُ اسْتَمَعَ نَفَرٌ مِنَ الْجِنِّ فَقَالُٓوا اِنَّا سَمِعْنَا قُرْاٰناً عَجَباًۙ</a:t>
            </a:r>
            <a:r>
              <a:rPr lang="ar-AE" sz="3600" b="1" dirty="0"/>
              <a:t>﴿١</a:t>
            </a:r>
            <a:r>
              <a:rPr lang="ar-AE" sz="3600" b="1" dirty="0" smtClean="0"/>
              <a:t>﴾</a:t>
            </a:r>
            <a:r>
              <a:rPr lang="tr-TR" sz="3600" b="1" dirty="0" smtClean="0"/>
              <a:t/>
            </a:r>
            <a:br>
              <a:rPr lang="tr-TR" sz="3600" b="1" dirty="0" smtClean="0"/>
            </a:br>
            <a:r>
              <a:rPr lang="ar-AE" sz="3600" dirty="0"/>
              <a:t/>
            </a:r>
            <a:br>
              <a:rPr lang="ar-AE" sz="3600" dirty="0"/>
            </a:br>
            <a:r>
              <a:rPr lang="ar-AE" sz="3600" dirty="0"/>
              <a:t>يَهْدٖٓي اِلَى الرُّشْدِ فَاٰمَنَّا بِهٖؕ وَلَنْ نُشْرِكَ بِرَبِّنَٓا اَحَداًۙ</a:t>
            </a:r>
            <a:r>
              <a:rPr lang="ar-AE" sz="3600" b="1" dirty="0"/>
              <a:t>﴿٢﴾</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﴾1-2﴿De ki: Cinlerden bir topluluğun (Kur’an’ı) dinleyip şöyle söyledikleri bana vahyolundu: “Biz, doğru yolu gösteren harika bir okuma dinledik ve ona iman ettik. Artık kesinlikle rabbimize kimseyi ortak koşmayacağız.</a:t>
            </a:r>
          </a:p>
        </p:txBody>
      </p:sp>
      <p:sp>
        <p:nvSpPr>
          <p:cNvPr id="4" name="Metin kutusu 3"/>
          <p:cNvSpPr txBox="1"/>
          <p:nvPr/>
        </p:nvSpPr>
        <p:spPr>
          <a:xfrm>
            <a:off x="9865113" y="8704"/>
            <a:ext cx="2326887" cy="707886"/>
          </a:xfrm>
          <a:prstGeom prst="rect">
            <a:avLst/>
          </a:prstGeom>
          <a:noFill/>
        </p:spPr>
        <p:txBody>
          <a:bodyPr wrap="square" rtlCol="0">
            <a:spAutoFit/>
          </a:bodyPr>
          <a:lstStyle/>
          <a:p>
            <a:r>
              <a:rPr lang="tr-TR" b="1" dirty="0" smtClean="0"/>
              <a:t>Cin </a:t>
            </a:r>
            <a:r>
              <a:rPr lang="tr-TR" sz="2000" b="1" dirty="0" smtClean="0"/>
              <a:t>Suresi 72 . sure</a:t>
            </a:r>
          </a:p>
          <a:p>
            <a:r>
              <a:rPr lang="tr-TR" sz="2000" b="1" dirty="0" smtClean="0"/>
              <a:t>1 -2 . Ayet </a:t>
            </a:r>
            <a:endParaRPr lang="tr-TR" sz="2000" dirty="0"/>
          </a:p>
        </p:txBody>
      </p:sp>
    </p:spTree>
    <p:extLst>
      <p:ext uri="{BB962C8B-B14F-4D97-AF65-F5344CB8AC3E}">
        <p14:creationId xmlns:p14="http://schemas.microsoft.com/office/powerpoint/2010/main" val="3348720582"/>
      </p:ext>
    </p:extLst>
  </p:cSld>
  <p:clrMapOvr>
    <a:masterClrMapping/>
  </p:clrMapOvr>
</p:sld>
</file>

<file path=ppt/slides/slide7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823694"/>
            <a:ext cx="12192000" cy="1204331"/>
          </a:xfrm>
        </p:spPr>
        <p:txBody>
          <a:bodyPr>
            <a:noAutofit/>
          </a:bodyPr>
          <a:lstStyle/>
          <a:p>
            <a:pPr rtl="1"/>
            <a:r>
              <a:rPr lang="ar-AE" dirty="0"/>
              <a:t>وَاَنَّهُ تَعَالٰى جَدُّ رَبِّنَا مَا اتَّخَذَ صَاحِبَةً وَلَا وَلَداًۙ</a:t>
            </a:r>
            <a:r>
              <a:rPr lang="ar-AE" b="1" dirty="0"/>
              <a:t>﴿٣﴾</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﴾3﴿Şu muhakkak ki rabbimizin şanı çok yücedir; O, ne bir eş edinmiştir ne de çocuk.</a:t>
            </a:r>
          </a:p>
        </p:txBody>
      </p:sp>
      <p:sp>
        <p:nvSpPr>
          <p:cNvPr id="4" name="Metin kutusu 3"/>
          <p:cNvSpPr txBox="1"/>
          <p:nvPr/>
        </p:nvSpPr>
        <p:spPr>
          <a:xfrm>
            <a:off x="9865113" y="8704"/>
            <a:ext cx="2326887" cy="707886"/>
          </a:xfrm>
          <a:prstGeom prst="rect">
            <a:avLst/>
          </a:prstGeom>
          <a:noFill/>
        </p:spPr>
        <p:txBody>
          <a:bodyPr wrap="square" rtlCol="0">
            <a:spAutoFit/>
          </a:bodyPr>
          <a:lstStyle/>
          <a:p>
            <a:r>
              <a:rPr lang="tr-TR" b="1" dirty="0" smtClean="0"/>
              <a:t>Cin </a:t>
            </a:r>
            <a:r>
              <a:rPr lang="tr-TR" sz="2000" b="1" dirty="0" smtClean="0"/>
              <a:t>Suresi 72 . sure</a:t>
            </a:r>
          </a:p>
          <a:p>
            <a:r>
              <a:rPr lang="tr-TR" sz="2000" b="1" dirty="0" smtClean="0"/>
              <a:t>3 . Ayet </a:t>
            </a:r>
            <a:endParaRPr lang="tr-TR" sz="2000" dirty="0"/>
          </a:p>
        </p:txBody>
      </p:sp>
    </p:spTree>
    <p:extLst>
      <p:ext uri="{BB962C8B-B14F-4D97-AF65-F5344CB8AC3E}">
        <p14:creationId xmlns:p14="http://schemas.microsoft.com/office/powerpoint/2010/main" val="238789694"/>
      </p:ext>
    </p:extLst>
  </p:cSld>
  <p:clrMapOvr>
    <a:masterClrMapping/>
  </p:clrMapOvr>
</p:sld>
</file>

<file path=ppt/slides/slide7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823694"/>
            <a:ext cx="12192000" cy="1204331"/>
          </a:xfrm>
        </p:spPr>
        <p:txBody>
          <a:bodyPr>
            <a:noAutofit/>
          </a:bodyPr>
          <a:lstStyle/>
          <a:p>
            <a:pPr rtl="1"/>
            <a:r>
              <a:rPr lang="ar-AE" sz="3600" dirty="0"/>
              <a:t>وَاَنَّا لَا نَدْرٖٓي اَشَرٌّ اُرٖيدَ بِمَنْ فِي الْاَرْضِ اَمْ اَرَادَ بِهِمْ رَبُّهُمْ رَشَداًۙ</a:t>
            </a:r>
            <a:r>
              <a:rPr lang="ar-AE" sz="3600" b="1" dirty="0"/>
              <a:t>﴿١٠﴾</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﴾10﴿Bilmiyoruz, yeryüzündekiler hakkında bir kötülük mü murat edildi yoksa rableri onlar için bir iyilik mi diledi?</a:t>
            </a:r>
          </a:p>
        </p:txBody>
      </p:sp>
      <p:sp>
        <p:nvSpPr>
          <p:cNvPr id="4" name="Metin kutusu 3"/>
          <p:cNvSpPr txBox="1"/>
          <p:nvPr/>
        </p:nvSpPr>
        <p:spPr>
          <a:xfrm>
            <a:off x="9865113" y="8704"/>
            <a:ext cx="2326887" cy="707886"/>
          </a:xfrm>
          <a:prstGeom prst="rect">
            <a:avLst/>
          </a:prstGeom>
          <a:noFill/>
        </p:spPr>
        <p:txBody>
          <a:bodyPr wrap="square" rtlCol="0">
            <a:spAutoFit/>
          </a:bodyPr>
          <a:lstStyle/>
          <a:p>
            <a:r>
              <a:rPr lang="tr-TR" b="1" dirty="0" smtClean="0"/>
              <a:t>Cin </a:t>
            </a:r>
            <a:r>
              <a:rPr lang="tr-TR" sz="2000" b="1" dirty="0" smtClean="0"/>
              <a:t>Suresi 72 . sure</a:t>
            </a:r>
          </a:p>
          <a:p>
            <a:r>
              <a:rPr lang="tr-TR" sz="2000" b="1" dirty="0" smtClean="0"/>
              <a:t>10 . Ayet </a:t>
            </a:r>
            <a:endParaRPr lang="tr-TR" sz="2000" dirty="0"/>
          </a:p>
        </p:txBody>
      </p:sp>
    </p:spTree>
    <p:extLst>
      <p:ext uri="{BB962C8B-B14F-4D97-AF65-F5344CB8AC3E}">
        <p14:creationId xmlns:p14="http://schemas.microsoft.com/office/powerpoint/2010/main" val="1154229393"/>
      </p:ext>
    </p:extLst>
  </p:cSld>
  <p:clrMapOvr>
    <a:masterClrMapping/>
  </p:clrMapOvr>
</p:sld>
</file>

<file path=ppt/slides/slide7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823694"/>
            <a:ext cx="12192000" cy="1204331"/>
          </a:xfrm>
        </p:spPr>
        <p:txBody>
          <a:bodyPr>
            <a:noAutofit/>
          </a:bodyPr>
          <a:lstStyle/>
          <a:p>
            <a:pPr rtl="1"/>
            <a:r>
              <a:rPr lang="ar-AE" sz="3600" dirty="0"/>
              <a:t>وَاَنْ لَوِ اسْتَقَامُوا عَلَى الطَّرٖيقَةِ لَاَسْقَيْنَاهُمْ مَٓاءً غَدَقاًۙ</a:t>
            </a:r>
            <a:r>
              <a:rPr lang="ar-AE" sz="3600" b="1" dirty="0"/>
              <a:t>﴿١٦</a:t>
            </a:r>
            <a:r>
              <a:rPr lang="ar-AE" sz="3600" b="1" dirty="0" smtClean="0"/>
              <a:t>﴾</a:t>
            </a:r>
            <a:r>
              <a:rPr lang="tr-TR" sz="3600" b="1" dirty="0" smtClean="0"/>
              <a:t/>
            </a:r>
            <a:br>
              <a:rPr lang="tr-TR" sz="3600" b="1" dirty="0" smtClean="0"/>
            </a:br>
            <a:r>
              <a:rPr lang="ar-AE" sz="3600" dirty="0"/>
              <a:t/>
            </a:r>
            <a:br>
              <a:rPr lang="ar-AE" sz="3600" dirty="0"/>
            </a:br>
            <a:r>
              <a:rPr lang="ar-AE" sz="3600" dirty="0"/>
              <a:t>لِنَفْتِنَهُمْ فٖيهِۚ وَمَنْ يُعْرِضْ عَنْ ذِكْرِ رَبِّهٖ يَسْلُكْهُ عَذَاباً صَعَداًۙ</a:t>
            </a:r>
            <a:r>
              <a:rPr lang="ar-AE" sz="3600" b="1" dirty="0"/>
              <a:t>﴿١٧﴾</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﴾16-17﴿Eğer (kullarımız) hak yolda dosdoğru yürürlerse kendilerini, içinde denemek üzere nimetlere boğarız; kim de rabbini anmaktan yüz çevirirse Allah onu gitgide artan bir azaba uğratır.</a:t>
            </a:r>
          </a:p>
        </p:txBody>
      </p:sp>
      <p:sp>
        <p:nvSpPr>
          <p:cNvPr id="4" name="Metin kutusu 3"/>
          <p:cNvSpPr txBox="1"/>
          <p:nvPr/>
        </p:nvSpPr>
        <p:spPr>
          <a:xfrm>
            <a:off x="9865113" y="8704"/>
            <a:ext cx="2326887" cy="707886"/>
          </a:xfrm>
          <a:prstGeom prst="rect">
            <a:avLst/>
          </a:prstGeom>
          <a:noFill/>
        </p:spPr>
        <p:txBody>
          <a:bodyPr wrap="square" rtlCol="0">
            <a:spAutoFit/>
          </a:bodyPr>
          <a:lstStyle/>
          <a:p>
            <a:r>
              <a:rPr lang="tr-TR" b="1" dirty="0" smtClean="0"/>
              <a:t>Cin </a:t>
            </a:r>
            <a:r>
              <a:rPr lang="tr-TR" sz="2000" b="1" dirty="0" smtClean="0"/>
              <a:t>Suresi 72 . sure</a:t>
            </a:r>
          </a:p>
          <a:p>
            <a:r>
              <a:rPr lang="tr-TR" sz="2000" b="1" dirty="0" smtClean="0"/>
              <a:t>16 - 17 . Ayet </a:t>
            </a:r>
            <a:endParaRPr lang="tr-TR" sz="2000" dirty="0"/>
          </a:p>
        </p:txBody>
      </p:sp>
    </p:spTree>
    <p:extLst>
      <p:ext uri="{BB962C8B-B14F-4D97-AF65-F5344CB8AC3E}">
        <p14:creationId xmlns:p14="http://schemas.microsoft.com/office/powerpoint/2010/main" val="3815852173"/>
      </p:ext>
    </p:extLst>
  </p:cSld>
  <p:clrMapOvr>
    <a:masterClrMapping/>
  </p:clrMapOvr>
</p:sld>
</file>

<file path=ppt/slides/slide7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823694"/>
            <a:ext cx="12192000" cy="1204331"/>
          </a:xfrm>
        </p:spPr>
        <p:txBody>
          <a:bodyPr>
            <a:noAutofit/>
          </a:bodyPr>
          <a:lstStyle/>
          <a:p>
            <a:pPr rtl="1"/>
            <a:r>
              <a:rPr lang="ar-AE" dirty="0"/>
              <a:t>قُلْ اِنَّمَٓا اَدْعُوا رَبّٖي وَلَٓا اُشْرِكُ بِهٖٓ اَحَداً</a:t>
            </a:r>
            <a:r>
              <a:rPr lang="ar-AE" b="1" dirty="0"/>
              <a:t>﴿٢٠﴾</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﴾20﴿De ki: “Ben kendisine hiç kimseyi ortak koşmaksızın yalnız rabbime yakarıp kulluk ederim.”</a:t>
            </a:r>
          </a:p>
        </p:txBody>
      </p:sp>
      <p:sp>
        <p:nvSpPr>
          <p:cNvPr id="4" name="Metin kutusu 3"/>
          <p:cNvSpPr txBox="1"/>
          <p:nvPr/>
        </p:nvSpPr>
        <p:spPr>
          <a:xfrm>
            <a:off x="9865113" y="8704"/>
            <a:ext cx="2326887" cy="707886"/>
          </a:xfrm>
          <a:prstGeom prst="rect">
            <a:avLst/>
          </a:prstGeom>
          <a:noFill/>
        </p:spPr>
        <p:txBody>
          <a:bodyPr wrap="square" rtlCol="0">
            <a:spAutoFit/>
          </a:bodyPr>
          <a:lstStyle/>
          <a:p>
            <a:r>
              <a:rPr lang="tr-TR" b="1" dirty="0" smtClean="0"/>
              <a:t>Cin </a:t>
            </a:r>
            <a:r>
              <a:rPr lang="tr-TR" sz="2000" b="1" dirty="0" smtClean="0"/>
              <a:t>Suresi 72 . sure</a:t>
            </a:r>
          </a:p>
          <a:p>
            <a:r>
              <a:rPr lang="tr-TR" sz="2000" b="1" dirty="0" smtClean="0"/>
              <a:t>20 . Ayet </a:t>
            </a:r>
            <a:endParaRPr lang="tr-TR" sz="2000" dirty="0"/>
          </a:p>
        </p:txBody>
      </p:sp>
    </p:spTree>
    <p:extLst>
      <p:ext uri="{BB962C8B-B14F-4D97-AF65-F5344CB8AC3E}">
        <p14:creationId xmlns:p14="http://schemas.microsoft.com/office/powerpoint/2010/main" val="3044718195"/>
      </p:ext>
    </p:extLst>
  </p:cSld>
  <p:clrMapOvr>
    <a:masterClrMapping/>
  </p:clrMapOvr>
</p:sld>
</file>

<file path=ppt/slides/slide7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823694"/>
            <a:ext cx="12192000" cy="1204331"/>
          </a:xfrm>
        </p:spPr>
        <p:txBody>
          <a:bodyPr>
            <a:noAutofit/>
          </a:bodyPr>
          <a:lstStyle/>
          <a:p>
            <a:pPr rtl="1"/>
            <a:r>
              <a:rPr lang="ar-AE" sz="3600" dirty="0"/>
              <a:t>قُلْ اِنْ اَدْرٖٓي اَقَرٖيبٌ مَا تُوعَدُونَ اَمْ يَجْعَلُ لَهُ رَبّٖٓي اَمَداً</a:t>
            </a:r>
            <a:r>
              <a:rPr lang="ar-AE" sz="3600" b="1" dirty="0"/>
              <a:t>﴿٢٥﴾</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﴾25﴿De ki: “Tehdit edildiğiniz azap yakın mıdır yoksa rabbim onun için uzun bir süre mi koyar, bilemem.”</a:t>
            </a:r>
          </a:p>
        </p:txBody>
      </p:sp>
      <p:sp>
        <p:nvSpPr>
          <p:cNvPr id="4" name="Metin kutusu 3"/>
          <p:cNvSpPr txBox="1"/>
          <p:nvPr/>
        </p:nvSpPr>
        <p:spPr>
          <a:xfrm>
            <a:off x="9865113" y="8704"/>
            <a:ext cx="2326887" cy="707886"/>
          </a:xfrm>
          <a:prstGeom prst="rect">
            <a:avLst/>
          </a:prstGeom>
          <a:noFill/>
        </p:spPr>
        <p:txBody>
          <a:bodyPr wrap="square" rtlCol="0">
            <a:spAutoFit/>
          </a:bodyPr>
          <a:lstStyle/>
          <a:p>
            <a:r>
              <a:rPr lang="tr-TR" b="1" dirty="0" smtClean="0"/>
              <a:t>Cin </a:t>
            </a:r>
            <a:r>
              <a:rPr lang="tr-TR" sz="2000" b="1" dirty="0" smtClean="0"/>
              <a:t>Suresi 72 . sure</a:t>
            </a:r>
          </a:p>
          <a:p>
            <a:r>
              <a:rPr lang="tr-TR" sz="2000" b="1" dirty="0" smtClean="0"/>
              <a:t>25 . Ayet </a:t>
            </a:r>
            <a:endParaRPr lang="tr-TR" sz="2000" dirty="0"/>
          </a:p>
        </p:txBody>
      </p:sp>
    </p:spTree>
    <p:extLst>
      <p:ext uri="{BB962C8B-B14F-4D97-AF65-F5344CB8AC3E}">
        <p14:creationId xmlns:p14="http://schemas.microsoft.com/office/powerpoint/2010/main" val="1415600878"/>
      </p:ext>
    </p:extLst>
  </p:cSld>
  <p:clrMapOvr>
    <a:masterClrMapping/>
  </p:clrMapOvr>
</p:sld>
</file>

<file path=ppt/slides/slide7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823694"/>
            <a:ext cx="12192000" cy="1204331"/>
          </a:xfrm>
        </p:spPr>
        <p:txBody>
          <a:bodyPr>
            <a:noAutofit/>
          </a:bodyPr>
          <a:lstStyle/>
          <a:p>
            <a:pPr rtl="1"/>
            <a:r>
              <a:rPr lang="ar-AE" sz="3600" dirty="0"/>
              <a:t>اِلَّا مَنِ ارْتَضٰى مِنْ رَسُولٍ فَاِنَّهُ يَسْلُكُ مِنْ بَيْنِ يَدَيْهِ وَمِنْ خَلْفِهٖ رَصَداًۙ</a:t>
            </a:r>
            <a:r>
              <a:rPr lang="ar-AE" sz="3600" b="1" dirty="0"/>
              <a:t>﴿٢٧</a:t>
            </a:r>
            <a:r>
              <a:rPr lang="ar-AE" sz="3600" b="1" dirty="0" smtClean="0"/>
              <a:t>﴾</a:t>
            </a:r>
            <a:r>
              <a:rPr lang="tr-TR" sz="3600" b="1" dirty="0" smtClean="0"/>
              <a:t/>
            </a:r>
            <a:br>
              <a:rPr lang="tr-TR" sz="3600" b="1" dirty="0" smtClean="0"/>
            </a:br>
            <a:r>
              <a:rPr lang="ar-AE" sz="3600" dirty="0"/>
              <a:t/>
            </a:r>
            <a:br>
              <a:rPr lang="ar-AE" sz="3600" dirty="0"/>
            </a:br>
            <a:r>
              <a:rPr lang="ar-AE" sz="3600" dirty="0"/>
              <a:t>لِيَعْلَمَ اَنْ قَدْ اَبْلَغُوا رِسَالَاتِ رَبِّهِمْ وَاَحَاطَ بِمَا لَدَيْهِمْ وَاَحْصٰى كُلَّ شَيْءٍ عَدَداً</a:t>
            </a:r>
            <a:r>
              <a:rPr lang="ar-AE" sz="3600" b="1" dirty="0"/>
              <a:t>﴿٢٨﴾</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﴾27-28﴿Ancak elçi olarak seçtiği başka. Allah, bu elçilerin her türlü durumlarını ilmiyle kuşattığı ve her şeyin sayısını belirlediği halde, rablerinin mesajlarını tebliğ ettiklerini ortaya çıkarmak için onların önlerinden ve arkalarından gözcüler gönderir.</a:t>
            </a:r>
          </a:p>
        </p:txBody>
      </p:sp>
      <p:sp>
        <p:nvSpPr>
          <p:cNvPr id="4" name="Metin kutusu 3"/>
          <p:cNvSpPr txBox="1"/>
          <p:nvPr/>
        </p:nvSpPr>
        <p:spPr>
          <a:xfrm>
            <a:off x="9865113" y="8704"/>
            <a:ext cx="2326887" cy="707886"/>
          </a:xfrm>
          <a:prstGeom prst="rect">
            <a:avLst/>
          </a:prstGeom>
          <a:noFill/>
        </p:spPr>
        <p:txBody>
          <a:bodyPr wrap="square" rtlCol="0">
            <a:spAutoFit/>
          </a:bodyPr>
          <a:lstStyle/>
          <a:p>
            <a:r>
              <a:rPr lang="tr-TR" b="1" dirty="0" smtClean="0"/>
              <a:t>Cin </a:t>
            </a:r>
            <a:r>
              <a:rPr lang="tr-TR" sz="2000" b="1" dirty="0" smtClean="0"/>
              <a:t>Suresi 72 . sure</a:t>
            </a:r>
          </a:p>
          <a:p>
            <a:r>
              <a:rPr lang="tr-TR" sz="2000" b="1" smtClean="0"/>
              <a:t>27 - 28 </a:t>
            </a:r>
            <a:r>
              <a:rPr lang="tr-TR" sz="2000" b="1" dirty="0" smtClean="0"/>
              <a:t>. Ayet </a:t>
            </a:r>
            <a:endParaRPr lang="tr-TR" sz="2000" dirty="0"/>
          </a:p>
        </p:txBody>
      </p:sp>
    </p:spTree>
    <p:extLst>
      <p:ext uri="{BB962C8B-B14F-4D97-AF65-F5344CB8AC3E}">
        <p14:creationId xmlns:p14="http://schemas.microsoft.com/office/powerpoint/2010/main" val="1505050435"/>
      </p:ext>
    </p:extLst>
  </p:cSld>
  <p:clrMapOvr>
    <a:masterClrMapping/>
  </p:clrMapOvr>
</p:sld>
</file>

<file path=ppt/slides/slide7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823694"/>
            <a:ext cx="12192000" cy="1204331"/>
          </a:xfrm>
        </p:spPr>
        <p:txBody>
          <a:bodyPr>
            <a:noAutofit/>
          </a:bodyPr>
          <a:lstStyle/>
          <a:p>
            <a:pPr rtl="1"/>
            <a:r>
              <a:rPr lang="ar-AE" dirty="0"/>
              <a:t>وَاذْكُرِ اسْمَ رَبِّكَ وَتَبَتَّلْ اِلَيْهِ تَبْتٖيلاًؕ</a:t>
            </a:r>
            <a:r>
              <a:rPr lang="ar-AE" b="1" dirty="0"/>
              <a:t>﴿٨﴾</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﴾8﴿Rabbinin adını an, bütün varlığınla ona yönel.</a:t>
            </a:r>
          </a:p>
        </p:txBody>
      </p:sp>
      <p:sp>
        <p:nvSpPr>
          <p:cNvPr id="4" name="Metin kutusu 3"/>
          <p:cNvSpPr txBox="1"/>
          <p:nvPr/>
        </p:nvSpPr>
        <p:spPr>
          <a:xfrm>
            <a:off x="9244361" y="8704"/>
            <a:ext cx="2947639" cy="707886"/>
          </a:xfrm>
          <a:prstGeom prst="rect">
            <a:avLst/>
          </a:prstGeom>
          <a:noFill/>
        </p:spPr>
        <p:txBody>
          <a:bodyPr wrap="square" rtlCol="0">
            <a:spAutoFit/>
          </a:bodyPr>
          <a:lstStyle/>
          <a:p>
            <a:r>
              <a:rPr lang="tr-TR" b="1" dirty="0" err="1" smtClean="0"/>
              <a:t>Müzzemmil</a:t>
            </a:r>
            <a:r>
              <a:rPr lang="tr-TR" b="1" dirty="0" smtClean="0"/>
              <a:t> </a:t>
            </a:r>
            <a:r>
              <a:rPr lang="tr-TR" sz="2000" b="1" dirty="0" smtClean="0"/>
              <a:t>Suresi 73 . sure</a:t>
            </a:r>
          </a:p>
          <a:p>
            <a:r>
              <a:rPr lang="tr-TR" sz="2000" b="1" dirty="0" smtClean="0"/>
              <a:t>8 . Ayet </a:t>
            </a:r>
            <a:endParaRPr lang="tr-TR" sz="2000" dirty="0"/>
          </a:p>
        </p:txBody>
      </p:sp>
    </p:spTree>
    <p:extLst>
      <p:ext uri="{BB962C8B-B14F-4D97-AF65-F5344CB8AC3E}">
        <p14:creationId xmlns:p14="http://schemas.microsoft.com/office/powerpoint/2010/main" val="1187138571"/>
      </p:ext>
    </p:extLst>
  </p:cSld>
  <p:clrMapOvr>
    <a:masterClrMapping/>
  </p:clrMapOvr>
</p:sld>
</file>

<file path=ppt/slides/slide7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823694"/>
            <a:ext cx="12192000" cy="1204331"/>
          </a:xfrm>
        </p:spPr>
        <p:txBody>
          <a:bodyPr>
            <a:noAutofit/>
          </a:bodyPr>
          <a:lstStyle/>
          <a:p>
            <a:pPr rtl="1"/>
            <a:r>
              <a:rPr lang="ar-AE" sz="3600" dirty="0"/>
              <a:t>رَبُّ الْمَشْرِقِ وَالْمَغْرِبِ لَٓا اِلٰهَ اِلَّا هُوَ فَاتَّخِذْهُ وَكٖيلاً</a:t>
            </a:r>
            <a:r>
              <a:rPr lang="ar-AE" sz="3600" b="1" dirty="0"/>
              <a:t>﴿٩﴾</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﴾9﴿Doğunun da batının da rabbi O’dur. O’ndan başka tanrı yoktur. Öyleyse yalnız O’na güvenip sığın.</a:t>
            </a:r>
          </a:p>
        </p:txBody>
      </p:sp>
      <p:sp>
        <p:nvSpPr>
          <p:cNvPr id="4" name="Metin kutusu 3"/>
          <p:cNvSpPr txBox="1"/>
          <p:nvPr/>
        </p:nvSpPr>
        <p:spPr>
          <a:xfrm>
            <a:off x="9244361" y="8704"/>
            <a:ext cx="2947639" cy="707886"/>
          </a:xfrm>
          <a:prstGeom prst="rect">
            <a:avLst/>
          </a:prstGeom>
          <a:noFill/>
        </p:spPr>
        <p:txBody>
          <a:bodyPr wrap="square" rtlCol="0">
            <a:spAutoFit/>
          </a:bodyPr>
          <a:lstStyle/>
          <a:p>
            <a:r>
              <a:rPr lang="tr-TR" b="1" dirty="0" err="1" smtClean="0"/>
              <a:t>Müzzemmil</a:t>
            </a:r>
            <a:r>
              <a:rPr lang="tr-TR" b="1" dirty="0" smtClean="0"/>
              <a:t> </a:t>
            </a:r>
            <a:r>
              <a:rPr lang="tr-TR" sz="2000" b="1" dirty="0" smtClean="0"/>
              <a:t>Suresi 73 . sure</a:t>
            </a:r>
          </a:p>
          <a:p>
            <a:r>
              <a:rPr lang="tr-TR" sz="2000" b="1" dirty="0"/>
              <a:t>9</a:t>
            </a:r>
            <a:r>
              <a:rPr lang="tr-TR" sz="2000" b="1" dirty="0" smtClean="0"/>
              <a:t> . Ayet </a:t>
            </a:r>
            <a:endParaRPr lang="tr-TR" sz="2000" dirty="0"/>
          </a:p>
        </p:txBody>
      </p:sp>
    </p:spTree>
    <p:extLst>
      <p:ext uri="{BB962C8B-B14F-4D97-AF65-F5344CB8AC3E}">
        <p14:creationId xmlns:p14="http://schemas.microsoft.com/office/powerpoint/2010/main" val="4051615242"/>
      </p:ext>
    </p:extLst>
  </p:cSld>
  <p:clrMapOvr>
    <a:masterClrMapping/>
  </p:clrMapOvr>
</p:sld>
</file>

<file path=ppt/slides/slide7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823694"/>
            <a:ext cx="12192000" cy="1204331"/>
          </a:xfrm>
        </p:spPr>
        <p:txBody>
          <a:bodyPr>
            <a:noAutofit/>
          </a:bodyPr>
          <a:lstStyle/>
          <a:p>
            <a:pPr rtl="1"/>
            <a:r>
              <a:rPr lang="ar-AE" dirty="0"/>
              <a:t>اِنَّ هٰذِهٖ تَذْكِرَةٌۚ فَمَنْ شَٓاءَ اتَّخَذَ اِلٰى رَبِّهٖ سَبٖيلاًࣖ</a:t>
            </a:r>
            <a:r>
              <a:rPr lang="ar-AE" b="1" dirty="0"/>
              <a:t>﴿١٩﴾</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﴾19﴿Şüphesiz bunlar bir öğüttür; artık dileyen rabbine ulaştıracak bir yol tutar.</a:t>
            </a:r>
          </a:p>
        </p:txBody>
      </p:sp>
      <p:sp>
        <p:nvSpPr>
          <p:cNvPr id="4" name="Metin kutusu 3"/>
          <p:cNvSpPr txBox="1"/>
          <p:nvPr/>
        </p:nvSpPr>
        <p:spPr>
          <a:xfrm>
            <a:off x="9244361" y="8704"/>
            <a:ext cx="2947639" cy="707886"/>
          </a:xfrm>
          <a:prstGeom prst="rect">
            <a:avLst/>
          </a:prstGeom>
          <a:noFill/>
        </p:spPr>
        <p:txBody>
          <a:bodyPr wrap="square" rtlCol="0">
            <a:spAutoFit/>
          </a:bodyPr>
          <a:lstStyle/>
          <a:p>
            <a:r>
              <a:rPr lang="tr-TR" b="1" dirty="0" err="1" smtClean="0"/>
              <a:t>Müzzemmil</a:t>
            </a:r>
            <a:r>
              <a:rPr lang="tr-TR" b="1" dirty="0" smtClean="0"/>
              <a:t> </a:t>
            </a:r>
            <a:r>
              <a:rPr lang="tr-TR" sz="2000" b="1" dirty="0" smtClean="0"/>
              <a:t>Suresi 73 . sure</a:t>
            </a:r>
          </a:p>
          <a:p>
            <a:r>
              <a:rPr lang="tr-TR" sz="2000" b="1" dirty="0" smtClean="0"/>
              <a:t>19 . Ayet </a:t>
            </a:r>
            <a:endParaRPr lang="tr-TR" sz="2000" dirty="0"/>
          </a:p>
        </p:txBody>
      </p:sp>
    </p:spTree>
    <p:extLst>
      <p:ext uri="{BB962C8B-B14F-4D97-AF65-F5344CB8AC3E}">
        <p14:creationId xmlns:p14="http://schemas.microsoft.com/office/powerpoint/2010/main" val="983180662"/>
      </p:ext>
    </p:extLst>
  </p:cSld>
  <p:clrMapOvr>
    <a:masterClrMapping/>
  </p:clrMapOvr>
</p:sld>
</file>

<file path=ppt/slides/slide7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3273352"/>
            <a:ext cx="12192000" cy="1204331"/>
          </a:xfrm>
        </p:spPr>
        <p:txBody>
          <a:bodyPr>
            <a:noAutofit/>
          </a:bodyPr>
          <a:lstStyle/>
          <a:p>
            <a:pPr rtl="1"/>
            <a:r>
              <a:rPr lang="ar-AE" sz="2800" dirty="0"/>
              <a:t>اِنَّ رَبَّكَ يَعْلَمُ اَنَّكَ تَقُومُ اَدْنٰى مِنْ ثُلُثَيِ الَّيْلِ وَنِصْفَهُ وَثُلُثَهُ وَطَٓائِفَةٌ مِنَ الَّذٖينَ مَعَكَؕ وَاللّٰهُ يُقَدِّرُ الَّيْلَ وَالنَّهَارَؕ عَلِمَ اَنْ </a:t>
            </a:r>
            <a:r>
              <a:rPr lang="ar-AE" sz="2800" dirty="0" smtClean="0"/>
              <a:t>لَنْ</a:t>
            </a:r>
            <a:r>
              <a:rPr lang="tr-TR" sz="2800" dirty="0" smtClean="0"/>
              <a:t/>
            </a:r>
            <a:br>
              <a:rPr lang="tr-TR" sz="2800" dirty="0" smtClean="0"/>
            </a:br>
            <a:r>
              <a:rPr lang="tr-TR" sz="2800" dirty="0"/>
              <a:t/>
            </a:r>
            <a:br>
              <a:rPr lang="tr-TR" sz="2800" dirty="0"/>
            </a:br>
            <a:r>
              <a:rPr lang="ar-AE" sz="2800" dirty="0" smtClean="0"/>
              <a:t> </a:t>
            </a:r>
            <a:r>
              <a:rPr lang="ar-AE" sz="2800" dirty="0"/>
              <a:t>تُحْصُوهُ فَتَابَ عَلَيْكُمْ فَاقْرَؤُ۫ا مَا تَيَسَّرَ مِنَ الْقُرْاٰنِؕ عَلِمَ اَنْ سَيَكُونُ مِنْكُمْ مَرْضٰىۙ وَاٰخَرُونَ يَضْرِبُونَ فِي </a:t>
            </a:r>
            <a:r>
              <a:rPr lang="ar-AE" sz="2800" dirty="0" smtClean="0"/>
              <a:t>الْاَرْضِ</a:t>
            </a:r>
            <a:r>
              <a:rPr lang="tr-TR" sz="2800" dirty="0" smtClean="0"/>
              <a:t/>
            </a:r>
            <a:br>
              <a:rPr lang="tr-TR" sz="2800" dirty="0" smtClean="0"/>
            </a:br>
            <a:r>
              <a:rPr lang="tr-TR" sz="2800" dirty="0"/>
              <a:t/>
            </a:r>
            <a:br>
              <a:rPr lang="tr-TR" sz="2800" dirty="0"/>
            </a:br>
            <a:r>
              <a:rPr lang="ar-AE" sz="2800" dirty="0" smtClean="0"/>
              <a:t> </a:t>
            </a:r>
            <a:r>
              <a:rPr lang="ar-AE" sz="2800" dirty="0"/>
              <a:t>يَبْتَغُونَ مِنْ فَضْلِ اللّٰهِۙ وَاٰخَرُونَ يُقَاتِلُونَ فٖي سَبٖيلِ اللّٰهِؗ فَاقْرَؤُ۫ا مَا تَيَسَّرَ مِنْهُۙ وَاَقٖيمُوا الصَّلٰوةَ وَاٰتُوا الزَّكٰوةَ </a:t>
            </a:r>
            <a:r>
              <a:rPr lang="ar-AE" sz="2800" dirty="0" smtClean="0"/>
              <a:t>وَاَقْرِضُوا</a:t>
            </a:r>
            <a:r>
              <a:rPr lang="tr-TR" sz="2800" dirty="0" smtClean="0"/>
              <a:t/>
            </a:r>
            <a:br>
              <a:rPr lang="tr-TR" sz="2800" dirty="0" smtClean="0"/>
            </a:br>
            <a:r>
              <a:rPr lang="tr-TR" sz="2800" dirty="0"/>
              <a:t/>
            </a:r>
            <a:br>
              <a:rPr lang="tr-TR" sz="2800" dirty="0"/>
            </a:br>
            <a:r>
              <a:rPr lang="ar-AE" sz="2800" dirty="0" smtClean="0"/>
              <a:t> </a:t>
            </a:r>
            <a:r>
              <a:rPr lang="ar-AE" sz="2800" dirty="0"/>
              <a:t>اللّٰهَ قَرْضاً حَسَناًؕ وَمَا تُقَدِّمُوا لِاَنْفُسِكُمْ مِنْ خَيْرٍ تَجِدُوهُ عِنْدَ اللّٰهِ هُوَ خَيْراً وَاَعْظَمَ اَجْراًؕ وَاسْتَغْفِرُوا اللّٰهَؕ اِنَّ اللّٰهَ </a:t>
            </a:r>
            <a:r>
              <a:rPr lang="ar-AE" sz="2800" dirty="0" smtClean="0"/>
              <a:t>غَفُورٌ</a:t>
            </a:r>
            <a:r>
              <a:rPr lang="tr-TR" sz="2800" dirty="0" smtClean="0"/>
              <a:t/>
            </a:r>
            <a:br>
              <a:rPr lang="tr-TR" sz="2800" dirty="0" smtClean="0"/>
            </a:br>
            <a:r>
              <a:rPr lang="tr-TR" sz="2800" dirty="0"/>
              <a:t/>
            </a:r>
            <a:br>
              <a:rPr lang="tr-TR" sz="2800" dirty="0"/>
            </a:br>
            <a:r>
              <a:rPr lang="ar-AE" sz="2800" dirty="0" smtClean="0"/>
              <a:t> </a:t>
            </a:r>
            <a:r>
              <a:rPr lang="ar-AE" sz="2800" dirty="0"/>
              <a:t>رَحٖيمٌ</a:t>
            </a:r>
            <a:r>
              <a:rPr lang="ar-AE" sz="2800" b="1" dirty="0"/>
              <a:t>﴿٢٠﴾</a:t>
            </a:r>
            <a:endParaRPr lang="ar-AE" sz="2800" dirty="0"/>
          </a:p>
        </p:txBody>
      </p:sp>
      <p:sp>
        <p:nvSpPr>
          <p:cNvPr id="3" name="Alt Başlık 2"/>
          <p:cNvSpPr>
            <a:spLocks noGrp="1"/>
          </p:cNvSpPr>
          <p:nvPr>
            <p:ph type="subTitle" idx="1"/>
          </p:nvPr>
        </p:nvSpPr>
        <p:spPr>
          <a:xfrm>
            <a:off x="0" y="4759597"/>
            <a:ext cx="12192000" cy="1655762"/>
          </a:xfrm>
        </p:spPr>
        <p:txBody>
          <a:bodyPr>
            <a:normAutofit fontScale="77500" lnSpcReduction="20000"/>
          </a:bodyPr>
          <a:lstStyle/>
          <a:p>
            <a:r>
              <a:rPr lang="tr-TR" b="1" i="1" dirty="0"/>
              <a:t>﴾20﴿Senin, gecenin üçte ikisine yakın kısmını, yarısını, üçte birini ibadetle geçirdiğini ve beraberinde bulunanlardan bir grubun da (böyle yaptığını) rabbin elbette bilir. Gece ve gündüzü belirleyen ancak Allah’tır. O, sizin (istenen) vakti </a:t>
            </a:r>
            <a:r>
              <a:rPr lang="tr-TR" b="1" i="1" dirty="0" err="1"/>
              <a:t>tesbit</a:t>
            </a:r>
            <a:r>
              <a:rPr lang="tr-TR" b="1" i="1" dirty="0"/>
              <a:t> edemeyeceğinizi bilmektedir. Bu yüzden de sizi bağışlamıştır. Artık Kur’an’dan kolayınıza geleni okuyun. Allah bilmektedir ki içinizde hastalar bulunacak, bir kısmınız Allah’ın </a:t>
            </a:r>
            <a:r>
              <a:rPr lang="tr-TR" b="1" i="1" dirty="0" err="1"/>
              <a:t>lutfundan</a:t>
            </a:r>
            <a:r>
              <a:rPr lang="tr-TR" b="1" i="1" dirty="0"/>
              <a:t> rızık aramak üzere yeryüzünde yol tepecek, diğerleri de Allah yolunda çarpışacaktır. O halde Kur’an’dan kolayınıza geleni okuyun. Namazı kılın, zekâtı ödeyin, Allah’a güzel bir borç verin. Kendiniz için önceden ne iyilik hazırlarsanız Allah katında onu bulursunuz; işte bu daha iyidir ve mükâfatı daha büyüktür. Allah’tan bağışlanmayı dileyin, şüphesiz Allah çok bağışlayıcı çok esirgeyicidir.</a:t>
            </a:r>
          </a:p>
        </p:txBody>
      </p:sp>
      <p:sp>
        <p:nvSpPr>
          <p:cNvPr id="4" name="Metin kutusu 3"/>
          <p:cNvSpPr txBox="1"/>
          <p:nvPr/>
        </p:nvSpPr>
        <p:spPr>
          <a:xfrm>
            <a:off x="9244361" y="8704"/>
            <a:ext cx="2947639" cy="707886"/>
          </a:xfrm>
          <a:prstGeom prst="rect">
            <a:avLst/>
          </a:prstGeom>
          <a:noFill/>
        </p:spPr>
        <p:txBody>
          <a:bodyPr wrap="square" rtlCol="0">
            <a:spAutoFit/>
          </a:bodyPr>
          <a:lstStyle/>
          <a:p>
            <a:r>
              <a:rPr lang="tr-TR" b="1" dirty="0" err="1" smtClean="0"/>
              <a:t>Müzzemmil</a:t>
            </a:r>
            <a:r>
              <a:rPr lang="tr-TR" b="1" dirty="0" smtClean="0"/>
              <a:t> </a:t>
            </a:r>
            <a:r>
              <a:rPr lang="tr-TR" sz="2000" b="1" dirty="0" smtClean="0"/>
              <a:t>Suresi 73 . sure</a:t>
            </a:r>
          </a:p>
          <a:p>
            <a:r>
              <a:rPr lang="tr-TR" sz="2000" b="1" dirty="0" smtClean="0"/>
              <a:t>20 . Ayet </a:t>
            </a:r>
            <a:endParaRPr lang="tr-TR" sz="2000" dirty="0"/>
          </a:p>
        </p:txBody>
      </p:sp>
    </p:spTree>
    <p:extLst>
      <p:ext uri="{BB962C8B-B14F-4D97-AF65-F5344CB8AC3E}">
        <p14:creationId xmlns:p14="http://schemas.microsoft.com/office/powerpoint/2010/main" val="1710076098"/>
      </p:ext>
    </p:extLst>
  </p:cSld>
  <p:clrMapOvr>
    <a:masterClrMapping/>
  </p:clrMapOvr>
</p:sld>
</file>

<file path=ppt/slides/slide7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823694"/>
            <a:ext cx="12192000" cy="1204331"/>
          </a:xfrm>
        </p:spPr>
        <p:txBody>
          <a:bodyPr>
            <a:noAutofit/>
          </a:bodyPr>
          <a:lstStyle/>
          <a:p>
            <a:pPr rtl="1"/>
            <a:r>
              <a:rPr lang="ar-AE" dirty="0"/>
              <a:t>وَرَبَّكَ فَكَبِّرْۙ</a:t>
            </a:r>
            <a:r>
              <a:rPr lang="ar-AE" b="1" dirty="0"/>
              <a:t>﴿٣﴾</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﴾3﴿Sadece rabbinin büyüklüğünü dile getir.</a:t>
            </a:r>
          </a:p>
        </p:txBody>
      </p:sp>
      <p:sp>
        <p:nvSpPr>
          <p:cNvPr id="4" name="Metin kutusu 3"/>
          <p:cNvSpPr txBox="1"/>
          <p:nvPr/>
        </p:nvSpPr>
        <p:spPr>
          <a:xfrm>
            <a:off x="9244361" y="8704"/>
            <a:ext cx="2947639" cy="707886"/>
          </a:xfrm>
          <a:prstGeom prst="rect">
            <a:avLst/>
          </a:prstGeom>
          <a:noFill/>
        </p:spPr>
        <p:txBody>
          <a:bodyPr wrap="square" rtlCol="0">
            <a:spAutoFit/>
          </a:bodyPr>
          <a:lstStyle/>
          <a:p>
            <a:r>
              <a:rPr lang="tr-TR" b="1" dirty="0" err="1" smtClean="0"/>
              <a:t>Müddessir</a:t>
            </a:r>
            <a:r>
              <a:rPr lang="tr-TR" b="1" dirty="0" smtClean="0"/>
              <a:t> </a:t>
            </a:r>
            <a:r>
              <a:rPr lang="tr-TR" sz="2000" b="1" dirty="0" smtClean="0"/>
              <a:t>Suresi 74 . sure</a:t>
            </a:r>
          </a:p>
          <a:p>
            <a:r>
              <a:rPr lang="tr-TR" sz="2000" b="1" dirty="0" smtClean="0"/>
              <a:t>3 . Ayet </a:t>
            </a:r>
            <a:endParaRPr lang="tr-TR" sz="2000" dirty="0"/>
          </a:p>
        </p:txBody>
      </p:sp>
    </p:spTree>
    <p:extLst>
      <p:ext uri="{BB962C8B-B14F-4D97-AF65-F5344CB8AC3E}">
        <p14:creationId xmlns:p14="http://schemas.microsoft.com/office/powerpoint/2010/main" val="3618809123"/>
      </p:ext>
    </p:extLst>
  </p:cSld>
  <p:clrMapOvr>
    <a:masterClrMapping/>
  </p:clrMapOvr>
</p:sld>
</file>

<file path=ppt/slides/slide7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823694"/>
            <a:ext cx="12192000" cy="1204331"/>
          </a:xfrm>
        </p:spPr>
        <p:txBody>
          <a:bodyPr>
            <a:noAutofit/>
          </a:bodyPr>
          <a:lstStyle/>
          <a:p>
            <a:pPr rtl="1"/>
            <a:r>
              <a:rPr lang="ar-AE" dirty="0"/>
              <a:t>وَلِرَبِّكَ فَاصْبِرْؕ</a:t>
            </a:r>
            <a:r>
              <a:rPr lang="ar-AE" b="1" dirty="0"/>
              <a:t>﴿٧﴾</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﴾7﴿Rabbinin </a:t>
            </a:r>
            <a:r>
              <a:rPr lang="tr-TR" b="1" i="1" dirty="0" err="1"/>
              <a:t>rızâsına</a:t>
            </a:r>
            <a:r>
              <a:rPr lang="tr-TR" b="1" i="1" dirty="0"/>
              <a:t> ermek için sabret.</a:t>
            </a:r>
          </a:p>
        </p:txBody>
      </p:sp>
      <p:sp>
        <p:nvSpPr>
          <p:cNvPr id="4" name="Metin kutusu 3"/>
          <p:cNvSpPr txBox="1"/>
          <p:nvPr/>
        </p:nvSpPr>
        <p:spPr>
          <a:xfrm>
            <a:off x="9244361" y="8704"/>
            <a:ext cx="2947639" cy="707886"/>
          </a:xfrm>
          <a:prstGeom prst="rect">
            <a:avLst/>
          </a:prstGeom>
          <a:noFill/>
        </p:spPr>
        <p:txBody>
          <a:bodyPr wrap="square" rtlCol="0">
            <a:spAutoFit/>
          </a:bodyPr>
          <a:lstStyle/>
          <a:p>
            <a:r>
              <a:rPr lang="tr-TR" b="1" dirty="0" err="1" smtClean="0"/>
              <a:t>Müddessir</a:t>
            </a:r>
            <a:r>
              <a:rPr lang="tr-TR" b="1" dirty="0" smtClean="0"/>
              <a:t> </a:t>
            </a:r>
            <a:r>
              <a:rPr lang="tr-TR" sz="2000" b="1" dirty="0" smtClean="0"/>
              <a:t>Suresi 74 . sure</a:t>
            </a:r>
          </a:p>
          <a:p>
            <a:r>
              <a:rPr lang="tr-TR" sz="2000" b="1" dirty="0" smtClean="0"/>
              <a:t>7 . Ayet </a:t>
            </a:r>
            <a:endParaRPr lang="tr-TR" sz="2000" dirty="0"/>
          </a:p>
        </p:txBody>
      </p:sp>
    </p:spTree>
    <p:extLst>
      <p:ext uri="{BB962C8B-B14F-4D97-AF65-F5344CB8AC3E}">
        <p14:creationId xmlns:p14="http://schemas.microsoft.com/office/powerpoint/2010/main" val="3653782749"/>
      </p:ext>
    </p:extLst>
  </p:cSld>
  <p:clrMapOvr>
    <a:masterClrMapping/>
  </p:clrMapOvr>
</p:sld>
</file>

<file path=ppt/slides/slide7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3273353"/>
            <a:ext cx="12192000" cy="1204331"/>
          </a:xfrm>
        </p:spPr>
        <p:txBody>
          <a:bodyPr>
            <a:noAutofit/>
          </a:bodyPr>
          <a:lstStyle/>
          <a:p>
            <a:pPr rtl="1"/>
            <a:r>
              <a:rPr lang="ar-AE" sz="3600" dirty="0"/>
              <a:t>وَمَا جَعَلْنَٓا اَصْحَابَ النَّارِ اِلَّا مَلٰٓئِكَةًۖ وَمَا جَعَلْنَا عِدَّتَهُمْ اِلَّا فِتْنَةً لِلَّذٖينَ كَـفَرُواۙ لِيَسْتَيْقِنَ </a:t>
            </a:r>
            <a:r>
              <a:rPr lang="ar-AE" sz="3600" dirty="0" smtClean="0"/>
              <a:t>الَّذٖينَ</a:t>
            </a:r>
            <a:r>
              <a:rPr lang="tr-TR" sz="3600" dirty="0" smtClean="0"/>
              <a:t/>
            </a:r>
            <a:br>
              <a:rPr lang="tr-TR" sz="3600" dirty="0" smtClean="0"/>
            </a:br>
            <a:r>
              <a:rPr lang="tr-TR" sz="3600" dirty="0"/>
              <a:t/>
            </a:r>
            <a:br>
              <a:rPr lang="tr-TR" sz="3600" dirty="0"/>
            </a:br>
            <a:r>
              <a:rPr lang="ar-AE" sz="3600" dirty="0" smtClean="0"/>
              <a:t> </a:t>
            </a:r>
            <a:r>
              <a:rPr lang="ar-AE" sz="3600" dirty="0"/>
              <a:t>اُو۫تُوا الْكِتَابَ وَيَزْدَادَ الَّذٖينَ اٰمَنُٓوا اٖيمَاناً وَلَا يَرْتَابَ الَّذٖينَ اُو۫تُوا الْكِتَابَ وَالْمُؤْمِنُونَۙ </a:t>
            </a:r>
            <a:r>
              <a:rPr lang="tr-TR" sz="3600" dirty="0" smtClean="0"/>
              <a:t/>
            </a:r>
            <a:br>
              <a:rPr lang="tr-TR" sz="3600" dirty="0" smtClean="0"/>
            </a:br>
            <a:r>
              <a:rPr lang="tr-TR" sz="3600" dirty="0"/>
              <a:t/>
            </a:r>
            <a:br>
              <a:rPr lang="tr-TR" sz="3600" dirty="0"/>
            </a:br>
            <a:r>
              <a:rPr lang="ar-AE" sz="3600" dirty="0" smtClean="0"/>
              <a:t>وَلِيَقُولَ </a:t>
            </a:r>
            <a:r>
              <a:rPr lang="ar-AE" sz="3600" dirty="0"/>
              <a:t>الَّذٖينَ فٖي قُلُوبِهِمْ مَرَضٌ وَالْكَافِرُونَ مَاذَٓا اَرَادَ اللّٰهُ بِهٰذَا مَثَلاًؕ كَذٰلِكَ يُضِلُّ اللّٰهُ </a:t>
            </a:r>
            <a:r>
              <a:rPr lang="ar-AE" sz="3600" dirty="0" smtClean="0"/>
              <a:t>مَنْ</a:t>
            </a:r>
            <a:r>
              <a:rPr lang="tr-TR" sz="3600" dirty="0" smtClean="0"/>
              <a:t/>
            </a:r>
            <a:br>
              <a:rPr lang="tr-TR" sz="3600" dirty="0" smtClean="0"/>
            </a:br>
            <a:r>
              <a:rPr lang="tr-TR" sz="3600" dirty="0"/>
              <a:t/>
            </a:r>
            <a:br>
              <a:rPr lang="tr-TR" sz="3600" dirty="0"/>
            </a:br>
            <a:r>
              <a:rPr lang="ar-AE" sz="3600" dirty="0" smtClean="0"/>
              <a:t> </a:t>
            </a:r>
            <a:r>
              <a:rPr lang="ar-AE" sz="3600" dirty="0"/>
              <a:t>يَشَٓاءُ وَيَـهْدٖي مَنْ يَشَٓاءُؕ وَمَا يَعْلَمُ جُنُودَ رَبِّكَ اِلَّا هُوَؕ وَمَا هِيَ اِلَّا ذِ كْرٰى لِلْبَشَرِࣖ</a:t>
            </a:r>
            <a:r>
              <a:rPr lang="ar-AE" sz="3600" b="1" dirty="0"/>
              <a:t>﴿٣١﴾</a:t>
            </a:r>
            <a:endParaRPr lang="ar-AE" sz="3600" dirty="0"/>
          </a:p>
        </p:txBody>
      </p:sp>
      <p:sp>
        <p:nvSpPr>
          <p:cNvPr id="3" name="Alt Başlık 2"/>
          <p:cNvSpPr>
            <a:spLocks noGrp="1"/>
          </p:cNvSpPr>
          <p:nvPr>
            <p:ph type="subTitle" idx="1"/>
          </p:nvPr>
        </p:nvSpPr>
        <p:spPr>
          <a:xfrm>
            <a:off x="0" y="4759597"/>
            <a:ext cx="12192000" cy="1655762"/>
          </a:xfrm>
        </p:spPr>
        <p:txBody>
          <a:bodyPr>
            <a:normAutofit fontScale="92500" lnSpcReduction="20000"/>
          </a:bodyPr>
          <a:lstStyle/>
          <a:p>
            <a:r>
              <a:rPr lang="tr-TR" b="1" i="1" dirty="0"/>
              <a:t>﴾31﴿Biz cehennemin işlerine bakmakla yalnız melekleri görevlendirmişizdir. Onların sayısını da inkâr edenler için sadece bir imtihan vesilesi yaptık ki böylelikle kendilerine kitap verilenler kesin bilgi edinsinler, inananların imanı artsın; kendilerine kitap verilenler ve müminler şüpheye düşmesinler; kalplerinde hastalık bulunanlar ve inkârcılar da, “Allah bu sayı misaliyle ne demek istemiş olabilir?” desinler. İşte Allah böylece dilediğini sapkınlıkta bırakır, dilediğine de doğru yolu gösterir. Rabbinin ordularını kendisinden başkası bilmez. İşte bu, insanlık için sadece bir öğüttür.</a:t>
            </a:r>
          </a:p>
        </p:txBody>
      </p:sp>
      <p:sp>
        <p:nvSpPr>
          <p:cNvPr id="4" name="Metin kutusu 3"/>
          <p:cNvSpPr txBox="1"/>
          <p:nvPr/>
        </p:nvSpPr>
        <p:spPr>
          <a:xfrm>
            <a:off x="9244361" y="8704"/>
            <a:ext cx="2947639" cy="707886"/>
          </a:xfrm>
          <a:prstGeom prst="rect">
            <a:avLst/>
          </a:prstGeom>
          <a:noFill/>
        </p:spPr>
        <p:txBody>
          <a:bodyPr wrap="square" rtlCol="0">
            <a:spAutoFit/>
          </a:bodyPr>
          <a:lstStyle/>
          <a:p>
            <a:r>
              <a:rPr lang="tr-TR" b="1" dirty="0" err="1" smtClean="0"/>
              <a:t>Müddessir</a:t>
            </a:r>
            <a:r>
              <a:rPr lang="tr-TR" b="1" dirty="0" smtClean="0"/>
              <a:t> </a:t>
            </a:r>
            <a:r>
              <a:rPr lang="tr-TR" sz="2000" b="1" dirty="0" smtClean="0"/>
              <a:t>Suresi 74 . sure</a:t>
            </a:r>
          </a:p>
          <a:p>
            <a:r>
              <a:rPr lang="tr-TR" sz="2000" b="1" dirty="0" smtClean="0"/>
              <a:t>31 . Ayet </a:t>
            </a:r>
            <a:endParaRPr lang="tr-TR" sz="2000" dirty="0"/>
          </a:p>
        </p:txBody>
      </p:sp>
    </p:spTree>
    <p:extLst>
      <p:ext uri="{BB962C8B-B14F-4D97-AF65-F5344CB8AC3E}">
        <p14:creationId xmlns:p14="http://schemas.microsoft.com/office/powerpoint/2010/main" val="2427679202"/>
      </p:ext>
    </p:extLst>
  </p:cSld>
  <p:clrMapOvr>
    <a:masterClrMapping/>
  </p:clrMapOvr>
</p:sld>
</file>

<file path=ppt/slides/slide7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823694"/>
            <a:ext cx="12192000" cy="1204331"/>
          </a:xfrm>
        </p:spPr>
        <p:txBody>
          <a:bodyPr>
            <a:noAutofit/>
          </a:bodyPr>
          <a:lstStyle/>
          <a:p>
            <a:pPr rtl="1"/>
            <a:r>
              <a:rPr lang="ar-AE" dirty="0"/>
              <a:t>اِلٰى رَبِّكَ يَوْمَئِذٍۨ الْمُسْتَقَرُّؕ</a:t>
            </a:r>
            <a:r>
              <a:rPr lang="ar-AE" b="1" dirty="0"/>
              <a:t>﴿١٢﴾</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﴾12﴿O gün varıp durulacak yer sadece rabbinin huzurudur.</a:t>
            </a:r>
          </a:p>
        </p:txBody>
      </p:sp>
      <p:sp>
        <p:nvSpPr>
          <p:cNvPr id="4" name="Metin kutusu 3"/>
          <p:cNvSpPr txBox="1"/>
          <p:nvPr/>
        </p:nvSpPr>
        <p:spPr>
          <a:xfrm>
            <a:off x="9244361" y="8704"/>
            <a:ext cx="2947639" cy="707886"/>
          </a:xfrm>
          <a:prstGeom prst="rect">
            <a:avLst/>
          </a:prstGeom>
          <a:noFill/>
        </p:spPr>
        <p:txBody>
          <a:bodyPr wrap="square" rtlCol="0">
            <a:spAutoFit/>
          </a:bodyPr>
          <a:lstStyle/>
          <a:p>
            <a:r>
              <a:rPr lang="tr-TR" b="1" dirty="0" err="1" smtClean="0"/>
              <a:t>Kıyâmet</a:t>
            </a:r>
            <a:r>
              <a:rPr lang="tr-TR" b="1" dirty="0" smtClean="0"/>
              <a:t> </a:t>
            </a:r>
            <a:r>
              <a:rPr lang="tr-TR" sz="2000" b="1" dirty="0" smtClean="0"/>
              <a:t>Suresi 75 . sure</a:t>
            </a:r>
          </a:p>
          <a:p>
            <a:r>
              <a:rPr lang="tr-TR" sz="2000" b="1" dirty="0" smtClean="0"/>
              <a:t>12 . Ayet </a:t>
            </a:r>
            <a:endParaRPr lang="tr-TR" sz="2000" dirty="0"/>
          </a:p>
        </p:txBody>
      </p:sp>
    </p:spTree>
    <p:extLst>
      <p:ext uri="{BB962C8B-B14F-4D97-AF65-F5344CB8AC3E}">
        <p14:creationId xmlns:p14="http://schemas.microsoft.com/office/powerpoint/2010/main" val="3687245672"/>
      </p:ext>
    </p:extLst>
  </p:cSld>
  <p:clrMapOvr>
    <a:masterClrMapping/>
  </p:clrMapOvr>
</p:sld>
</file>

<file path=ppt/slides/slide7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89210" y="2782700"/>
            <a:ext cx="12192000" cy="1204331"/>
          </a:xfrm>
        </p:spPr>
        <p:txBody>
          <a:bodyPr>
            <a:noAutofit/>
          </a:bodyPr>
          <a:lstStyle/>
          <a:p>
            <a:pPr rtl="1"/>
            <a:r>
              <a:rPr lang="ar-AE" dirty="0"/>
              <a:t>وُجُوهٌ يَوْمَئِذٍ نَاضِرَةٌۙ</a:t>
            </a:r>
            <a:r>
              <a:rPr lang="ar-AE" b="1" dirty="0"/>
              <a:t>﴿٢٢</a:t>
            </a:r>
            <a:r>
              <a:rPr lang="ar-AE" b="1" dirty="0" smtClean="0"/>
              <a:t>﴾</a:t>
            </a:r>
            <a:r>
              <a:rPr lang="tr-TR" b="1" dirty="0" smtClean="0"/>
              <a:t/>
            </a:r>
            <a:br>
              <a:rPr lang="tr-TR" b="1" dirty="0" smtClean="0"/>
            </a:br>
            <a:r>
              <a:rPr lang="ar-AE" dirty="0"/>
              <a:t/>
            </a:r>
            <a:br>
              <a:rPr lang="ar-AE" dirty="0"/>
            </a:br>
            <a:r>
              <a:rPr lang="ar-AE" dirty="0"/>
              <a:t>اِلٰى رَبِّهَا نَاظِرَةٌۚ</a:t>
            </a:r>
            <a:r>
              <a:rPr lang="ar-AE" b="1" dirty="0"/>
              <a:t>﴿٢٣﴾</a:t>
            </a:r>
            <a:endParaRPr lang="ar-AE"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﴾22-23﴿Oysa o gün bir kısım yüzler rablerine bakarak mutlulukla parıldayacak;</a:t>
            </a:r>
          </a:p>
        </p:txBody>
      </p:sp>
      <p:sp>
        <p:nvSpPr>
          <p:cNvPr id="4" name="Metin kutusu 3"/>
          <p:cNvSpPr txBox="1"/>
          <p:nvPr/>
        </p:nvSpPr>
        <p:spPr>
          <a:xfrm>
            <a:off x="9244361" y="8704"/>
            <a:ext cx="2947639" cy="707886"/>
          </a:xfrm>
          <a:prstGeom prst="rect">
            <a:avLst/>
          </a:prstGeom>
          <a:noFill/>
        </p:spPr>
        <p:txBody>
          <a:bodyPr wrap="square" rtlCol="0">
            <a:spAutoFit/>
          </a:bodyPr>
          <a:lstStyle/>
          <a:p>
            <a:r>
              <a:rPr lang="tr-TR" b="1" dirty="0" err="1" smtClean="0"/>
              <a:t>Kıyâmet</a:t>
            </a:r>
            <a:r>
              <a:rPr lang="tr-TR" b="1" dirty="0" smtClean="0"/>
              <a:t> </a:t>
            </a:r>
            <a:r>
              <a:rPr lang="tr-TR" sz="2000" b="1" dirty="0" smtClean="0"/>
              <a:t>Suresi 75 . sure</a:t>
            </a:r>
          </a:p>
          <a:p>
            <a:r>
              <a:rPr lang="tr-TR" sz="2000" b="1" dirty="0" smtClean="0"/>
              <a:t>22 . Ayet </a:t>
            </a:r>
            <a:endParaRPr lang="tr-TR" sz="2000" dirty="0"/>
          </a:p>
        </p:txBody>
      </p:sp>
    </p:spTree>
    <p:extLst>
      <p:ext uri="{BB962C8B-B14F-4D97-AF65-F5344CB8AC3E}">
        <p14:creationId xmlns:p14="http://schemas.microsoft.com/office/powerpoint/2010/main" val="1172074171"/>
      </p:ext>
    </p:extLst>
  </p:cSld>
  <p:clrMapOvr>
    <a:masterClrMapping/>
  </p:clrMapOvr>
</p:sld>
</file>

<file path=ppt/slides/slide7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823694"/>
            <a:ext cx="12192000" cy="1204331"/>
          </a:xfrm>
        </p:spPr>
        <p:txBody>
          <a:bodyPr>
            <a:noAutofit/>
          </a:bodyPr>
          <a:lstStyle/>
          <a:p>
            <a:pPr rtl="1"/>
            <a:r>
              <a:rPr lang="ar-AE" dirty="0"/>
              <a:t>اِلٰى رَبِّكَ يَوْمَئِذٍۨ الْمَسَاقُؕࣖ</a:t>
            </a:r>
            <a:r>
              <a:rPr lang="ar-AE" b="1" dirty="0"/>
              <a:t>﴿٣٠﴾</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﴾30﴿İşte o gün </a:t>
            </a:r>
            <a:r>
              <a:rPr lang="tr-TR" b="1" i="1" dirty="0" err="1"/>
              <a:t>sevkedilen</a:t>
            </a:r>
            <a:r>
              <a:rPr lang="tr-TR" b="1" i="1" dirty="0"/>
              <a:t> yer sadece rabbinin huzurudur.</a:t>
            </a:r>
          </a:p>
        </p:txBody>
      </p:sp>
      <p:sp>
        <p:nvSpPr>
          <p:cNvPr id="4" name="Metin kutusu 3"/>
          <p:cNvSpPr txBox="1"/>
          <p:nvPr/>
        </p:nvSpPr>
        <p:spPr>
          <a:xfrm>
            <a:off x="9244361" y="8704"/>
            <a:ext cx="2947639" cy="707886"/>
          </a:xfrm>
          <a:prstGeom prst="rect">
            <a:avLst/>
          </a:prstGeom>
          <a:noFill/>
        </p:spPr>
        <p:txBody>
          <a:bodyPr wrap="square" rtlCol="0">
            <a:spAutoFit/>
          </a:bodyPr>
          <a:lstStyle/>
          <a:p>
            <a:r>
              <a:rPr lang="tr-TR" b="1" dirty="0" err="1" smtClean="0"/>
              <a:t>Kıyâmet</a:t>
            </a:r>
            <a:r>
              <a:rPr lang="tr-TR" b="1" dirty="0" smtClean="0"/>
              <a:t> </a:t>
            </a:r>
            <a:r>
              <a:rPr lang="tr-TR" sz="2000" b="1" dirty="0" smtClean="0"/>
              <a:t>Suresi 75 . sure</a:t>
            </a:r>
          </a:p>
          <a:p>
            <a:r>
              <a:rPr lang="tr-TR" sz="2000" b="1" dirty="0" smtClean="0"/>
              <a:t>30 . Ayet </a:t>
            </a:r>
            <a:endParaRPr lang="tr-TR" sz="2000" dirty="0"/>
          </a:p>
        </p:txBody>
      </p:sp>
    </p:spTree>
    <p:extLst>
      <p:ext uri="{BB962C8B-B14F-4D97-AF65-F5344CB8AC3E}">
        <p14:creationId xmlns:p14="http://schemas.microsoft.com/office/powerpoint/2010/main" val="3262701515"/>
      </p:ext>
    </p:extLst>
  </p:cSld>
  <p:clrMapOvr>
    <a:masterClrMapping/>
  </p:clrMapOvr>
</p:sld>
</file>

<file path=ppt/slides/slide7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823694"/>
            <a:ext cx="12192000" cy="1204331"/>
          </a:xfrm>
        </p:spPr>
        <p:txBody>
          <a:bodyPr>
            <a:noAutofit/>
          </a:bodyPr>
          <a:lstStyle/>
          <a:p>
            <a:pPr rtl="1"/>
            <a:r>
              <a:rPr lang="ar-AE" dirty="0"/>
              <a:t>فَلَا صَدَّقَ وَلَا صَلّٰىۙ</a:t>
            </a:r>
            <a:r>
              <a:rPr lang="ar-AE" b="1" dirty="0"/>
              <a:t>﴿٣١﴾</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a:t>﴾31﴿Vaktiyle o hakka inanmamış, namaz da kılmamıştı.</a:t>
            </a:r>
            <a:endParaRPr lang="tr-TR" b="1" i="1" dirty="0"/>
          </a:p>
        </p:txBody>
      </p:sp>
      <p:sp>
        <p:nvSpPr>
          <p:cNvPr id="4" name="Metin kutusu 3"/>
          <p:cNvSpPr txBox="1"/>
          <p:nvPr/>
        </p:nvSpPr>
        <p:spPr>
          <a:xfrm>
            <a:off x="9244361" y="8704"/>
            <a:ext cx="2947639" cy="707886"/>
          </a:xfrm>
          <a:prstGeom prst="rect">
            <a:avLst/>
          </a:prstGeom>
          <a:noFill/>
        </p:spPr>
        <p:txBody>
          <a:bodyPr wrap="square" rtlCol="0">
            <a:spAutoFit/>
          </a:bodyPr>
          <a:lstStyle/>
          <a:p>
            <a:r>
              <a:rPr lang="tr-TR" b="1" dirty="0" err="1" smtClean="0"/>
              <a:t>Kıyâmet</a:t>
            </a:r>
            <a:r>
              <a:rPr lang="tr-TR" b="1" dirty="0" smtClean="0"/>
              <a:t> </a:t>
            </a:r>
            <a:r>
              <a:rPr lang="tr-TR" sz="2000" b="1" dirty="0" smtClean="0"/>
              <a:t>Suresi 75 . sure</a:t>
            </a:r>
          </a:p>
          <a:p>
            <a:r>
              <a:rPr lang="tr-TR" sz="2000" b="1" dirty="0" smtClean="0"/>
              <a:t>31 . Ayet </a:t>
            </a:r>
            <a:endParaRPr lang="tr-TR" sz="2000" dirty="0"/>
          </a:p>
        </p:txBody>
      </p:sp>
    </p:spTree>
    <p:extLst>
      <p:ext uri="{BB962C8B-B14F-4D97-AF65-F5344CB8AC3E}">
        <p14:creationId xmlns:p14="http://schemas.microsoft.com/office/powerpoint/2010/main" val="4243743889"/>
      </p:ext>
    </p:extLst>
  </p:cSld>
  <p:clrMapOvr>
    <a:masterClrMapping/>
  </p:clrMapOvr>
</p:sld>
</file>

<file path=ppt/slides/slide7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074120"/>
            <a:ext cx="12192000" cy="1873386"/>
          </a:xfrm>
        </p:spPr>
        <p:txBody>
          <a:bodyPr>
            <a:noAutofit/>
          </a:bodyPr>
          <a:lstStyle/>
          <a:p>
            <a:pPr rtl="1"/>
            <a:r>
              <a:rPr lang="ar-AE" sz="3600" dirty="0"/>
              <a:t>اِنَّمَا نُطْعِمُكُمْ لِوَجْهِ اللّٰهِ لَا نُرٖيدُ مِنْكُمْ جَزَٓاءً وَلَا شُكُورًا</a:t>
            </a:r>
            <a:r>
              <a:rPr lang="ar-AE" sz="3600" b="1" dirty="0"/>
              <a:t>﴿٩﴾</a:t>
            </a:r>
            <a:endParaRPr lang="ar-AE" sz="3600" dirty="0"/>
          </a:p>
        </p:txBody>
      </p:sp>
      <p:sp>
        <p:nvSpPr>
          <p:cNvPr id="3" name="Alt Başlık 2"/>
          <p:cNvSpPr>
            <a:spLocks noGrp="1"/>
          </p:cNvSpPr>
          <p:nvPr>
            <p:ph type="subTitle" idx="1"/>
          </p:nvPr>
        </p:nvSpPr>
        <p:spPr>
          <a:xfrm>
            <a:off x="0" y="4670696"/>
            <a:ext cx="12192000" cy="1399903"/>
          </a:xfrm>
        </p:spPr>
        <p:txBody>
          <a:bodyPr/>
          <a:lstStyle/>
          <a:p>
            <a:r>
              <a:rPr lang="tr-TR" b="1" i="1" dirty="0"/>
              <a:t>﴾9﴿(Ve şöyle derler:) “Biz sizi Allah </a:t>
            </a:r>
            <a:r>
              <a:rPr lang="tr-TR" b="1" i="1" dirty="0" err="1"/>
              <a:t>rızâsı</a:t>
            </a:r>
            <a:r>
              <a:rPr lang="tr-TR" b="1" i="1" dirty="0"/>
              <a:t> için doyuruyoruz; sizden ne bir karşılık ne de bir teşekkür bekliyoruz.</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smtClean="0"/>
              <a:t>İnsân</a:t>
            </a:r>
            <a:r>
              <a:rPr lang="tr-TR" b="1" dirty="0" smtClean="0"/>
              <a:t> Suresi 76.Sure</a:t>
            </a:r>
          </a:p>
          <a:p>
            <a:r>
              <a:rPr lang="tr-TR" b="1" dirty="0" smtClean="0"/>
              <a:t>9 . Ayet</a:t>
            </a:r>
            <a:endParaRPr lang="tr-TR" dirty="0"/>
          </a:p>
        </p:txBody>
      </p:sp>
    </p:spTree>
    <p:extLst>
      <p:ext uri="{BB962C8B-B14F-4D97-AF65-F5344CB8AC3E}">
        <p14:creationId xmlns:p14="http://schemas.microsoft.com/office/powerpoint/2010/main" val="1647780407"/>
      </p:ext>
    </p:extLst>
  </p:cSld>
  <p:clrMapOvr>
    <a:masterClrMapping/>
  </p:clrMapOvr>
</p:sld>
</file>

<file path=ppt/slides/slide7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074120"/>
            <a:ext cx="12192000" cy="1873386"/>
          </a:xfrm>
        </p:spPr>
        <p:txBody>
          <a:bodyPr>
            <a:noAutofit/>
          </a:bodyPr>
          <a:lstStyle/>
          <a:p>
            <a:pPr rtl="1"/>
            <a:r>
              <a:rPr lang="ar-AE" sz="3600" dirty="0"/>
              <a:t>اِنَّا نَخَافُ مِنْ رَبِّنَا يَوْمًا عَبُوسًا قَمْطَرٖيرًا</a:t>
            </a:r>
            <a:r>
              <a:rPr lang="ar-AE" sz="3600" b="1" dirty="0"/>
              <a:t>﴿١٠﴾</a:t>
            </a:r>
            <a:endParaRPr lang="ar-AE" sz="3600" dirty="0"/>
          </a:p>
        </p:txBody>
      </p:sp>
      <p:sp>
        <p:nvSpPr>
          <p:cNvPr id="3" name="Alt Başlık 2"/>
          <p:cNvSpPr>
            <a:spLocks noGrp="1"/>
          </p:cNvSpPr>
          <p:nvPr>
            <p:ph type="subTitle" idx="1"/>
          </p:nvPr>
        </p:nvSpPr>
        <p:spPr>
          <a:xfrm>
            <a:off x="0" y="4670696"/>
            <a:ext cx="12192000" cy="1399903"/>
          </a:xfrm>
        </p:spPr>
        <p:txBody>
          <a:bodyPr/>
          <a:lstStyle/>
          <a:p>
            <a:r>
              <a:rPr lang="tr-TR" b="1" i="1" dirty="0"/>
              <a:t>﴾10﴿Biz, dehşetli, çetin bir günde rabbimizden korkarız.”</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smtClean="0"/>
              <a:t>İnsân</a:t>
            </a:r>
            <a:r>
              <a:rPr lang="tr-TR" b="1" dirty="0" smtClean="0"/>
              <a:t> Suresi 76.Sure</a:t>
            </a:r>
          </a:p>
          <a:p>
            <a:r>
              <a:rPr lang="tr-TR" b="1" dirty="0" smtClean="0"/>
              <a:t>10 . Ayet</a:t>
            </a:r>
            <a:endParaRPr lang="tr-TR" dirty="0"/>
          </a:p>
        </p:txBody>
      </p:sp>
    </p:spTree>
    <p:extLst>
      <p:ext uri="{BB962C8B-B14F-4D97-AF65-F5344CB8AC3E}">
        <p14:creationId xmlns:p14="http://schemas.microsoft.com/office/powerpoint/2010/main" val="216054015"/>
      </p:ext>
    </p:extLst>
  </p:cSld>
  <p:clrMapOvr>
    <a:masterClrMapping/>
  </p:clrMapOvr>
</p:sld>
</file>

<file path=ppt/slides/slide7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074120"/>
            <a:ext cx="12192000" cy="1873386"/>
          </a:xfrm>
        </p:spPr>
        <p:txBody>
          <a:bodyPr>
            <a:noAutofit/>
          </a:bodyPr>
          <a:lstStyle/>
          <a:p>
            <a:pPr rtl="1"/>
            <a:r>
              <a:rPr lang="ar-AE" sz="3600" dirty="0"/>
              <a:t>عَالِيَهُمْ ثِيَابُ سُنْدُسٍ خُضْرٌ وَاِسْتَبْرَقٌؗ وَحُلُّٓوا اَسَاوِرَ مِنْ فِضَّةٍۚ وَسَقٰيهُمْ رَبُّهُمْ </a:t>
            </a:r>
            <a:r>
              <a:rPr lang="ar-AE" sz="3600" dirty="0" smtClean="0"/>
              <a:t>شَرَابًا</a:t>
            </a:r>
            <a:r>
              <a:rPr lang="tr-TR" sz="3600" dirty="0" smtClean="0"/>
              <a:t/>
            </a:r>
            <a:br>
              <a:rPr lang="tr-TR" sz="3600" dirty="0" smtClean="0"/>
            </a:br>
            <a:r>
              <a:rPr lang="tr-TR" sz="3600" dirty="0"/>
              <a:t/>
            </a:r>
            <a:br>
              <a:rPr lang="tr-TR" sz="3600" dirty="0"/>
            </a:br>
            <a:r>
              <a:rPr lang="ar-AE" sz="3600" dirty="0" smtClean="0"/>
              <a:t> </a:t>
            </a:r>
            <a:r>
              <a:rPr lang="ar-AE" sz="3600" dirty="0"/>
              <a:t>طَهُورًا</a:t>
            </a:r>
            <a:r>
              <a:rPr lang="ar-AE" sz="3600" b="1" dirty="0"/>
              <a:t>﴿٢١﴾</a:t>
            </a:r>
            <a:endParaRPr lang="ar-AE" sz="3600" dirty="0"/>
          </a:p>
        </p:txBody>
      </p:sp>
      <p:sp>
        <p:nvSpPr>
          <p:cNvPr id="3" name="Alt Başlık 2"/>
          <p:cNvSpPr>
            <a:spLocks noGrp="1"/>
          </p:cNvSpPr>
          <p:nvPr>
            <p:ph type="subTitle" idx="1"/>
          </p:nvPr>
        </p:nvSpPr>
        <p:spPr>
          <a:xfrm>
            <a:off x="0" y="4670696"/>
            <a:ext cx="12192000" cy="1399903"/>
          </a:xfrm>
        </p:spPr>
        <p:txBody>
          <a:bodyPr/>
          <a:lstStyle/>
          <a:p>
            <a:r>
              <a:rPr lang="tr-TR" b="1" i="1" dirty="0"/>
              <a:t>﴾21﴿Oradakilerin üzerlerinde yeşil renkli, ince ve kalın ipek elbiseler vardır; gümüş bileziklerle süslenmişlerdir, rableri onlara tertemiz bir içecek verir;</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smtClean="0"/>
              <a:t>İnsân</a:t>
            </a:r>
            <a:r>
              <a:rPr lang="tr-TR" b="1" dirty="0" smtClean="0"/>
              <a:t> Suresi 76.Sure</a:t>
            </a:r>
          </a:p>
          <a:p>
            <a:r>
              <a:rPr lang="tr-TR" b="1" dirty="0" smtClean="0"/>
              <a:t>21 . Ayet</a:t>
            </a:r>
            <a:endParaRPr lang="tr-TR" dirty="0"/>
          </a:p>
        </p:txBody>
      </p:sp>
    </p:spTree>
    <p:extLst>
      <p:ext uri="{BB962C8B-B14F-4D97-AF65-F5344CB8AC3E}">
        <p14:creationId xmlns:p14="http://schemas.microsoft.com/office/powerpoint/2010/main" val="2337073995"/>
      </p:ext>
    </p:extLst>
  </p:cSld>
  <p:clrMapOvr>
    <a:masterClrMapping/>
  </p:clrMapOvr>
</p:sld>
</file>

<file path=ppt/slides/slide7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074120"/>
            <a:ext cx="12192000" cy="1873386"/>
          </a:xfrm>
        </p:spPr>
        <p:txBody>
          <a:bodyPr>
            <a:noAutofit/>
          </a:bodyPr>
          <a:lstStyle/>
          <a:p>
            <a:pPr rtl="1"/>
            <a:r>
              <a:rPr lang="ar-AE" sz="3600" dirty="0"/>
              <a:t>فَاصْبِرْ لِحُكْمِ رَبِّكَ وَلَا تُطِعْ مِنْهُمْ اٰثِمًا اَوْ كَفُورًاۚ</a:t>
            </a:r>
            <a:r>
              <a:rPr lang="ar-AE" sz="3600" b="1" dirty="0"/>
              <a:t>﴿٢٤﴾</a:t>
            </a:r>
            <a:endParaRPr lang="ar-AE" sz="3600" dirty="0"/>
          </a:p>
        </p:txBody>
      </p:sp>
      <p:sp>
        <p:nvSpPr>
          <p:cNvPr id="3" name="Alt Başlık 2"/>
          <p:cNvSpPr>
            <a:spLocks noGrp="1"/>
          </p:cNvSpPr>
          <p:nvPr>
            <p:ph type="subTitle" idx="1"/>
          </p:nvPr>
        </p:nvSpPr>
        <p:spPr>
          <a:xfrm>
            <a:off x="0" y="4670696"/>
            <a:ext cx="12192000" cy="1399903"/>
          </a:xfrm>
        </p:spPr>
        <p:txBody>
          <a:bodyPr/>
          <a:lstStyle/>
          <a:p>
            <a:r>
              <a:rPr lang="tr-TR" b="1" i="1" dirty="0"/>
              <a:t>﴾24﴿Öyleyse rabbinin hükmüne sabret; onlardan hiçbir günahkâra yahut nanköre boyun eğme.</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smtClean="0"/>
              <a:t>İnsân</a:t>
            </a:r>
            <a:r>
              <a:rPr lang="tr-TR" b="1" dirty="0" smtClean="0"/>
              <a:t> Suresi 76.Sure</a:t>
            </a:r>
          </a:p>
          <a:p>
            <a:r>
              <a:rPr lang="tr-TR" b="1" dirty="0" smtClean="0"/>
              <a:t>24 . Ayet</a:t>
            </a:r>
            <a:endParaRPr lang="tr-TR" dirty="0"/>
          </a:p>
        </p:txBody>
      </p:sp>
    </p:spTree>
    <p:extLst>
      <p:ext uri="{BB962C8B-B14F-4D97-AF65-F5344CB8AC3E}">
        <p14:creationId xmlns:p14="http://schemas.microsoft.com/office/powerpoint/2010/main" val="3155286005"/>
      </p:ext>
    </p:extLst>
  </p:cSld>
  <p:clrMapOvr>
    <a:masterClrMapping/>
  </p:clrMapOvr>
</p:sld>
</file>

<file path=ppt/slides/slide7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074120"/>
            <a:ext cx="12192000" cy="1873386"/>
          </a:xfrm>
        </p:spPr>
        <p:txBody>
          <a:bodyPr>
            <a:noAutofit/>
          </a:bodyPr>
          <a:lstStyle/>
          <a:p>
            <a:pPr rtl="1"/>
            <a:r>
              <a:rPr lang="ar-AE" sz="3600" dirty="0"/>
              <a:t>وَاذْكُرِ اسْمَ رَبِّكَ بُكْرَةً وَاَصٖيلًاۚ</a:t>
            </a:r>
            <a:r>
              <a:rPr lang="ar-AE" sz="3600" b="1" dirty="0"/>
              <a:t>﴿٢٥﴾</a:t>
            </a:r>
            <a:endParaRPr lang="ar-AE" sz="3600" dirty="0"/>
          </a:p>
        </p:txBody>
      </p:sp>
      <p:sp>
        <p:nvSpPr>
          <p:cNvPr id="3" name="Alt Başlık 2"/>
          <p:cNvSpPr>
            <a:spLocks noGrp="1"/>
          </p:cNvSpPr>
          <p:nvPr>
            <p:ph type="subTitle" idx="1"/>
          </p:nvPr>
        </p:nvSpPr>
        <p:spPr>
          <a:xfrm>
            <a:off x="0" y="4670696"/>
            <a:ext cx="12192000" cy="1399903"/>
          </a:xfrm>
        </p:spPr>
        <p:txBody>
          <a:bodyPr/>
          <a:lstStyle/>
          <a:p>
            <a:r>
              <a:rPr lang="tr-TR" b="1" i="1" dirty="0"/>
              <a:t>﴾25﴿Sabah akşam rabbinin adını an.</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smtClean="0"/>
              <a:t>İnsân</a:t>
            </a:r>
            <a:r>
              <a:rPr lang="tr-TR" b="1" dirty="0" smtClean="0"/>
              <a:t> Suresi 76.Sure</a:t>
            </a:r>
          </a:p>
          <a:p>
            <a:r>
              <a:rPr lang="tr-TR" b="1" dirty="0" smtClean="0"/>
              <a:t>25 . Ayet</a:t>
            </a:r>
            <a:endParaRPr lang="tr-TR" dirty="0"/>
          </a:p>
        </p:txBody>
      </p:sp>
    </p:spTree>
    <p:extLst>
      <p:ext uri="{BB962C8B-B14F-4D97-AF65-F5344CB8AC3E}">
        <p14:creationId xmlns:p14="http://schemas.microsoft.com/office/powerpoint/2010/main" val="2619825062"/>
      </p:ext>
    </p:extLst>
  </p:cSld>
  <p:clrMapOvr>
    <a:masterClrMapping/>
  </p:clrMapOvr>
</p:sld>
</file>

<file path=ppt/slides/slide7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074120"/>
            <a:ext cx="12192000" cy="1873386"/>
          </a:xfrm>
        </p:spPr>
        <p:txBody>
          <a:bodyPr>
            <a:noAutofit/>
          </a:bodyPr>
          <a:lstStyle/>
          <a:p>
            <a:pPr rtl="1"/>
            <a:r>
              <a:rPr lang="ar-AE" sz="3600" dirty="0"/>
              <a:t>اِنَّ هٰذِهٖ تَذْكِرَةٌۚ فَمَنْ شَٓاءَ اتَّخَذَ اِلٰى رَبِّهٖ سَبٖيلًا</a:t>
            </a:r>
            <a:r>
              <a:rPr lang="ar-AE" sz="3600" b="1" dirty="0"/>
              <a:t>﴿٢٩﴾</a:t>
            </a:r>
            <a:endParaRPr lang="ar-AE" sz="3600" dirty="0"/>
          </a:p>
        </p:txBody>
      </p:sp>
      <p:sp>
        <p:nvSpPr>
          <p:cNvPr id="3" name="Alt Başlık 2"/>
          <p:cNvSpPr>
            <a:spLocks noGrp="1"/>
          </p:cNvSpPr>
          <p:nvPr>
            <p:ph type="subTitle" idx="1"/>
          </p:nvPr>
        </p:nvSpPr>
        <p:spPr>
          <a:xfrm>
            <a:off x="0" y="4670696"/>
            <a:ext cx="12192000" cy="1399903"/>
          </a:xfrm>
        </p:spPr>
        <p:txBody>
          <a:bodyPr/>
          <a:lstStyle/>
          <a:p>
            <a:r>
              <a:rPr lang="tr-TR" b="1" i="1" dirty="0"/>
              <a:t>﴾29﴿Şüphesiz ki bunlar birer öğüttür; artık dileyen rabbine bir yol tutar.</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smtClean="0"/>
              <a:t>İnsân</a:t>
            </a:r>
            <a:r>
              <a:rPr lang="tr-TR" b="1" dirty="0" smtClean="0"/>
              <a:t> Suresi 76.Sure</a:t>
            </a:r>
          </a:p>
          <a:p>
            <a:r>
              <a:rPr lang="tr-TR" b="1" dirty="0" smtClean="0"/>
              <a:t>29 . Ayet</a:t>
            </a:r>
            <a:endParaRPr lang="tr-TR" dirty="0"/>
          </a:p>
        </p:txBody>
      </p:sp>
    </p:spTree>
    <p:extLst>
      <p:ext uri="{BB962C8B-B14F-4D97-AF65-F5344CB8AC3E}">
        <p14:creationId xmlns:p14="http://schemas.microsoft.com/office/powerpoint/2010/main" val="1873084748"/>
      </p:ext>
    </p:extLst>
  </p:cSld>
  <p:clrMapOvr>
    <a:masterClrMapping/>
  </p:clrMapOvr>
</p:sld>
</file>

<file path=ppt/slides/slide7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074120"/>
            <a:ext cx="12192000" cy="1873386"/>
          </a:xfrm>
        </p:spPr>
        <p:txBody>
          <a:bodyPr>
            <a:noAutofit/>
          </a:bodyPr>
          <a:lstStyle/>
          <a:p>
            <a:pPr rtl="1"/>
            <a:r>
              <a:rPr lang="ar-AE" sz="3600" dirty="0"/>
              <a:t>جَزَٓاءً مِنْ رَبِّكَ عَطَٓاءً حِسَاباًۙ</a:t>
            </a:r>
            <a:r>
              <a:rPr lang="ar-AE" sz="3600" b="1" dirty="0"/>
              <a:t>﴿٣٦﴾</a:t>
            </a:r>
            <a:endParaRPr lang="ar-AE" sz="3600" dirty="0"/>
          </a:p>
        </p:txBody>
      </p:sp>
      <p:sp>
        <p:nvSpPr>
          <p:cNvPr id="3" name="Alt Başlık 2"/>
          <p:cNvSpPr>
            <a:spLocks noGrp="1"/>
          </p:cNvSpPr>
          <p:nvPr>
            <p:ph type="subTitle" idx="1"/>
          </p:nvPr>
        </p:nvSpPr>
        <p:spPr>
          <a:xfrm>
            <a:off x="0" y="4670696"/>
            <a:ext cx="12192000" cy="1399903"/>
          </a:xfrm>
        </p:spPr>
        <p:txBody>
          <a:bodyPr/>
          <a:lstStyle/>
          <a:p>
            <a:r>
              <a:rPr lang="tr-TR" b="1" i="1" dirty="0"/>
              <a:t>﴾36﴿Bunlar rabbinin bol bol </a:t>
            </a:r>
            <a:r>
              <a:rPr lang="tr-TR" b="1" i="1" dirty="0" err="1"/>
              <a:t>lutfettiği</a:t>
            </a:r>
            <a:r>
              <a:rPr lang="tr-TR" b="1" i="1" dirty="0"/>
              <a:t> karşılıktır, bağıştır.</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smtClean="0"/>
              <a:t>Nebe</a:t>
            </a:r>
            <a:r>
              <a:rPr lang="tr-TR" b="1" dirty="0" smtClean="0"/>
              <a:t> Suresi 78.Sure</a:t>
            </a:r>
          </a:p>
          <a:p>
            <a:r>
              <a:rPr lang="tr-TR" b="1" dirty="0" smtClean="0"/>
              <a:t>36 . Ayet</a:t>
            </a:r>
            <a:endParaRPr lang="tr-TR" dirty="0"/>
          </a:p>
        </p:txBody>
      </p:sp>
    </p:spTree>
    <p:extLst>
      <p:ext uri="{BB962C8B-B14F-4D97-AF65-F5344CB8AC3E}">
        <p14:creationId xmlns:p14="http://schemas.microsoft.com/office/powerpoint/2010/main" val="67784417"/>
      </p:ext>
    </p:extLst>
  </p:cSld>
  <p:clrMapOvr>
    <a:masterClrMapping/>
  </p:clrMapOvr>
</p:sld>
</file>

<file path=ppt/slides/slide7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074120"/>
            <a:ext cx="12192000" cy="1873386"/>
          </a:xfrm>
        </p:spPr>
        <p:txBody>
          <a:bodyPr>
            <a:noAutofit/>
          </a:bodyPr>
          <a:lstStyle/>
          <a:p>
            <a:pPr rtl="1"/>
            <a:r>
              <a:rPr lang="ar-AE" sz="3600" dirty="0"/>
              <a:t>رَبِّ السَّمٰوَاتِ وَالْاَرْضِ وَمَا بَيْنَهُمَاۙ الرَّحْمٰنِ لَا يَمْلِكُونَ مِنْهُ خِطَاباًۙ</a:t>
            </a:r>
            <a:r>
              <a:rPr lang="ar-AE" sz="3600" b="1" dirty="0"/>
              <a:t>﴿٣٧﴾</a:t>
            </a:r>
            <a:endParaRPr lang="ar-AE" sz="3600" dirty="0"/>
          </a:p>
        </p:txBody>
      </p:sp>
      <p:sp>
        <p:nvSpPr>
          <p:cNvPr id="3" name="Alt Başlık 2"/>
          <p:cNvSpPr>
            <a:spLocks noGrp="1"/>
          </p:cNvSpPr>
          <p:nvPr>
            <p:ph type="subTitle" idx="1"/>
          </p:nvPr>
        </p:nvSpPr>
        <p:spPr>
          <a:xfrm>
            <a:off x="0" y="4670696"/>
            <a:ext cx="12192000" cy="1399903"/>
          </a:xfrm>
        </p:spPr>
        <p:txBody>
          <a:bodyPr/>
          <a:lstStyle/>
          <a:p>
            <a:r>
              <a:rPr lang="tr-TR" b="1" i="1" dirty="0"/>
              <a:t>﴾37﴿O, göklerin, yerin ve ikisi arasında bulunanların rabbidir. O, </a:t>
            </a:r>
            <a:r>
              <a:rPr lang="tr-TR" b="1" i="1" dirty="0" err="1"/>
              <a:t>Rahmân’dır</a:t>
            </a:r>
            <a:r>
              <a:rPr lang="tr-TR" b="1" i="1" dirty="0"/>
              <a:t>. O’nun huzurunda kimse söz söyleyemez.</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smtClean="0"/>
              <a:t>Nebe</a:t>
            </a:r>
            <a:r>
              <a:rPr lang="tr-TR" b="1" dirty="0" smtClean="0"/>
              <a:t> Suresi 78.Sure</a:t>
            </a:r>
          </a:p>
          <a:p>
            <a:r>
              <a:rPr lang="tr-TR" b="1" dirty="0" smtClean="0"/>
              <a:t>37 . Ayet</a:t>
            </a:r>
            <a:endParaRPr lang="tr-TR" dirty="0"/>
          </a:p>
        </p:txBody>
      </p:sp>
    </p:spTree>
    <p:extLst>
      <p:ext uri="{BB962C8B-B14F-4D97-AF65-F5344CB8AC3E}">
        <p14:creationId xmlns:p14="http://schemas.microsoft.com/office/powerpoint/2010/main" val="776169098"/>
      </p:ext>
    </p:extLst>
  </p:cSld>
  <p:clrMapOvr>
    <a:masterClrMapping/>
  </p:clrMapOvr>
</p:sld>
</file>

<file path=ppt/slides/slide7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074120"/>
            <a:ext cx="12192000" cy="1873386"/>
          </a:xfrm>
        </p:spPr>
        <p:txBody>
          <a:bodyPr>
            <a:noAutofit/>
          </a:bodyPr>
          <a:lstStyle/>
          <a:p>
            <a:pPr rtl="1"/>
            <a:r>
              <a:rPr lang="ar-AE" sz="3600" dirty="0"/>
              <a:t>ذٰلِكَ الْيَوْمُ الْحَقُّۚ فَمَنْ شَٓاءَ اتَّخَذَ اِلٰى رَبِّهٖ مَاٰباً</a:t>
            </a:r>
            <a:r>
              <a:rPr lang="ar-AE" sz="3600" b="1" dirty="0"/>
              <a:t>﴿٣٩﴾</a:t>
            </a:r>
            <a:endParaRPr lang="ar-AE" sz="3600" dirty="0"/>
          </a:p>
        </p:txBody>
      </p:sp>
      <p:sp>
        <p:nvSpPr>
          <p:cNvPr id="3" name="Alt Başlık 2"/>
          <p:cNvSpPr>
            <a:spLocks noGrp="1"/>
          </p:cNvSpPr>
          <p:nvPr>
            <p:ph type="subTitle" idx="1"/>
          </p:nvPr>
        </p:nvSpPr>
        <p:spPr>
          <a:xfrm>
            <a:off x="0" y="4670696"/>
            <a:ext cx="12192000" cy="1399903"/>
          </a:xfrm>
        </p:spPr>
        <p:txBody>
          <a:bodyPr/>
          <a:lstStyle/>
          <a:p>
            <a:r>
              <a:rPr lang="tr-TR" b="1" i="1" dirty="0"/>
              <a:t>﴾39﴿İşte bu, (geleceği) kesin olan gündür. O halde artık isteyen kendisini rabbine götürecek bir yol tutsun.</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smtClean="0"/>
              <a:t>Nebe</a:t>
            </a:r>
            <a:r>
              <a:rPr lang="tr-TR" b="1" dirty="0" smtClean="0"/>
              <a:t> Suresi 78.Sure</a:t>
            </a:r>
          </a:p>
          <a:p>
            <a:r>
              <a:rPr lang="tr-TR" b="1" dirty="0" smtClean="0"/>
              <a:t>39 . Ayet</a:t>
            </a:r>
            <a:endParaRPr lang="tr-TR" dirty="0"/>
          </a:p>
        </p:txBody>
      </p:sp>
    </p:spTree>
    <p:extLst>
      <p:ext uri="{BB962C8B-B14F-4D97-AF65-F5344CB8AC3E}">
        <p14:creationId xmlns:p14="http://schemas.microsoft.com/office/powerpoint/2010/main" val="2448796292"/>
      </p:ext>
    </p:extLst>
  </p:cSld>
  <p:clrMapOvr>
    <a:masterClrMapping/>
  </p:clrMapOvr>
</p:sld>
</file>

<file path=ppt/slides/slide7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074120"/>
            <a:ext cx="12192000" cy="1873386"/>
          </a:xfrm>
        </p:spPr>
        <p:txBody>
          <a:bodyPr>
            <a:noAutofit/>
          </a:bodyPr>
          <a:lstStyle/>
          <a:p>
            <a:pPr rtl="1"/>
            <a:r>
              <a:rPr lang="ar-AE" sz="3600" dirty="0"/>
              <a:t>اِذْ نَادٰيهُ رَبُّهُ بِالْوَادِ الْمُقَدَّسِ طُوًىۚ</a:t>
            </a:r>
            <a:r>
              <a:rPr lang="ar-AE" sz="3600" b="1" dirty="0"/>
              <a:t>﴿١٦﴾</a:t>
            </a:r>
            <a:endParaRPr lang="ar-AE" sz="3600" dirty="0"/>
          </a:p>
        </p:txBody>
      </p:sp>
      <p:sp>
        <p:nvSpPr>
          <p:cNvPr id="3" name="Alt Başlık 2"/>
          <p:cNvSpPr>
            <a:spLocks noGrp="1"/>
          </p:cNvSpPr>
          <p:nvPr>
            <p:ph type="subTitle" idx="1"/>
          </p:nvPr>
        </p:nvSpPr>
        <p:spPr>
          <a:xfrm>
            <a:off x="0" y="4670696"/>
            <a:ext cx="12192000" cy="1399903"/>
          </a:xfrm>
        </p:spPr>
        <p:txBody>
          <a:bodyPr/>
          <a:lstStyle/>
          <a:p>
            <a:r>
              <a:rPr lang="tr-TR" b="1" i="1" dirty="0"/>
              <a:t>﴾16﴿Rabbi ona kutsal vadi </a:t>
            </a:r>
            <a:r>
              <a:rPr lang="tr-TR" b="1" i="1" dirty="0" err="1"/>
              <a:t>Tuvâ’da</a:t>
            </a:r>
            <a:r>
              <a:rPr lang="tr-TR" b="1" i="1" dirty="0"/>
              <a:t> şöyle seslenmişti:</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smtClean="0"/>
              <a:t>Naziât</a:t>
            </a:r>
            <a:r>
              <a:rPr lang="tr-TR" b="1" dirty="0"/>
              <a:t> </a:t>
            </a:r>
            <a:r>
              <a:rPr lang="tr-TR" b="1" dirty="0" smtClean="0"/>
              <a:t>Suresi 79.Sure</a:t>
            </a:r>
          </a:p>
          <a:p>
            <a:r>
              <a:rPr lang="tr-TR" b="1" dirty="0" smtClean="0"/>
              <a:t>16 . Ayet</a:t>
            </a:r>
            <a:endParaRPr lang="tr-TR" dirty="0"/>
          </a:p>
        </p:txBody>
      </p:sp>
    </p:spTree>
    <p:extLst>
      <p:ext uri="{BB962C8B-B14F-4D97-AF65-F5344CB8AC3E}">
        <p14:creationId xmlns:p14="http://schemas.microsoft.com/office/powerpoint/2010/main" val="1539977955"/>
      </p:ext>
    </p:extLst>
  </p:cSld>
  <p:clrMapOvr>
    <a:masterClrMapping/>
  </p:clrMapOvr>
</p:sld>
</file>

<file path=ppt/slides/slide7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074120"/>
            <a:ext cx="12192000" cy="1873386"/>
          </a:xfrm>
        </p:spPr>
        <p:txBody>
          <a:bodyPr>
            <a:noAutofit/>
          </a:bodyPr>
          <a:lstStyle/>
          <a:p>
            <a:pPr rtl="1"/>
            <a:r>
              <a:rPr lang="ar-AE" sz="3600" dirty="0"/>
              <a:t>اِذْهَبْ اِلٰى فِرْعَوْنَ اِنَّهُ طَغٰىؗ</a:t>
            </a:r>
            <a:r>
              <a:rPr lang="ar-AE" sz="3600" b="1" dirty="0"/>
              <a:t>﴿١٧﴾</a:t>
            </a:r>
            <a:endParaRPr lang="ar-AE" sz="3600" dirty="0"/>
          </a:p>
        </p:txBody>
      </p:sp>
      <p:sp>
        <p:nvSpPr>
          <p:cNvPr id="3" name="Alt Başlık 2"/>
          <p:cNvSpPr>
            <a:spLocks noGrp="1"/>
          </p:cNvSpPr>
          <p:nvPr>
            <p:ph type="subTitle" idx="1"/>
          </p:nvPr>
        </p:nvSpPr>
        <p:spPr>
          <a:xfrm>
            <a:off x="0" y="4670696"/>
            <a:ext cx="12192000" cy="1399903"/>
          </a:xfrm>
        </p:spPr>
        <p:txBody>
          <a:bodyPr/>
          <a:lstStyle/>
          <a:p>
            <a:r>
              <a:rPr lang="tr-TR" b="1" i="1" dirty="0"/>
              <a:t>﴾17﴿“Firavun’a git! O hakikaten azdı.”</a:t>
            </a:r>
            <a:endParaRPr lang="tr-TR" dirty="0"/>
          </a:p>
        </p:txBody>
      </p:sp>
      <p:sp>
        <p:nvSpPr>
          <p:cNvPr id="4" name="Metin kutusu 3"/>
          <p:cNvSpPr txBox="1"/>
          <p:nvPr/>
        </p:nvSpPr>
        <p:spPr>
          <a:xfrm>
            <a:off x="9842500" y="-59063"/>
            <a:ext cx="2349500" cy="646331"/>
          </a:xfrm>
          <a:prstGeom prst="rect">
            <a:avLst/>
          </a:prstGeom>
          <a:noFill/>
        </p:spPr>
        <p:txBody>
          <a:bodyPr wrap="square" rtlCol="0">
            <a:spAutoFit/>
          </a:bodyPr>
          <a:lstStyle/>
          <a:p>
            <a:r>
              <a:rPr lang="tr-TR" b="1" dirty="0" err="1" smtClean="0"/>
              <a:t>Naziât</a:t>
            </a:r>
            <a:r>
              <a:rPr lang="tr-TR" b="1" dirty="0"/>
              <a:t> </a:t>
            </a:r>
            <a:r>
              <a:rPr lang="tr-TR" b="1" dirty="0" smtClean="0"/>
              <a:t>Suresi 79.Sure</a:t>
            </a:r>
          </a:p>
          <a:p>
            <a:r>
              <a:rPr lang="tr-TR" b="1" dirty="0" smtClean="0"/>
              <a:t>17 . Ayet</a:t>
            </a:r>
            <a:endParaRPr lang="tr-TR" dirty="0"/>
          </a:p>
        </p:txBody>
      </p:sp>
    </p:spTree>
    <p:extLst>
      <p:ext uri="{BB962C8B-B14F-4D97-AF65-F5344CB8AC3E}">
        <p14:creationId xmlns:p14="http://schemas.microsoft.com/office/powerpoint/2010/main" val="4105662408"/>
      </p:ext>
    </p:extLst>
  </p:cSld>
  <p:clrMapOvr>
    <a:masterClrMapping/>
  </p:clrMapOvr>
</p:sld>
</file>

<file path=ppt/slides/slide7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074120"/>
            <a:ext cx="12192000" cy="1873386"/>
          </a:xfrm>
        </p:spPr>
        <p:txBody>
          <a:bodyPr>
            <a:noAutofit/>
          </a:bodyPr>
          <a:lstStyle/>
          <a:p>
            <a:pPr rtl="1"/>
            <a:r>
              <a:rPr lang="ar-AE" sz="3600" dirty="0"/>
              <a:t>فَقُلْ هَلْ لَكَ اِلٰٓى اَنْ تَزَكّٰىۙ</a:t>
            </a:r>
            <a:r>
              <a:rPr lang="ar-AE" sz="3600" b="1" dirty="0"/>
              <a:t>﴿١٨</a:t>
            </a:r>
            <a:r>
              <a:rPr lang="ar-AE" sz="3600" b="1" dirty="0" smtClean="0"/>
              <a:t>﴾</a:t>
            </a:r>
            <a:r>
              <a:rPr lang="tr-TR" sz="3600" b="1" dirty="0" smtClean="0"/>
              <a:t/>
            </a:r>
            <a:br>
              <a:rPr lang="tr-TR" sz="3600" b="1" dirty="0" smtClean="0"/>
            </a:br>
            <a:r>
              <a:rPr lang="ar-AE" sz="3600" dirty="0"/>
              <a:t/>
            </a:r>
            <a:br>
              <a:rPr lang="ar-AE" sz="3600" dirty="0"/>
            </a:br>
            <a:r>
              <a:rPr lang="ar-AE" sz="3600" dirty="0"/>
              <a:t>وَاَهْدِيَكَ اِلٰى رَبِّكَ فَتَخْشٰىۚ</a:t>
            </a:r>
            <a:r>
              <a:rPr lang="ar-AE" sz="3600" b="1" dirty="0"/>
              <a:t>﴿١٩﴾</a:t>
            </a:r>
            <a:endParaRPr lang="ar-AE" sz="3600" dirty="0"/>
          </a:p>
        </p:txBody>
      </p:sp>
      <p:sp>
        <p:nvSpPr>
          <p:cNvPr id="3" name="Alt Başlık 2"/>
          <p:cNvSpPr>
            <a:spLocks noGrp="1"/>
          </p:cNvSpPr>
          <p:nvPr>
            <p:ph type="subTitle" idx="1"/>
          </p:nvPr>
        </p:nvSpPr>
        <p:spPr>
          <a:xfrm>
            <a:off x="0" y="4670696"/>
            <a:ext cx="12192000" cy="1399903"/>
          </a:xfrm>
        </p:spPr>
        <p:txBody>
          <a:bodyPr/>
          <a:lstStyle/>
          <a:p>
            <a:r>
              <a:rPr lang="tr-TR" b="1" i="1" dirty="0"/>
              <a:t>﴾18-19﴿Ona de ki: “Arınmayı ve seni rabbinin yoluna iletmemi ister misin? Böylece O’na saygılı davranırsın.”</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smtClean="0"/>
              <a:t>Naziât</a:t>
            </a:r>
            <a:r>
              <a:rPr lang="tr-TR" b="1" dirty="0"/>
              <a:t> </a:t>
            </a:r>
            <a:r>
              <a:rPr lang="tr-TR" b="1" dirty="0" smtClean="0"/>
              <a:t>Suresi 79.Sure</a:t>
            </a:r>
          </a:p>
          <a:p>
            <a:r>
              <a:rPr lang="tr-TR" b="1" dirty="0" smtClean="0"/>
              <a:t>18-19 . Ayet</a:t>
            </a:r>
            <a:endParaRPr lang="tr-TR" dirty="0"/>
          </a:p>
        </p:txBody>
      </p:sp>
    </p:spTree>
    <p:extLst>
      <p:ext uri="{BB962C8B-B14F-4D97-AF65-F5344CB8AC3E}">
        <p14:creationId xmlns:p14="http://schemas.microsoft.com/office/powerpoint/2010/main" val="736354558"/>
      </p:ext>
    </p:extLst>
  </p:cSld>
  <p:clrMapOvr>
    <a:masterClrMapping/>
  </p:clrMapOvr>
</p:sld>
</file>

<file path=ppt/slides/slide7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074120"/>
            <a:ext cx="12192000" cy="1873386"/>
          </a:xfrm>
        </p:spPr>
        <p:txBody>
          <a:bodyPr>
            <a:noAutofit/>
          </a:bodyPr>
          <a:lstStyle/>
          <a:p>
            <a:pPr rtl="1"/>
            <a:r>
              <a:rPr lang="ar-AE" sz="3600" dirty="0"/>
              <a:t>فَحَشَرَ فَنَادٰىؗ</a:t>
            </a:r>
            <a:r>
              <a:rPr lang="ar-AE" sz="3600" b="1" dirty="0"/>
              <a:t>﴿٢٣</a:t>
            </a:r>
            <a:r>
              <a:rPr lang="ar-AE" sz="3600" b="1" dirty="0" smtClean="0"/>
              <a:t>﴾</a:t>
            </a:r>
            <a:r>
              <a:rPr lang="tr-TR" sz="3600" b="1" dirty="0" smtClean="0"/>
              <a:t/>
            </a:r>
            <a:br>
              <a:rPr lang="tr-TR" sz="3600" b="1" dirty="0" smtClean="0"/>
            </a:br>
            <a:r>
              <a:rPr lang="ar-AE" sz="3600" dirty="0"/>
              <a:t/>
            </a:r>
            <a:br>
              <a:rPr lang="ar-AE" sz="3600" dirty="0"/>
            </a:br>
            <a:r>
              <a:rPr lang="ar-AE" sz="3600" dirty="0"/>
              <a:t>فَقَالَ اَنَا۬ رَبُّكُمُ الْاَعْلٰىؗ</a:t>
            </a:r>
            <a:r>
              <a:rPr lang="ar-AE" sz="3600" b="1" dirty="0"/>
              <a:t>﴿٢٤﴾</a:t>
            </a:r>
            <a:endParaRPr lang="ar-AE" sz="3600" dirty="0"/>
          </a:p>
        </p:txBody>
      </p:sp>
      <p:sp>
        <p:nvSpPr>
          <p:cNvPr id="3" name="Alt Başlık 2"/>
          <p:cNvSpPr>
            <a:spLocks noGrp="1"/>
          </p:cNvSpPr>
          <p:nvPr>
            <p:ph type="subTitle" idx="1"/>
          </p:nvPr>
        </p:nvSpPr>
        <p:spPr>
          <a:xfrm>
            <a:off x="0" y="4670696"/>
            <a:ext cx="12192000" cy="1399903"/>
          </a:xfrm>
        </p:spPr>
        <p:txBody>
          <a:bodyPr/>
          <a:lstStyle/>
          <a:p>
            <a:r>
              <a:rPr lang="tr-TR" b="1" i="1" dirty="0"/>
              <a:t>﴾23﴿Derhal adamlarını toplayıp seslendi:</a:t>
            </a:r>
          </a:p>
          <a:p>
            <a:r>
              <a:rPr lang="tr-TR" b="1" i="1" dirty="0"/>
              <a:t>﴾24﴿“Ben sizin en yüce rabbinizim!” dedi.</a:t>
            </a:r>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smtClean="0"/>
              <a:t>Naziât</a:t>
            </a:r>
            <a:r>
              <a:rPr lang="tr-TR" b="1" dirty="0"/>
              <a:t> </a:t>
            </a:r>
            <a:r>
              <a:rPr lang="tr-TR" b="1" dirty="0" smtClean="0"/>
              <a:t>Suresi 79.Sure</a:t>
            </a:r>
          </a:p>
          <a:p>
            <a:r>
              <a:rPr lang="tr-TR" b="1" dirty="0" smtClean="0"/>
              <a:t>23-24 . Ayet</a:t>
            </a:r>
            <a:endParaRPr lang="tr-TR" dirty="0"/>
          </a:p>
        </p:txBody>
      </p:sp>
    </p:spTree>
    <p:extLst>
      <p:ext uri="{BB962C8B-B14F-4D97-AF65-F5344CB8AC3E}">
        <p14:creationId xmlns:p14="http://schemas.microsoft.com/office/powerpoint/2010/main" val="3040401009"/>
      </p:ext>
    </p:extLst>
  </p:cSld>
  <p:clrMapOvr>
    <a:masterClrMapping/>
  </p:clrMapOvr>
</p:sld>
</file>

<file path=ppt/slides/slide7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074120"/>
            <a:ext cx="12192000" cy="1873386"/>
          </a:xfrm>
        </p:spPr>
        <p:txBody>
          <a:bodyPr>
            <a:noAutofit/>
          </a:bodyPr>
          <a:lstStyle/>
          <a:p>
            <a:pPr rtl="1"/>
            <a:r>
              <a:rPr lang="ar-AE" sz="3600" dirty="0"/>
              <a:t>وَاَمَّا مَنْ خَافَ مَقَامَ رَبِّهٖ وَنَهَى النَّفْسَ عَنِ الْهَوٰىۙ</a:t>
            </a:r>
            <a:r>
              <a:rPr lang="ar-AE" sz="3600" b="1" dirty="0"/>
              <a:t>﴿٤٠</a:t>
            </a:r>
            <a:r>
              <a:rPr lang="ar-AE" sz="3600" b="1" dirty="0" smtClean="0"/>
              <a:t>﴾</a:t>
            </a:r>
            <a:r>
              <a:rPr lang="tr-TR" sz="3600" b="1" dirty="0" smtClean="0"/>
              <a:t/>
            </a:r>
            <a:br>
              <a:rPr lang="tr-TR" sz="3600" b="1" dirty="0" smtClean="0"/>
            </a:br>
            <a:r>
              <a:rPr lang="ar-AE" sz="3600" dirty="0"/>
              <a:t/>
            </a:r>
            <a:br>
              <a:rPr lang="ar-AE" sz="3600" dirty="0"/>
            </a:br>
            <a:r>
              <a:rPr lang="ar-AE" sz="3600" dirty="0"/>
              <a:t>فَاِنَّ الْجَنَّةَ هِيَ الْمَأْوٰىؕ</a:t>
            </a:r>
            <a:r>
              <a:rPr lang="ar-AE" sz="3600" b="1" dirty="0"/>
              <a:t>﴿٤١﴾</a:t>
            </a:r>
            <a:endParaRPr lang="ar-AE" sz="3600" dirty="0"/>
          </a:p>
        </p:txBody>
      </p:sp>
      <p:sp>
        <p:nvSpPr>
          <p:cNvPr id="3" name="Alt Başlık 2"/>
          <p:cNvSpPr>
            <a:spLocks noGrp="1"/>
          </p:cNvSpPr>
          <p:nvPr>
            <p:ph type="subTitle" idx="1"/>
          </p:nvPr>
        </p:nvSpPr>
        <p:spPr>
          <a:xfrm>
            <a:off x="0" y="4670696"/>
            <a:ext cx="12192000" cy="1399903"/>
          </a:xfrm>
        </p:spPr>
        <p:txBody>
          <a:bodyPr/>
          <a:lstStyle/>
          <a:p>
            <a:r>
              <a:rPr lang="tr-TR" b="1" i="1" dirty="0"/>
              <a:t>﴾40-41﴿Rabbinin huzurunda (hesap vermekten) korkan ve nefsine kötü arzuları yasaklayana gelince, onun barınağı da şüphe yok ki cennetin ta kendisidir.</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smtClean="0"/>
              <a:t>Naziât</a:t>
            </a:r>
            <a:r>
              <a:rPr lang="tr-TR" b="1" dirty="0"/>
              <a:t> </a:t>
            </a:r>
            <a:r>
              <a:rPr lang="tr-TR" b="1" dirty="0" smtClean="0"/>
              <a:t>Suresi 79.Sure</a:t>
            </a:r>
          </a:p>
          <a:p>
            <a:r>
              <a:rPr lang="tr-TR" b="1" dirty="0" smtClean="0"/>
              <a:t>40. Ayet</a:t>
            </a:r>
            <a:endParaRPr lang="tr-TR" dirty="0"/>
          </a:p>
        </p:txBody>
      </p:sp>
    </p:spTree>
    <p:extLst>
      <p:ext uri="{BB962C8B-B14F-4D97-AF65-F5344CB8AC3E}">
        <p14:creationId xmlns:p14="http://schemas.microsoft.com/office/powerpoint/2010/main" val="1557511756"/>
      </p:ext>
    </p:extLst>
  </p:cSld>
  <p:clrMapOvr>
    <a:masterClrMapping/>
  </p:clrMapOvr>
</p:sld>
</file>

<file path=ppt/slides/slide7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074120"/>
            <a:ext cx="12192000" cy="1873386"/>
          </a:xfrm>
        </p:spPr>
        <p:txBody>
          <a:bodyPr>
            <a:noAutofit/>
          </a:bodyPr>
          <a:lstStyle/>
          <a:p>
            <a:pPr rtl="1"/>
            <a:r>
              <a:rPr lang="ar-AE" sz="3600" dirty="0"/>
              <a:t>اِلٰى رَبِّكَ مُنْتَهٰيهَاؕ</a:t>
            </a:r>
            <a:r>
              <a:rPr lang="ar-AE" sz="3600" b="1" dirty="0"/>
              <a:t>﴿٤٤﴾</a:t>
            </a:r>
            <a:endParaRPr lang="ar-AE" sz="3600" dirty="0"/>
          </a:p>
        </p:txBody>
      </p:sp>
      <p:sp>
        <p:nvSpPr>
          <p:cNvPr id="3" name="Alt Başlık 2"/>
          <p:cNvSpPr>
            <a:spLocks noGrp="1"/>
          </p:cNvSpPr>
          <p:nvPr>
            <p:ph type="subTitle" idx="1"/>
          </p:nvPr>
        </p:nvSpPr>
        <p:spPr>
          <a:xfrm>
            <a:off x="0" y="4670696"/>
            <a:ext cx="12192000" cy="1399903"/>
          </a:xfrm>
        </p:spPr>
        <p:txBody>
          <a:bodyPr/>
          <a:lstStyle/>
          <a:p>
            <a:r>
              <a:rPr lang="tr-TR" b="1" i="1" dirty="0"/>
              <a:t>﴾44﴿Onun hakkındaki nihaî bilgi rabbine aittir.</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smtClean="0"/>
              <a:t>Naziât</a:t>
            </a:r>
            <a:r>
              <a:rPr lang="tr-TR" b="1" dirty="0"/>
              <a:t> </a:t>
            </a:r>
            <a:r>
              <a:rPr lang="tr-TR" b="1" dirty="0" smtClean="0"/>
              <a:t>Suresi 79.Sure</a:t>
            </a:r>
          </a:p>
          <a:p>
            <a:r>
              <a:rPr lang="tr-TR" b="1" dirty="0" smtClean="0"/>
              <a:t>44 . Ayet</a:t>
            </a:r>
            <a:endParaRPr lang="tr-TR" dirty="0"/>
          </a:p>
        </p:txBody>
      </p:sp>
    </p:spTree>
    <p:extLst>
      <p:ext uri="{BB962C8B-B14F-4D97-AF65-F5344CB8AC3E}">
        <p14:creationId xmlns:p14="http://schemas.microsoft.com/office/powerpoint/2010/main" val="1485679325"/>
      </p:ext>
    </p:extLst>
  </p:cSld>
  <p:clrMapOvr>
    <a:masterClrMapping/>
  </p:clrMapOvr>
</p:sld>
</file>

<file path=ppt/slides/slide7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074120"/>
            <a:ext cx="12192000" cy="1873386"/>
          </a:xfrm>
        </p:spPr>
        <p:txBody>
          <a:bodyPr>
            <a:noAutofit/>
          </a:bodyPr>
          <a:lstStyle/>
          <a:p>
            <a:pPr rtl="1"/>
            <a:r>
              <a:rPr lang="ar-AE" sz="3600" dirty="0"/>
              <a:t>لِمَنْ شَٓاءَ مِنْكُمْ اَنْ يَسْتَقٖيمَ</a:t>
            </a:r>
            <a:r>
              <a:rPr lang="ar-AE" sz="3600" b="1" dirty="0"/>
              <a:t>﴿٢٨﴾</a:t>
            </a:r>
            <a:endParaRPr lang="ar-AE" sz="3600" dirty="0"/>
          </a:p>
        </p:txBody>
      </p:sp>
      <p:sp>
        <p:nvSpPr>
          <p:cNvPr id="3" name="Alt Başlık 2"/>
          <p:cNvSpPr>
            <a:spLocks noGrp="1"/>
          </p:cNvSpPr>
          <p:nvPr>
            <p:ph type="subTitle" idx="1"/>
          </p:nvPr>
        </p:nvSpPr>
        <p:spPr>
          <a:xfrm>
            <a:off x="0" y="4670696"/>
            <a:ext cx="12192000" cy="1399903"/>
          </a:xfrm>
        </p:spPr>
        <p:txBody>
          <a:bodyPr/>
          <a:lstStyle/>
          <a:p>
            <a:r>
              <a:rPr lang="tr-TR" b="1" i="1" dirty="0"/>
              <a:t>﴾28﴿Özellikle sizden doğru yolda gitmek isteyenler için.</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smtClean="0"/>
              <a:t>Tekvîr</a:t>
            </a:r>
            <a:r>
              <a:rPr lang="tr-TR" b="1" dirty="0"/>
              <a:t> </a:t>
            </a:r>
            <a:r>
              <a:rPr lang="tr-TR" b="1" dirty="0" smtClean="0"/>
              <a:t>Suresi 81.Sure</a:t>
            </a:r>
          </a:p>
          <a:p>
            <a:r>
              <a:rPr lang="tr-TR" b="1" dirty="0" smtClean="0"/>
              <a:t>28 . Ayet</a:t>
            </a:r>
            <a:endParaRPr lang="tr-TR" dirty="0"/>
          </a:p>
        </p:txBody>
      </p:sp>
    </p:spTree>
    <p:extLst>
      <p:ext uri="{BB962C8B-B14F-4D97-AF65-F5344CB8AC3E}">
        <p14:creationId xmlns:p14="http://schemas.microsoft.com/office/powerpoint/2010/main" val="3273942897"/>
      </p:ext>
    </p:extLst>
  </p:cSld>
  <p:clrMapOvr>
    <a:masterClrMapping/>
  </p:clrMapOvr>
</p:sld>
</file>

<file path=ppt/slides/slide7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074120"/>
            <a:ext cx="12192000" cy="1873386"/>
          </a:xfrm>
        </p:spPr>
        <p:txBody>
          <a:bodyPr>
            <a:noAutofit/>
          </a:bodyPr>
          <a:lstStyle/>
          <a:p>
            <a:pPr rtl="1"/>
            <a:r>
              <a:rPr lang="ar-AE" sz="3600" dirty="0"/>
              <a:t>يَٓا اَيُّهَا الْاِنْسَانُ مَا غَرَّكَ بِرَبِّكَ الْكَرٖيمِۙ</a:t>
            </a:r>
            <a:r>
              <a:rPr lang="ar-AE" sz="3600" b="1" dirty="0"/>
              <a:t>﴿٦﴾</a:t>
            </a:r>
            <a:endParaRPr lang="ar-AE" sz="3600" dirty="0"/>
          </a:p>
        </p:txBody>
      </p:sp>
      <p:sp>
        <p:nvSpPr>
          <p:cNvPr id="3" name="Alt Başlık 2"/>
          <p:cNvSpPr>
            <a:spLocks noGrp="1"/>
          </p:cNvSpPr>
          <p:nvPr>
            <p:ph type="subTitle" idx="1"/>
          </p:nvPr>
        </p:nvSpPr>
        <p:spPr>
          <a:xfrm>
            <a:off x="0" y="4670696"/>
            <a:ext cx="12192000" cy="1399903"/>
          </a:xfrm>
        </p:spPr>
        <p:txBody>
          <a:bodyPr/>
          <a:lstStyle/>
          <a:p>
            <a:r>
              <a:rPr lang="tr-TR" b="1" i="1" dirty="0"/>
              <a:t>﴾6﴿Ey insan! Yüce rabbin hakkında seni yanıltıp aldatan ne oldu?</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smtClean="0"/>
              <a:t>İnfitâr</a:t>
            </a:r>
            <a:r>
              <a:rPr lang="tr-TR" b="1" dirty="0"/>
              <a:t> </a:t>
            </a:r>
            <a:r>
              <a:rPr lang="tr-TR" b="1" dirty="0" smtClean="0"/>
              <a:t>Suresi 82.Sure</a:t>
            </a:r>
          </a:p>
          <a:p>
            <a:r>
              <a:rPr lang="tr-TR" b="1" dirty="0"/>
              <a:t>6</a:t>
            </a:r>
            <a:r>
              <a:rPr lang="tr-TR" b="1" dirty="0" smtClean="0"/>
              <a:t> . Ayet</a:t>
            </a:r>
            <a:endParaRPr lang="tr-TR" dirty="0"/>
          </a:p>
        </p:txBody>
      </p:sp>
    </p:spTree>
    <p:extLst>
      <p:ext uri="{BB962C8B-B14F-4D97-AF65-F5344CB8AC3E}">
        <p14:creationId xmlns:p14="http://schemas.microsoft.com/office/powerpoint/2010/main" val="3335179326"/>
      </p:ext>
    </p:extLst>
  </p:cSld>
  <p:clrMapOvr>
    <a:masterClrMapping/>
  </p:clrMapOvr>
</p:sld>
</file>

<file path=ppt/slides/slide7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074120"/>
            <a:ext cx="12192000" cy="1873386"/>
          </a:xfrm>
        </p:spPr>
        <p:txBody>
          <a:bodyPr>
            <a:noAutofit/>
          </a:bodyPr>
          <a:lstStyle/>
          <a:p>
            <a:pPr rtl="1"/>
            <a:r>
              <a:rPr lang="ar-AE" sz="3600" dirty="0"/>
              <a:t>يَصْلَوْنَهَا يَوْمَ الدّٖينِ</a:t>
            </a:r>
            <a:r>
              <a:rPr lang="ar-AE" sz="3600" b="1" dirty="0"/>
              <a:t>﴿١٥﴾</a:t>
            </a:r>
            <a:endParaRPr lang="ar-AE" sz="3600" dirty="0"/>
          </a:p>
        </p:txBody>
      </p:sp>
      <p:sp>
        <p:nvSpPr>
          <p:cNvPr id="3" name="Alt Başlık 2"/>
          <p:cNvSpPr>
            <a:spLocks noGrp="1"/>
          </p:cNvSpPr>
          <p:nvPr>
            <p:ph type="subTitle" idx="1"/>
          </p:nvPr>
        </p:nvSpPr>
        <p:spPr>
          <a:xfrm>
            <a:off x="0" y="4670696"/>
            <a:ext cx="12192000" cy="1399903"/>
          </a:xfrm>
        </p:spPr>
        <p:txBody>
          <a:bodyPr/>
          <a:lstStyle/>
          <a:p>
            <a:r>
              <a:rPr lang="tr-TR" b="1" i="1" dirty="0"/>
              <a:t>﴾15﴿Ceza gününde oraya girerler;</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smtClean="0"/>
              <a:t>İnfitâr</a:t>
            </a:r>
            <a:r>
              <a:rPr lang="tr-TR" b="1" dirty="0"/>
              <a:t> </a:t>
            </a:r>
            <a:r>
              <a:rPr lang="tr-TR" b="1" dirty="0" smtClean="0"/>
              <a:t>Suresi 82.Sure</a:t>
            </a:r>
          </a:p>
          <a:p>
            <a:r>
              <a:rPr lang="tr-TR" b="1" dirty="0" smtClean="0"/>
              <a:t>15 . Ayet</a:t>
            </a:r>
            <a:endParaRPr lang="tr-TR" dirty="0"/>
          </a:p>
        </p:txBody>
      </p:sp>
    </p:spTree>
    <p:extLst>
      <p:ext uri="{BB962C8B-B14F-4D97-AF65-F5344CB8AC3E}">
        <p14:creationId xmlns:p14="http://schemas.microsoft.com/office/powerpoint/2010/main" val="3035961231"/>
      </p:ext>
    </p:extLst>
  </p:cSld>
  <p:clrMapOvr>
    <a:masterClrMapping/>
  </p:clrMapOvr>
</p:sld>
</file>

<file path=ppt/slides/slide7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074120"/>
            <a:ext cx="12192000" cy="1873386"/>
          </a:xfrm>
        </p:spPr>
        <p:txBody>
          <a:bodyPr>
            <a:noAutofit/>
          </a:bodyPr>
          <a:lstStyle/>
          <a:p>
            <a:pPr rtl="1"/>
            <a:r>
              <a:rPr lang="ar-AE" sz="3600" dirty="0"/>
              <a:t>اِذَا السَّمَٓاءُ انْشَقَّتْۙ</a:t>
            </a:r>
            <a:r>
              <a:rPr lang="ar-AE" sz="3600" b="1" dirty="0"/>
              <a:t>﴿١</a:t>
            </a:r>
            <a:r>
              <a:rPr lang="ar-AE" sz="3600" b="1" dirty="0" smtClean="0"/>
              <a:t>﴾</a:t>
            </a:r>
            <a:r>
              <a:rPr lang="tr-TR" sz="3600" b="1" dirty="0" smtClean="0"/>
              <a:t/>
            </a:r>
            <a:br>
              <a:rPr lang="tr-TR" sz="3600" b="1" dirty="0" smtClean="0"/>
            </a:br>
            <a:r>
              <a:rPr lang="ar-AE" sz="3600" dirty="0"/>
              <a:t/>
            </a:r>
            <a:br>
              <a:rPr lang="ar-AE" sz="3600" dirty="0"/>
            </a:br>
            <a:r>
              <a:rPr lang="ar-AE" sz="3600" dirty="0"/>
              <a:t>وَاَذِنَتْ لِرَبِّهَا وَحُقَّتْۙ</a:t>
            </a:r>
            <a:r>
              <a:rPr lang="ar-AE" sz="3600" b="1" dirty="0"/>
              <a:t>﴿٢﴾</a:t>
            </a:r>
            <a:endParaRPr lang="ar-AE" sz="3600" dirty="0"/>
          </a:p>
        </p:txBody>
      </p:sp>
      <p:sp>
        <p:nvSpPr>
          <p:cNvPr id="3" name="Alt Başlık 2"/>
          <p:cNvSpPr>
            <a:spLocks noGrp="1"/>
          </p:cNvSpPr>
          <p:nvPr>
            <p:ph type="subTitle" idx="1"/>
          </p:nvPr>
        </p:nvSpPr>
        <p:spPr>
          <a:xfrm>
            <a:off x="0" y="4670696"/>
            <a:ext cx="12192000" cy="1399903"/>
          </a:xfrm>
        </p:spPr>
        <p:txBody>
          <a:bodyPr/>
          <a:lstStyle/>
          <a:p>
            <a:r>
              <a:rPr lang="tr-TR" b="1" i="1" dirty="0"/>
              <a:t>﴾1-2﴿Gök yarıldığında ve rabbine boyun eğip gerekeni yaptığında;</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smtClean="0"/>
              <a:t>İnşikâk</a:t>
            </a:r>
            <a:r>
              <a:rPr lang="tr-TR" b="1" dirty="0"/>
              <a:t> </a:t>
            </a:r>
            <a:r>
              <a:rPr lang="tr-TR" b="1" dirty="0" smtClean="0"/>
              <a:t>Suresi 84.Sure</a:t>
            </a:r>
          </a:p>
          <a:p>
            <a:r>
              <a:rPr lang="tr-TR" b="1" dirty="0" smtClean="0"/>
              <a:t>1 - 2 . Ayet</a:t>
            </a:r>
            <a:endParaRPr lang="tr-TR" dirty="0"/>
          </a:p>
        </p:txBody>
      </p:sp>
    </p:spTree>
    <p:extLst>
      <p:ext uri="{BB962C8B-B14F-4D97-AF65-F5344CB8AC3E}">
        <p14:creationId xmlns:p14="http://schemas.microsoft.com/office/powerpoint/2010/main" val="57208936"/>
      </p:ext>
    </p:extLst>
  </p:cSld>
  <p:clrMapOvr>
    <a:masterClrMapping/>
  </p:clrMapOvr>
</p:sld>
</file>

<file path=ppt/slides/slide7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074120"/>
            <a:ext cx="12192000" cy="1873386"/>
          </a:xfrm>
        </p:spPr>
        <p:txBody>
          <a:bodyPr>
            <a:noAutofit/>
          </a:bodyPr>
          <a:lstStyle/>
          <a:p>
            <a:pPr rtl="1"/>
            <a:r>
              <a:rPr lang="ar-AE" sz="3600" dirty="0"/>
              <a:t>وَاِذَا الْاَرْضُ مُدَّتْۙ</a:t>
            </a:r>
            <a:r>
              <a:rPr lang="ar-AE" sz="3600" b="1" dirty="0"/>
              <a:t>﴿٣</a:t>
            </a:r>
            <a:r>
              <a:rPr lang="ar-AE" sz="3600" b="1" dirty="0" smtClean="0"/>
              <a:t>﴾</a:t>
            </a:r>
            <a:r>
              <a:rPr lang="tr-TR" sz="3600" b="1" dirty="0" smtClean="0"/>
              <a:t/>
            </a:r>
            <a:br>
              <a:rPr lang="tr-TR" sz="3600" b="1" dirty="0" smtClean="0"/>
            </a:br>
            <a:r>
              <a:rPr lang="ar-AE" sz="3600" dirty="0"/>
              <a:t/>
            </a:r>
            <a:br>
              <a:rPr lang="ar-AE" sz="3600" dirty="0"/>
            </a:br>
            <a:r>
              <a:rPr lang="ar-AE" sz="3600" dirty="0"/>
              <a:t>وَاَلْقَتْ مَا فٖيهَا وَتَخَلَّتْۙ</a:t>
            </a:r>
            <a:r>
              <a:rPr lang="ar-AE" sz="3600" b="1" dirty="0"/>
              <a:t>﴿٤﴾</a:t>
            </a:r>
            <a:endParaRPr lang="ar-AE" sz="3600" dirty="0"/>
          </a:p>
        </p:txBody>
      </p:sp>
      <p:sp>
        <p:nvSpPr>
          <p:cNvPr id="3" name="Alt Başlık 2"/>
          <p:cNvSpPr>
            <a:spLocks noGrp="1"/>
          </p:cNvSpPr>
          <p:nvPr>
            <p:ph type="subTitle" idx="1"/>
          </p:nvPr>
        </p:nvSpPr>
        <p:spPr>
          <a:xfrm>
            <a:off x="0" y="4670696"/>
            <a:ext cx="12192000" cy="1399903"/>
          </a:xfrm>
        </p:spPr>
        <p:txBody>
          <a:bodyPr/>
          <a:lstStyle/>
          <a:p>
            <a:r>
              <a:rPr lang="tr-TR" b="1" i="1" dirty="0"/>
              <a:t>﴾3-4﴿Yer dümdüz edildiğinde ve içindekileri atıp boşaldığında;</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smtClean="0"/>
              <a:t>İnşikâk</a:t>
            </a:r>
            <a:r>
              <a:rPr lang="tr-TR" b="1" dirty="0"/>
              <a:t> </a:t>
            </a:r>
            <a:r>
              <a:rPr lang="tr-TR" b="1" dirty="0" smtClean="0"/>
              <a:t>Suresi 84.Sure</a:t>
            </a:r>
          </a:p>
          <a:p>
            <a:r>
              <a:rPr lang="tr-TR" b="1" dirty="0" smtClean="0"/>
              <a:t>3 - 4 . Ayet</a:t>
            </a:r>
            <a:endParaRPr lang="tr-TR" dirty="0"/>
          </a:p>
        </p:txBody>
      </p:sp>
    </p:spTree>
    <p:extLst>
      <p:ext uri="{BB962C8B-B14F-4D97-AF65-F5344CB8AC3E}">
        <p14:creationId xmlns:p14="http://schemas.microsoft.com/office/powerpoint/2010/main" val="2910457521"/>
      </p:ext>
    </p:extLst>
  </p:cSld>
  <p:clrMapOvr>
    <a:masterClrMapping/>
  </p:clrMapOvr>
</p:sld>
</file>

<file path=ppt/slides/slide7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074120"/>
            <a:ext cx="12192000" cy="1873386"/>
          </a:xfrm>
        </p:spPr>
        <p:txBody>
          <a:bodyPr>
            <a:noAutofit/>
          </a:bodyPr>
          <a:lstStyle/>
          <a:p>
            <a:pPr rtl="1"/>
            <a:r>
              <a:rPr lang="ar-AE" sz="3600" dirty="0"/>
              <a:t>وَاَذِنَتْ لِرَبِّهَا وَحُقَّتْؕ</a:t>
            </a:r>
            <a:r>
              <a:rPr lang="ar-AE" sz="3600" b="1" dirty="0"/>
              <a:t>﴿٥﴾</a:t>
            </a:r>
            <a:endParaRPr lang="ar-AE" sz="3600" dirty="0"/>
          </a:p>
        </p:txBody>
      </p:sp>
      <p:sp>
        <p:nvSpPr>
          <p:cNvPr id="3" name="Alt Başlık 2"/>
          <p:cNvSpPr>
            <a:spLocks noGrp="1"/>
          </p:cNvSpPr>
          <p:nvPr>
            <p:ph type="subTitle" idx="1"/>
          </p:nvPr>
        </p:nvSpPr>
        <p:spPr>
          <a:xfrm>
            <a:off x="0" y="4670696"/>
            <a:ext cx="12192000" cy="1399903"/>
          </a:xfrm>
        </p:spPr>
        <p:txBody>
          <a:bodyPr/>
          <a:lstStyle/>
          <a:p>
            <a:r>
              <a:rPr lang="tr-TR" b="1" i="1" dirty="0"/>
              <a:t>﴾5﴿Ve o da rabbine boyun eğip gerekeni yaptığında (herkes yaptığının karşılığını görecektir).</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smtClean="0"/>
              <a:t>İnşikâk</a:t>
            </a:r>
            <a:r>
              <a:rPr lang="tr-TR" b="1" dirty="0"/>
              <a:t> </a:t>
            </a:r>
            <a:r>
              <a:rPr lang="tr-TR" b="1" dirty="0" smtClean="0"/>
              <a:t>Suresi 84.Sure</a:t>
            </a:r>
          </a:p>
          <a:p>
            <a:r>
              <a:rPr lang="tr-TR" b="1" dirty="0" smtClean="0"/>
              <a:t>5 . Ayet</a:t>
            </a:r>
            <a:endParaRPr lang="tr-TR" dirty="0"/>
          </a:p>
        </p:txBody>
      </p:sp>
    </p:spTree>
    <p:extLst>
      <p:ext uri="{BB962C8B-B14F-4D97-AF65-F5344CB8AC3E}">
        <p14:creationId xmlns:p14="http://schemas.microsoft.com/office/powerpoint/2010/main" val="3516918191"/>
      </p:ext>
    </p:extLst>
  </p:cSld>
  <p:clrMapOvr>
    <a:masterClrMapping/>
  </p:clrMapOvr>
</p:sld>
</file>

<file path=ppt/slides/slide7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074120"/>
            <a:ext cx="12192000" cy="1873386"/>
          </a:xfrm>
        </p:spPr>
        <p:txBody>
          <a:bodyPr>
            <a:noAutofit/>
          </a:bodyPr>
          <a:lstStyle/>
          <a:p>
            <a:pPr rtl="1"/>
            <a:r>
              <a:rPr lang="ar-AE" sz="3600" dirty="0"/>
              <a:t>يَٓا اَيُّهَا الْاِنْسَانُ اِنَّكَ كَادِحٌ اِلٰى رَبِّكَ كَدْحًا فَمُلَاقٖيهِۚ</a:t>
            </a:r>
            <a:r>
              <a:rPr lang="ar-AE" sz="3600" b="1" dirty="0"/>
              <a:t>﴿٦﴾</a:t>
            </a:r>
            <a:endParaRPr lang="ar-AE" sz="3600" dirty="0"/>
          </a:p>
        </p:txBody>
      </p:sp>
      <p:sp>
        <p:nvSpPr>
          <p:cNvPr id="3" name="Alt Başlık 2"/>
          <p:cNvSpPr>
            <a:spLocks noGrp="1"/>
          </p:cNvSpPr>
          <p:nvPr>
            <p:ph type="subTitle" idx="1"/>
          </p:nvPr>
        </p:nvSpPr>
        <p:spPr>
          <a:xfrm>
            <a:off x="0" y="4670696"/>
            <a:ext cx="12192000" cy="1399903"/>
          </a:xfrm>
        </p:spPr>
        <p:txBody>
          <a:bodyPr/>
          <a:lstStyle/>
          <a:p>
            <a:r>
              <a:rPr lang="tr-TR" b="1" i="1" dirty="0"/>
              <a:t>﴾6﴿Ey insan! Sen rabbine doğru büyük bir çaba içindesin; sonunda kuşkusuz O’na kavuşacaksın da.</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smtClean="0"/>
              <a:t>İnşikâk</a:t>
            </a:r>
            <a:r>
              <a:rPr lang="tr-TR" b="1" dirty="0"/>
              <a:t> </a:t>
            </a:r>
            <a:r>
              <a:rPr lang="tr-TR" b="1" dirty="0" smtClean="0"/>
              <a:t>Suresi 84.Sure</a:t>
            </a:r>
          </a:p>
          <a:p>
            <a:r>
              <a:rPr lang="tr-TR" b="1" dirty="0" smtClean="0"/>
              <a:t>6 . Ayet</a:t>
            </a:r>
            <a:endParaRPr lang="tr-TR" dirty="0"/>
          </a:p>
        </p:txBody>
      </p:sp>
    </p:spTree>
    <p:extLst>
      <p:ext uri="{BB962C8B-B14F-4D97-AF65-F5344CB8AC3E}">
        <p14:creationId xmlns:p14="http://schemas.microsoft.com/office/powerpoint/2010/main" val="1181098195"/>
      </p:ext>
    </p:extLst>
  </p:cSld>
  <p:clrMapOvr>
    <a:masterClrMapping/>
  </p:clrMapOvr>
</p:sld>
</file>

<file path=ppt/slides/slide7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074120"/>
            <a:ext cx="12192000" cy="1873386"/>
          </a:xfrm>
        </p:spPr>
        <p:txBody>
          <a:bodyPr>
            <a:noAutofit/>
          </a:bodyPr>
          <a:lstStyle/>
          <a:p>
            <a:pPr rtl="1"/>
            <a:r>
              <a:rPr lang="ar-AE" sz="3600" dirty="0"/>
              <a:t>بَلٰىۚۛ اِنَّ رَبَّهُ كَانَ بِهٖ بَصٖيرًاۜ</a:t>
            </a:r>
            <a:r>
              <a:rPr lang="ar-AE" sz="3600" b="1" dirty="0"/>
              <a:t>﴿١٥﴾</a:t>
            </a:r>
            <a:endParaRPr lang="ar-AE" sz="3600" dirty="0"/>
          </a:p>
        </p:txBody>
      </p:sp>
      <p:sp>
        <p:nvSpPr>
          <p:cNvPr id="3" name="Alt Başlık 2"/>
          <p:cNvSpPr>
            <a:spLocks noGrp="1"/>
          </p:cNvSpPr>
          <p:nvPr>
            <p:ph type="subTitle" idx="1"/>
          </p:nvPr>
        </p:nvSpPr>
        <p:spPr>
          <a:xfrm>
            <a:off x="0" y="4670696"/>
            <a:ext cx="12192000" cy="1399903"/>
          </a:xfrm>
        </p:spPr>
        <p:txBody>
          <a:bodyPr/>
          <a:lstStyle/>
          <a:p>
            <a:r>
              <a:rPr lang="tr-TR" b="1" i="1" dirty="0"/>
              <a:t>﴾15﴿Hayır, tam tersi! Rabbi onu şüphesiz görmekteydi.</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smtClean="0"/>
              <a:t>İnşikâk</a:t>
            </a:r>
            <a:r>
              <a:rPr lang="tr-TR" b="1" dirty="0"/>
              <a:t> </a:t>
            </a:r>
            <a:r>
              <a:rPr lang="tr-TR" b="1" dirty="0" smtClean="0"/>
              <a:t>Suresi 84.Sure</a:t>
            </a:r>
          </a:p>
          <a:p>
            <a:r>
              <a:rPr lang="tr-TR" b="1" dirty="0" smtClean="0"/>
              <a:t>15 . Ayet</a:t>
            </a:r>
            <a:endParaRPr lang="tr-TR" dirty="0"/>
          </a:p>
        </p:txBody>
      </p:sp>
    </p:spTree>
    <p:extLst>
      <p:ext uri="{BB962C8B-B14F-4D97-AF65-F5344CB8AC3E}">
        <p14:creationId xmlns:p14="http://schemas.microsoft.com/office/powerpoint/2010/main" val="419943502"/>
      </p:ext>
    </p:extLst>
  </p:cSld>
  <p:clrMapOvr>
    <a:masterClrMapping/>
  </p:clrMapOvr>
</p:sld>
</file>

<file path=ppt/slides/slide7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074120"/>
            <a:ext cx="12192000" cy="1873386"/>
          </a:xfrm>
        </p:spPr>
        <p:txBody>
          <a:bodyPr>
            <a:noAutofit/>
          </a:bodyPr>
          <a:lstStyle/>
          <a:p>
            <a:pPr rtl="1"/>
            <a:r>
              <a:rPr lang="ar-AE" sz="3600" dirty="0"/>
              <a:t>اِنَّ بَطْشَ رَبِّكَ لَشَدٖيدٌؕ</a:t>
            </a:r>
            <a:r>
              <a:rPr lang="ar-AE" sz="3600" b="1" dirty="0"/>
              <a:t>﴿١٢﴾</a:t>
            </a:r>
            <a:endParaRPr lang="ar-AE" sz="3600" dirty="0"/>
          </a:p>
        </p:txBody>
      </p:sp>
      <p:sp>
        <p:nvSpPr>
          <p:cNvPr id="3" name="Alt Başlık 2"/>
          <p:cNvSpPr>
            <a:spLocks noGrp="1"/>
          </p:cNvSpPr>
          <p:nvPr>
            <p:ph type="subTitle" idx="1"/>
          </p:nvPr>
        </p:nvSpPr>
        <p:spPr>
          <a:xfrm>
            <a:off x="0" y="4670696"/>
            <a:ext cx="12192000" cy="1399903"/>
          </a:xfrm>
        </p:spPr>
        <p:txBody>
          <a:bodyPr/>
          <a:lstStyle/>
          <a:p>
            <a:r>
              <a:rPr lang="tr-TR" b="1" i="1" dirty="0"/>
              <a:t>﴾12﴿Şüphesiz rabbinin yakalaması pek müthiştir.</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smtClean="0"/>
              <a:t>Burûc</a:t>
            </a:r>
            <a:r>
              <a:rPr lang="tr-TR" b="1" dirty="0"/>
              <a:t> </a:t>
            </a:r>
            <a:r>
              <a:rPr lang="tr-TR" b="1" dirty="0" smtClean="0"/>
              <a:t>Suresi 85.Sure</a:t>
            </a:r>
          </a:p>
          <a:p>
            <a:r>
              <a:rPr lang="tr-TR" b="1" dirty="0" smtClean="0"/>
              <a:t>12 . Ayet</a:t>
            </a:r>
            <a:endParaRPr lang="tr-TR" dirty="0"/>
          </a:p>
        </p:txBody>
      </p:sp>
    </p:spTree>
    <p:extLst>
      <p:ext uri="{BB962C8B-B14F-4D97-AF65-F5344CB8AC3E}">
        <p14:creationId xmlns:p14="http://schemas.microsoft.com/office/powerpoint/2010/main" val="2047193697"/>
      </p:ext>
    </p:extLst>
  </p:cSld>
  <p:clrMapOvr>
    <a:masterClrMapping/>
  </p:clrMapOvr>
</p:sld>
</file>

<file path=ppt/slides/slide7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074120"/>
            <a:ext cx="12192000" cy="1873386"/>
          </a:xfrm>
        </p:spPr>
        <p:txBody>
          <a:bodyPr>
            <a:noAutofit/>
          </a:bodyPr>
          <a:lstStyle/>
          <a:p>
            <a:pPr rtl="1"/>
            <a:r>
              <a:rPr lang="ar-AE" sz="3600" dirty="0"/>
              <a:t>سَبِّحِ اسْمَ رَبِّكَ الْاَعْلٰىۙ</a:t>
            </a:r>
            <a:r>
              <a:rPr lang="ar-AE" sz="3600" b="1" dirty="0"/>
              <a:t>﴿١﴾</a:t>
            </a:r>
            <a:endParaRPr lang="ar-AE" sz="3600" dirty="0"/>
          </a:p>
        </p:txBody>
      </p:sp>
      <p:sp>
        <p:nvSpPr>
          <p:cNvPr id="3" name="Alt Başlık 2"/>
          <p:cNvSpPr>
            <a:spLocks noGrp="1"/>
          </p:cNvSpPr>
          <p:nvPr>
            <p:ph type="subTitle" idx="1"/>
          </p:nvPr>
        </p:nvSpPr>
        <p:spPr>
          <a:xfrm>
            <a:off x="0" y="4670696"/>
            <a:ext cx="12192000" cy="1399903"/>
          </a:xfrm>
        </p:spPr>
        <p:txBody>
          <a:bodyPr/>
          <a:lstStyle/>
          <a:p>
            <a:r>
              <a:rPr lang="tr-TR" b="1" i="1" dirty="0"/>
              <a:t>﴾1﴿Yüce rabbinin adını takdis ve tenzih ederek an.</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smtClean="0"/>
              <a:t>A'lâ</a:t>
            </a:r>
            <a:r>
              <a:rPr lang="tr-TR" b="1" dirty="0"/>
              <a:t> </a:t>
            </a:r>
            <a:r>
              <a:rPr lang="tr-TR" b="1" dirty="0" smtClean="0"/>
              <a:t>Suresi 87.Sure</a:t>
            </a:r>
          </a:p>
          <a:p>
            <a:r>
              <a:rPr lang="tr-TR" b="1" dirty="0"/>
              <a:t>1</a:t>
            </a:r>
            <a:r>
              <a:rPr lang="tr-TR" b="1" dirty="0" smtClean="0"/>
              <a:t> . Ayet</a:t>
            </a:r>
            <a:endParaRPr lang="tr-TR" dirty="0"/>
          </a:p>
        </p:txBody>
      </p:sp>
    </p:spTree>
    <p:extLst>
      <p:ext uri="{BB962C8B-B14F-4D97-AF65-F5344CB8AC3E}">
        <p14:creationId xmlns:p14="http://schemas.microsoft.com/office/powerpoint/2010/main" val="3559653466"/>
      </p:ext>
    </p:extLst>
  </p:cSld>
  <p:clrMapOvr>
    <a:masterClrMapping/>
  </p:clrMapOvr>
</p:sld>
</file>

<file path=ppt/slides/slide7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074120"/>
            <a:ext cx="12192000" cy="1873386"/>
          </a:xfrm>
        </p:spPr>
        <p:txBody>
          <a:bodyPr>
            <a:noAutofit/>
          </a:bodyPr>
          <a:lstStyle/>
          <a:p>
            <a:pPr rtl="1"/>
            <a:r>
              <a:rPr lang="ar-AE" sz="3600" dirty="0"/>
              <a:t>اَلَّذٖي خَلَقَ فَسَوّٰىۙۖ</a:t>
            </a:r>
            <a:r>
              <a:rPr lang="ar-AE" sz="3600" b="1" dirty="0"/>
              <a:t>﴿٢﴾</a:t>
            </a:r>
            <a:endParaRPr lang="ar-AE" sz="3600" dirty="0"/>
          </a:p>
        </p:txBody>
      </p:sp>
      <p:sp>
        <p:nvSpPr>
          <p:cNvPr id="3" name="Alt Başlık 2"/>
          <p:cNvSpPr>
            <a:spLocks noGrp="1"/>
          </p:cNvSpPr>
          <p:nvPr>
            <p:ph type="subTitle" idx="1"/>
          </p:nvPr>
        </p:nvSpPr>
        <p:spPr>
          <a:xfrm>
            <a:off x="0" y="4670696"/>
            <a:ext cx="12192000" cy="1399903"/>
          </a:xfrm>
        </p:spPr>
        <p:txBody>
          <a:bodyPr/>
          <a:lstStyle/>
          <a:p>
            <a:r>
              <a:rPr lang="tr-TR" b="1" i="1" dirty="0"/>
              <a:t>﴾2﴿Yaratıp uygun şekil veren;</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smtClean="0"/>
              <a:t>A'lâ</a:t>
            </a:r>
            <a:r>
              <a:rPr lang="tr-TR" b="1" dirty="0"/>
              <a:t> </a:t>
            </a:r>
            <a:r>
              <a:rPr lang="tr-TR" b="1" dirty="0" smtClean="0"/>
              <a:t>Suresi 87.Sure</a:t>
            </a:r>
          </a:p>
          <a:p>
            <a:r>
              <a:rPr lang="tr-TR" b="1" dirty="0" smtClean="0"/>
              <a:t>2 . Ayet</a:t>
            </a:r>
            <a:endParaRPr lang="tr-TR" dirty="0"/>
          </a:p>
        </p:txBody>
      </p:sp>
    </p:spTree>
    <p:extLst>
      <p:ext uri="{BB962C8B-B14F-4D97-AF65-F5344CB8AC3E}">
        <p14:creationId xmlns:p14="http://schemas.microsoft.com/office/powerpoint/2010/main" val="98451114"/>
      </p:ext>
    </p:extLst>
  </p:cSld>
  <p:clrMapOvr>
    <a:masterClrMapping/>
  </p:clrMapOvr>
</p:sld>
</file>

<file path=ppt/slides/slide7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074120"/>
            <a:ext cx="12192000" cy="1873386"/>
          </a:xfrm>
        </p:spPr>
        <p:txBody>
          <a:bodyPr>
            <a:noAutofit/>
          </a:bodyPr>
          <a:lstStyle/>
          <a:p>
            <a:pPr rtl="1"/>
            <a:r>
              <a:rPr lang="ar-AE" sz="3600" dirty="0"/>
              <a:t>وَالَّذٖي قَدَّرَ فَهَدٰىۙۖ</a:t>
            </a:r>
            <a:r>
              <a:rPr lang="ar-AE" sz="3600" b="1" dirty="0"/>
              <a:t>﴿٣﴾</a:t>
            </a:r>
            <a:endParaRPr lang="ar-AE" sz="3600" dirty="0"/>
          </a:p>
        </p:txBody>
      </p:sp>
      <p:sp>
        <p:nvSpPr>
          <p:cNvPr id="3" name="Alt Başlık 2"/>
          <p:cNvSpPr>
            <a:spLocks noGrp="1"/>
          </p:cNvSpPr>
          <p:nvPr>
            <p:ph type="subTitle" idx="1"/>
          </p:nvPr>
        </p:nvSpPr>
        <p:spPr>
          <a:xfrm>
            <a:off x="0" y="4670696"/>
            <a:ext cx="12192000" cy="1399903"/>
          </a:xfrm>
        </p:spPr>
        <p:txBody>
          <a:bodyPr/>
          <a:lstStyle/>
          <a:p>
            <a:r>
              <a:rPr lang="tr-TR" b="1" i="1" dirty="0"/>
              <a:t>﴾3﴿Ölçülü ve amaçlı yapan, yol gösteren;</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smtClean="0"/>
              <a:t>A'lâ</a:t>
            </a:r>
            <a:r>
              <a:rPr lang="tr-TR" b="1" dirty="0"/>
              <a:t> </a:t>
            </a:r>
            <a:r>
              <a:rPr lang="tr-TR" b="1" dirty="0" smtClean="0"/>
              <a:t>Suresi 87.Sure</a:t>
            </a:r>
          </a:p>
          <a:p>
            <a:r>
              <a:rPr lang="tr-TR" b="1" dirty="0" smtClean="0"/>
              <a:t>3 . Ayet</a:t>
            </a:r>
            <a:endParaRPr lang="tr-TR" dirty="0"/>
          </a:p>
        </p:txBody>
      </p:sp>
    </p:spTree>
    <p:extLst>
      <p:ext uri="{BB962C8B-B14F-4D97-AF65-F5344CB8AC3E}">
        <p14:creationId xmlns:p14="http://schemas.microsoft.com/office/powerpoint/2010/main" val="721707150"/>
      </p:ext>
    </p:extLst>
  </p:cSld>
  <p:clrMapOvr>
    <a:masterClrMapping/>
  </p:clrMapOvr>
</p:sld>
</file>

<file path=ppt/slides/slide7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074120"/>
            <a:ext cx="12192000" cy="1873386"/>
          </a:xfrm>
        </p:spPr>
        <p:txBody>
          <a:bodyPr>
            <a:noAutofit/>
          </a:bodyPr>
          <a:lstStyle/>
          <a:p>
            <a:pPr rtl="1"/>
            <a:r>
              <a:rPr lang="ar-AE" sz="3600" dirty="0"/>
              <a:t>وَالَّـذٖٓي اَخْرَجَ الْمَرْعٰىۙۖ</a:t>
            </a:r>
            <a:r>
              <a:rPr lang="ar-AE" sz="3600" b="1" dirty="0"/>
              <a:t>﴿٤</a:t>
            </a:r>
            <a:r>
              <a:rPr lang="ar-AE" sz="3600" b="1" dirty="0" smtClean="0"/>
              <a:t>﴾</a:t>
            </a:r>
            <a:r>
              <a:rPr lang="tr-TR" sz="3600" b="1" dirty="0" smtClean="0"/>
              <a:t/>
            </a:r>
            <a:br>
              <a:rPr lang="tr-TR" sz="3600" b="1" dirty="0" smtClean="0"/>
            </a:br>
            <a:r>
              <a:rPr lang="ar-AE" sz="3600" dirty="0"/>
              <a:t/>
            </a:r>
            <a:br>
              <a:rPr lang="ar-AE" sz="3600" dirty="0"/>
            </a:br>
            <a:r>
              <a:rPr lang="ar-AE" sz="3600" dirty="0"/>
              <a:t>فَجَعَلَهُ غُثَٓاءً اَحْوٰىؕ</a:t>
            </a:r>
            <a:r>
              <a:rPr lang="ar-AE" sz="3600" b="1" dirty="0"/>
              <a:t>﴿٥﴾</a:t>
            </a:r>
            <a:endParaRPr lang="ar-AE" sz="3600" dirty="0"/>
          </a:p>
        </p:txBody>
      </p:sp>
      <p:sp>
        <p:nvSpPr>
          <p:cNvPr id="3" name="Alt Başlık 2"/>
          <p:cNvSpPr>
            <a:spLocks noGrp="1"/>
          </p:cNvSpPr>
          <p:nvPr>
            <p:ph type="subTitle" idx="1"/>
          </p:nvPr>
        </p:nvSpPr>
        <p:spPr>
          <a:xfrm>
            <a:off x="0" y="4670696"/>
            <a:ext cx="12192000" cy="1399903"/>
          </a:xfrm>
        </p:spPr>
        <p:txBody>
          <a:bodyPr/>
          <a:lstStyle/>
          <a:p>
            <a:r>
              <a:rPr lang="tr-TR" b="1" i="1" dirty="0"/>
              <a:t>﴾4-5﴿Yeşil bitkileri çıkartan, sonra onları kapkara bitki kalıntısı haline getiren (rabbinin adını).</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smtClean="0"/>
              <a:t>A'lâ</a:t>
            </a:r>
            <a:r>
              <a:rPr lang="tr-TR" b="1" dirty="0"/>
              <a:t> </a:t>
            </a:r>
            <a:r>
              <a:rPr lang="tr-TR" b="1" dirty="0" smtClean="0"/>
              <a:t>Suresi 87.Sure</a:t>
            </a:r>
          </a:p>
          <a:p>
            <a:r>
              <a:rPr lang="tr-TR" b="1" dirty="0" smtClean="0"/>
              <a:t>4 - 5 . Ayet</a:t>
            </a:r>
            <a:endParaRPr lang="tr-TR" dirty="0"/>
          </a:p>
        </p:txBody>
      </p:sp>
    </p:spTree>
    <p:extLst>
      <p:ext uri="{BB962C8B-B14F-4D97-AF65-F5344CB8AC3E}">
        <p14:creationId xmlns:p14="http://schemas.microsoft.com/office/powerpoint/2010/main" val="422735451"/>
      </p:ext>
    </p:extLst>
  </p:cSld>
  <p:clrMapOvr>
    <a:masterClrMapping/>
  </p:clrMapOvr>
</p:sld>
</file>

<file path=ppt/slides/slide7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074120"/>
            <a:ext cx="12192000" cy="1873386"/>
          </a:xfrm>
        </p:spPr>
        <p:txBody>
          <a:bodyPr>
            <a:noAutofit/>
          </a:bodyPr>
          <a:lstStyle/>
          <a:p>
            <a:pPr rtl="1"/>
            <a:r>
              <a:rPr lang="ar-AE" sz="3600" dirty="0"/>
              <a:t>قَدْ اَفْلَحَ مَنْ تَزَكّٰىۙ</a:t>
            </a:r>
            <a:r>
              <a:rPr lang="ar-AE" sz="3600" b="1" dirty="0"/>
              <a:t>﴿١٤</a:t>
            </a:r>
            <a:r>
              <a:rPr lang="ar-AE" sz="3600" b="1" dirty="0" smtClean="0"/>
              <a:t>﴾</a:t>
            </a:r>
            <a:r>
              <a:rPr lang="tr-TR" sz="3600" b="1" dirty="0" smtClean="0"/>
              <a:t/>
            </a:r>
            <a:br>
              <a:rPr lang="tr-TR" sz="3600" b="1" dirty="0" smtClean="0"/>
            </a:br>
            <a:r>
              <a:rPr lang="ar-AE" sz="3600" dirty="0"/>
              <a:t/>
            </a:r>
            <a:br>
              <a:rPr lang="ar-AE" sz="3600" dirty="0"/>
            </a:br>
            <a:r>
              <a:rPr lang="ar-AE" sz="3600" dirty="0"/>
              <a:t>وَذَكَرَ اسْمَ رَبِّهٖ فَصَلّٰىؕ</a:t>
            </a:r>
            <a:r>
              <a:rPr lang="ar-AE" sz="3600" b="1" dirty="0"/>
              <a:t>﴿١٥﴾</a:t>
            </a:r>
            <a:endParaRPr lang="ar-AE" sz="3600" dirty="0"/>
          </a:p>
        </p:txBody>
      </p:sp>
      <p:sp>
        <p:nvSpPr>
          <p:cNvPr id="3" name="Alt Başlık 2"/>
          <p:cNvSpPr>
            <a:spLocks noGrp="1"/>
          </p:cNvSpPr>
          <p:nvPr>
            <p:ph type="subTitle" idx="1"/>
          </p:nvPr>
        </p:nvSpPr>
        <p:spPr>
          <a:xfrm>
            <a:off x="0" y="4670696"/>
            <a:ext cx="12192000" cy="1399903"/>
          </a:xfrm>
        </p:spPr>
        <p:txBody>
          <a:bodyPr/>
          <a:lstStyle/>
          <a:p>
            <a:r>
              <a:rPr lang="tr-TR" b="1" i="1" dirty="0"/>
              <a:t>﴾14-15﴿Doğrusu arınan ve rabbinin adını anıp namaz kılan kurtuluşa ermiştir.</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smtClean="0"/>
              <a:t>A'lâ</a:t>
            </a:r>
            <a:r>
              <a:rPr lang="tr-TR" b="1" dirty="0"/>
              <a:t> </a:t>
            </a:r>
            <a:r>
              <a:rPr lang="tr-TR" b="1" dirty="0" smtClean="0"/>
              <a:t>Suresi 87.Sure</a:t>
            </a:r>
          </a:p>
          <a:p>
            <a:r>
              <a:rPr lang="tr-TR" b="1" dirty="0" smtClean="0"/>
              <a:t>14 - 15 . Ayet</a:t>
            </a:r>
            <a:endParaRPr lang="tr-TR" dirty="0"/>
          </a:p>
        </p:txBody>
      </p:sp>
    </p:spTree>
    <p:extLst>
      <p:ext uri="{BB962C8B-B14F-4D97-AF65-F5344CB8AC3E}">
        <p14:creationId xmlns:p14="http://schemas.microsoft.com/office/powerpoint/2010/main" val="2430103483"/>
      </p:ext>
    </p:extLst>
  </p:cSld>
  <p:clrMapOvr>
    <a:masterClrMapping/>
  </p:clrMapOvr>
</p:sld>
</file>

<file path=ppt/slides/slide7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074120"/>
            <a:ext cx="12192000" cy="1873386"/>
          </a:xfrm>
        </p:spPr>
        <p:txBody>
          <a:bodyPr>
            <a:noAutofit/>
          </a:bodyPr>
          <a:lstStyle/>
          <a:p>
            <a:pPr rtl="1"/>
            <a:r>
              <a:rPr lang="ar-AE" sz="3600" dirty="0"/>
              <a:t>اَلَمْ تَرَ كَيْفَ فَعَلَ رَبُّكَ بِعَادٍۙۖ</a:t>
            </a:r>
            <a:r>
              <a:rPr lang="ar-AE" sz="3600" b="1" dirty="0"/>
              <a:t>﴿٦﴾</a:t>
            </a:r>
            <a:endParaRPr lang="ar-AE" sz="3600" dirty="0"/>
          </a:p>
        </p:txBody>
      </p:sp>
      <p:sp>
        <p:nvSpPr>
          <p:cNvPr id="3" name="Alt Başlık 2"/>
          <p:cNvSpPr>
            <a:spLocks noGrp="1"/>
          </p:cNvSpPr>
          <p:nvPr>
            <p:ph type="subTitle" idx="1"/>
          </p:nvPr>
        </p:nvSpPr>
        <p:spPr>
          <a:xfrm>
            <a:off x="0" y="4670696"/>
            <a:ext cx="12192000" cy="1399903"/>
          </a:xfrm>
        </p:spPr>
        <p:txBody>
          <a:bodyPr/>
          <a:lstStyle/>
          <a:p>
            <a:r>
              <a:rPr lang="tr-TR" b="1" i="1" dirty="0"/>
              <a:t>﴾6﴿Görmedin mi, rabbin ne yaptı </a:t>
            </a:r>
            <a:r>
              <a:rPr lang="tr-TR" b="1" i="1" dirty="0" err="1"/>
              <a:t>Âd</a:t>
            </a:r>
            <a:r>
              <a:rPr lang="tr-TR" b="1" i="1" dirty="0"/>
              <a:t> kavmine;</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smtClean="0"/>
              <a:t>Fecr</a:t>
            </a:r>
            <a:r>
              <a:rPr lang="tr-TR" b="1" dirty="0"/>
              <a:t> </a:t>
            </a:r>
            <a:r>
              <a:rPr lang="tr-TR" b="1" dirty="0" smtClean="0"/>
              <a:t>Suresi 89.Sure</a:t>
            </a:r>
          </a:p>
          <a:p>
            <a:r>
              <a:rPr lang="tr-TR" b="1" dirty="0" smtClean="0"/>
              <a:t>6 . Ayet</a:t>
            </a:r>
            <a:endParaRPr lang="tr-TR" dirty="0"/>
          </a:p>
        </p:txBody>
      </p:sp>
    </p:spTree>
    <p:extLst>
      <p:ext uri="{BB962C8B-B14F-4D97-AF65-F5344CB8AC3E}">
        <p14:creationId xmlns:p14="http://schemas.microsoft.com/office/powerpoint/2010/main" val="784057042"/>
      </p:ext>
    </p:extLst>
  </p:cSld>
  <p:clrMapOvr>
    <a:masterClrMapping/>
  </p:clrMapOvr>
</p:sld>
</file>

<file path=ppt/slides/slide7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074120"/>
            <a:ext cx="12192000" cy="1873386"/>
          </a:xfrm>
        </p:spPr>
        <p:txBody>
          <a:bodyPr>
            <a:noAutofit/>
          </a:bodyPr>
          <a:lstStyle/>
          <a:p>
            <a:pPr rtl="1"/>
            <a:r>
              <a:rPr lang="ar-AE" sz="3600" dirty="0"/>
              <a:t>فَصَبَّ عَلَيْهِمْ رَبُّكَ سَوْطَ عَذَابٍۙۖ</a:t>
            </a:r>
            <a:r>
              <a:rPr lang="ar-AE" sz="3600" b="1" dirty="0"/>
              <a:t>﴿١٣﴾</a:t>
            </a:r>
            <a:endParaRPr lang="ar-AE" sz="3600" dirty="0"/>
          </a:p>
        </p:txBody>
      </p:sp>
      <p:sp>
        <p:nvSpPr>
          <p:cNvPr id="3" name="Alt Başlık 2"/>
          <p:cNvSpPr>
            <a:spLocks noGrp="1"/>
          </p:cNvSpPr>
          <p:nvPr>
            <p:ph type="subTitle" idx="1"/>
          </p:nvPr>
        </p:nvSpPr>
        <p:spPr>
          <a:xfrm>
            <a:off x="0" y="4670696"/>
            <a:ext cx="12192000" cy="1399903"/>
          </a:xfrm>
        </p:spPr>
        <p:txBody>
          <a:bodyPr/>
          <a:lstStyle/>
          <a:p>
            <a:r>
              <a:rPr lang="tr-TR" b="1" i="1" dirty="0"/>
              <a:t>﴾13﴿Bu yüzden rabbin onların üzerine kırbaç gibi ceza yağdırdı.</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smtClean="0"/>
              <a:t>Fecr</a:t>
            </a:r>
            <a:r>
              <a:rPr lang="tr-TR" b="1" dirty="0"/>
              <a:t> </a:t>
            </a:r>
            <a:r>
              <a:rPr lang="tr-TR" b="1" dirty="0" smtClean="0"/>
              <a:t>Suresi 89.Sure</a:t>
            </a:r>
          </a:p>
          <a:p>
            <a:r>
              <a:rPr lang="tr-TR" b="1" dirty="0" smtClean="0"/>
              <a:t>13 . Ayet</a:t>
            </a:r>
            <a:endParaRPr lang="tr-TR" dirty="0"/>
          </a:p>
        </p:txBody>
      </p:sp>
    </p:spTree>
    <p:extLst>
      <p:ext uri="{BB962C8B-B14F-4D97-AF65-F5344CB8AC3E}">
        <p14:creationId xmlns:p14="http://schemas.microsoft.com/office/powerpoint/2010/main" val="2802503027"/>
      </p:ext>
    </p:extLst>
  </p:cSld>
  <p:clrMapOvr>
    <a:masterClrMapping/>
  </p:clrMapOvr>
</p:sld>
</file>

<file path=ppt/slides/slide7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074120"/>
            <a:ext cx="12192000" cy="1873386"/>
          </a:xfrm>
        </p:spPr>
        <p:txBody>
          <a:bodyPr>
            <a:noAutofit/>
          </a:bodyPr>
          <a:lstStyle/>
          <a:p>
            <a:pPr rtl="1"/>
            <a:r>
              <a:rPr lang="ar-AE" sz="3600" dirty="0"/>
              <a:t>اِنَّ رَبَّكَ لَبِالْمِرْصَادِؕ</a:t>
            </a:r>
            <a:r>
              <a:rPr lang="ar-AE" sz="3600" b="1" dirty="0"/>
              <a:t>﴿١٤﴾</a:t>
            </a:r>
            <a:endParaRPr lang="ar-AE" sz="3600" dirty="0"/>
          </a:p>
        </p:txBody>
      </p:sp>
      <p:sp>
        <p:nvSpPr>
          <p:cNvPr id="3" name="Alt Başlık 2"/>
          <p:cNvSpPr>
            <a:spLocks noGrp="1"/>
          </p:cNvSpPr>
          <p:nvPr>
            <p:ph type="subTitle" idx="1"/>
          </p:nvPr>
        </p:nvSpPr>
        <p:spPr>
          <a:xfrm>
            <a:off x="0" y="4670696"/>
            <a:ext cx="12192000" cy="1399903"/>
          </a:xfrm>
        </p:spPr>
        <p:txBody>
          <a:bodyPr/>
          <a:lstStyle/>
          <a:p>
            <a:r>
              <a:rPr lang="tr-TR" b="1" i="1" dirty="0"/>
              <a:t>﴾14﴿Çünkü rabbin her şeyi yakından izlemektedir.</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smtClean="0"/>
              <a:t>Fecr</a:t>
            </a:r>
            <a:r>
              <a:rPr lang="tr-TR" b="1" dirty="0"/>
              <a:t> </a:t>
            </a:r>
            <a:r>
              <a:rPr lang="tr-TR" b="1" dirty="0" smtClean="0"/>
              <a:t>Suresi 89.Sure</a:t>
            </a:r>
          </a:p>
          <a:p>
            <a:r>
              <a:rPr lang="tr-TR" b="1" dirty="0" smtClean="0"/>
              <a:t>14 . Ayet</a:t>
            </a:r>
            <a:endParaRPr lang="tr-TR" dirty="0"/>
          </a:p>
        </p:txBody>
      </p:sp>
    </p:spTree>
    <p:extLst>
      <p:ext uri="{BB962C8B-B14F-4D97-AF65-F5344CB8AC3E}">
        <p14:creationId xmlns:p14="http://schemas.microsoft.com/office/powerpoint/2010/main" val="2129473439"/>
      </p:ext>
    </p:extLst>
  </p:cSld>
  <p:clrMapOvr>
    <a:masterClrMapping/>
  </p:clrMapOvr>
</p:sld>
</file>

<file path=ppt/slides/slide7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074120"/>
            <a:ext cx="12192000" cy="1873386"/>
          </a:xfrm>
        </p:spPr>
        <p:txBody>
          <a:bodyPr>
            <a:noAutofit/>
          </a:bodyPr>
          <a:lstStyle/>
          <a:p>
            <a:pPr rtl="1"/>
            <a:r>
              <a:rPr lang="ar-AE" sz="3600" dirty="0"/>
              <a:t>فَاَمَّا الْاِنْسَانُ اِذَا مَا ابْتَلٰيهُ رَبُّهُ فَاَكْرَمَهُ وَنَعَّمَهُ فَيَقُولُ رَبّٖٓي اَكْرَمَنِؕ</a:t>
            </a:r>
            <a:r>
              <a:rPr lang="ar-AE" sz="3600" b="1" dirty="0"/>
              <a:t>﴿١٥﴾</a:t>
            </a:r>
            <a:endParaRPr lang="ar-AE" sz="3600" dirty="0"/>
          </a:p>
        </p:txBody>
      </p:sp>
      <p:sp>
        <p:nvSpPr>
          <p:cNvPr id="3" name="Alt Başlık 2"/>
          <p:cNvSpPr>
            <a:spLocks noGrp="1"/>
          </p:cNvSpPr>
          <p:nvPr>
            <p:ph type="subTitle" idx="1"/>
          </p:nvPr>
        </p:nvSpPr>
        <p:spPr>
          <a:xfrm>
            <a:off x="0" y="4670696"/>
            <a:ext cx="12192000" cy="1399903"/>
          </a:xfrm>
        </p:spPr>
        <p:txBody>
          <a:bodyPr/>
          <a:lstStyle/>
          <a:p>
            <a:r>
              <a:rPr lang="tr-TR" b="1" i="1" dirty="0"/>
              <a:t>﴾15﴿İnsan var ya, rabbi ona imtihan için ikramda bulunduğunda ve onu nimetlere boğduğunda, “Rabbim bana ikram etti” der (mutlu olur).</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smtClean="0"/>
              <a:t>Fecr</a:t>
            </a:r>
            <a:r>
              <a:rPr lang="tr-TR" b="1" dirty="0"/>
              <a:t> </a:t>
            </a:r>
            <a:r>
              <a:rPr lang="tr-TR" b="1" dirty="0" smtClean="0"/>
              <a:t>Suresi 89.Sure</a:t>
            </a:r>
          </a:p>
          <a:p>
            <a:r>
              <a:rPr lang="tr-TR" b="1" dirty="0" smtClean="0"/>
              <a:t>15 . Ayet</a:t>
            </a:r>
            <a:endParaRPr lang="tr-TR" dirty="0"/>
          </a:p>
        </p:txBody>
      </p:sp>
    </p:spTree>
    <p:extLst>
      <p:ext uri="{BB962C8B-B14F-4D97-AF65-F5344CB8AC3E}">
        <p14:creationId xmlns:p14="http://schemas.microsoft.com/office/powerpoint/2010/main" val="3288170958"/>
      </p:ext>
    </p:extLst>
  </p:cSld>
  <p:clrMapOvr>
    <a:masterClrMapping/>
  </p:clrMapOvr>
</p:sld>
</file>

<file path=ppt/slides/slide7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074120"/>
            <a:ext cx="12192000" cy="1873386"/>
          </a:xfrm>
        </p:spPr>
        <p:txBody>
          <a:bodyPr>
            <a:noAutofit/>
          </a:bodyPr>
          <a:lstStyle/>
          <a:p>
            <a:pPr rtl="1"/>
            <a:r>
              <a:rPr lang="ar-AE" sz="3600" dirty="0"/>
              <a:t>وَاَمَّٓا اِذَا مَا ابْتَلٰيهُ فَقَدَرَ عَلَيْهِ رِزْقَهُ فَيَقُولُ رَبّٖٓي اَهَانَنِۚ</a:t>
            </a:r>
            <a:r>
              <a:rPr lang="ar-AE" sz="3600" b="1" dirty="0"/>
              <a:t>﴿١٦﴾</a:t>
            </a:r>
            <a:endParaRPr lang="ar-AE" sz="3600" dirty="0"/>
          </a:p>
        </p:txBody>
      </p:sp>
      <p:sp>
        <p:nvSpPr>
          <p:cNvPr id="3" name="Alt Başlık 2"/>
          <p:cNvSpPr>
            <a:spLocks noGrp="1"/>
          </p:cNvSpPr>
          <p:nvPr>
            <p:ph type="subTitle" idx="1"/>
          </p:nvPr>
        </p:nvSpPr>
        <p:spPr>
          <a:xfrm>
            <a:off x="0" y="4670696"/>
            <a:ext cx="12192000" cy="1399903"/>
          </a:xfrm>
        </p:spPr>
        <p:txBody>
          <a:bodyPr/>
          <a:lstStyle/>
          <a:p>
            <a:r>
              <a:rPr lang="tr-TR" b="1" i="1" dirty="0"/>
              <a:t>﴾16﴿Onu imtihan edip rızkını daralttığında ise “Rabbim beni önemsemedi” der (mutsuz olur).</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smtClean="0"/>
              <a:t>Fecr</a:t>
            </a:r>
            <a:r>
              <a:rPr lang="tr-TR" b="1" dirty="0"/>
              <a:t> </a:t>
            </a:r>
            <a:r>
              <a:rPr lang="tr-TR" b="1" dirty="0" smtClean="0"/>
              <a:t>Suresi 89.Sure</a:t>
            </a:r>
          </a:p>
          <a:p>
            <a:r>
              <a:rPr lang="tr-TR" b="1" dirty="0" smtClean="0"/>
              <a:t>16 . Ayet</a:t>
            </a:r>
            <a:endParaRPr lang="tr-TR" dirty="0"/>
          </a:p>
        </p:txBody>
      </p:sp>
    </p:spTree>
    <p:extLst>
      <p:ext uri="{BB962C8B-B14F-4D97-AF65-F5344CB8AC3E}">
        <p14:creationId xmlns:p14="http://schemas.microsoft.com/office/powerpoint/2010/main" val="3376711458"/>
      </p:ext>
    </p:extLst>
  </p:cSld>
  <p:clrMapOvr>
    <a:masterClrMapping/>
  </p:clrMapOvr>
</p:sld>
</file>

<file path=ppt/slides/slide7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074120"/>
            <a:ext cx="12192000" cy="1873386"/>
          </a:xfrm>
        </p:spPr>
        <p:txBody>
          <a:bodyPr>
            <a:noAutofit/>
          </a:bodyPr>
          <a:lstStyle/>
          <a:p>
            <a:pPr rtl="1"/>
            <a:r>
              <a:rPr lang="ar-AE" sz="3600" dirty="0"/>
              <a:t>وَجَٓاءَ رَبُّكَ وَالْمَلَكُ صَفًّا صَفًّاۚ</a:t>
            </a:r>
            <a:r>
              <a:rPr lang="ar-AE" sz="3600" b="1" dirty="0"/>
              <a:t>﴿٢٢﴾</a:t>
            </a:r>
            <a:endParaRPr lang="ar-AE" sz="3600" dirty="0"/>
          </a:p>
        </p:txBody>
      </p:sp>
      <p:sp>
        <p:nvSpPr>
          <p:cNvPr id="3" name="Alt Başlık 2"/>
          <p:cNvSpPr>
            <a:spLocks noGrp="1"/>
          </p:cNvSpPr>
          <p:nvPr>
            <p:ph type="subTitle" idx="1"/>
          </p:nvPr>
        </p:nvSpPr>
        <p:spPr>
          <a:xfrm>
            <a:off x="0" y="4670696"/>
            <a:ext cx="12192000" cy="1399903"/>
          </a:xfrm>
        </p:spPr>
        <p:txBody>
          <a:bodyPr/>
          <a:lstStyle/>
          <a:p>
            <a:r>
              <a:rPr lang="tr-TR" b="1" i="1" dirty="0"/>
              <a:t>﴾22﴿Rabbin (emri) gelip melekler de saf </a:t>
            </a:r>
            <a:r>
              <a:rPr lang="tr-TR" b="1" i="1" dirty="0" err="1"/>
              <a:t>saf</a:t>
            </a:r>
            <a:r>
              <a:rPr lang="tr-TR" b="1" i="1" dirty="0"/>
              <a:t> dizildiğinde;</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smtClean="0"/>
              <a:t>Fecr</a:t>
            </a:r>
            <a:r>
              <a:rPr lang="tr-TR" b="1" dirty="0"/>
              <a:t> </a:t>
            </a:r>
            <a:r>
              <a:rPr lang="tr-TR" b="1" dirty="0" smtClean="0"/>
              <a:t>Suresi 89.Sure</a:t>
            </a:r>
          </a:p>
          <a:p>
            <a:r>
              <a:rPr lang="tr-TR" b="1" dirty="0" smtClean="0"/>
              <a:t>22 . Ayet</a:t>
            </a:r>
            <a:endParaRPr lang="tr-TR" dirty="0"/>
          </a:p>
        </p:txBody>
      </p:sp>
    </p:spTree>
    <p:extLst>
      <p:ext uri="{BB962C8B-B14F-4D97-AF65-F5344CB8AC3E}">
        <p14:creationId xmlns:p14="http://schemas.microsoft.com/office/powerpoint/2010/main" val="1369936300"/>
      </p:ext>
    </p:extLst>
  </p:cSld>
  <p:clrMapOvr>
    <a:masterClrMapping/>
  </p:clrMapOvr>
</p:sld>
</file>

<file path=ppt/slides/slide7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074120"/>
            <a:ext cx="12192000" cy="1873386"/>
          </a:xfrm>
        </p:spPr>
        <p:txBody>
          <a:bodyPr>
            <a:noAutofit/>
          </a:bodyPr>
          <a:lstStyle/>
          <a:p>
            <a:pPr rtl="1"/>
            <a:r>
              <a:rPr lang="ar-AE" sz="3600" dirty="0"/>
              <a:t>يَٓا اَيَّتُهَا النَّفْسُ </a:t>
            </a:r>
            <a:r>
              <a:rPr lang="ar-AE" sz="3600" dirty="0" smtClean="0"/>
              <a:t>الْمُطْمَئِنَّةُ</a:t>
            </a:r>
            <a:r>
              <a:rPr lang="ar-AE" sz="3600" b="1" dirty="0" smtClean="0"/>
              <a:t>﴿٢٧</a:t>
            </a:r>
            <a:r>
              <a:rPr lang="ar-AE" sz="3600" b="1" dirty="0"/>
              <a:t>﴾</a:t>
            </a:r>
            <a:endParaRPr lang="ar-AE" sz="3600" dirty="0"/>
          </a:p>
        </p:txBody>
      </p:sp>
      <p:sp>
        <p:nvSpPr>
          <p:cNvPr id="3" name="Alt Başlık 2"/>
          <p:cNvSpPr>
            <a:spLocks noGrp="1"/>
          </p:cNvSpPr>
          <p:nvPr>
            <p:ph type="subTitle" idx="1"/>
          </p:nvPr>
        </p:nvSpPr>
        <p:spPr>
          <a:xfrm>
            <a:off x="0" y="4670696"/>
            <a:ext cx="12192000" cy="1399903"/>
          </a:xfrm>
        </p:spPr>
        <p:txBody>
          <a:bodyPr/>
          <a:lstStyle/>
          <a:p>
            <a:r>
              <a:rPr lang="tr-TR" b="1" i="1" dirty="0"/>
              <a:t>﴾27﴿Ey imanın huzuruna kavuşmuş insan!</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smtClean="0"/>
              <a:t>Fecr</a:t>
            </a:r>
            <a:r>
              <a:rPr lang="tr-TR" b="1" dirty="0"/>
              <a:t> </a:t>
            </a:r>
            <a:r>
              <a:rPr lang="tr-TR" b="1" dirty="0" smtClean="0"/>
              <a:t>Suresi 89.Sure</a:t>
            </a:r>
          </a:p>
          <a:p>
            <a:r>
              <a:rPr lang="tr-TR" b="1" dirty="0" smtClean="0"/>
              <a:t>27 . Ayet</a:t>
            </a:r>
            <a:endParaRPr lang="tr-TR" dirty="0"/>
          </a:p>
        </p:txBody>
      </p:sp>
    </p:spTree>
    <p:extLst>
      <p:ext uri="{BB962C8B-B14F-4D97-AF65-F5344CB8AC3E}">
        <p14:creationId xmlns:p14="http://schemas.microsoft.com/office/powerpoint/2010/main" val="4026259306"/>
      </p:ext>
    </p:extLst>
  </p:cSld>
  <p:clrMapOvr>
    <a:masterClrMapping/>
  </p:clrMapOvr>
</p:sld>
</file>

<file path=ppt/slides/slide7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074120"/>
            <a:ext cx="12192000" cy="1873386"/>
          </a:xfrm>
        </p:spPr>
        <p:txBody>
          <a:bodyPr>
            <a:noAutofit/>
          </a:bodyPr>
          <a:lstStyle/>
          <a:p>
            <a:pPr rtl="1"/>
            <a:r>
              <a:rPr lang="ar-AE" sz="3600" dirty="0"/>
              <a:t>اِرْجِعٖٓي اِلٰى رَبِّكِ رَاضِيَةً مَرْضِيَّةًۚ</a:t>
            </a:r>
            <a:r>
              <a:rPr lang="ar-AE" sz="3600" b="1" dirty="0"/>
              <a:t>﴿٢٨﴾</a:t>
            </a:r>
            <a:endParaRPr lang="ar-AE" sz="3600" dirty="0"/>
          </a:p>
        </p:txBody>
      </p:sp>
      <p:sp>
        <p:nvSpPr>
          <p:cNvPr id="3" name="Alt Başlık 2"/>
          <p:cNvSpPr>
            <a:spLocks noGrp="1"/>
          </p:cNvSpPr>
          <p:nvPr>
            <p:ph type="subTitle" idx="1"/>
          </p:nvPr>
        </p:nvSpPr>
        <p:spPr>
          <a:xfrm>
            <a:off x="0" y="4670696"/>
            <a:ext cx="12192000" cy="1399903"/>
          </a:xfrm>
        </p:spPr>
        <p:txBody>
          <a:bodyPr/>
          <a:lstStyle/>
          <a:p>
            <a:r>
              <a:rPr lang="tr-TR" b="1" i="1" dirty="0"/>
              <a:t>﴾28﴿Sen O’ndan hoşnut, O da senden hoşnut olarak rabbine dön.</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smtClean="0"/>
              <a:t>Fecr</a:t>
            </a:r>
            <a:r>
              <a:rPr lang="tr-TR" b="1" dirty="0"/>
              <a:t> </a:t>
            </a:r>
            <a:r>
              <a:rPr lang="tr-TR" b="1" dirty="0" smtClean="0"/>
              <a:t>Suresi 89.Sure</a:t>
            </a:r>
          </a:p>
          <a:p>
            <a:r>
              <a:rPr lang="tr-TR" b="1" dirty="0" smtClean="0"/>
              <a:t>28 . Ayet</a:t>
            </a:r>
            <a:endParaRPr lang="tr-TR" dirty="0"/>
          </a:p>
        </p:txBody>
      </p:sp>
    </p:spTree>
    <p:extLst>
      <p:ext uri="{BB962C8B-B14F-4D97-AF65-F5344CB8AC3E}">
        <p14:creationId xmlns:p14="http://schemas.microsoft.com/office/powerpoint/2010/main" val="767025578"/>
      </p:ext>
    </p:extLst>
  </p:cSld>
  <p:clrMapOvr>
    <a:masterClrMapping/>
  </p:clrMapOvr>
</p:sld>
</file>

<file path=ppt/slides/slide7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074120"/>
            <a:ext cx="12192000" cy="1873386"/>
          </a:xfrm>
        </p:spPr>
        <p:txBody>
          <a:bodyPr>
            <a:noAutofit/>
          </a:bodyPr>
          <a:lstStyle/>
          <a:p>
            <a:pPr rtl="1"/>
            <a:r>
              <a:rPr lang="ar-AE" sz="3600" dirty="0"/>
              <a:t>فَكَذَّبُوهُ فَعَقَرُوهَاۙۖ فَدَمْدَمَ عَلَيْهِمْ رَبُّهُمْ بِذَنْبِهِمْ فَسَوّٰيهَاۙۖ</a:t>
            </a:r>
            <a:r>
              <a:rPr lang="ar-AE" sz="3600" b="1" dirty="0"/>
              <a:t>﴿١٤﴾</a:t>
            </a:r>
            <a:endParaRPr lang="ar-AE" sz="3600" dirty="0"/>
          </a:p>
        </p:txBody>
      </p:sp>
      <p:sp>
        <p:nvSpPr>
          <p:cNvPr id="3" name="Alt Başlık 2"/>
          <p:cNvSpPr>
            <a:spLocks noGrp="1"/>
          </p:cNvSpPr>
          <p:nvPr>
            <p:ph type="subTitle" idx="1"/>
          </p:nvPr>
        </p:nvSpPr>
        <p:spPr>
          <a:xfrm>
            <a:off x="0" y="4670696"/>
            <a:ext cx="12192000" cy="1399903"/>
          </a:xfrm>
        </p:spPr>
        <p:txBody>
          <a:bodyPr/>
          <a:lstStyle/>
          <a:p>
            <a:r>
              <a:rPr lang="tr-TR" b="1" i="1" dirty="0"/>
              <a:t>﴾14﴿Fakat onlar ona inanmayıp deveyi kestiler. Bunun üzerine rableri, günahları sebebiyle onlara ardı arkası kesilmez felâketler göndererek hepsini helâk etti.</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smtClean="0"/>
              <a:t>Şems</a:t>
            </a:r>
            <a:r>
              <a:rPr lang="tr-TR" b="1" dirty="0"/>
              <a:t> </a:t>
            </a:r>
            <a:r>
              <a:rPr lang="tr-TR" b="1" dirty="0" smtClean="0"/>
              <a:t>Suresi 91.Sure</a:t>
            </a:r>
          </a:p>
          <a:p>
            <a:r>
              <a:rPr lang="tr-TR" b="1" dirty="0" smtClean="0"/>
              <a:t>14 . Ayet</a:t>
            </a:r>
            <a:endParaRPr lang="tr-TR" dirty="0"/>
          </a:p>
        </p:txBody>
      </p:sp>
    </p:spTree>
    <p:extLst>
      <p:ext uri="{BB962C8B-B14F-4D97-AF65-F5344CB8AC3E}">
        <p14:creationId xmlns:p14="http://schemas.microsoft.com/office/powerpoint/2010/main" val="2326533144"/>
      </p:ext>
    </p:extLst>
  </p:cSld>
  <p:clrMapOvr>
    <a:masterClrMapping/>
  </p:clrMapOvr>
</p:sld>
</file>

<file path=ppt/slides/slide7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407495"/>
            <a:ext cx="12192000" cy="1873386"/>
          </a:xfrm>
        </p:spPr>
        <p:txBody>
          <a:bodyPr>
            <a:noAutofit/>
          </a:bodyPr>
          <a:lstStyle/>
          <a:p>
            <a:pPr rtl="1"/>
            <a:r>
              <a:rPr lang="ar-AE" sz="3600" dirty="0"/>
              <a:t>وَمَا لِاَحَدٍ عِنْدَهُ مِنْ نِعْمَةٍ تُجْزٰىۙ</a:t>
            </a:r>
            <a:r>
              <a:rPr lang="ar-AE" sz="3600" b="1" dirty="0"/>
              <a:t>﴿١٩</a:t>
            </a:r>
            <a:r>
              <a:rPr lang="ar-AE" sz="3600" b="1" dirty="0" smtClean="0"/>
              <a:t>﴾</a:t>
            </a:r>
            <a:r>
              <a:rPr lang="tr-TR" sz="3600" b="1" dirty="0" smtClean="0"/>
              <a:t/>
            </a:r>
            <a:br>
              <a:rPr lang="tr-TR" sz="3600" b="1" dirty="0" smtClean="0"/>
            </a:br>
            <a:r>
              <a:rPr lang="ar-AE" sz="3600" dirty="0"/>
              <a:t/>
            </a:r>
            <a:br>
              <a:rPr lang="ar-AE" sz="3600" dirty="0"/>
            </a:br>
            <a:r>
              <a:rPr lang="ar-AE" sz="3600" dirty="0"/>
              <a:t>اِلَّا ابْتِغَٓاءَ وَجْهِ رَبِّهِ الْاَعْلٰىۚ</a:t>
            </a:r>
            <a:r>
              <a:rPr lang="ar-AE" sz="3600" b="1" dirty="0"/>
              <a:t>﴿٢٠﴾</a:t>
            </a:r>
            <a:endParaRPr lang="ar-AE" sz="3600" dirty="0"/>
          </a:p>
        </p:txBody>
      </p:sp>
      <p:sp>
        <p:nvSpPr>
          <p:cNvPr id="3" name="Alt Başlık 2"/>
          <p:cNvSpPr>
            <a:spLocks noGrp="1"/>
          </p:cNvSpPr>
          <p:nvPr>
            <p:ph type="subTitle" idx="1"/>
          </p:nvPr>
        </p:nvSpPr>
        <p:spPr>
          <a:xfrm>
            <a:off x="0" y="4823096"/>
            <a:ext cx="12192000" cy="1399903"/>
          </a:xfrm>
        </p:spPr>
        <p:txBody>
          <a:bodyPr/>
          <a:lstStyle/>
          <a:p>
            <a:r>
              <a:rPr lang="tr-TR" b="1" i="1" dirty="0"/>
              <a:t>﴾19-20﴿O öyle biridir ki, hiç kimsenin kendisi üzerinde karşılığını ödeyeceği bir hakkı olmadığı halde sırf yüce rabbinin </a:t>
            </a:r>
            <a:r>
              <a:rPr lang="tr-TR" b="1" i="1" dirty="0" err="1"/>
              <a:t>rızâsını</a:t>
            </a:r>
            <a:r>
              <a:rPr lang="tr-TR" b="1" i="1" dirty="0"/>
              <a:t> kazanmak için yardım eder.</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smtClean="0"/>
              <a:t>Leyl</a:t>
            </a:r>
            <a:r>
              <a:rPr lang="tr-TR" b="1" dirty="0"/>
              <a:t> </a:t>
            </a:r>
            <a:r>
              <a:rPr lang="tr-TR" b="1" dirty="0" smtClean="0"/>
              <a:t>Suresi 92.Sure</a:t>
            </a:r>
          </a:p>
          <a:p>
            <a:r>
              <a:rPr lang="tr-TR" b="1" dirty="0" smtClean="0"/>
              <a:t>19 - 20 . Ayet</a:t>
            </a:r>
            <a:endParaRPr lang="tr-TR" dirty="0"/>
          </a:p>
        </p:txBody>
      </p:sp>
    </p:spTree>
    <p:extLst>
      <p:ext uri="{BB962C8B-B14F-4D97-AF65-F5344CB8AC3E}">
        <p14:creationId xmlns:p14="http://schemas.microsoft.com/office/powerpoint/2010/main" val="999855184"/>
      </p:ext>
    </p:extLst>
  </p:cSld>
  <p:clrMapOvr>
    <a:masterClrMapping/>
  </p:clrMapOvr>
</p:sld>
</file>

<file path=ppt/slides/slide7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407495"/>
            <a:ext cx="12192000" cy="1873386"/>
          </a:xfrm>
        </p:spPr>
        <p:txBody>
          <a:bodyPr>
            <a:noAutofit/>
          </a:bodyPr>
          <a:lstStyle/>
          <a:p>
            <a:pPr rtl="1"/>
            <a:r>
              <a:rPr lang="ar-AE" sz="3600" dirty="0"/>
              <a:t>مَا وَدَّعَكَ رَبُّكَ وَمَا قَلٰىؕ</a:t>
            </a:r>
            <a:r>
              <a:rPr lang="ar-AE" sz="3600" b="1" dirty="0"/>
              <a:t>﴿٣﴾</a:t>
            </a:r>
            <a:endParaRPr lang="ar-AE" sz="3600" dirty="0"/>
          </a:p>
        </p:txBody>
      </p:sp>
      <p:sp>
        <p:nvSpPr>
          <p:cNvPr id="3" name="Alt Başlık 2"/>
          <p:cNvSpPr>
            <a:spLocks noGrp="1"/>
          </p:cNvSpPr>
          <p:nvPr>
            <p:ph type="subTitle" idx="1"/>
          </p:nvPr>
        </p:nvSpPr>
        <p:spPr>
          <a:xfrm>
            <a:off x="0" y="4823096"/>
            <a:ext cx="12192000" cy="1399903"/>
          </a:xfrm>
        </p:spPr>
        <p:txBody>
          <a:bodyPr/>
          <a:lstStyle/>
          <a:p>
            <a:r>
              <a:rPr lang="tr-TR" b="1" i="1" dirty="0"/>
              <a:t>﴾3﴿Rabbin seni bırakmadı ve sana darılmadı.</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smtClean="0"/>
              <a:t>Duhâ</a:t>
            </a:r>
            <a:r>
              <a:rPr lang="tr-TR" b="1" dirty="0"/>
              <a:t> </a:t>
            </a:r>
            <a:r>
              <a:rPr lang="tr-TR" b="1" dirty="0" smtClean="0"/>
              <a:t>Suresi 93.Sure</a:t>
            </a:r>
          </a:p>
          <a:p>
            <a:r>
              <a:rPr lang="tr-TR" b="1" dirty="0"/>
              <a:t>3</a:t>
            </a:r>
            <a:r>
              <a:rPr lang="tr-TR" b="1" dirty="0" smtClean="0"/>
              <a:t> . Ayet</a:t>
            </a:r>
            <a:endParaRPr lang="tr-TR" dirty="0"/>
          </a:p>
        </p:txBody>
      </p:sp>
    </p:spTree>
    <p:extLst>
      <p:ext uri="{BB962C8B-B14F-4D97-AF65-F5344CB8AC3E}">
        <p14:creationId xmlns:p14="http://schemas.microsoft.com/office/powerpoint/2010/main" val="679749873"/>
      </p:ext>
    </p:extLst>
  </p:cSld>
  <p:clrMapOvr>
    <a:masterClrMapping/>
  </p:clrMapOvr>
</p:sld>
</file>

<file path=ppt/slides/slide7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407495"/>
            <a:ext cx="12192000" cy="1873386"/>
          </a:xfrm>
        </p:spPr>
        <p:txBody>
          <a:bodyPr>
            <a:noAutofit/>
          </a:bodyPr>
          <a:lstStyle/>
          <a:p>
            <a:pPr rtl="1"/>
            <a:r>
              <a:rPr lang="ar-AE" sz="3600" dirty="0"/>
              <a:t>وَلَسَوْفَ يُعْطٖيكَ رَبُّكَ فَتَـرْضٰىؕ</a:t>
            </a:r>
            <a:r>
              <a:rPr lang="ar-AE" sz="3600" b="1" dirty="0"/>
              <a:t>﴿٥﴾</a:t>
            </a:r>
            <a:endParaRPr lang="ar-AE" sz="3600" dirty="0"/>
          </a:p>
        </p:txBody>
      </p:sp>
      <p:sp>
        <p:nvSpPr>
          <p:cNvPr id="3" name="Alt Başlık 2"/>
          <p:cNvSpPr>
            <a:spLocks noGrp="1"/>
          </p:cNvSpPr>
          <p:nvPr>
            <p:ph type="subTitle" idx="1"/>
          </p:nvPr>
        </p:nvSpPr>
        <p:spPr>
          <a:xfrm>
            <a:off x="0" y="4823096"/>
            <a:ext cx="12192000" cy="1399903"/>
          </a:xfrm>
        </p:spPr>
        <p:txBody>
          <a:bodyPr/>
          <a:lstStyle/>
          <a:p>
            <a:r>
              <a:rPr lang="tr-TR" b="1" i="1" dirty="0"/>
              <a:t>﴾5﴿Rabbin sana mutlaka </a:t>
            </a:r>
            <a:r>
              <a:rPr lang="tr-TR" b="1" i="1" dirty="0" err="1"/>
              <a:t>lutuflarda</a:t>
            </a:r>
            <a:r>
              <a:rPr lang="tr-TR" b="1" i="1" dirty="0"/>
              <a:t> bulunacak, sen de memnun olacaksın.</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smtClean="0"/>
              <a:t>Duhâ</a:t>
            </a:r>
            <a:r>
              <a:rPr lang="tr-TR" b="1" dirty="0"/>
              <a:t> </a:t>
            </a:r>
            <a:r>
              <a:rPr lang="tr-TR" b="1" dirty="0" smtClean="0"/>
              <a:t>Suresi 93.Sure</a:t>
            </a:r>
          </a:p>
          <a:p>
            <a:r>
              <a:rPr lang="tr-TR" b="1" dirty="0" smtClean="0"/>
              <a:t>5 . Ayet</a:t>
            </a:r>
            <a:endParaRPr lang="tr-TR" dirty="0"/>
          </a:p>
        </p:txBody>
      </p:sp>
    </p:spTree>
    <p:extLst>
      <p:ext uri="{BB962C8B-B14F-4D97-AF65-F5344CB8AC3E}">
        <p14:creationId xmlns:p14="http://schemas.microsoft.com/office/powerpoint/2010/main" val="2193548884"/>
      </p:ext>
    </p:extLst>
  </p:cSld>
  <p:clrMapOvr>
    <a:masterClrMapping/>
  </p:clrMapOvr>
</p:sld>
</file>

<file path=ppt/slides/slide7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407495"/>
            <a:ext cx="12192000" cy="1873386"/>
          </a:xfrm>
        </p:spPr>
        <p:txBody>
          <a:bodyPr>
            <a:noAutofit/>
          </a:bodyPr>
          <a:lstStyle/>
          <a:p>
            <a:pPr rtl="1"/>
            <a:r>
              <a:rPr lang="ar-AE" sz="3600" dirty="0"/>
              <a:t>وَاَمَّا بِنِعْمَةِ رَبِّكَ فَحَدِّثْ</a:t>
            </a:r>
            <a:r>
              <a:rPr lang="ar-AE" sz="3600" b="1" dirty="0"/>
              <a:t>﴿١١﴾</a:t>
            </a:r>
            <a:endParaRPr lang="ar-AE" sz="3600" dirty="0"/>
          </a:p>
        </p:txBody>
      </p:sp>
      <p:sp>
        <p:nvSpPr>
          <p:cNvPr id="3" name="Alt Başlık 2"/>
          <p:cNvSpPr>
            <a:spLocks noGrp="1"/>
          </p:cNvSpPr>
          <p:nvPr>
            <p:ph type="subTitle" idx="1"/>
          </p:nvPr>
        </p:nvSpPr>
        <p:spPr>
          <a:xfrm>
            <a:off x="0" y="4823096"/>
            <a:ext cx="12192000" cy="1399903"/>
          </a:xfrm>
        </p:spPr>
        <p:txBody>
          <a:bodyPr/>
          <a:lstStyle/>
          <a:p>
            <a:r>
              <a:rPr lang="tr-TR" b="1" i="1" dirty="0"/>
              <a:t>﴾11﴿Rabbinin </a:t>
            </a:r>
            <a:r>
              <a:rPr lang="tr-TR" b="1" i="1" dirty="0" err="1"/>
              <a:t>lutuflarını</a:t>
            </a:r>
            <a:r>
              <a:rPr lang="tr-TR" b="1" i="1" dirty="0"/>
              <a:t> şükranla an.</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smtClean="0"/>
              <a:t>Duhâ</a:t>
            </a:r>
            <a:r>
              <a:rPr lang="tr-TR" b="1" dirty="0"/>
              <a:t> </a:t>
            </a:r>
            <a:r>
              <a:rPr lang="tr-TR" b="1" dirty="0" smtClean="0"/>
              <a:t>Suresi 93.Sure</a:t>
            </a:r>
          </a:p>
          <a:p>
            <a:r>
              <a:rPr lang="tr-TR" b="1" dirty="0" smtClean="0"/>
              <a:t>11 . Ayet</a:t>
            </a:r>
            <a:endParaRPr lang="tr-TR" dirty="0"/>
          </a:p>
        </p:txBody>
      </p:sp>
    </p:spTree>
    <p:extLst>
      <p:ext uri="{BB962C8B-B14F-4D97-AF65-F5344CB8AC3E}">
        <p14:creationId xmlns:p14="http://schemas.microsoft.com/office/powerpoint/2010/main" val="3240343362"/>
      </p:ext>
    </p:extLst>
  </p:cSld>
  <p:clrMapOvr>
    <a:masterClrMapping/>
  </p:clrMapOvr>
</p:sld>
</file>

<file path=ppt/slides/slide7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407495"/>
            <a:ext cx="12192000" cy="1873386"/>
          </a:xfrm>
        </p:spPr>
        <p:txBody>
          <a:bodyPr>
            <a:noAutofit/>
          </a:bodyPr>
          <a:lstStyle/>
          <a:p>
            <a:pPr rtl="1"/>
            <a:r>
              <a:rPr lang="ar-AE" sz="3600" dirty="0"/>
              <a:t>فَاِذَا فَرَغْتَ فَانْصَبْۙ</a:t>
            </a:r>
            <a:r>
              <a:rPr lang="ar-AE" sz="3600" b="1" dirty="0"/>
              <a:t>﴿٧﴾</a:t>
            </a:r>
            <a:endParaRPr lang="ar-AE" sz="3600" dirty="0"/>
          </a:p>
        </p:txBody>
      </p:sp>
      <p:sp>
        <p:nvSpPr>
          <p:cNvPr id="3" name="Alt Başlık 2"/>
          <p:cNvSpPr>
            <a:spLocks noGrp="1"/>
          </p:cNvSpPr>
          <p:nvPr>
            <p:ph type="subTitle" idx="1"/>
          </p:nvPr>
        </p:nvSpPr>
        <p:spPr>
          <a:xfrm>
            <a:off x="0" y="4823096"/>
            <a:ext cx="12192000" cy="1399903"/>
          </a:xfrm>
        </p:spPr>
        <p:txBody>
          <a:bodyPr/>
          <a:lstStyle/>
          <a:p>
            <a:r>
              <a:rPr lang="tr-TR" b="1" i="1" dirty="0"/>
              <a:t>﴾7﴿O halde önemli bir işi bitirince hemen diğerine koyul.</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a:t>İnşirâh</a:t>
            </a:r>
            <a:r>
              <a:rPr lang="tr-TR" b="1" dirty="0"/>
              <a:t> </a:t>
            </a:r>
            <a:r>
              <a:rPr lang="tr-TR" b="1" dirty="0" smtClean="0"/>
              <a:t>Suresi 94.Sure</a:t>
            </a:r>
          </a:p>
          <a:p>
            <a:r>
              <a:rPr lang="tr-TR" b="1" dirty="0" smtClean="0"/>
              <a:t>7 . Ayet</a:t>
            </a:r>
            <a:endParaRPr lang="tr-TR" dirty="0"/>
          </a:p>
        </p:txBody>
      </p:sp>
    </p:spTree>
    <p:extLst>
      <p:ext uri="{BB962C8B-B14F-4D97-AF65-F5344CB8AC3E}">
        <p14:creationId xmlns:p14="http://schemas.microsoft.com/office/powerpoint/2010/main" val="993699932"/>
      </p:ext>
    </p:extLst>
  </p:cSld>
  <p:clrMapOvr>
    <a:masterClrMapping/>
  </p:clrMapOvr>
</p:sld>
</file>

<file path=ppt/slides/slide7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407495"/>
            <a:ext cx="12192000" cy="1873386"/>
          </a:xfrm>
        </p:spPr>
        <p:txBody>
          <a:bodyPr>
            <a:noAutofit/>
          </a:bodyPr>
          <a:lstStyle/>
          <a:p>
            <a:pPr rtl="1"/>
            <a:r>
              <a:rPr lang="ar-AE" sz="3600" dirty="0"/>
              <a:t>وَاِلٰى رَبِّكَ فَارْغَبْ</a:t>
            </a:r>
            <a:r>
              <a:rPr lang="ar-AE" sz="3600" b="1" dirty="0"/>
              <a:t>﴿٨﴾</a:t>
            </a:r>
            <a:endParaRPr lang="ar-AE" sz="3600" dirty="0"/>
          </a:p>
        </p:txBody>
      </p:sp>
      <p:sp>
        <p:nvSpPr>
          <p:cNvPr id="3" name="Alt Başlık 2"/>
          <p:cNvSpPr>
            <a:spLocks noGrp="1"/>
          </p:cNvSpPr>
          <p:nvPr>
            <p:ph type="subTitle" idx="1"/>
          </p:nvPr>
        </p:nvSpPr>
        <p:spPr>
          <a:xfrm>
            <a:off x="0" y="4823096"/>
            <a:ext cx="12192000" cy="1399903"/>
          </a:xfrm>
        </p:spPr>
        <p:txBody>
          <a:bodyPr/>
          <a:lstStyle/>
          <a:p>
            <a:r>
              <a:rPr lang="tr-TR" b="1" i="1" dirty="0"/>
              <a:t>﴾8﴿Ve yalnız rabbine yönel.</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a:t>İnşirâh</a:t>
            </a:r>
            <a:r>
              <a:rPr lang="tr-TR" b="1" dirty="0"/>
              <a:t> </a:t>
            </a:r>
            <a:r>
              <a:rPr lang="tr-TR" b="1" dirty="0" smtClean="0"/>
              <a:t>Suresi 94.Sure</a:t>
            </a:r>
          </a:p>
          <a:p>
            <a:r>
              <a:rPr lang="tr-TR" b="1" dirty="0" smtClean="0"/>
              <a:t>8 . Ayet</a:t>
            </a:r>
            <a:endParaRPr lang="tr-TR" dirty="0"/>
          </a:p>
        </p:txBody>
      </p:sp>
    </p:spTree>
    <p:extLst>
      <p:ext uri="{BB962C8B-B14F-4D97-AF65-F5344CB8AC3E}">
        <p14:creationId xmlns:p14="http://schemas.microsoft.com/office/powerpoint/2010/main" val="65980187"/>
      </p:ext>
    </p:extLst>
  </p:cSld>
  <p:clrMapOvr>
    <a:masterClrMapping/>
  </p:clrMapOvr>
</p:sld>
</file>

<file path=ppt/slides/slide7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340820"/>
            <a:ext cx="12192000" cy="1873386"/>
          </a:xfrm>
        </p:spPr>
        <p:txBody>
          <a:bodyPr>
            <a:noAutofit/>
          </a:bodyPr>
          <a:lstStyle/>
          <a:p>
            <a:pPr rtl="1"/>
            <a:r>
              <a:rPr lang="ar-AE" sz="3600" dirty="0"/>
              <a:t>اِقْرَاْ بِاسْمِ رَبِّكَ الَّذٖى خَلَقَۚ</a:t>
            </a:r>
            <a:r>
              <a:rPr lang="ar-AE" sz="3600" b="1" dirty="0"/>
              <a:t>﴿١﴾</a:t>
            </a:r>
            <a:endParaRPr lang="ar-AE" sz="3600" dirty="0"/>
          </a:p>
        </p:txBody>
      </p:sp>
      <p:sp>
        <p:nvSpPr>
          <p:cNvPr id="3" name="Alt Başlık 2"/>
          <p:cNvSpPr>
            <a:spLocks noGrp="1"/>
          </p:cNvSpPr>
          <p:nvPr>
            <p:ph type="subTitle" idx="1"/>
          </p:nvPr>
        </p:nvSpPr>
        <p:spPr>
          <a:xfrm>
            <a:off x="0" y="4823096"/>
            <a:ext cx="12192000" cy="1399903"/>
          </a:xfrm>
        </p:spPr>
        <p:txBody>
          <a:bodyPr/>
          <a:lstStyle/>
          <a:p>
            <a:r>
              <a:rPr lang="tr-TR" b="1" i="1" dirty="0"/>
              <a:t>﴾1﴿Yaratan rabbinin adıyla oku!</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smtClean="0"/>
              <a:t>Alak</a:t>
            </a:r>
            <a:r>
              <a:rPr lang="tr-TR" b="1" dirty="0" smtClean="0"/>
              <a:t> Suresi 96.Sure</a:t>
            </a:r>
          </a:p>
          <a:p>
            <a:r>
              <a:rPr lang="tr-TR" b="1" dirty="0" smtClean="0"/>
              <a:t>1 . Ayet</a:t>
            </a:r>
            <a:endParaRPr lang="tr-TR" dirty="0"/>
          </a:p>
        </p:txBody>
      </p:sp>
    </p:spTree>
    <p:extLst>
      <p:ext uri="{BB962C8B-B14F-4D97-AF65-F5344CB8AC3E}">
        <p14:creationId xmlns:p14="http://schemas.microsoft.com/office/powerpoint/2010/main" val="2543368981"/>
      </p:ext>
    </p:extLst>
  </p:cSld>
  <p:clrMapOvr>
    <a:masterClrMapping/>
  </p:clrMapOvr>
</p:sld>
</file>

<file path=ppt/slides/slide7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064720"/>
            <a:ext cx="12192000" cy="1873386"/>
          </a:xfrm>
        </p:spPr>
        <p:txBody>
          <a:bodyPr>
            <a:noAutofit/>
          </a:bodyPr>
          <a:lstStyle/>
          <a:p>
            <a:pPr rtl="1"/>
            <a:r>
              <a:rPr lang="ar-AE" sz="3600" dirty="0"/>
              <a:t>اِقْرَاْ وَرَبُّكَ الْاَكْرَمُۙ</a:t>
            </a:r>
            <a:r>
              <a:rPr lang="ar-AE" sz="3600" b="1" dirty="0"/>
              <a:t>﴿٣</a:t>
            </a:r>
            <a:r>
              <a:rPr lang="ar-AE" sz="3600" b="1" dirty="0" smtClean="0"/>
              <a:t>﴾</a:t>
            </a:r>
            <a:r>
              <a:rPr lang="tr-TR" sz="3600" b="1" dirty="0" smtClean="0"/>
              <a:t/>
            </a:r>
            <a:br>
              <a:rPr lang="tr-TR" sz="3600" b="1" dirty="0" smtClean="0"/>
            </a:br>
            <a:r>
              <a:rPr lang="ar-AE" sz="3600" dirty="0"/>
              <a:t/>
            </a:r>
            <a:br>
              <a:rPr lang="ar-AE" sz="3600" dirty="0"/>
            </a:br>
            <a:r>
              <a:rPr lang="ar-AE" sz="3600" dirty="0"/>
              <a:t>اَلَّذٖي عَلَّمَ بِالْقَلَمِۙ</a:t>
            </a:r>
            <a:r>
              <a:rPr lang="ar-AE" sz="3600" b="1" dirty="0"/>
              <a:t>﴿٤</a:t>
            </a:r>
            <a:r>
              <a:rPr lang="ar-AE" sz="3600" b="1" dirty="0" smtClean="0"/>
              <a:t>﴾</a:t>
            </a:r>
            <a:r>
              <a:rPr lang="tr-TR" sz="3600" b="1" dirty="0" smtClean="0"/>
              <a:t/>
            </a:r>
            <a:br>
              <a:rPr lang="tr-TR" sz="3600" b="1" dirty="0" smtClean="0"/>
            </a:br>
            <a:r>
              <a:rPr lang="ar-AE" sz="3600" dirty="0"/>
              <a:t/>
            </a:r>
            <a:br>
              <a:rPr lang="ar-AE" sz="3600" dirty="0"/>
            </a:br>
            <a:r>
              <a:rPr lang="ar-AE" sz="3600" dirty="0"/>
              <a:t>عَلَّمَ الْاِنْسَانَ مَا لَمْ يَعْلَمْؕ</a:t>
            </a:r>
            <a:r>
              <a:rPr lang="ar-AE" sz="3600" b="1" dirty="0"/>
              <a:t>﴿٥﴾</a:t>
            </a:r>
            <a:endParaRPr lang="ar-AE" sz="3600" dirty="0"/>
          </a:p>
        </p:txBody>
      </p:sp>
      <p:sp>
        <p:nvSpPr>
          <p:cNvPr id="3" name="Alt Başlık 2"/>
          <p:cNvSpPr>
            <a:spLocks noGrp="1"/>
          </p:cNvSpPr>
          <p:nvPr>
            <p:ph type="subTitle" idx="1"/>
          </p:nvPr>
        </p:nvSpPr>
        <p:spPr>
          <a:xfrm>
            <a:off x="0" y="4823096"/>
            <a:ext cx="12192000" cy="1399903"/>
          </a:xfrm>
        </p:spPr>
        <p:txBody>
          <a:bodyPr/>
          <a:lstStyle/>
          <a:p>
            <a:r>
              <a:rPr lang="tr-TR" b="1" i="1" dirty="0"/>
              <a:t>﴾3-5﴿Oku! Kalemle (yazmayı) öğreten, (böylece) insana bilmediğini bildiren rabbin sonsuz kerem sahibidir.</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smtClean="0"/>
              <a:t>Alak</a:t>
            </a:r>
            <a:r>
              <a:rPr lang="tr-TR" b="1" dirty="0" smtClean="0"/>
              <a:t> Suresi 96.Sure</a:t>
            </a:r>
          </a:p>
          <a:p>
            <a:r>
              <a:rPr lang="tr-TR" b="1" dirty="0" smtClean="0"/>
              <a:t>3 -4-5 . Ayet</a:t>
            </a:r>
            <a:endParaRPr lang="tr-TR" dirty="0"/>
          </a:p>
        </p:txBody>
      </p:sp>
    </p:spTree>
    <p:extLst>
      <p:ext uri="{BB962C8B-B14F-4D97-AF65-F5344CB8AC3E}">
        <p14:creationId xmlns:p14="http://schemas.microsoft.com/office/powerpoint/2010/main" val="2780259358"/>
      </p:ext>
    </p:extLst>
  </p:cSld>
  <p:clrMapOvr>
    <a:masterClrMapping/>
  </p:clrMapOvr>
</p:sld>
</file>

<file path=ppt/slides/slide7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407495"/>
            <a:ext cx="12192000" cy="1873386"/>
          </a:xfrm>
        </p:spPr>
        <p:txBody>
          <a:bodyPr>
            <a:noAutofit/>
          </a:bodyPr>
          <a:lstStyle/>
          <a:p>
            <a:pPr rtl="1"/>
            <a:r>
              <a:rPr lang="ar-AE" sz="3600" dirty="0"/>
              <a:t>اِنَّ اِلٰى رَبِّكَ الرُّجْعٰىؕ</a:t>
            </a:r>
            <a:r>
              <a:rPr lang="ar-AE" sz="3600" b="1" dirty="0"/>
              <a:t>﴿٨﴾</a:t>
            </a:r>
            <a:endParaRPr lang="ar-AE" sz="3600" dirty="0"/>
          </a:p>
        </p:txBody>
      </p:sp>
      <p:sp>
        <p:nvSpPr>
          <p:cNvPr id="3" name="Alt Başlık 2"/>
          <p:cNvSpPr>
            <a:spLocks noGrp="1"/>
          </p:cNvSpPr>
          <p:nvPr>
            <p:ph type="subTitle" idx="1"/>
          </p:nvPr>
        </p:nvSpPr>
        <p:spPr>
          <a:xfrm>
            <a:off x="0" y="4823096"/>
            <a:ext cx="12192000" cy="1399903"/>
          </a:xfrm>
        </p:spPr>
        <p:txBody>
          <a:bodyPr/>
          <a:lstStyle/>
          <a:p>
            <a:r>
              <a:rPr lang="tr-TR" b="1" i="1" dirty="0"/>
              <a:t>﴾8﴿Oysa (kuldaki) her şey yalnız rabbine aittir (O’na dönecektir).</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smtClean="0"/>
              <a:t>Alak</a:t>
            </a:r>
            <a:r>
              <a:rPr lang="tr-TR" b="1" dirty="0" smtClean="0"/>
              <a:t> Suresi 96.Sure</a:t>
            </a:r>
          </a:p>
          <a:p>
            <a:r>
              <a:rPr lang="tr-TR" b="1" dirty="0" smtClean="0"/>
              <a:t>8 . Ayet</a:t>
            </a:r>
            <a:endParaRPr lang="tr-TR" dirty="0"/>
          </a:p>
        </p:txBody>
      </p:sp>
    </p:spTree>
    <p:extLst>
      <p:ext uri="{BB962C8B-B14F-4D97-AF65-F5344CB8AC3E}">
        <p14:creationId xmlns:p14="http://schemas.microsoft.com/office/powerpoint/2010/main" val="33592685"/>
      </p:ext>
    </p:extLst>
  </p:cSld>
  <p:clrMapOvr>
    <a:masterClrMapping/>
  </p:clrMapOvr>
</p:sld>
</file>

<file path=ppt/slides/slide7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340820"/>
            <a:ext cx="12192000" cy="1873386"/>
          </a:xfrm>
        </p:spPr>
        <p:txBody>
          <a:bodyPr>
            <a:noAutofit/>
          </a:bodyPr>
          <a:lstStyle/>
          <a:p>
            <a:pPr rtl="1"/>
            <a:r>
              <a:rPr lang="ar-AE" sz="3600" dirty="0"/>
              <a:t>تَنَزَّلُ الْمَلٰٓئِكَةُ وَالرُّوحُ فٖيهَا بِاِذْنِ رَبِّهِمْۚ مِنْ كُلِّ اَمْرٍۙۛ</a:t>
            </a:r>
            <a:r>
              <a:rPr lang="ar-AE" sz="3600" b="1" dirty="0"/>
              <a:t>﴿٤﴾</a:t>
            </a:r>
            <a:endParaRPr lang="ar-AE" sz="3600" dirty="0"/>
          </a:p>
        </p:txBody>
      </p:sp>
      <p:sp>
        <p:nvSpPr>
          <p:cNvPr id="3" name="Alt Başlık 2"/>
          <p:cNvSpPr>
            <a:spLocks noGrp="1"/>
          </p:cNvSpPr>
          <p:nvPr>
            <p:ph type="subTitle" idx="1"/>
          </p:nvPr>
        </p:nvSpPr>
        <p:spPr>
          <a:xfrm>
            <a:off x="0" y="4823096"/>
            <a:ext cx="12192000" cy="1399903"/>
          </a:xfrm>
        </p:spPr>
        <p:txBody>
          <a:bodyPr/>
          <a:lstStyle/>
          <a:p>
            <a:r>
              <a:rPr lang="tr-TR" b="1" i="1" dirty="0"/>
              <a:t>﴾4﴿O gece melekler ve ruh, rablerinin izniyle her bir iş için iner dururlar.</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smtClean="0"/>
              <a:t>Kadir Suresi 97.Sure</a:t>
            </a:r>
          </a:p>
          <a:p>
            <a:r>
              <a:rPr lang="tr-TR" b="1" dirty="0"/>
              <a:t>4</a:t>
            </a:r>
            <a:r>
              <a:rPr lang="tr-TR" b="1" dirty="0" smtClean="0"/>
              <a:t> . Ayet</a:t>
            </a:r>
            <a:endParaRPr lang="tr-TR" dirty="0"/>
          </a:p>
        </p:txBody>
      </p:sp>
    </p:spTree>
    <p:extLst>
      <p:ext uri="{BB962C8B-B14F-4D97-AF65-F5344CB8AC3E}">
        <p14:creationId xmlns:p14="http://schemas.microsoft.com/office/powerpoint/2010/main" val="1009217280"/>
      </p:ext>
    </p:extLst>
  </p:cSld>
  <p:clrMapOvr>
    <a:masterClrMapping/>
  </p:clrMapOvr>
</p:sld>
</file>

<file path=ppt/slides/slide7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7520"/>
            <a:ext cx="12192000" cy="1873386"/>
          </a:xfrm>
        </p:spPr>
        <p:txBody>
          <a:bodyPr>
            <a:noAutofit/>
          </a:bodyPr>
          <a:lstStyle/>
          <a:p>
            <a:pPr rtl="1"/>
            <a:r>
              <a:rPr lang="ar-AE" sz="3600" dirty="0"/>
              <a:t>جَزَٓاؤُ۬هُمْ عِنْدَ رَبِّهِمْ جَنَّاتُ عَدْنٍ تَجْرٖى مِنْ تَحْتِهَا الْاَنْهَارُ خَالِدٖينَ فٖيهَٓا اَبَدًاۜ رَضِىَ اللّٰهُ </a:t>
            </a:r>
            <a:r>
              <a:rPr lang="tr-TR" sz="3600" dirty="0" smtClean="0"/>
              <a:t/>
            </a:r>
            <a:br>
              <a:rPr lang="tr-TR" sz="3600" dirty="0" smtClean="0"/>
            </a:br>
            <a:r>
              <a:rPr lang="tr-TR" sz="3600" dirty="0"/>
              <a:t/>
            </a:r>
            <a:br>
              <a:rPr lang="tr-TR" sz="3600" dirty="0"/>
            </a:br>
            <a:r>
              <a:rPr lang="ar-AE" sz="3600" dirty="0" smtClean="0"/>
              <a:t>عَنْهُمْ </a:t>
            </a:r>
            <a:r>
              <a:rPr lang="ar-AE" sz="3600" dirty="0"/>
              <a:t>وَرَضُوا عَنْهُۜ ذٰلِكَ لِمَنْ خَشِىَ رَبَّهُ</a:t>
            </a:r>
            <a:r>
              <a:rPr lang="ar-AE" sz="3600" b="1" dirty="0"/>
              <a:t>﴿٨﴾</a:t>
            </a:r>
            <a:endParaRPr lang="ar-AE" sz="3600" dirty="0"/>
          </a:p>
        </p:txBody>
      </p:sp>
      <p:sp>
        <p:nvSpPr>
          <p:cNvPr id="3" name="Alt Başlık 2"/>
          <p:cNvSpPr>
            <a:spLocks noGrp="1"/>
          </p:cNvSpPr>
          <p:nvPr>
            <p:ph type="subTitle" idx="1"/>
          </p:nvPr>
        </p:nvSpPr>
        <p:spPr>
          <a:xfrm>
            <a:off x="0" y="4823096"/>
            <a:ext cx="12192000" cy="1399903"/>
          </a:xfrm>
        </p:spPr>
        <p:txBody>
          <a:bodyPr/>
          <a:lstStyle/>
          <a:p>
            <a:r>
              <a:rPr lang="tr-TR" b="1" i="1" dirty="0"/>
              <a:t>﴾8﴿Onların rableri katındaki ödülleri, altından ırmaklar akan, içinde devamlı kalacakları </a:t>
            </a:r>
            <a:r>
              <a:rPr lang="tr-TR" b="1" i="1" dirty="0" err="1"/>
              <a:t>adn</a:t>
            </a:r>
            <a:r>
              <a:rPr lang="tr-TR" b="1" i="1" dirty="0"/>
              <a:t> cennetleridir. Allah onlardan </a:t>
            </a:r>
            <a:r>
              <a:rPr lang="tr-TR" b="1" i="1" dirty="0" err="1"/>
              <a:t>râzı</a:t>
            </a:r>
            <a:r>
              <a:rPr lang="tr-TR" b="1" i="1" dirty="0"/>
              <a:t> olmuş, onlar da Allah’tan </a:t>
            </a:r>
            <a:r>
              <a:rPr lang="tr-TR" b="1" i="1" dirty="0" err="1"/>
              <a:t>râzı</a:t>
            </a:r>
            <a:r>
              <a:rPr lang="tr-TR" b="1" i="1" dirty="0"/>
              <a:t> olmuşlardır. İşte bu, rabbini sayıp O’ndan korkanlar içindir.</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smtClean="0"/>
              <a:t>Beyyine</a:t>
            </a:r>
            <a:r>
              <a:rPr lang="tr-TR" b="1" dirty="0" smtClean="0"/>
              <a:t> Suresi 98.Sure</a:t>
            </a:r>
          </a:p>
          <a:p>
            <a:r>
              <a:rPr lang="tr-TR" b="1" dirty="0" smtClean="0"/>
              <a:t>8 . Ayet</a:t>
            </a:r>
            <a:endParaRPr lang="tr-TR" dirty="0"/>
          </a:p>
        </p:txBody>
      </p:sp>
    </p:spTree>
    <p:extLst>
      <p:ext uri="{BB962C8B-B14F-4D97-AF65-F5344CB8AC3E}">
        <p14:creationId xmlns:p14="http://schemas.microsoft.com/office/powerpoint/2010/main" val="1654159164"/>
      </p:ext>
    </p:extLst>
  </p:cSld>
  <p:clrMapOvr>
    <a:masterClrMapping/>
  </p:clrMapOvr>
</p:sld>
</file>

<file path=ppt/slides/slide7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084263"/>
            <a:ext cx="12192000" cy="1873386"/>
          </a:xfrm>
        </p:spPr>
        <p:txBody>
          <a:bodyPr>
            <a:noAutofit/>
          </a:bodyPr>
          <a:lstStyle/>
          <a:p>
            <a:pPr rtl="1"/>
            <a:r>
              <a:rPr lang="ar-AE" sz="3600" dirty="0"/>
              <a:t>اِذَا زُلْزِلَتِ الْاَرْضُ زِلْزَالَهَاۙ</a:t>
            </a:r>
            <a:r>
              <a:rPr lang="ar-AE" sz="3600" b="1" dirty="0"/>
              <a:t>﴿١﴾</a:t>
            </a:r>
            <a:endParaRPr lang="ar-AE" sz="3600" dirty="0"/>
          </a:p>
        </p:txBody>
      </p:sp>
      <p:sp>
        <p:nvSpPr>
          <p:cNvPr id="3" name="Alt Başlık 2"/>
          <p:cNvSpPr>
            <a:spLocks noGrp="1"/>
          </p:cNvSpPr>
          <p:nvPr>
            <p:ph type="subTitle" idx="1"/>
          </p:nvPr>
        </p:nvSpPr>
        <p:spPr>
          <a:xfrm>
            <a:off x="0" y="4442096"/>
            <a:ext cx="12192000" cy="1399903"/>
          </a:xfrm>
        </p:spPr>
        <p:txBody>
          <a:bodyPr/>
          <a:lstStyle/>
          <a:p>
            <a:r>
              <a:rPr lang="tr-TR" b="1" i="1" dirty="0"/>
              <a:t>﴾1﴿Yer o dehşetli sarsıntısıyla sarsıldığında;</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smtClean="0"/>
              <a:t>Zilzâl</a:t>
            </a:r>
            <a:r>
              <a:rPr lang="tr-TR" b="1" dirty="0" smtClean="0"/>
              <a:t> Suresi 99.Sure</a:t>
            </a:r>
          </a:p>
          <a:p>
            <a:r>
              <a:rPr lang="tr-TR" b="1" dirty="0" smtClean="0"/>
              <a:t>1 . Ayet</a:t>
            </a:r>
            <a:endParaRPr lang="tr-TR" dirty="0"/>
          </a:p>
        </p:txBody>
      </p:sp>
    </p:spTree>
    <p:extLst>
      <p:ext uri="{BB962C8B-B14F-4D97-AF65-F5344CB8AC3E}">
        <p14:creationId xmlns:p14="http://schemas.microsoft.com/office/powerpoint/2010/main" val="1275130385"/>
      </p:ext>
    </p:extLst>
  </p:cSld>
  <p:clrMapOvr>
    <a:masterClrMapping/>
  </p:clrMapOvr>
</p:sld>
</file>

<file path=ppt/slides/slide7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084263"/>
            <a:ext cx="12192000" cy="1873386"/>
          </a:xfrm>
        </p:spPr>
        <p:txBody>
          <a:bodyPr>
            <a:noAutofit/>
          </a:bodyPr>
          <a:lstStyle/>
          <a:p>
            <a:pPr rtl="1"/>
            <a:r>
              <a:rPr lang="ar-AE" sz="3600" dirty="0"/>
              <a:t>وَاَخْرَجَتِ الْاَرْضُ اَثْقَالَهَاۙ</a:t>
            </a:r>
            <a:r>
              <a:rPr lang="ar-AE" sz="3600" b="1" dirty="0"/>
              <a:t>﴿٢﴾</a:t>
            </a:r>
            <a:endParaRPr lang="ar-AE" sz="3600" dirty="0"/>
          </a:p>
        </p:txBody>
      </p:sp>
      <p:sp>
        <p:nvSpPr>
          <p:cNvPr id="3" name="Alt Başlık 2"/>
          <p:cNvSpPr>
            <a:spLocks noGrp="1"/>
          </p:cNvSpPr>
          <p:nvPr>
            <p:ph type="subTitle" idx="1"/>
          </p:nvPr>
        </p:nvSpPr>
        <p:spPr>
          <a:xfrm>
            <a:off x="0" y="4442096"/>
            <a:ext cx="12192000" cy="1399903"/>
          </a:xfrm>
        </p:spPr>
        <p:txBody>
          <a:bodyPr/>
          <a:lstStyle/>
          <a:p>
            <a:r>
              <a:rPr lang="tr-TR" b="1" i="1" dirty="0"/>
              <a:t>﴾2﴿Ve yer ağırlıklarını dışarı attığında;</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smtClean="0"/>
              <a:t>Zilzâl</a:t>
            </a:r>
            <a:r>
              <a:rPr lang="tr-TR" b="1" dirty="0" smtClean="0"/>
              <a:t> Suresi 99.Sure</a:t>
            </a:r>
          </a:p>
          <a:p>
            <a:r>
              <a:rPr lang="tr-TR" b="1" dirty="0" smtClean="0"/>
              <a:t>2 . Ayet</a:t>
            </a:r>
            <a:endParaRPr lang="tr-TR" dirty="0"/>
          </a:p>
        </p:txBody>
      </p:sp>
    </p:spTree>
    <p:extLst>
      <p:ext uri="{BB962C8B-B14F-4D97-AF65-F5344CB8AC3E}">
        <p14:creationId xmlns:p14="http://schemas.microsoft.com/office/powerpoint/2010/main" val="1966282897"/>
      </p:ext>
    </p:extLst>
  </p:cSld>
  <p:clrMapOvr>
    <a:masterClrMapping/>
  </p:clrMapOvr>
</p:sld>
</file>

<file path=ppt/slides/slide7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084263"/>
            <a:ext cx="12192000" cy="1873386"/>
          </a:xfrm>
        </p:spPr>
        <p:txBody>
          <a:bodyPr>
            <a:noAutofit/>
          </a:bodyPr>
          <a:lstStyle/>
          <a:p>
            <a:pPr rtl="1"/>
            <a:r>
              <a:rPr lang="ar-AE" sz="3600" dirty="0"/>
              <a:t>وَقَالَ الْاِنْسَانُ مَا لَهَاۚ</a:t>
            </a:r>
            <a:r>
              <a:rPr lang="ar-AE" sz="3600" b="1" dirty="0"/>
              <a:t>﴿٣﴾</a:t>
            </a:r>
            <a:endParaRPr lang="ar-AE" sz="3600" dirty="0"/>
          </a:p>
        </p:txBody>
      </p:sp>
      <p:sp>
        <p:nvSpPr>
          <p:cNvPr id="3" name="Alt Başlık 2"/>
          <p:cNvSpPr>
            <a:spLocks noGrp="1"/>
          </p:cNvSpPr>
          <p:nvPr>
            <p:ph type="subTitle" idx="1"/>
          </p:nvPr>
        </p:nvSpPr>
        <p:spPr>
          <a:xfrm>
            <a:off x="0" y="4442096"/>
            <a:ext cx="12192000" cy="1399903"/>
          </a:xfrm>
        </p:spPr>
        <p:txBody>
          <a:bodyPr/>
          <a:lstStyle/>
          <a:p>
            <a:r>
              <a:rPr lang="tr-TR" b="1" i="1" dirty="0"/>
              <a:t>﴾3﴿Ve insan, “Ne oluyor buna!” dediğinde;</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smtClean="0"/>
              <a:t>Zilzâl</a:t>
            </a:r>
            <a:r>
              <a:rPr lang="tr-TR" b="1" dirty="0" smtClean="0"/>
              <a:t> Suresi 99.Sure</a:t>
            </a:r>
          </a:p>
          <a:p>
            <a:r>
              <a:rPr lang="tr-TR" b="1" dirty="0" smtClean="0"/>
              <a:t>3 . Ayet</a:t>
            </a:r>
            <a:endParaRPr lang="tr-TR" dirty="0"/>
          </a:p>
        </p:txBody>
      </p:sp>
    </p:spTree>
    <p:extLst>
      <p:ext uri="{BB962C8B-B14F-4D97-AF65-F5344CB8AC3E}">
        <p14:creationId xmlns:p14="http://schemas.microsoft.com/office/powerpoint/2010/main" val="3558847882"/>
      </p:ext>
    </p:extLst>
  </p:cSld>
  <p:clrMapOvr>
    <a:masterClrMapping/>
  </p:clrMapOvr>
</p:sld>
</file>

<file path=ppt/slides/slide7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7520"/>
            <a:ext cx="12192000" cy="1873386"/>
          </a:xfrm>
        </p:spPr>
        <p:txBody>
          <a:bodyPr>
            <a:noAutofit/>
          </a:bodyPr>
          <a:lstStyle/>
          <a:p>
            <a:pPr rtl="1"/>
            <a:r>
              <a:rPr lang="ar-AE" sz="3600" dirty="0"/>
              <a:t>يَوْمَئِذٍ تُحَدِّثُ اَخْبَارَهَاۙ</a:t>
            </a:r>
            <a:r>
              <a:rPr lang="ar-AE" sz="3600" b="1" dirty="0"/>
              <a:t>﴿٤</a:t>
            </a:r>
            <a:r>
              <a:rPr lang="ar-AE" sz="3600" b="1" dirty="0" smtClean="0"/>
              <a:t>﴾</a:t>
            </a:r>
            <a:r>
              <a:rPr lang="tr-TR" sz="3600" b="1" dirty="0" smtClean="0"/>
              <a:t/>
            </a:r>
            <a:br>
              <a:rPr lang="tr-TR" sz="3600" b="1" dirty="0" smtClean="0"/>
            </a:br>
            <a:r>
              <a:rPr lang="ar-AE" sz="3600" dirty="0"/>
              <a:t/>
            </a:r>
            <a:br>
              <a:rPr lang="ar-AE" sz="3600" dirty="0"/>
            </a:br>
            <a:r>
              <a:rPr lang="ar-AE" sz="3600" dirty="0"/>
              <a:t>بِاَنَّ رَبَّكَ اَوْحٰى لَهَاؕ</a:t>
            </a:r>
            <a:r>
              <a:rPr lang="ar-AE" sz="3600" b="1" dirty="0"/>
              <a:t>﴿٥﴾</a:t>
            </a:r>
            <a:endParaRPr lang="ar-AE" sz="3600" dirty="0"/>
          </a:p>
        </p:txBody>
      </p:sp>
      <p:sp>
        <p:nvSpPr>
          <p:cNvPr id="3" name="Alt Başlık 2"/>
          <p:cNvSpPr>
            <a:spLocks noGrp="1"/>
          </p:cNvSpPr>
          <p:nvPr>
            <p:ph type="subTitle" idx="1"/>
          </p:nvPr>
        </p:nvSpPr>
        <p:spPr>
          <a:xfrm>
            <a:off x="0" y="4823096"/>
            <a:ext cx="12192000" cy="1399903"/>
          </a:xfrm>
        </p:spPr>
        <p:txBody>
          <a:bodyPr/>
          <a:lstStyle/>
          <a:p>
            <a:r>
              <a:rPr lang="tr-TR" b="1" i="1" dirty="0"/>
              <a:t>﴾4-5﴿O gün yer, bütün haberlerini rabbinin ona </a:t>
            </a:r>
            <a:r>
              <a:rPr lang="tr-TR" b="1" i="1" dirty="0" err="1"/>
              <a:t>vahyettiği</a:t>
            </a:r>
            <a:r>
              <a:rPr lang="tr-TR" b="1" i="1" dirty="0"/>
              <a:t> şekilde anlatır.</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smtClean="0"/>
              <a:t>Zilzâl</a:t>
            </a:r>
            <a:r>
              <a:rPr lang="tr-TR" b="1" dirty="0" smtClean="0"/>
              <a:t> Suresi 99.Sure</a:t>
            </a:r>
          </a:p>
          <a:p>
            <a:r>
              <a:rPr lang="tr-TR" b="1" dirty="0" smtClean="0"/>
              <a:t>4 - 5 . Ayet</a:t>
            </a:r>
            <a:endParaRPr lang="tr-TR" dirty="0"/>
          </a:p>
        </p:txBody>
      </p:sp>
    </p:spTree>
    <p:extLst>
      <p:ext uri="{BB962C8B-B14F-4D97-AF65-F5344CB8AC3E}">
        <p14:creationId xmlns:p14="http://schemas.microsoft.com/office/powerpoint/2010/main" val="3563217656"/>
      </p:ext>
    </p:extLst>
  </p:cSld>
  <p:clrMapOvr>
    <a:masterClrMapping/>
  </p:clrMapOvr>
</p:sld>
</file>

<file path=ppt/slides/slide7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084263"/>
            <a:ext cx="12192000" cy="1873386"/>
          </a:xfrm>
        </p:spPr>
        <p:txBody>
          <a:bodyPr>
            <a:noAutofit/>
          </a:bodyPr>
          <a:lstStyle/>
          <a:p>
            <a:pPr rtl="1"/>
            <a:r>
              <a:rPr lang="ar-AE" sz="3600" dirty="0"/>
              <a:t>وَالْعَادِيَاتِ ضَبْحًاۙ</a:t>
            </a:r>
            <a:r>
              <a:rPr lang="ar-AE" sz="3600" b="1" dirty="0"/>
              <a:t>﴿١﴾</a:t>
            </a:r>
            <a:endParaRPr lang="ar-AE" sz="3600" dirty="0"/>
          </a:p>
        </p:txBody>
      </p:sp>
      <p:sp>
        <p:nvSpPr>
          <p:cNvPr id="3" name="Alt Başlık 2"/>
          <p:cNvSpPr>
            <a:spLocks noGrp="1"/>
          </p:cNvSpPr>
          <p:nvPr>
            <p:ph type="subTitle" idx="1"/>
          </p:nvPr>
        </p:nvSpPr>
        <p:spPr>
          <a:xfrm>
            <a:off x="0" y="4442096"/>
            <a:ext cx="12192000" cy="1399903"/>
          </a:xfrm>
        </p:spPr>
        <p:txBody>
          <a:bodyPr/>
          <a:lstStyle/>
          <a:p>
            <a:r>
              <a:rPr lang="tr-TR" b="1" i="1" dirty="0"/>
              <a:t>﴾1﴿Yemin olsun nefes nefese koşanlara;</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smtClean="0"/>
              <a:t>Âdiyât</a:t>
            </a:r>
            <a:r>
              <a:rPr lang="tr-TR" b="1" dirty="0" smtClean="0"/>
              <a:t> Suresi 100.Sure</a:t>
            </a:r>
          </a:p>
          <a:p>
            <a:r>
              <a:rPr lang="tr-TR" b="1" dirty="0" smtClean="0"/>
              <a:t>1 . Ayet</a:t>
            </a:r>
            <a:endParaRPr lang="tr-TR" dirty="0"/>
          </a:p>
        </p:txBody>
      </p:sp>
    </p:spTree>
    <p:extLst>
      <p:ext uri="{BB962C8B-B14F-4D97-AF65-F5344CB8AC3E}">
        <p14:creationId xmlns:p14="http://schemas.microsoft.com/office/powerpoint/2010/main" val="2750159446"/>
      </p:ext>
    </p:extLst>
  </p:cSld>
  <p:clrMapOvr>
    <a:masterClrMapping/>
  </p:clrMapOvr>
</p:sld>
</file>

<file path=ppt/slides/slide7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084263"/>
            <a:ext cx="12192000" cy="1873386"/>
          </a:xfrm>
        </p:spPr>
        <p:txBody>
          <a:bodyPr>
            <a:noAutofit/>
          </a:bodyPr>
          <a:lstStyle/>
          <a:p>
            <a:pPr rtl="1"/>
            <a:r>
              <a:rPr lang="ar-AE" sz="3600" dirty="0"/>
              <a:t>اِنَّ رَبَّهُمْ بِهِمْ يَوْمَئِذٍ لَخَبٖيرٌ</a:t>
            </a:r>
            <a:r>
              <a:rPr lang="ar-AE" sz="3600" b="1" dirty="0"/>
              <a:t>﴿١١﴾</a:t>
            </a:r>
            <a:endParaRPr lang="ar-AE" sz="3600" dirty="0"/>
          </a:p>
        </p:txBody>
      </p:sp>
      <p:sp>
        <p:nvSpPr>
          <p:cNvPr id="3" name="Alt Başlık 2"/>
          <p:cNvSpPr>
            <a:spLocks noGrp="1"/>
          </p:cNvSpPr>
          <p:nvPr>
            <p:ph type="subTitle" idx="1"/>
          </p:nvPr>
        </p:nvSpPr>
        <p:spPr>
          <a:xfrm>
            <a:off x="0" y="4442096"/>
            <a:ext cx="12192000" cy="1399903"/>
          </a:xfrm>
        </p:spPr>
        <p:txBody>
          <a:bodyPr/>
          <a:lstStyle/>
          <a:p>
            <a:r>
              <a:rPr lang="tr-TR" b="1" i="1" dirty="0"/>
              <a:t>﴾11﴿İşte o gün (anlayacaklar ki), rableri onlardan tam </a:t>
            </a:r>
            <a:r>
              <a:rPr lang="tr-TR" b="1" i="1" dirty="0" err="1"/>
              <a:t>mânasıyla</a:t>
            </a:r>
            <a:r>
              <a:rPr lang="tr-TR" b="1" i="1" dirty="0"/>
              <a:t> haberdardır!</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smtClean="0"/>
              <a:t>Âdiyât</a:t>
            </a:r>
            <a:r>
              <a:rPr lang="tr-TR" b="1" dirty="0" smtClean="0"/>
              <a:t> Suresi 100.Sure</a:t>
            </a:r>
          </a:p>
          <a:p>
            <a:r>
              <a:rPr lang="tr-TR" b="1" dirty="0" smtClean="0"/>
              <a:t>11 . Ayet</a:t>
            </a:r>
            <a:endParaRPr lang="tr-TR" dirty="0"/>
          </a:p>
        </p:txBody>
      </p:sp>
    </p:spTree>
    <p:extLst>
      <p:ext uri="{BB962C8B-B14F-4D97-AF65-F5344CB8AC3E}">
        <p14:creationId xmlns:p14="http://schemas.microsoft.com/office/powerpoint/2010/main" val="949186557"/>
      </p:ext>
    </p:extLst>
  </p:cSld>
  <p:clrMapOvr>
    <a:masterClrMapping/>
  </p:clrMapOvr>
</p:sld>
</file>

<file path=ppt/slides/slide7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084263"/>
            <a:ext cx="12192000" cy="1873386"/>
          </a:xfrm>
        </p:spPr>
        <p:txBody>
          <a:bodyPr>
            <a:noAutofit/>
          </a:bodyPr>
          <a:lstStyle/>
          <a:p>
            <a:pPr rtl="1"/>
            <a:r>
              <a:rPr lang="ar-AE" sz="3600" dirty="0"/>
              <a:t>اَلَمْ تَرَ كَيْفَ فَعَلَ رَبُّكَ بِاَصْحَابِ الْفٖيلِؕ</a:t>
            </a:r>
            <a:r>
              <a:rPr lang="ar-AE" sz="3600" b="1" dirty="0"/>
              <a:t>﴿١﴾</a:t>
            </a:r>
            <a:endParaRPr lang="ar-AE" sz="3600" dirty="0"/>
          </a:p>
        </p:txBody>
      </p:sp>
      <p:sp>
        <p:nvSpPr>
          <p:cNvPr id="3" name="Alt Başlık 2"/>
          <p:cNvSpPr>
            <a:spLocks noGrp="1"/>
          </p:cNvSpPr>
          <p:nvPr>
            <p:ph type="subTitle" idx="1"/>
          </p:nvPr>
        </p:nvSpPr>
        <p:spPr>
          <a:xfrm>
            <a:off x="0" y="4442096"/>
            <a:ext cx="12192000" cy="1399903"/>
          </a:xfrm>
        </p:spPr>
        <p:txBody>
          <a:bodyPr/>
          <a:lstStyle/>
          <a:p>
            <a:r>
              <a:rPr lang="tr-TR" b="1" i="1" dirty="0"/>
              <a:t>﴾1﴿Rabbin fil ordusuna ne yaptı, görmedin mi?</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smtClean="0"/>
              <a:t>Fil Suresi 105.Sure</a:t>
            </a:r>
          </a:p>
          <a:p>
            <a:r>
              <a:rPr lang="tr-TR" b="1" dirty="0" smtClean="0"/>
              <a:t>1 . Ayet</a:t>
            </a:r>
            <a:endParaRPr lang="tr-TR" dirty="0"/>
          </a:p>
        </p:txBody>
      </p:sp>
    </p:spTree>
    <p:extLst>
      <p:ext uri="{BB962C8B-B14F-4D97-AF65-F5344CB8AC3E}">
        <p14:creationId xmlns:p14="http://schemas.microsoft.com/office/powerpoint/2010/main" val="3992964649"/>
      </p:ext>
    </p:extLst>
  </p:cSld>
  <p:clrMapOvr>
    <a:masterClrMapping/>
  </p:clrMapOvr>
</p:sld>
</file>

<file path=ppt/slides/slide8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236663"/>
            <a:ext cx="12192000" cy="1873386"/>
          </a:xfrm>
        </p:spPr>
        <p:txBody>
          <a:bodyPr>
            <a:noAutofit/>
          </a:bodyPr>
          <a:lstStyle/>
          <a:p>
            <a:pPr rtl="1"/>
            <a:r>
              <a:rPr lang="ar-AE" sz="3600" dirty="0"/>
              <a:t>فَلْيَعْبُدُوا رَبَّ هٰذَا الْبَيْتِۙ</a:t>
            </a:r>
            <a:r>
              <a:rPr lang="ar-AE" sz="3600" b="1" dirty="0"/>
              <a:t>﴿٣</a:t>
            </a:r>
            <a:r>
              <a:rPr lang="ar-AE" sz="3600" b="1" dirty="0" smtClean="0"/>
              <a:t>﴾</a:t>
            </a:r>
            <a:r>
              <a:rPr lang="tr-TR" sz="3600" b="1" dirty="0" smtClean="0"/>
              <a:t/>
            </a:r>
            <a:br>
              <a:rPr lang="tr-TR" sz="3600" b="1" dirty="0" smtClean="0"/>
            </a:br>
            <a:r>
              <a:rPr lang="ar-AE" sz="3600" dirty="0"/>
              <a:t/>
            </a:r>
            <a:br>
              <a:rPr lang="ar-AE" sz="3600" dirty="0"/>
            </a:br>
            <a:r>
              <a:rPr lang="ar-AE" sz="3600" dirty="0"/>
              <a:t>اَلَّذٖٓى اَطْعَمَهُمْ مِنْ جُوعٍ وَاٰمَنَهُمْ مِنْ خَوْفٍ</a:t>
            </a:r>
            <a:r>
              <a:rPr lang="ar-AE" sz="3600" b="1" dirty="0"/>
              <a:t>﴿٤﴾</a:t>
            </a:r>
            <a:endParaRPr lang="ar-AE" sz="3600" dirty="0"/>
          </a:p>
        </p:txBody>
      </p:sp>
      <p:sp>
        <p:nvSpPr>
          <p:cNvPr id="3" name="Alt Başlık 2"/>
          <p:cNvSpPr>
            <a:spLocks noGrp="1"/>
          </p:cNvSpPr>
          <p:nvPr>
            <p:ph type="subTitle" idx="1"/>
          </p:nvPr>
        </p:nvSpPr>
        <p:spPr>
          <a:xfrm>
            <a:off x="0" y="4442096"/>
            <a:ext cx="12192000" cy="1399903"/>
          </a:xfrm>
        </p:spPr>
        <p:txBody>
          <a:bodyPr/>
          <a:lstStyle/>
          <a:p>
            <a:r>
              <a:rPr lang="tr-TR" b="1" i="1" dirty="0"/>
              <a:t>﴾3-4﴿Onlar da kendilerini besleyip açlıklarını gideren ve her çeşit korkudan emin kılan şu evin rabbine kulluk etsinler.</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smtClean="0"/>
              <a:t>Kureyş</a:t>
            </a:r>
            <a:r>
              <a:rPr lang="tr-TR" b="1" dirty="0" smtClean="0"/>
              <a:t> Suresi 106.Sure</a:t>
            </a:r>
          </a:p>
          <a:p>
            <a:r>
              <a:rPr lang="tr-TR" b="1" dirty="0" smtClean="0"/>
              <a:t>3 - 4 . Ayet</a:t>
            </a:r>
            <a:endParaRPr lang="tr-TR" dirty="0"/>
          </a:p>
        </p:txBody>
      </p:sp>
    </p:spTree>
    <p:extLst>
      <p:ext uri="{BB962C8B-B14F-4D97-AF65-F5344CB8AC3E}">
        <p14:creationId xmlns:p14="http://schemas.microsoft.com/office/powerpoint/2010/main" val="2681480315"/>
      </p:ext>
    </p:extLst>
  </p:cSld>
  <p:clrMapOvr>
    <a:masterClrMapping/>
  </p:clrMapOvr>
</p:sld>
</file>

<file path=ppt/slides/slide8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236663"/>
            <a:ext cx="12192000" cy="1873386"/>
          </a:xfrm>
        </p:spPr>
        <p:txBody>
          <a:bodyPr>
            <a:noAutofit/>
          </a:bodyPr>
          <a:lstStyle/>
          <a:p>
            <a:pPr rtl="1"/>
            <a:r>
              <a:rPr lang="ar-AE" sz="3600" dirty="0"/>
              <a:t>فَسَبِّحْ بِحَمْدِ رَبِّكَ وَاسْتَغْفِرْهُۜ اِنَّهُ كَانَ تَوَّابًا</a:t>
            </a:r>
            <a:r>
              <a:rPr lang="ar-AE" sz="3600" b="1" dirty="0"/>
              <a:t>﴿٣﴾</a:t>
            </a:r>
            <a:endParaRPr lang="ar-AE" sz="3600" dirty="0"/>
          </a:p>
        </p:txBody>
      </p:sp>
      <p:sp>
        <p:nvSpPr>
          <p:cNvPr id="3" name="Alt Başlık 2"/>
          <p:cNvSpPr>
            <a:spLocks noGrp="1"/>
          </p:cNvSpPr>
          <p:nvPr>
            <p:ph type="subTitle" idx="1"/>
          </p:nvPr>
        </p:nvSpPr>
        <p:spPr>
          <a:xfrm>
            <a:off x="0" y="4492896"/>
            <a:ext cx="12192000" cy="1399903"/>
          </a:xfrm>
        </p:spPr>
        <p:txBody>
          <a:bodyPr/>
          <a:lstStyle/>
          <a:p>
            <a:r>
              <a:rPr lang="tr-TR" b="1" i="1" dirty="0"/>
              <a:t>﴾3﴿Rabbine </a:t>
            </a:r>
            <a:r>
              <a:rPr lang="tr-TR" b="1" i="1" dirty="0" err="1"/>
              <a:t>hamdederek</a:t>
            </a:r>
            <a:r>
              <a:rPr lang="tr-TR" b="1" i="1" dirty="0"/>
              <a:t> şanının yüceliğini dile getir ve O’ndan af dile; şüphesiz O, tövbeleri çok kabul edendir.</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smtClean="0"/>
              <a:t>Nasr</a:t>
            </a:r>
            <a:r>
              <a:rPr lang="tr-TR" b="1" dirty="0" smtClean="0"/>
              <a:t> Suresi 110.Sure</a:t>
            </a:r>
          </a:p>
          <a:p>
            <a:r>
              <a:rPr lang="tr-TR" b="1" dirty="0" smtClean="0"/>
              <a:t>3 . Ayet</a:t>
            </a:r>
            <a:endParaRPr lang="tr-TR" dirty="0"/>
          </a:p>
        </p:txBody>
      </p:sp>
    </p:spTree>
    <p:extLst>
      <p:ext uri="{BB962C8B-B14F-4D97-AF65-F5344CB8AC3E}">
        <p14:creationId xmlns:p14="http://schemas.microsoft.com/office/powerpoint/2010/main" val="4197132884"/>
      </p:ext>
    </p:extLst>
  </p:cSld>
  <p:clrMapOvr>
    <a:masterClrMapping/>
  </p:clrMapOvr>
</p:sld>
</file>

<file path=ppt/slides/slide8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236663"/>
            <a:ext cx="12192000" cy="1873386"/>
          </a:xfrm>
        </p:spPr>
        <p:txBody>
          <a:bodyPr>
            <a:noAutofit/>
          </a:bodyPr>
          <a:lstStyle/>
          <a:p>
            <a:pPr rtl="1"/>
            <a:r>
              <a:rPr lang="ar-AE" sz="3600" dirty="0"/>
              <a:t>قُلْ اَعُوذُ بِرَبِّ الْفَلَقِۙ</a:t>
            </a:r>
            <a:r>
              <a:rPr lang="ar-AE" sz="3600" b="1" dirty="0"/>
              <a:t>﴿١﴾</a:t>
            </a:r>
            <a:endParaRPr lang="ar-AE" sz="3600" dirty="0"/>
          </a:p>
        </p:txBody>
      </p:sp>
      <p:sp>
        <p:nvSpPr>
          <p:cNvPr id="3" name="Alt Başlık 2"/>
          <p:cNvSpPr>
            <a:spLocks noGrp="1"/>
          </p:cNvSpPr>
          <p:nvPr>
            <p:ph type="subTitle" idx="1"/>
          </p:nvPr>
        </p:nvSpPr>
        <p:spPr>
          <a:xfrm>
            <a:off x="0" y="4492896"/>
            <a:ext cx="12192000" cy="1399903"/>
          </a:xfrm>
        </p:spPr>
        <p:txBody>
          <a:bodyPr/>
          <a:lstStyle/>
          <a:p>
            <a:r>
              <a:rPr lang="tr-TR" b="1" i="1" dirty="0"/>
              <a:t>﴾1﴿De ki: “Sabahın rabbine sığınırım;</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smtClean="0"/>
              <a:t>Felak</a:t>
            </a:r>
            <a:r>
              <a:rPr lang="tr-TR" b="1" dirty="0" smtClean="0"/>
              <a:t> Suresi 113.Sure</a:t>
            </a:r>
          </a:p>
          <a:p>
            <a:r>
              <a:rPr lang="tr-TR" b="1" dirty="0" smtClean="0"/>
              <a:t>1 . Ayet </a:t>
            </a:r>
            <a:endParaRPr lang="tr-TR" dirty="0"/>
          </a:p>
        </p:txBody>
      </p:sp>
    </p:spTree>
    <p:extLst>
      <p:ext uri="{BB962C8B-B14F-4D97-AF65-F5344CB8AC3E}">
        <p14:creationId xmlns:p14="http://schemas.microsoft.com/office/powerpoint/2010/main" val="578689507"/>
      </p:ext>
    </p:extLst>
  </p:cSld>
  <p:clrMapOvr>
    <a:masterClrMapping/>
  </p:clrMapOvr>
</p:sld>
</file>

<file path=ppt/slides/slide8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417763"/>
            <a:ext cx="12192000" cy="1873386"/>
          </a:xfrm>
        </p:spPr>
        <p:txBody>
          <a:bodyPr>
            <a:noAutofit/>
          </a:bodyPr>
          <a:lstStyle/>
          <a:p>
            <a:pPr rtl="1"/>
            <a:r>
              <a:rPr lang="ar-AE" sz="2400" dirty="0"/>
              <a:t>قُلْ اَعُوذُ بِرَبِّ النَّاسِۙ</a:t>
            </a:r>
            <a:r>
              <a:rPr lang="ar-AE" sz="2400" b="1" dirty="0"/>
              <a:t>﴿١</a:t>
            </a:r>
            <a:r>
              <a:rPr lang="ar-AE" sz="2400" b="1" dirty="0" smtClean="0"/>
              <a:t>﴾</a:t>
            </a:r>
            <a:r>
              <a:rPr lang="tr-TR" sz="2400" b="1" dirty="0" smtClean="0"/>
              <a:t/>
            </a:r>
            <a:br>
              <a:rPr lang="tr-TR" sz="2400" b="1" dirty="0" smtClean="0"/>
            </a:br>
            <a:r>
              <a:rPr lang="ar-AE" sz="2400" dirty="0"/>
              <a:t/>
            </a:r>
            <a:br>
              <a:rPr lang="ar-AE" sz="2400" dirty="0"/>
            </a:br>
            <a:r>
              <a:rPr lang="ar-AE" sz="2400" dirty="0"/>
              <a:t>مَلِكِ النَّاسِۙ</a:t>
            </a:r>
            <a:r>
              <a:rPr lang="ar-AE" sz="2400" b="1" dirty="0"/>
              <a:t>﴿٢</a:t>
            </a:r>
            <a:r>
              <a:rPr lang="ar-AE" sz="2400" b="1" dirty="0" smtClean="0"/>
              <a:t>﴾</a:t>
            </a:r>
            <a:r>
              <a:rPr lang="tr-TR" sz="2400" b="1" dirty="0" smtClean="0"/>
              <a:t/>
            </a:r>
            <a:br>
              <a:rPr lang="tr-TR" sz="2400" b="1" dirty="0" smtClean="0"/>
            </a:br>
            <a:r>
              <a:rPr lang="ar-AE" sz="2400" dirty="0"/>
              <a:t/>
            </a:r>
            <a:br>
              <a:rPr lang="ar-AE" sz="2400" dirty="0"/>
            </a:br>
            <a:r>
              <a:rPr lang="ar-AE" sz="2400" dirty="0"/>
              <a:t>اِلٰهِ النَّاسِۙ</a:t>
            </a:r>
            <a:r>
              <a:rPr lang="ar-AE" sz="2400" b="1" dirty="0"/>
              <a:t>﴿٣</a:t>
            </a:r>
            <a:r>
              <a:rPr lang="ar-AE" sz="2400" b="1" dirty="0" smtClean="0"/>
              <a:t>﴾</a:t>
            </a:r>
            <a:r>
              <a:rPr lang="tr-TR" sz="2400" b="1" dirty="0" smtClean="0"/>
              <a:t/>
            </a:r>
            <a:br>
              <a:rPr lang="tr-TR" sz="2400" b="1" dirty="0" smtClean="0"/>
            </a:br>
            <a:r>
              <a:rPr lang="ar-AE" sz="2400" dirty="0"/>
              <a:t/>
            </a:r>
            <a:br>
              <a:rPr lang="ar-AE" sz="2400" dirty="0"/>
            </a:br>
            <a:r>
              <a:rPr lang="ar-AE" sz="2400" dirty="0"/>
              <a:t>مِنْ شَرِّ الْوَسْوَاسِ الْخَنَّاسِۙ</a:t>
            </a:r>
            <a:r>
              <a:rPr lang="ar-AE" sz="2400" b="1" dirty="0"/>
              <a:t>﴿٤</a:t>
            </a:r>
            <a:r>
              <a:rPr lang="ar-AE" sz="2400" b="1" dirty="0" smtClean="0"/>
              <a:t>﴾</a:t>
            </a:r>
            <a:r>
              <a:rPr lang="tr-TR" sz="2400" b="1" dirty="0" smtClean="0"/>
              <a:t/>
            </a:r>
            <a:br>
              <a:rPr lang="tr-TR" sz="2400" b="1" dirty="0" smtClean="0"/>
            </a:br>
            <a:r>
              <a:rPr lang="ar-AE" sz="2400" dirty="0"/>
              <a:t/>
            </a:r>
            <a:br>
              <a:rPr lang="ar-AE" sz="2400" dirty="0"/>
            </a:br>
            <a:r>
              <a:rPr lang="ar-AE" sz="2400" dirty="0"/>
              <a:t>اَلَّذٖى يُوَسْوِسُ فٖى صُدُورِ النَّاسِۙ</a:t>
            </a:r>
            <a:r>
              <a:rPr lang="ar-AE" sz="2400" b="1" dirty="0"/>
              <a:t>﴿٥</a:t>
            </a:r>
            <a:r>
              <a:rPr lang="ar-AE" sz="2400" b="1" dirty="0" smtClean="0"/>
              <a:t>﴾</a:t>
            </a:r>
            <a:r>
              <a:rPr lang="tr-TR" sz="2400" b="1" dirty="0" smtClean="0"/>
              <a:t/>
            </a:r>
            <a:br>
              <a:rPr lang="tr-TR" sz="2400" b="1" dirty="0" smtClean="0"/>
            </a:br>
            <a:r>
              <a:rPr lang="ar-AE" sz="2400" dirty="0"/>
              <a:t/>
            </a:r>
            <a:br>
              <a:rPr lang="ar-AE" sz="2400" dirty="0"/>
            </a:br>
            <a:r>
              <a:rPr lang="ar-AE" sz="2400" dirty="0"/>
              <a:t>مِنَ الْجِنَّةِ وَالنَّاسِ</a:t>
            </a:r>
            <a:r>
              <a:rPr lang="ar-AE" sz="2400" b="1" dirty="0"/>
              <a:t>﴿٦﴾</a:t>
            </a:r>
            <a:endParaRPr lang="ar-AE" sz="2400" dirty="0"/>
          </a:p>
        </p:txBody>
      </p:sp>
      <p:sp>
        <p:nvSpPr>
          <p:cNvPr id="3" name="Alt Başlık 2"/>
          <p:cNvSpPr>
            <a:spLocks noGrp="1"/>
          </p:cNvSpPr>
          <p:nvPr>
            <p:ph type="subTitle" idx="1"/>
          </p:nvPr>
        </p:nvSpPr>
        <p:spPr>
          <a:xfrm>
            <a:off x="0" y="5267596"/>
            <a:ext cx="12192000" cy="1399903"/>
          </a:xfrm>
        </p:spPr>
        <p:txBody>
          <a:bodyPr/>
          <a:lstStyle/>
          <a:p>
            <a:r>
              <a:rPr lang="tr-TR" b="1" i="1" dirty="0"/>
              <a:t>﴾1-6﴿De ki: “Cinlerden olsun insanlardan olsun, insanların kalplerine vesvese sokan sinsi şeytanın şerrinden insanların rabbine, insanların </a:t>
            </a:r>
            <a:r>
              <a:rPr lang="tr-TR" b="1" i="1" dirty="0" err="1"/>
              <a:t>mâlik</a:t>
            </a:r>
            <a:r>
              <a:rPr lang="tr-TR" b="1" i="1" dirty="0"/>
              <a:t> ve hâkimine, insanların </a:t>
            </a:r>
            <a:r>
              <a:rPr lang="tr-TR" b="1" i="1" dirty="0" err="1"/>
              <a:t>mâbuduna</a:t>
            </a:r>
            <a:r>
              <a:rPr lang="tr-TR" b="1" i="1" dirty="0"/>
              <a:t> sığınırım!”</a:t>
            </a:r>
            <a:endParaRPr lang="tr-TR" dirty="0"/>
          </a:p>
        </p:txBody>
      </p:sp>
      <p:sp>
        <p:nvSpPr>
          <p:cNvPr id="4" name="Metin kutusu 3"/>
          <p:cNvSpPr txBox="1"/>
          <p:nvPr/>
        </p:nvSpPr>
        <p:spPr>
          <a:xfrm>
            <a:off x="10049692" y="0"/>
            <a:ext cx="2142308" cy="646331"/>
          </a:xfrm>
          <a:prstGeom prst="rect">
            <a:avLst/>
          </a:prstGeom>
          <a:noFill/>
        </p:spPr>
        <p:txBody>
          <a:bodyPr wrap="square" rtlCol="0">
            <a:spAutoFit/>
          </a:bodyPr>
          <a:lstStyle/>
          <a:p>
            <a:r>
              <a:rPr lang="tr-TR" b="1" dirty="0" err="1" smtClean="0"/>
              <a:t>Nâs</a:t>
            </a:r>
            <a:r>
              <a:rPr lang="tr-TR" b="1" dirty="0" smtClean="0"/>
              <a:t> Suresi 114.Sure</a:t>
            </a:r>
          </a:p>
          <a:p>
            <a:r>
              <a:rPr lang="tr-TR" b="1" dirty="0" smtClean="0"/>
              <a:t>1-2-3-4-5-6 . Ayet </a:t>
            </a:r>
            <a:endParaRPr lang="tr-TR" dirty="0"/>
          </a:p>
        </p:txBody>
      </p:sp>
    </p:spTree>
    <p:extLst>
      <p:ext uri="{BB962C8B-B14F-4D97-AF65-F5344CB8AC3E}">
        <p14:creationId xmlns:p14="http://schemas.microsoft.com/office/powerpoint/2010/main" val="1852625221"/>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TotalTime>
  <Words>37183</Words>
  <Application>Microsoft Office PowerPoint</Application>
  <PresentationFormat>Geniş ekran</PresentationFormat>
  <Paragraphs>3217</Paragraphs>
  <Slides>803</Slides>
  <Notes>0</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803</vt:i4>
      </vt:variant>
    </vt:vector>
  </HeadingPairs>
  <TitlesOfParts>
    <vt:vector size="811" baseType="lpstr">
      <vt:lpstr>Arial</vt:lpstr>
      <vt:lpstr>Calibri</vt:lpstr>
      <vt:lpstr>Calibri Light</vt:lpstr>
      <vt:lpstr>Elif1</vt:lpstr>
      <vt:lpstr>Helvetica Neue</vt:lpstr>
      <vt:lpstr>inherit</vt:lpstr>
      <vt:lpstr>Times New Roman</vt:lpstr>
      <vt:lpstr>Office Teması</vt:lpstr>
      <vt:lpstr>اَلَّذٖينَ يَظُنُّونَ اَنَّهُمْ مُلَاقُوا رَبِّهِمْ وَاَنَّهُمْ اِلَيْهِ رَاجِعُونَ۟﴿٤٦﴾</vt:lpstr>
      <vt:lpstr>وَاِذْ نَجَّيْنَاكُمْ مِنْ اٰلِ فِرْعَوْنَ يَسُومُونَكُمْ سُٓوءَ الْعَذَابِ يُذَبِّحُونَ   اَبْنَٓاءَكُمْ وَيَسْتَحْيُونَ نِسَٓاءَكُمْۜ وَفٖى ذٰلِكُمْ بَلَٓاءٌ مِنْ رَبِّكُمْ عَظٖيمٌ</vt:lpstr>
      <vt:lpstr>وَاِذْ قُلْتُمْ يَا مُوسٰى لَنْ نَصْبِرَ عَلٰى طَعَامٍ وَاحِدٍ فَادْعُ لَنَا رَبَّكَ يُخْرِجْ لَنَا مِمَّا تُنْبِتُ   الْاَرْضُ مِنْ بَقْلِهَا وَقِثَّٓائِهَا وَفُومِهَا وَعَدَسِهَا وَبَصَلِهَاۜ قَالَ اَتَسْتَبْدِلُونَ الَّذٖى هُوَ   اَدْنٰى بِالَّذٖى هُوَ خَيْرٌۜ اِهْبِطُوا مِصْرًا فَاِنَّ لَكُمْ مَا سَاَلْتُمْۜ وَضُرِبَتْ عَلَيْهِمُ الذِّلَّةُ   وَالْمَسْكَنَةُ وَبَٓاؤُ۫ بِغَضَبٍ مِنَ اللّٰهِۜ ذٰلِكَ بِاَنَّهُمْ كَانُوا يَكْفُرُونَ بِاٰيَاتِ اللّٰهِ وَيَقْتُلُونَ   النَّبِيّٖنَ بِغَيْرِ الْحَقِّۜ ذٰلِكَ بِمَا عَصَوْا وَكَانُوا يَعْتَدُونَ۟﴿٦١﴾</vt:lpstr>
      <vt:lpstr>اِنَّ الَّذٖينَ اٰمَنُوا وَالَّذٖينَ هَادُوا وَالنَّصَارٰى وَالصَّابِـٖٔينَ مَنْ   اٰمَنَ بِاللّٰهِ وَالْيَوْمِ الْاٰخِرِ وَعَمِلَ صَالِحًا فَلَهُمْ اَجْرُهُمْ عِنْدَ   رَبِّهِمْۖ وَلَا خَوْفٌ عَلَيْهِمْ وَلَا هُمْ يَحْزَنُونَ﴿٦٢﴾</vt:lpstr>
      <vt:lpstr>قَالُوا ادْعُ لَنَا رَبَّكَ يُبَيِّنْ لَنَا مَا هِيَؕ قَالَ اِنَّهُ يَقُولُ اِنَّهَا بَقَرَةٌ لَا   فَارِضٌ وَلَا بِكْرٌؕ عَوَانٌ بَيْنَ ذٰلِكَؕ فَافْعَلُوا مَا تُؤْمَرُونَ﴿٦٨﴾</vt:lpstr>
      <vt:lpstr>قَالُوا ادْعُ لَنَا رَبَّكَ يُبَيِّنْ لَنَا مَا لَوْنُهَاؕ قَالَ اِنَّهُ يَقُولُ اِنَّهَا بَقَرَةٌ   صَفْرَٓاءُۙ فَاقِعٌ لَوْنُهَا تَسُرُّ النَّاظِرٖينَ﴿٦٩﴾</vt:lpstr>
      <vt:lpstr>وَاِذَا لَقُوا الَّذٖينَ اٰمَنُوا قَالُٓوا اٰمَنَّاۚ وَاِذَا خَلَا بَعْضُهُمْ اِلٰى بَعْضٍ  قَالُٓوا اَتُحَدِّثُونَهُمْ بِمَا فَتَحَ اللّٰهُ عَلَيْكُمْ لِيُحَٓاجُّوكُمْ بِهٖ عِنْدَ رَبِّكُمْؕ  اَفَلَا تَعْقِلُونَ</vt:lpstr>
      <vt:lpstr>مَا يَوَدُّ الَّذٖينَ كَفَرُوا مِنْ اَهْلِ الْكِتَابِ وَلَا الْمُشْرِكٖينَ   اَنْ يُنَزَّلَ عَلَيْكُمْ مِنْ خَيْرٍ مِنْ رَبِّكُمْۜ وَاللّٰهُ يَخْتَصُّ   بِرَحْمَتِهٖ مَنْ يَشَٓاءُۜ وَاللّٰهُ ذُوالْفَضْلِ الْعَظٖيمِ﴿١٠٥﴾</vt:lpstr>
      <vt:lpstr>بَلٰى مَنْ اَسْلَمَ وَجْهَهُ لِلّٰهِ وَهُوَ مُحْسِنٌ فَلَهُٓ اَجْرُهُ عِنْدَ رَبِّهٖۖ وَلَا   خَوْفٌ عَلَيْهِمْ وَلَا هُمْ يَحْزَنُونَࣖ﴿١١٢﴾</vt:lpstr>
      <vt:lpstr>رَبَّنَا وَاجْعَلْنَا مُسْلِمَيْنِ لَكَ وَمِنْ ذُرِّيَّتِنَٓا اُمَّةً مُسْلِمَةً لَكَۖ وَاَرِنَا   مَنَاسِكَنَا وَتُبْ عَلَيْنَاۚ اِنَّكَ اَنْتَ التَّوَّابُ الرَّحٖيمُ﴿١٢٨﴾</vt:lpstr>
      <vt:lpstr>رَبَّنَا وَابْعَثْ فٖيهِمْ رَسُولًا مِنْهُمْ يَتْلُوا عَلَيْهِمْ اٰيَاتِكَ وَيُعَلِّمُهُمُ   الْكِتَابَ وَالْحِكْمَةَ وَيُزَكّٖيهِمْۜ اِنَّكَ اَنْتَ الْعَزٖيزُ الْحَكٖيمُ۟﴿١٢٩﴾</vt:lpstr>
      <vt:lpstr>قُولُٓوا اٰمَنَّا بِاللّٰهِ وَمَٓا اُنْزِلَ اِلَيْنَا وَمَٓا اُنْزِلَ اِلٰٓى اِبْرٰهٖيمَ وَاِسْمٰعٖيلَ وَاِسْحٰقَ وَيَعْقُوبَ   وَالْاَسْبَاطِ وَمَٓا اُو۫تِيَ مُوسٰى وَعٖيسٰى وَمَٓا اُو۫تِيَ النَّبِيُّونَ مِنْ رَبِّهِمْۚ لَا نُفَرِّقُ بَيْنَ   اَحَدٍ مِنْهُمْؗ وَنَحْنُ لَهُ مُسْلِمُونَ﴿١٣٦﴾</vt:lpstr>
      <vt:lpstr>قُلْ اَتُحَٓاجُّونَنَا فِي اللّٰهِ وَهُوَ رَبُّنَا وَرَبُّكُمْۚ وَلَـنَٓا اَعْمَالُنَا   وَلَكُمْ اَعْمَالُكُمْۚ وَنَحْنُ لَهُ مُخْلِصُونَۙ﴿١٣٩﴾</vt:lpstr>
      <vt:lpstr>قَدْ نَرٰى تَقَلُّبَ وَجْهِكَ فِي السَّمَٓاءِۚ فَلَنُوَلِّيَنَّكَ قِبْلَةً تَرْضٰيهَاۖ فَوَلِّ وَجْهَكَ   شَطْرَ الْمَسْجِدِ الْحَرَامِؕ وَحَيْثُ مَا كُنْتُمْ فَوَلُّوا وُجُوهَكُمْ شَطْرَهُؕ وَاِنَّ الَّذٖينَ   اُو۫تُوا الْكِتَابَ لَيَعْلَمُونَ اَنَّهُ الْحَقُّ مِنْ رَبِّهِمْؕ وَمَا اللّٰهُ بِغَافِلٍ عَمَّا   يَعْمَلُونَ﴿١٤٤﴾</vt:lpstr>
      <vt:lpstr>اَلْحَقُّ مِنْ رَبِّكَ فَلَا تَكُونَنَّ مِنَ الْمُمْتَرٖينَࣖ﴿١٤٧﴾</vt:lpstr>
      <vt:lpstr>وَمِنْ حَيْثُ خَرَجْتَ فَوَلِّ وَجْهَكَ شَطْرَ الْمَسْجِدِ الْحَرَامِؕ وَاِنَّهُ   لَلْحَقُّ مِنْ رَبِّكَؕ وَمَا اللّٰهُ بِغَافِلٍ عَمَّا تَعْمَلُونَ﴿١٤٩﴾</vt:lpstr>
      <vt:lpstr>اُو۬لٰٓئِكَ عَلَيْهِمْ صَلَوَاتٌ مِنْ رَبِّهِمْ وَرَحْمَةٌ وَاُو۬لٰٓئِكَ هُمُ الْمُهْتَدُونَ﴿١٥٧﴾</vt:lpstr>
      <vt:lpstr>يَٓا اَيُّهَا الَّذٖينَ اٰمَنُوا كُتِبَ عَلَيْكُمُ الْقِصَاصُ فِي الْقَتْلٰىؕ اَلْحُرُّ بِالْحُرِّ وَالْعَبْدُ بِالْعَبْدِ   وَالْاُنْثٰى بِالْاُنْثٰىؕ فَمَنْ عُفِيَ لَهُ مِنْ اَخٖيهِ شَيْءٌ فَاتِّبَاعٌ بِالْمَعْرُوفِ وَاَدَٓاءٌ اِلَيْهِ   بِاِحْسَانٍؕ ذٰلِكَ تَخْفٖيفٌ مِنْ رَبِّكُمْ وَرَحْمَةٌؕ فَمَنِ اعْتَدٰى بَعْدَ ذٰلِكَ فَلَهُ عَذَابٌ   اَلٖيمٌ﴿١٧٨﴾</vt:lpstr>
      <vt:lpstr>اَلْحَجُّ اَشْهُرٌ مَعْلُومَاتٌۚ فَمَنْ فَرَضَ فٖيهِنَّ الْحَجَّ فَلَا رَفَثَ وَلَا فُسُوقَ   وَلَا جِدَالَ فِى الْحَجِّۜ وَمَا تَفْعَلُوا مِنْ خَيْرٍ يَعْلَمْهُ اللّٰهُۜ وَتَزَوَّدُوا فَاِنَّ   خَيْرَ الزَّادِ التَّقْوٰىؗ وَاتَّقُونِ يَٓا اُو۬لِى الْاَلْبَابِ﴿١٩٧﴾</vt:lpstr>
      <vt:lpstr>وَمِنْهُمْ مَنْ يَقُولُ رَبَّنَٓا اٰتِنَا فِي الدُّنْيَا حَسَنَةً وَفِي الْاٰخِرَةِ   حَسَنَةً وَقِنَا عَذَابَ النَّارِ﴿٢٠١﴾</vt:lpstr>
      <vt:lpstr>وَقَالَ لَهُمْ نَبِيُّهُمْ اِنَّ اللّٰهَ قَدْ بَعَثَ لَكُمْ طَالُوتَ مَلِكًاۜ قَالُٓوا اَنّٰى يَكُونُ لَهُ الْمُلْكُ عَلَيْنَا   وَنَحْنُ اَحَقُّ بِالْمُلْكِ مِنْهُ وَلَمْ يُؤْتَ سَعَةً مِنَ الْمَالِۜ قَالَ اِنَّ اللّٰهَ اصْطَفٰيهُ عَلَيْكُمْ   وَزَادَهُ بَسْطَةً فِى الْعِلْمِ وَالْجِسْمِۜ وَاللّٰهُ يُؤْتٖى مُلْكَهُ مَنْ يَشَٓاءُۜ وَاللّٰهُ وَاسِعٌ   عَلٖيمٌ﴿٢٤٧﴾</vt:lpstr>
      <vt:lpstr>وَلَمَّا بَرَزُوا لِجَالُوتَ وَجُنُودِهٖ قَالُوا رَبَّنَٓا اَفْرِغْ عَلَيْنَا صَبْرًا   وَثَبِّتْ اَقْدَامَنَا وَانْصُرْنَا عَلَى الْقَوْمِ الْكَافِرٖينَۜ﴿٢٥٠﴾</vt:lpstr>
      <vt:lpstr>اَلَّذٖينَ يُنْفِقُونَ اَمْوَالَهُمْ بِالَّيْلِ وَالنَّهَارِ سِرًّا وَعَلَانِيَةً فَلَهُمْ اَجْرُهُمْ عِنْدَ   رَبِّهِمْۚ وَلَا خَوْفٌ عَلَيْهِمْ وَلَا هُمْ يَحْزَنُونَ﴿٢٧٤﴾</vt:lpstr>
      <vt:lpstr>اَلَّذٖينَ يَاْكُلُونَ الرِّبٰوا لَا يَقُومُونَ اِلَّا كَمَا يَقُومُ الَّذٖى يَتَخَبَّطُهُ الشَّيْطَانُ مِنَ   الْمَسِّۜ ذٰلِكَ بِاَنَّهُمْ قَالُٓوا اِنَّمَا الْبَيْعُ مِثْلُ الرِّبٰواۘ وَاَحَلَّ اللّٰهُ الْبَيْعَ وَحَرَّمَ   الرِّبٰواۜ فَمَنْ جَٓاءَهُ مَوْعِظَةٌ مِنْ رَبِّهٖ فَانْتَهٰى فَلَهُ مَا سَلَفَۜ وَاَمْرُهُٓ اِلَى اللّٰهِۜ   وَمَنْ عَادَ فَاُو۬لٰٓئِكَ اَصْحَابُ النَّارِۚ هُمْ فٖيهَا خَالِدُونَ﴿٢٧٥﴾</vt:lpstr>
      <vt:lpstr>اِنَّ الَّذٖينَ اٰمَنُوا وَعَمِلُوا الصَّالِحَاتِ وَاَقَامُوا الصَّلٰوةَ وَاٰتَوُا الزَّكٰوةَ   لَهُمْ اَجْرُهُمْ عِنْدَ رَبِّهِمْۚ وَلَا خَوْفٌ عَلَيْهِمْ وَلَا هُمْ يَحْزَنُونَ﴿٢٧٧﴾</vt:lpstr>
      <vt:lpstr>لِلْفُقَرَٓاءِ الَّذٖينَ اُحْصِرُوا فٖى سَبٖيلِ اللّٰهِ لَا يَسْتَطٖيعُونَ ضَرْبًا فِى   الْاَرْضِؗ يَحْسَبُهُمُ الْجَاهِلُ اَغْنِيَٓاءَ مِنَ التَّعَفُّفِۚ تَعْرِفُهُمْ بِسٖيمٰيهُمْۚ لَا   يَسْـَٔلُونَ النَّاسَ اِلْحَافًاۜ وَمَا تُنْفِقُوا مِنْ خَيْرٍ فَاِنَّ اللّٰهَ بِهٖ عَلٖيمٌ۟﴿٢٧٣﴾</vt:lpstr>
      <vt:lpstr>يَمْحَقُ اللّٰهُ الرِّبٰوا وَيُرْبِي الصَّدَقَاتِؕ وَاللّٰهُ لَا   يُحِبُّ كُلَّ كَفَّارٍ اَثٖيمٍ﴿٢٧٦﴾</vt:lpstr>
      <vt:lpstr>هُوَ الَّذٖٓى اَنْزَلَ عَلَيْكَ الْكِتَابَ مِنْهُ اٰيَاتٌ مُحْكَمَاتٌ هُنَّ اُمُّ الْكِتَابِ وَاُخَرُ   مُتَشَابِهَاتٌۜ فَاَمَّا الَّذٖينَ فٖى قُلُوبِهِمْ زَيْغٌ فَيَتَّبِعُونَ مَا تَشَابَهَ مِنْهُ ابْتِغَٓاءَ الْفِتْنَةِ   وَابْتِغَٓاءَ تَاْوٖيلِهٖۚ وَمَا يَعْلَمُ تَاْوٖيلَهُٓ اِلَّا اللّٰهُۘ وَالرَّاسِخُونَ فِى الْعِلْمِ يَقُولُونَ اٰمَنَّا   بِهٖۙ كُلٌّ مِنْ عِنْدِ رَبِّنَاۚ وَمَا يَذَّكَّرُ اِلَّٓا اُو۬لُوا الْاَلْبَابِ﴿٧﴾</vt:lpstr>
      <vt:lpstr>رَبَّنَا لَا تُزِغْ قُلُوبَنَا بَعْدَ اِذْ هَدَيْتَنَا وَهَبْ لَنَا مِنْ لَدُنْكَ   رَحْمَةًۚ اِنَّكَ اَنْتَ الْوَهَّابُ﴿٨﴾</vt:lpstr>
      <vt:lpstr>رَبَّنَٓا اِنَّكَ جَامِعُ النَّاسِ لِيَوْمٍ لَا رَيْبَ فٖيهِؕ اِنَّ اللّٰهَ لَا   يُخْلِفُ الْمٖيعَادَࣖ﴿٩﴾</vt:lpstr>
      <vt:lpstr>قُلْ اَؤُ۬نَبِّئُكُمْ بِخَيْرٍ مِنْ ذٰلِكُمْؕ لِلَّذٖينَ اتَّقَوْا عِنْدَ رَبِّهِمْ جَنَّاتٌ تَجْرٖي مِنْ   تَحْتِهَا الْاَنْهَارُ خَالِدٖينَ فٖيهَا وَاَزْوَاجٌ مُطَهَّرَةٌ وَرِضْوَانٌ مِنَ اللّٰهِؕ   وَاللّٰهُ بَصٖيرٌ بِالْعِبَادِۚ﴿١٥﴾</vt:lpstr>
      <vt:lpstr>اَلَّذٖينَ يَقُولُونَ رَبَّنَٓا اِنَّـنَٓا اٰمَنَّا فَاغْفِرْ لَنَا ذُنُوبَنَا وَقِنَا عَذَابَ النَّارِۚ﴿١٦﴾  اَلصَّابِرٖينَ وَالصَّادِقٖينَ وَالْقَانِتٖينَ وَالْمُنْفِقٖينَ وَالْمُسْتَغْفِرٖينَ بِالْاَسْحَارِ﴿١٧﴾ </vt:lpstr>
      <vt:lpstr>فَلَمَّا وَضَعَتْهَا قَالَتْ رَبِّ اِنّٖي وَضَعْتُهَٓا اُنْثٰىؕ وَاللّٰهُ اَعْلَمُ بِمَا   وَضَعَتْؕ وَلَيْسَ الذَّكَرُ كَالْاُنْثٰىۚ وَاِنّٖي سَمَّيْتُهَا مَرْيَمَ وَاِنّٖٓي   اُعٖيذُهَا بِكَ وَذُرِّيَّتَهَا مِنَ الشَّيْطَانِ الرَّجٖيمِ﴿٣٦﴾</vt:lpstr>
      <vt:lpstr>فَتَقَبَّلَهَا رَبُّهَا بِقَبُولٍ حَسَنٍ وَاَنْبَتَهَا نَبَاتًا حَسَنًاۙ وَكَفَّلَهَا زَكَرِيَّاۜ كُلَّمَا دَخَلَ   عَلَيْهَا زَكَرِيَّا الْمِحْرَابَۙ وَجَدَ عِنْدَهَا رِزْقًاۚ قَالَ يَا مَرْيَمُ اَنّٰى لَكِ هٰذَاۜ قَالَتْ   هُوَ مِنْ عِنْدِ اللّٰهِۜ اِنَّ اللّٰهَ يَرْزُقُ مَنْ يَشَٓاءُ بِغَيْرِ حِسَابٍ﴿٣٧﴾</vt:lpstr>
      <vt:lpstr>هُنَالِكَ دَعَا زَكَرِيَّا رَبَّهُۚ قَالَ رَبِّ هَبْ لٖي مِنْ لَدُنْكَ   ذُرِّيَّةً طَيِّبَةًۚ اِنَّكَ سَمٖيعُ الدُّعَٓاءِ﴿٣٨﴾</vt:lpstr>
      <vt:lpstr>قَالَ رَبِّ اَنّٰى يَكُونُ لٖي غُلَامٌ وَقَدْ بَلَغَنِيَ الْكِبَرُ   وَامْرَاَتٖي عَاقِرٌؕ قَالَ كَذٰلِكَ اللّٰهُ يَفْعَلُ مَا يَشَٓاءُ﴿٤٠﴾</vt:lpstr>
      <vt:lpstr>قَالَ رَبِّ اجْعَلْ لٖٓى اٰيَةًۜ قَالَ اٰيَتُكَ اَلَّا تُكَلِّمَ النَّاسَ ثَلٰثَةَ اَيَّامٍ اِلَّا   رَمْزًاۜ وَاذْكُرْ رَبَّكَ كَثٖيرًا وَسَبِّـحْ بِالْعَشِىِّ وَالْاِبْكَارِ۟﴿٤١﴾</vt:lpstr>
      <vt:lpstr>يَا مَرْيَمُ اقْنُتٖي لِرَبِّكِ وَاسْجُدٖي وَارْكَعٖي مَعَ الرَّاكِعٖينَ﴿٤٣﴾</vt:lpstr>
      <vt:lpstr>ذٰلِكَ مِنْ اَنْـبَٓاءِ الْغَيْبِ نُوحٖيهِ اِلَيْكَؕ وَمَا كُنْتَ لَدَيْهِمْ اِذْ يُلْقُونَ اَقْلَامَهُمْ   اَيُّهُمْ يَكْفُلُ مَرْيَمَۖ وَمَا كُنْتَ لَدَيْهِمْ اِذْ يَخْتَصِمُونَ﴿٤٤﴾</vt:lpstr>
      <vt:lpstr>وَرَسُولًا اِلٰى بَنٖٓى اِسْرَٓاءٖيلَ اَنّٖى قَدْ جِئْتُكُمْ بِاٰيَةٍ مِنْ رَبِّكُمْۙ اَنّٖٓى اَخْلُقُ لَكُمْ   مِنَ الطّٖينِ كَهَيْـَٔةِ الطَّيْرِ فَاَنْفُخُ فٖيهِ فَيَكُونُ طَيْرًا بِاِذْنِ اللّٰهِۚ وَاُبْرِئُ الْاَكْمَهَ   وَالْاَبْرَصَ وَاُحْيِ الْمَوْتٰى بِاِذْنِ اللّٰهِۚ وَاُنَبِّئُكُمْ بِمَا تَاْكُلُونَ وَمَا تَدَّخِرُونَۙ فٖى   بُيُوتِكُمْۜ اِنَّ فٖى ذٰلِكَ لَاٰيَةً لَكُمْ اِنْ كُنْتُمْ مُؤْمِنٖينَۚ﴿٤٩﴾</vt:lpstr>
      <vt:lpstr>وَمُصَدِّقًا لِمَا بَيْنَ يَدَىَّ مِنَ التَّوْرٰيةِ وَلِاُحِلَّ لَكُمْ بَعْضَ الَّذٖى حُرِّمَ   عَلَيْكُمْ وَجِئْتُكُمْ بِاٰيَةٍ مِنْ رَبِّكُمْ فَاتَّقُوا اللّٰهَ وَاَطٖيعُونِ﴿٥٠﴾</vt:lpstr>
      <vt:lpstr>اِنَّ اللّٰهَ رَبّٖي وَرَبُّكُمْ فَاعْبُدُوهُؕ هٰذَا صِرَاطٌ مُسْتَقٖيمٌ﴿٥١﴾</vt:lpstr>
      <vt:lpstr>رَبَّنَٓا اٰمَنَّا بِمَٓا اَنْزَلْتَ وَاتَّبَعْنَا الرَّسُولَ فَاكْتُبْنَا مَعَ الشَّاهِدٖينَ﴿٥٣﴾</vt:lpstr>
      <vt:lpstr>وَمَكَرُوا وَمَكَرَ اللّٰهُؕ وَاللّٰهُ خَيْرُ الْمَاكِرٖينَࣖ﴿٥٤﴾</vt:lpstr>
      <vt:lpstr>اَلْحَقُّ مِنْ رَبِّكَ فَلَا تَكُنْ مِنَ الْمُمْتَرٖينَ﴿٦٠﴾</vt:lpstr>
      <vt:lpstr>وَلَا تُؤْمِنُٓوا اِلَّا لِمَنْ تَبِـعَ دٖينَكُمْؕ قُلْ اِنَّ الْهُدٰى هُدَى اللّٰهِۙ اَنْ   يُؤْتٰٓى اَحَدٌ مِثْلَ مَٓا اُو۫تٖيتُمْ اَوْ يُحَٓاجُّوكُمْ عِنْدَ رَبِّكُمْؕ قُلْ اِنَّ   الْفَضْلَ بِيَدِ اللّٰهِۚ يُؤْتٖيهِ مَنْ يَشَٓاءُؕ وَاللّٰهُ وَاسِعٌ عَلٖيمٌۚ﴿٧٣﴾</vt:lpstr>
      <vt:lpstr>قُلْ اٰمَنَّا بِاللّٰهِ وَمَٓا اُنْزِلَ عَلَيْنَا وَمَٓا اُنْزِلَ عَلٰٓى اِبْرٰهٖيمَ وَاِسْمٰعٖيلَ   وَاِسْحٰقَ وَيَعْقُوبَ وَالْاَسْبَاطِ وَمَٓا اُو۫تِيَ مُوسٰى وَعٖيسٰى وَالنَّبِيُّونَ   مِنْ رَبِّهِمْۖ لَا نُفَرِّقُ بَيْنَ اَحَدٍ مِنْهُمْؗ وَنَحْنُ لَهُ مُسْلِمُونَ﴿٨٤﴾</vt:lpstr>
      <vt:lpstr>اِذْ تَقُولُ لِلْمُؤْمِنٖينَ اَلَنْ يَكْفِيَكُمْ اَنْ يُمِدَّ كُمْ رَبُّكُمْ بِثَلٰثَةِ   اٰلَافٍ مِنَ الْمَلٰٓئِكَةِ مُنْزَلٖينَؕ﴿١٢٤﴾</vt:lpstr>
      <vt:lpstr>بَلٰٓىۙ اِنْ تَصْبِرُوا وَتَتَّقُوا وَيَاْتُوكُمْ مِنْ فَوْرِهِمْ هٰذَا يُمْدِدْكُمْ   رَبُّكُمْ بِخَمْسَةِ اٰلَافٍ مِنَ الْمَلٰٓئِكَةِ مُسَوِّمٖينَ﴿١٢٥﴾</vt:lpstr>
      <vt:lpstr>وَسَارِعُٓوا اِلٰى مَغْفِرَةٍ مِنْ رَبِّكُمْ وَجَنَّةٍ عَرْضُهَا   السَّمٰوَاتُ وَالْاَرْضُۙ اُعِدَّتْ لِلْمُتَّقٖينَۙ﴿١٣٣﴾</vt:lpstr>
      <vt:lpstr>اُو۬لٰٓئِكَ جَزَٓاؤُ۬هُمْ مَغْفِرَةٌ مِنْ رَبِّهِمْ وَجَنَّاتٌ تَجْرٖي مِنْ تَحْتِهَا   الْاَنْهَارُ خَالِدٖينَ فٖيهَاؕ وَنِعْمَ اَجْرُ الْعَامِلٖينَؕ﴿١٣٦﴾</vt:lpstr>
      <vt:lpstr>وَمَا كَانَ قَوْلَهُمْ اِلَّٓا اَنْ قَالُوا رَبَّنَا اغْفِرْ لَنَا ذُنُوبَنَا وَاِسْرَافَنَا فٖٓي   اَمْرِنَا وَثَبِّتْ اَقْدَامَنَا وَانْصُرْنَا عَلَى الْقَوْمِ الْكَافِرٖينَ﴿١٤٧﴾</vt:lpstr>
      <vt:lpstr>وَلَا تَحْسَبَنَّ الَّذٖينَ قُتِلُوا فٖى سَبٖيلِ اللّٰهِ اَمْوَاتًاۜ بَلْ اَحْيَٓاءٌ عِنْدَ رَبِّهِمْ   يُرْزَقُونَۙ﴿١٦٩﴾  فَرِحٖينَ بِمَٓا اٰتٰيهُمُ اللّٰهُ مِنْ فَضْلِهٖۙ وَيَسْتَبْشِرُونَ بِالَّذٖينَ لَمْ يَلْحَقُوا بِهِمْ   مِنْ خَلْفِهِمْۙ اَلَّا خَوْفٌ عَلَيْهِمْ وَلَا هُمْ يَحْزَنُونَۘ﴿١٧٠﴾</vt:lpstr>
      <vt:lpstr>فَاسْتَجَابَ لَهُمْ رَبُّهُمْ اَنّٖى لَٓا اُضٖيعُ عَمَلَ عَامِلٍ مِنْكُمْ مِنْ ذَكَرٍ اَوْ اُنْثٰىۚ بَعْضُكُمْ مِنْ   بَعْضٍۚ فَالَّذٖينَ هَاجَرُوا وَاُخْرِجُوا مِنْ دِيَارِهِمْ وَاُو۫ذُوا فٖى سَبٖيلٖى وَقَاتَلُوا وَقُتِلُوا   لَاُكَفِّرَنَّ عَنْهُمْ سَيِّـَٔاتِهِمْ وَلَاُدْخِلَنَّهُمْ جَنَّاتٍ تَجْرٖى مِنْ تَحْتِهَا الْاَنْهَارُۚ ثَوَابًا مِنْ عِنْدِ   اللّٰهِۜ وَاللّٰهُ عِنْدَهُ حُسْنُ الثَّوَابِ﴿١٩٥﴾</vt:lpstr>
      <vt:lpstr>مَتَاعٌ قَلٖيلٌ ثُمَّ مَاْوٰيهُمْ جَهَنَّمُۜ وَبِئْسَ الْمِهَادُ﴿١٩٧﴾</vt:lpstr>
      <vt:lpstr>وَاِنَّ مِنْ اَهْلِ الْكِتَابِ لَمَنْ يُؤْمِنُ بِاللّٰهِ وَمَٓا اُنْزِلَ اِلَيْكُمْ وَمَٓا اُنْزِلَ   اِلَيْهِمْ خَاشِعٖينَ لِلّٰهِۙ لَا يَشْتَرُونَ بِاٰيَاتِ اللّٰهِ ثَمَنًا قَلٖيلًاۜ اُو۬لٰٓئِكَ لَهُمْ   اَجْرُهُمْ عِنْدَ رَبِّهِمْۜ اِنَّ اللّٰهَ سَرٖيعُ الْحِسَابِ﴿١٩٩﴾</vt:lpstr>
      <vt:lpstr>فَلَا وَرَبِّكَ لَا يُؤْمِنُونَ حَتّٰى يُحَكِّمُوكَ فٖيمَا شَجَرَ بَيْنَهُمْۙ ثُمَّ لَا   يَجِدُوا فٖٓى اَنْفُسِهِمْ حَرَجًا مِمَّا قَضَيْتَ وَيُسَلِّمُوا تَسْلٖيمًا﴿٦٥﴾</vt:lpstr>
      <vt:lpstr>وَمَا لَكُمْ لَا تُقَاتِلُونَ فٖى سَبٖيلِ اللّٰهِ وَالْمُسْتَضْعَفٖينَ مِنَ الرِّجَالِ وَالنِّسَٓاءِ   وَالْوِلْدَانِ الَّذٖينَ يَقُولُونَ رَبَّنَٓا اَخْرِجْنَا مِنْ هٰذِهِ الْقَرْيَةِ الظَّالِمِ اَهْلُهَاۚ وَاجْعَلْ   لَنَا مِنْ لَدُنْكَ وَلِيًّاۚ وَاجْعَلْ لَنَا مِنْ لَدُنْكَ نَصٖيرًاۜ﴿٧٥﴾</vt:lpstr>
      <vt:lpstr>اَلَمْ تَرَ اِلَى الَّذٖينَ قٖيلَ لَهُمْ كُفُّٓوا اَيْدِيَكُمْ وَاَقٖيمُوا الصَّلٰوةَ وَاٰتُوا الزَّكٰوةَۚ فَلَمَّا   كُتِبَ عَلَيْهِمُ الْقِتَالُ اِذَا فَرٖيقٌ مِنْهُمْ يَخْشَوْنَ النَّاسَ كَخَشْيَةِ اللّٰهِ اَوْ اَشَدَّ   خَشْيَةًۚ وَقَالُوا رَبَّنَا لِمَ كَتَبْتَ عَلَيْنَا الْقِتَالَۚ لَوْلَٓا اَخَّرْتَنَٓا اِلٰٓى اَجَلٍ قَرٖيبٍۜ قُلْ   مَتَاعُ الدُّنْيَا قَلٖيلٌۚ وَالْاٰخِرَةُ خَيْرٌ لِمَنِ اتَّقٰى وَلَا تُظْلَمُونَ فَتٖيلًا﴿٧٧﴾</vt:lpstr>
      <vt:lpstr>يَٓا اَيُّهَا النَّاسُ قَدْ جَٓاءَكُمُ الرَّسُولُ بِالْحَقِّ مِنْ رَبِّكُمْ فَاٰمِنُوا   خَيْرًا لَكُمْۜ وَاِنْ تَكْفُرُوا فَاِنَّ لِلّٰهِ مَا فِى السَّمٰوَاتِ وَالْاَرْضِۜ   وَكَانَ اللّٰهُ عَلٖيمًا حَكٖيمًا﴿١٧٠﴾</vt:lpstr>
      <vt:lpstr>يَٓا اَيُّهَا النَّاسُ قَدْ جَٓاءَكُمْ بُرْهَانٌ مِنْ رَبِّكُمْ وَاَنْزَلْنَٓا   اِلَيْكُمْ نُورًا مُبٖينًا﴿١٧٤﴾</vt:lpstr>
      <vt:lpstr>يَٓا اَيُّهَا الَّذٖينَ اٰمَنُوا لَا تُحِلُّوا شَعَٓائِرَ اللّٰهِ وَلَا الشَّهْرَ الْحَرَامَ وَلَا الْهَدْىَ وَلَا الْقَلَٓائِدَ وَلَٓا آٰمّٖينَ   الْبَيْتَ الْحَرَامَ يَبْتَغُونَ فَضْلًا مِنْ رَبِّهِمْ وَرِضْوَانًاۜ وَاِذَا حَلَلْتُمْ فَاصْطَادُواۜ وَلَا يَجْرِمَنَّكُمْ   شَنَاٰنُ قَوْمٍ اَنْ صَدُّوكُمْ عَنِ الْمَسْجِدِ الْحَرَامِ اَنْ تَعْتَدُواۘ وَتَعَاوَنُوا عَلَى الْبِرِّ وَالتَّقْوٰىۖ وَلَا   تَعَاوَنُوا عَلَى الْاِثْمِ وَالْعُدْوَانِۖ وَاتَّقُوا اللّٰهَۜ اِنَّ اللّٰهَ شَدٖيدُ الْعِقَابِ﴿٢﴾</vt:lpstr>
      <vt:lpstr>قَالُوا يَا مُوسٰٓى اِنَّا لَنْ نَدْخُلَهَٓا اَبَدًا مَا دَامُوا فٖيهَا   فَاذْهَبْ اَنْتَ وَرَبُّكَ فَقَاتِلَٓا اِنَّا هٰهُنَا قَاعِدُونَ﴿٢٤﴾</vt:lpstr>
      <vt:lpstr>قَالَ رَبِّ اِنّٖي لَٓا اَمْلِكُ اِلَّا نَفْسٖي وَاَخٖي فَافْرُقْ بَيْنَنَا   وَبَيْنَ الْقَوْمِ الْفَاسِقٖينَ﴿٢٥﴾</vt:lpstr>
      <vt:lpstr>وَقَالَتِ الْيَهُودُ يَدُ اللّٰهِ مَغْلُولَةٌۜ غُلَّتْ اَيْدٖيهِمْ وَلُعِنُوا بِمَا قَالُواۘ بَلْ يَدَاهُ مَبْسُوطَتَانِۙ يُنْفِقُ كَيْفَ   يَشَٓاءُۜ وَلَيَزٖيدَنَّ كَثٖيرًا مِنْهُمْ مَٓا اُنْزِلَ اِلَيْكَ مِنْ رَبِّكَ طُغْيَانًا وَكُفْرًاۜ وَاَلْقَيْنَا بَيْنَهُمُ الْعَدَاوَةَ   وَالْبَغْضَٓاءَ اِلٰى يَوْمِ الْقِيٰمَةِۜ كُلَّمَٓا اَوْقَدُوا نَارًا لِلْحَرْبِ اَطْفَاَهَا اللّٰهُۙ وَيَسْعَوْنَ فِى الْاَرْضِ   فَسَادًاۜ وَاللّٰهُ لَا يُحِبُّ الْمُفْسِدٖينَ﴿٦٤﴾</vt:lpstr>
      <vt:lpstr>وَلَوْ اَنَّهُمْ اَقَامُوا التَّوْرٰيةَ وَالْاِنْجٖيلَ وَمَٓا اُنْزِلَ اِلَيْهِمْ مِنْ رَبِّهِمْ   لَاَكَلُوا مِنْ فَوْقِهِمْ وَمِنْ تَحْتِ اَرْجُلِهِمْؕ مِنْهُمْ اُمَّةٌ مُقْتَصِدَةٌؕ   وَكَثٖيرٌ مِنْهُمْ سَٓاءَ مَا يَعْمَلُونَࣖ﴿٦٦﴾</vt:lpstr>
      <vt:lpstr>يَٓا اَيُّهَا الرَّسُولُ بَلِّـغْ مَٓا اُنْزِلَ اِلَيْكَ مِنْ رَبِّكَؕ وَاِنْ لَمْ تَفْعَلْ فَمَا بَلَّغْتَ   رِسَالَتَهُؕ وَاللّٰهُ يَعْصِمُكَ مِنَ النَّاسِؕ اِنَّ اللّٰهَ لَا يَهْدِي الْقَوْمَ الْكَافِرٖينَ﴿٦٧﴾</vt:lpstr>
      <vt:lpstr>قُلْ يَٓا اَهْلَ الْكِتَابِ لَسْتُمْ عَلٰى شَىْءٍ حَتّٰى تُقٖيمُوا التَّوْرٰيةَ وَالْاِنْجٖيلَ وَمَٓا اُنْزِلَ اِلَيْكُمْ مِنْ   رَبِّكُمْۜ وَلَيَزٖيدَنَّ كَثٖيرًا مِنْهُمْ مَٓا اُنْزِلَ اِلَيْكَ مِنْ رَبِّكَ طُغْيَانًا وَكُفْرًاۚ فَلَا تَاْسَ عَلَى الْقَوْمِ   الْكَافِرٖينَ﴿٦٨﴾</vt:lpstr>
      <vt:lpstr>لَقَدْ كَفَرَ الَّذٖينَ قَالُٓوا اِنَّ اللّٰهَ هُوَ الْمَسٖيحُ ابْنُ مَرْيَمَۜ وَقَالَ الْمَسٖيحُ يَا   بَنٖٓى اِسْرَٓاءٖيلَ اعْبُدُوا اللّٰهَ رَبّٖى وَرَبَّكُمْۜ اِنَّهُ مَنْ يُشْرِكْ بِاللّٰهِ فَقَدْ حَرَّمَ   اللّٰهُ عَلَيْهِ الْجَنَّةَ وَمَاْوٰيهُ النَّارُۜ وَمَا لِلظَّالِمٖينَ مِنْ اَنْصَارٍ﴿٧٢﴾</vt:lpstr>
      <vt:lpstr>وَاِذَا سَمِعُوا مَٓا اُنْزِلَ اِلَى الرَّسُولِ تَرٰٓى اَعْيُنَهُمْ تَفٖيضُ مِنَ الدَّمْعِ   مِمَّا عَرَفُوا مِنَ الْحَقِّۚ يَقُولُونَ رَبَّنَٓا اٰمَنَّا فَاكْتُبْنَا مَعَ الشَّاهِدٖينَ﴿٨٣﴾</vt:lpstr>
      <vt:lpstr>قَالَ عٖيسَى ابْنُ مَرْيَمَ اللّٰهُمَّ رَبَّنَٓا اَنْزِلْ عَلَيْنَا مَٓائِدَةً مِنَ   السَّمَٓاءِ تَكُونُ لَنَا عٖيدًا لِاَوَّلِنَا وَاٰخِرِنَا وَاٰيَةً مِنْكَۚ وَارْزُقْنَا   وَاَنْتَ خَيْرُ الرَّازِقٖينَ﴿١١٤﴾</vt:lpstr>
      <vt:lpstr>اِذْ قَالَ الْحَوَارِيُّونَ يَا عٖيسَى ابْنَ مَرْيَمَ هَلْ يَسْتَطٖيعُ رَبُّكَ اَنْ يُنَزِّلَ   عَلَيْنَا مَٓائِدَةً مِنَ السَّمَٓاءِؕ قَالَ اتَّقُوا اللّٰهَ اِنْ كُنْتُمْ مُؤْمِنٖينَ﴿١١٢﴾</vt:lpstr>
      <vt:lpstr>اَلْحَمْدُ لِلّٰهِ الَّذٖى خَلَقَ السَّمٰوَاتِ وَالْاَرْضَ وَجَعَلَ   الظُّلُمَاتِ وَالنُّورَۜ ثُمَّ الَّذٖينَ كَفَرُوا بِرَبِّهِمْ يَعْدِلُونَ﴿١﴾</vt:lpstr>
      <vt:lpstr>وَمَا تَاْتٖيهِمْ مِنْ اٰيَةٍ مِنْ اٰيَاتِ رَبِّهِمْ اِلَّا كَانُوا عَنْهَا   مُعْرِضٖينَ﴿٤﴾</vt:lpstr>
      <vt:lpstr>قُلْ اِنّٖٓي اَخَافُ اِنْ عَصَيْتُ رَبّٖي عَذَابَ يَوْمٍ عَظٖيمٍ﴿١٥﴾</vt:lpstr>
      <vt:lpstr>ثُمَّ لَمْ تَكُنْ فِتْنَتُهُمْ اِلَّٓا اَنْ قَالُوا وَاللّٰهِ رَبِّنَا مَا كُنَّا مُشْرِكٖينَ﴿٢٣﴾</vt:lpstr>
      <vt:lpstr>وَلَوْ تَرٰٓى اِذْ وُقِفُوا عَلَى النَّارِ فَقَالُوا يَا لَيْتَنَا نُرَدُّ وَلَا   نُكَذِّبَ بِاٰيَاتِ رَبِّنَا وَنَكُونَ مِنَ الْمُؤْمِنٖينَ﴿٢٧﴾</vt:lpstr>
      <vt:lpstr>وَلَوْ تَرٰٓى اِذْ وُقِفُوا عَلٰى رَبِّهِمْؕ قَالَ اَلَيْسَ هٰذَا بِالْحَقِّؕ قَالُوا   بَلٰى وَرَبِّنَاؕ قَالَ فَذُوقُوا الْعَذَابَ بِمَا كُنْتُمْ تَكْفُرُونَࣖ﴿٣٠﴾</vt:lpstr>
      <vt:lpstr>وَقَالُوا لَوْلَا نُزِّلَ عَلَيْهِ اٰيَةٌ مِنْ رَبِّهٖؕ قُلْ اِنَّ اللّٰهَ قَادِرٌ   عَلٰٓى اَنْ يُنَزِّلَ اٰيَةً وَلٰكِنَّ اَكْثَرَهُمْ لَا يَعْلَمُونَ﴿٣٧﴾</vt:lpstr>
      <vt:lpstr>وَاَنْذِرْ بِهِ الَّذٖينَ يَخَافُونَ اَنْ يُحْشَرُٓوا اِلٰى رَبِّهِمْ لَيْسَ   لَهُمْ مِنْ دُونِهٖ وَلِيٌّ وَلَا شَفٖيعٌ لَعَلَّهُمْ يَتَّقُونَ﴿٥١﴾</vt:lpstr>
      <vt:lpstr>وَلَا تَطْرُدِ الَّذٖينَ يَدْعُونَ رَبَّهُمْ بِالْغَدٰوةِ وَالْعَشِيِّ يُرٖيدُونَ   وَجْهَهُؕ مَا عَلَيْكَ مِنْ حِسَابِهِمْ مِنْ شَيْءٍ وَمَا مِنْ حِسَابِكَ   عَلَيْهِمْ مِنْ شَيْءٍ فَتَطْرُدَهُمْ فَتَكُونَ مِنَ الظَّالِمٖينَ﴿٥٢﴾</vt:lpstr>
      <vt:lpstr>وَاِذَا جَٓاءَكَ الَّذٖينَ يُؤْمِنُونَ بِاٰيَاتِنَا فَقُلْ سَلَامٌ عَلَيْكُمْ كَتَبَ   رَبُّكُمْ عَلٰى نَفْسِهِ الرَّحْمَةَۙ اَنَّهُ مَنْ عَمِلَ مِنْكُمْ سُٓوءًا بِجَهَالَةٍ   ثُمَّ تَابَ مِنْ بَعْدِهٖ وَاَصْلَحَ فَاَنَّهُ غَفُورٌ رَحٖيمٌ﴿٥٤﴾</vt:lpstr>
      <vt:lpstr>قُلْ اِنّٖي عَلٰى بَيِّنَةٍ مِنْ رَبّٖي وَكَذَّبْتُمْ بِهٖؕ مَا عِنْدٖي مَا تَسْتَعْجِلُونَ بِهٖؕ   اِنِ الْحُكْمُ اِلَّا لِلّٰهِؕ يَقُصُّ الْحَقَّ وَهُوَ خَيْرُ الْفَاصِلٖينَ﴿٥٧﴾</vt:lpstr>
      <vt:lpstr>فَلَمَّا رَاَ الْقَمَرَ بَازِغًا قَالَ هٰذَا رَبّٖىۚ فَلَمَّٓا اَفَلَ قَالَ لَئِنْ لَمْ   يَهْدِنٖى رَبّٖى لَاَكُونَنَّ مِنَ الْقَوْمِ الضَّٓالّٖينَ﴿٧٧﴾</vt:lpstr>
      <vt:lpstr>وَحَٓاجَّهُ قَوْمُهُۜ قَالَ اَتُحَٓاجُّٓونّٖى فِى اللّٰهِ وَقَدْ هَدٰينِۜ وَلَٓا اَخَافُ   مَا تُشْرِكُونَ بِهٖٓ اِلَّٓا اَنْ يَشَٓاءَ رَبّٖى شَيْـًٔاۜ وَسِعَ رَبّٖى كُلَّ شَىْءٍ   عِلْمًاۜ اَفَلَا تَتَذَكَّرُونَ﴿٨٠﴾</vt:lpstr>
      <vt:lpstr>وَتِلْكَ حُجَّتُنَٓا اٰتَيْنَاهَٓا اِبْرٰهٖيمَ عَلٰى قَوْمِهٖؕ نَرْفَعُ دَرَجَاتٍ   مَنْ نَشَٓاءُؕ اِنَّ رَبَّكَ حَكٖيمٌ عَلٖيمٌ﴿٨٣﴾</vt:lpstr>
      <vt:lpstr>ذٰلِكُمُ اللّٰهُ رَبُّكُمْۚ لَٓا اِلٰهَ اِلَّا هُوَۚ خَالِقُ كُلِّ شَيْءٍ فَاعْبُدُوهُۚ   وَهُوَ عَلٰى كُلِّ شَيْءٍ وَكٖيلٌ﴿١٠٢﴾</vt:lpstr>
      <vt:lpstr>قَدْ جَٓاءَكُمْ بَصَٓائِرُ مِنْ رَبِّكُمْۚ فَمَنْ اَبْصَرَ فَلِنَفْسِهٖۚ وَمَنْ   عَمِيَ فَعَلَيْهَاؕ وَمَٓا اَنَا۬ عَلَيْكُمْ بِحَفٖيظٍ﴿١٠٤﴾</vt:lpstr>
      <vt:lpstr>اِتَّبِعْ مَٓا اُو۫حِيَ اِلَيْكَ مِنْ رَبِّكَۚ لَٓا اِلٰهَ اِلَّا هُوَۚ وَاَعْرِضْ   عَنِ الْمُشْرِكٖينَ﴿١٠٦﴾</vt:lpstr>
      <vt:lpstr>وَلَا تَسُبُّوا الَّذٖينَ يَدْعُونَ مِنْ دُونِ اللّٰهِ فَيَسُبُّوا اللّٰهَ عَدْوًا بِغَيْرِ   عِلْمٍۜ كَذٰلِكَ زَيَّنَّا لِكُلِّ اُمَّةٍ عَمَلَهُمْ ثُمَّ اِلٰى رَبِّهِمْ مَرْجِعُهُمْ   فَيُنَبِّئُهُمْ بِمَا كَانُوا يَعْمَلُونَ﴿١٠٨﴾</vt:lpstr>
      <vt:lpstr>وَكَذٰلِكَ جَعَلْنَا لِكُلِّ نَبِىٍّ عَدُوًّا شَيَاطٖينَ الْاِنْسِ وَالْجِنِّ يُوحٖى بَعْضُهُمْ اِلٰى بَعْضٍ زُخْرُفَ   الْقَوْلِ غُرُورًاۜ وَلَوْ شَٓاءَ رَبُّكَ مَا فَعَلُوهُ فَذَرْهُمْ وَمَا يَفْتَرُونَ﴿١١٢﴾  وَلِتَصْغٰٓى اِلَيْهِ اَفْـِٔدَةُ الَّذٖينَ لَا يُؤْمِنُونَ بِالْاٰخِرَةِ وَلِيَرْضَوْهُ وَلِيَقْتَرِفُوا مَا هُمْ   مُقْتَرِفُونَ﴿١١٣﴾</vt:lpstr>
      <vt:lpstr>اَفَغَيْرَ اللّٰهِ اَبْتَغٖى حَكَمًا وَهُوَ الَّذٖٓى اَنْزَلَ اِلَيْكُمُ الْكِتَابَ مُفَصَّلًاۜ   وَالَّذٖينَ اٰتَيْنَاهُمُ الْكِتَابَ يَعْلَمُونَ اَنَّهُ مُنَزَّلٌ مِنْ رَبِّكَ بِالْحَقِّ   فَلَا تَكُونَنَّ مِنَ الْمُمْتَرٖينَ﴿١١٤﴾</vt:lpstr>
      <vt:lpstr>وَتَمَّتْ كَلِمَتُ رَبِّكَ صِدْقًا وَعَدْلًاۜ لَا مُبَدِّلَ لِكَلِمَاتِهٖۚ وَهُوَ   السَّمٖيعُ الْعَلٖيمُ﴿١١٥﴾</vt:lpstr>
      <vt:lpstr>اِنَّ رَبَّكَ هُوَ اَعْلَمُ مَنْ يَضِلُّ عَنْ سَبٖيلِهٖۚ وَهُوَ اَعْلَمُ بِالْمُهْتَدٖينَ﴿١١٧﴾</vt:lpstr>
      <vt:lpstr>وَمَا لَكُمْ اَلَّا تَاْكُلُوا مِمَّا ذُكِرَ اسْمُ اللّٰهِ عَلَيْهِ وَقَدْ فَصَّلَ لَكُمْ مَا حَرَّمَ عَلَيْكُمْ اِلَّا مَا اضْطُرِرْتُمْ   اِلَيْهِۜ وَاِنَّ كَثٖيرًا لَيُضِلُّونَ بِاَهْوَٓائِهِمْ بِغَيْرِ عِلْمٍۜ اِنَّ رَبَّكَ هُوَ اَعْلَمُ بِالْمُعْتَدٖينَ﴿١١٩﴾</vt:lpstr>
      <vt:lpstr>وَهٰذَا صِرَاطُ رَبِّكَ مُسْتَقٖيمًاۜ قَدْ فَصَّلْنَا الْاٰيَاتِ لِقَوْمٍ يَذَّكَّرُونَ﴿١٢٦﴾</vt:lpstr>
      <vt:lpstr>لَهُمْ دَارُ السَّلَامِ عِنْدَ رَبِّهِمْ وَهُوَ وَلِيُّهُمْ بِمَا كَانُوا يَعْمَلُونَ﴿١٢٧﴾</vt:lpstr>
      <vt:lpstr>وَيَوْمَ يَحْشُرُهُمْ جَمٖيعًاۚ يَا مَعْشَرَ الْجِنِّ قَدِ اسْتَكْثَرْتُمْ مِنَ الْاِنْسِۚ وَقَالَ اَوْلِيَٓاؤُ۬هُمْ مِنَ الْاِنْسِ رَبَّنَا اسْتَمْتَعَ   بَعْضُنَا بِبَعْضٍ وَبَلَغْنَٓا اَجَلَنَا الَّذٖٓى اَجَّلْتَ لَنَاۜ قَالَ النَّارُ مَثْوٰيكُمْ خَالِدٖينَ فٖيهَٓا اِلَّا مَا شَٓاءَ اللّٰهُۜ اِنَّ رَبَّكَ   حَكٖيمٌ عَلٖيمٌ﴿١٢٨﴾</vt:lpstr>
      <vt:lpstr>ذٰلِكَ اَنْ لَمْ يَكُنْ رَبُّكَ مُهْلِكَ الْقُرٰى بِظُلْمٍ وَاَهْلُهَا غَافِلُونَ﴿١٣١﴾</vt:lpstr>
      <vt:lpstr>وَلِكُلٍّ دَرَجَاتٌ مِمَّا عَمِلُواؕ وَمَا رَبُّكَ بِغَافِلٍ عَمَّا يَعْمَلُونَ﴿١٣٢﴾</vt:lpstr>
      <vt:lpstr>وَرَبُّكَ الْغَنِيُّ ذُو الرَّحْمَةِؕ اِنْ يَشَأْ يُذْهِبْكُمْ وَيَسْتَخْلِفْ مِنْ بَعْدِكُمْ مَا يَشَٓاءُ كَمَٓا اَنْشَاَ كُمْ مِنْ   ذُرِّيَّةِ قَوْمٍ اٰخَرٖينَؕ﴿١٣٣﴾</vt:lpstr>
      <vt:lpstr>قُلْ لَٓا اَجِدُ فٖى مَٓا اُو۫حِىَ اِلَىَّ مُحَرَّمًا عَلٰى طَاعِمٍ يَطْعَمُهُٓ اِلَّٓا اَنْ يَكُونَ مَيْتَةً اَوْ دَمًا مَسْفُوحًا   اَوْ لَحْمَ خِنْزٖيرٍ فَاِنَّهُ رِجْسٌ اَوْ فِسْقًا اُهِلَّ لِغَيْرِ اللّٰهِ بِهٖۚ فَمَنِ اضْطُرَّ غَيْرَ بَاغٍ وَلَا عَادٍ فَاِنَّ   رَبَّكَ غَفُورٌ رَحٖيمٌ﴿١٤٥﴾</vt:lpstr>
      <vt:lpstr>فَاِنْ كَذَّبُوكَ فَقُلْ رَبُّكُمْ ذُو رَحْمَةٍ وَاسِعَةٍۚ وَلَا يُرَدُّ بَأْسُهُ عَنِ الْقَوْمِ الْمُجْرِمٖينَ﴿١٤٧﴾</vt:lpstr>
      <vt:lpstr>قُلْ هَلُمَّ شُهَدَٓاءَكُمُ الَّذٖينَ يَشْهَدُونَ اَنَّ اللّٰهَ حَرَّمَ هٰذَاۚ فَاِنْ شَهِدُوا فَلَا تَشْهَدْ مَعَهُمْۚ وَلَا تَتَّبِـعْ   اَهْوَٓاءَ الَّذٖينَ كَذَّبُوا بِاٰيَاتِنَا وَالَّذٖينَ لَا يُؤْمِنُونَ بِالْاٰخِرَةِ وَهُمْ بِرَبِّهِمْ يَعْدِلُونَࣖ﴿١٥٠﴾</vt:lpstr>
      <vt:lpstr>قُلْ تَعَالَوْا اَتْلُ مَا حَرَّمَ رَبُّكُمْ عَلَيْكُمْ اَلَّا تُشْرِكُوا بِهٖ شَيْـًٔاۜ وَبِالْوَالِدَيْنِ اِحْسَانًاۚ وَلَا تَقْتُلُٓوا   اَوْلَادَكُمْ مِنْ اِمْلَاقٍۜ نَحْنُ نَرْزُقُكُمْ وَاِيَّاهُمْۚ وَلَا تَقْرَبُوا الْفَوَاحِشَ مَا ظَهَرَ مِنْهَا وَمَا بَطَنَۚ   وَلَا تَقْتُلُوا النَّفْسَ الَّتٖى حَرَّمَ اللّٰهُ اِلَّا بِالْحَقِّۜ ذٰلِكُمْ وَصّٰيكُمْ بِهٖ لَعَلَّكُمْ تَعْقِلُونَ</vt:lpstr>
      <vt:lpstr>ثُمَّ اٰتَيْنَا مُوسَى الْكِتَابَ تَمَامًا عَلَى الَّذٖٓى اَحْسَنَ وَتَفْصٖيلًا لِكُلِّ شَىْءٍ وَهُدًى وَرَحْمَةً لَعَلَّهُمْ   بِلِقَٓاءِ رَبِّهِمْ يُؤْمِنُونَ۟﴿١٥٤﴾</vt:lpstr>
      <vt:lpstr>اَوْ تَقُولُوا لَوْ اَنَّٓا اُنْزِلَ عَلَيْنَا الْكِتَابُ لَكُنَّٓا اَهْدٰى مِنْهُمْۚ فَقَدْ جَٓاءَكُمْ بَيِّنَةٌ مِنْ رَبِّكُمْ وَهُدًى   وَرَحْمَةٌۚ فَمَنْ اَظْلَمُ مِمَّنْ كَذَّبَ بِاٰيَاتِ اللّٰهِ وَصَدَفَ عَنْهَاؕ سَنَجْزِي الَّذٖينَ يَصْدِفُونَ عَنْ   اٰيَاتِنَا سُٓوءَ الْعَذَابِ بِمَا كَانُوا يَصْدِفُونَ﴿١٥٧﴾</vt:lpstr>
      <vt:lpstr>هَلْ يَنْظُرُونَ اِلَّٓا اَنْ تَاْتِيَهُمُ الْمَلٰٓئِكَةُ اَوْ يَاْتِىَ رَبُّكَ اَوْ يَاْتِىَ بَعْضُ اٰيَاتِ رَبِّكَۜ يَوْمَ يَاْتٖى   بَعْضُ اٰيَاتِ رَبِّكَ لَا يَنْفَعُ نَفْسًا اٖيمَانُهَا لَمْ تَكُنْ اٰمَنَتْ مِنْ قَبْلُ اَوْ كَسَبَتْ فٖٓى اٖيمَانِهَا خَيْرًاۜ   قُلِ انْتَظِرُٓوا اِنَّا مُنْتَظِرُونَ﴿١٥٨﴾</vt:lpstr>
      <vt:lpstr>قُلْ اِنَّنٖى هَدٰينٖى رَبّٖٓى اِلٰى صِرَاطٍ مُسْتَقٖيمٍۚ دٖينًا قِيَمًا مِلَّةَ اِبْرٰهٖيمَ حَنٖيفًاۚ وَمَا كَانَ مِنَ   الْمُشْرِكٖينَ﴿١٦١﴾</vt:lpstr>
      <vt:lpstr>وَهُوَ الَّذٖي جَعَلَكُمْ خَلَٓائِفَ الْاَرْضِ وَرَفَعَ بَعْضَكُمْ فَوْقَ بَعْضٍ دَرَجَاتٍ لِيَبْلُوَكُمْ فٖي مَٓا   اٰتٰيكُمْؕ اِنَّ رَبَّكَ سَرٖيعُ الْعِقَابِؗ وَاِنَّهُ لَغَفُورٌ رَحٖيمٌ﴿١٦٥﴾</vt:lpstr>
      <vt:lpstr>اِتَّبِعُوا مَٓا اُنْزِلَ اِلَيْكُمْ مِنْ رَبِّكُمْ وَلَا تَتَّبِعُوا مِنْ دُونِهٖٓ اَوْلِيَٓاءَۜ قَلٖيلًا مَا تَذَكَّرُونَ﴿٣﴾</vt:lpstr>
      <vt:lpstr>فَوَسْوَسَ لَهُمَا الشَّيْطَانُ لِيُبْدِيَ لَهُمَا مَا وُ۫رِيَ عَنْهُمَا مِنْ سَوْاٰتِهِمَا وَقَالَ مَا نَهٰيكُمَا رَبُّكُمَا   عَنْ هٰذِهِ الشَّجَرَةِ اِلَّٓا اَنْ تَكُونَا مَلَكَيْنِ اَوْ تَكُونَا مِنَ الْخَالِدٖينَ﴿٢٠﴾</vt:lpstr>
      <vt:lpstr>فَدَلّٰيهُمَا بِغُرُورٍۚ فَلَمَّا ذَاقَا الشَّجَرَةَ بَدَتْ لَهُمَا سَوْاٰتُهُمَا وَطَفِقَا يَخْصِفَانِ عَلَيْهِمَا مِنْ وَرَقِ   الْجَنَّةِؕ وَنَادٰيهُمَا رَبُّهُمَٓا اَلَمْ اَنْهَكُمَا عَنْ تِلْكُمَا الشَّجَرَةِ وَاَقُلْ لَكُمَٓا اِنَّ الشَّيْطَانَ لَكُمَا عَدُوٌّ   مُبٖينٌ﴿٢٢﴾</vt:lpstr>
      <vt:lpstr>قُلْ اَمَرَ رَبّٖي بِالْقِسْطِࣞ وَاَقٖيمُوا وُجُوهَكُمْ عِنْدَ كُلِّ مَسْجِدٍ وَادْعُوهُ مُخْلِصٖينَ لَهُ الدّٖينَؕ كَمَا   بَدَاَكُمْ تَعُودُونَؕ﴿٢٩﴾</vt:lpstr>
      <vt:lpstr>قُلْ اِنَّمَا حَرَّمَ رَبِّىَ الْفَوَاحِشَ مَا ظَهَرَ مِنْهَا وَمَا بَطَنَ وَالْاِثْمَ وَالْبَغْىَ بِغَيْرِ الْحَقِّ وَاَنْ   تُشْرِكُوا بِاللّٰهِ مَا لَمْ يُنَزِّلْ بِهٖ سُلْطَانًا وَاَنْ تَقُولُوا عَلَى اللّٰهِ مَا لَا تَعْلَمُونَ﴿٣٣﴾</vt:lpstr>
      <vt:lpstr>قَالَ ادْخُلُوا فٖٓى اُمَمٍ قَدْ خَلَتْ مِنْ قَبْلِكُمْ مِنَ الْجِنِّ وَالْاِنْسِ فِى النَّارِۜ كُلَّمَا دَخَلَتْ اُمَّةٌ لَعَنَتْ   اُخْتَهَاۜ حَتّٰٓى اِذَا ادَّارَكُوا فٖيهَا جَمٖيعًاۙ قَالَتْ اُخْرٰيهُمْ لِاُو۫لٰيهُمْ رَبَّنَا هٰٓؤُ۬لَٓاءِ اَضَلُّونَا فَاٰتِهِمْ   عَذَابًا ضِعْفًا مِنَ النَّارِۜ قَالَ لِكُلٍّ ضِعْفٌ وَلٰكِنْ لَا تَعْلَمُونَ﴿٣٨﴾</vt:lpstr>
      <vt:lpstr>وَنَزَعْنَا مَا فٖي صُدُورِهِمْ مِنْ غِلٍّ تَجْرٖي مِنْ تَحْتِهِمُ الْاَنْهَارُۚ وَقَالُوا الْحَمْدُ لِلّٰهِ الَّذٖي هَدٰينَا   لِهٰذَا وَمَا كُنَّا لِنَهْتَدِيَ لَوْلَٓا اَنْ هَدٰينَا اللّٰهُۚ لَقَدْ جَٓاءَتْ رُسُلُ رَبِّنَا بِالْحَقِّؕ وَنُودُٓوا اَنْ تِلْكُمُ   الْجَنَّةُ اُو۫رِثْتُمُوهَا بِمَا كُنْتُمْ تَعْمَلُونَ﴿٤٣﴾</vt:lpstr>
      <vt:lpstr>وَنَادٰٓى اَصْحَابُ الْجَنَّةِ اَصْحَابَ النَّارِ اَنْ قَدْ وَجَدْنَا مَا وَعَدَنَا رَبُّنَا حَقاًّ فَهَلْ وَجَدْتُمْ مَا   وَعَدَ رَبُّكُمْ حَقاًّؕ قَالُوا نَعَمْۚ فَاَذَّنَ مُؤَذِّنٌ بَيْنَهُمْ اَنْ لَعْنَةُ اللّٰهِ عَلَى الظَّالِمٖينَۙ﴿٤٤﴾</vt:lpstr>
      <vt:lpstr>وَاِذَا صُرِفَتْ اَبْصَارُهُمْ تِلْقَٓاءَ اَصْحَابِ النَّارِۙ قَالُوا رَبَّـنَا لَا تَجْعَلْنَا مَعَ الْقَوْمِ   الظَّالِمٖينَࣖ﴿٤٧﴾</vt:lpstr>
      <vt:lpstr>هَلْ يَنْظُرُونَ اِلَّا تَأْوٖيلَهُؕ يَوْمَ يَأْتٖي تَأْوٖيلُهُ يَقُولُ الَّذٖينَ نَسُوهُ مِنْ قَبْلُ قَدْ جَٓاءَتْ رُسُلُ رَبِّنَا   بِالْحَقِّۚ فَهَلْ لَنَا مِنْ شُفَعَٓاءَ فَيَشْفَعُوا لَـنَٓا اَوْ نُرَدُّ فَنَعْمَلَ غَيْرَ الَّذٖي كُنَّا نَعْمَلُؕ قَدْ خَسِرُٓوا   اَنْفُسَهُمْ وَضَلَّ عَنْهُمْ مَا كَانُوا يَفْتَرُونَࣖ﴿٥٣﴾</vt:lpstr>
      <vt:lpstr>وَهُوَ الَّذٖي يُرْسِلُ الرِّيَاحَ بُشْراً بَيْنَ يَدَيْ رَحْمَتِهٖؕ حَتّٰٓى اِذَٓا اَقَلَّتْ سَحَاباً ثِقَالاً سُقْنَاهُ لِبَلَدٍ   مَيِّتٍ فَاَنْزَلْنَا بِهِ الْمَٓاءَ فَاَخْرَجْنَا بِهٖ مِنْ كُلِّ الثَّمَرَاتِؕ كَذٰلِكَ نُخْرِجُ الْمَوْتٰى لَعَلَّكُمْ   تَذَكَّرُونَ﴿٥٧﴾</vt:lpstr>
      <vt:lpstr>قَالَ قَدْ وَقَعَ عَلَيْكُمْ مِنْ رَبِّكُمْ رِجْسٌ وَغَضَبٌؕ اَتُجَادِلُونَنٖي فٖٓي اَسْمَٓاءٍ سَمَّيْتُمُوهَٓا اَنْتُمْ   وَاٰبَٓاؤُ۬كُمْ مَا نَزَّلَ اللّٰهُ بِهَا مِنْ سُلْطَانٍؕ فَانْتَظِرُٓوا اِنّٖي مَعَكُمْ مِنَ الْمُنْتَظِرٖينَ﴿٧١﴾</vt:lpstr>
      <vt:lpstr>وَاِلٰى ثَمُودَ اَخَاهُمْ صَـالِـحاًۘ قَالَ يَا قَوْمِ اعْبُدُوا اللّٰهَ مَا لَكُمْ مِنْ اِلٰهٍ غَيْرُهُؕ قَدْ جَٓاءَتْكُمْ بَيِّنَةٌ مِنْ   رَبِّكُمْؕ هٰذِهٖ نَاقَةُ اللّٰهِ لَكُمْ اٰيَةً فَذَرُوهَا تَأْكُلْ فٖٓي اَرْضِ اللّٰهِ وَلَا تَمَسُّوهَا بِسُٓوءٍ فَيَأْخُذَكُمْ عَذَابٌ   اَلٖيمٌ﴿٧٣﴾</vt:lpstr>
      <vt:lpstr>قَالَ الْمَلَأُ الَّذٖينَ اسْتَكْبَرُوا مِنْ قَوْمِهٖ لِلَّذٖينَ اسْتُضْعِفُوا لِمَنْ اٰمَنَ مِنْهُمْ اَتَعْلَمُونَ اَنَّ صَالِحاً   مُرْسَلٌ مِنْ رَبِّهٖؕ قَالُٓوا اِنَّا بِمَٓا اُرْسِلَ بِهٖ مُؤْمِنُونَ﴿٧٥﴾</vt:lpstr>
      <vt:lpstr>فَعَقَرُوا النَّاقَةَ وَعَتَوْا عَنْ اَمْرِ رَبِّهِمْ وَقَالُوا يَا صَالِحُ ائْتِنَا بِمَا تَعِدُنَٓا اِنْ كُنْتَ مِنَ   الْمُرْسَلٖينَ﴿٧٧﴾</vt:lpstr>
      <vt:lpstr>فَتَوَلّٰى عَنْهُمْ وَقَالَ يَا قَوْمِ لَقَدْ اَبْلَغْتُكُمْ رِسَالَةَ رَبّٖي وَنَصَحْتُ لَكُمْ وَلٰكِنْ لَا تُحِبُّونَ   النَّاصِحٖينَ﴿٧٩﴾</vt:lpstr>
      <vt:lpstr>وَاِلٰى مَدْيَنَ اَخَاهُمْ شُعَيْباًؕ قَالَ يَا قَوْمِ اعْبُدُوا اللّٰهَ مَا لَكُمْ مِنْ اِلٰهٍ غَيْرُهُؕ قَدْ جَٓاءَتْكُمْ بَيِّنَةٌ مِنْ   رَبِّكُمْ فَاَوْفُوا الْكَيْلَ وَالْمٖيزَانَ وَلَا تَبْخَسُوا النَّاسَ اَشْيَٓاءَهُمْ وَلَا تُفْسِدُوا فِي الْاَرْضِ بَعْدَ   اِصْلَاحِهَاؕ ذٰلِكُمْ خَيْرٌ لَكُمْ اِنْ كُنْتُمْ مُؤْمِنٖينَۚ﴿٨٥﴾</vt:lpstr>
      <vt:lpstr>قَدِ افْتَرَيْنَا عَلَى اللّٰهِ كَذِباً اِنْ عُدْنَا فٖي مِلَّتِكُمْ بَعْدَ اِذْ نَجّٰينَا اللّٰهُ مِنْهَاؕ وَمَا يَكُونُ لَـنَٓا اَنْ نَعُودَ   فٖيهَٓا اِلَّٓا اَنْ يَشَٓاءَ اللّٰهُ رَبُّنَاؕ وَسِعَ رَبُّنَا كُلَّ شَيْءٍ عِلْماًؕ عَلَى اللّٰهِ تَوَكَّلْنَاؕ رَبَّـنَا افْتَحْ بَيْنَنَا وَبَيْنَ   قَوْمِنَا بِالْحَقِّ وَاَنْتَ خَيْرُ الْفَاتِحٖينَ﴿٨٩﴾</vt:lpstr>
      <vt:lpstr>فَتَوَلّٰى عَنْهُمْ وَقَالَ يَا قَوْمِ لَقَدْ اَبْلَغْتُكُمْ رِسَالَاتِ رَبّٖي وَنَصَحْتُ لَكُمْۚ فَكَيْفَ اٰسٰى عَلٰى قَوْمٍ   كَافِرٖينَࣖ﴿٩٣﴾</vt:lpstr>
      <vt:lpstr>وَقَالَ مُوسٰى يَا فِرْعَوْنُ اِنّٖي رَسُولٌ مِنْ رَبِّ الْعَالَمٖينَۚ﴿١٠٤﴾</vt:lpstr>
      <vt:lpstr>حَقٖيقٌ عَلٰٓى اَنْ لَٓا اَقُولَ عَلَى اللّٰهِ اِلَّا الْحَقَّؕ قَدْ جِئْتُكُمْ بِبَيِّنَةٍ مِنْ رَبِّكُمْ فَاَرْسِلْ مَعِيَ بَنٖٓي   اِسْرَٓاءٖيلَؕ﴿١٠٥﴾</vt:lpstr>
      <vt:lpstr>قَالُٓوا اٰمَنَّا بِرَبِّ الْعَالَمٖينَۙ﴿١٢١﴾  رَبِّ مُوسٰى وَهٰرُونَ﴿١٢٢﴾ </vt:lpstr>
      <vt:lpstr>قَالُٓوا اِنَّٓا اِلٰى رَبِّنَا مُنْقَلِبُونَۚ﴿١٢٥﴾</vt:lpstr>
      <vt:lpstr>وَمَا تَنْقِمُ مِنَّٓا اِلَّٓا اَنْ اٰمَنَّا بِاٰيَاتِ رَبِّنَا لَمَّا جَٓاءَتْنَاؕ رَبَّـنَٓا اَفْرِغْ عَلَيْنَا صَبْراً وَتَوَفَّـنَا   مُسْلِمٖينَࣖ﴿١٢٦﴾</vt:lpstr>
      <vt:lpstr>قَالُٓوا اُو۫ذٖينَا مِنْ قَبْلِ اَنْ تَأْتِيَنَا وَمِنْ بَعْدِ مَا جِئْتَنَاؕ قَالَ عَسٰى رَبُّكُمْ اَنْ يُهْلِكَ عَدُوَّكُمْ   وَيَسْتَخْلِفَكُمْ فِي الْاَرْضِ فَيَنْظُرَ كَيْفَ تَعْمَلُونَࣖ﴿١٢٩﴾</vt:lpstr>
      <vt:lpstr>وَلَمَّا وَقَعَ عَلَيْهِمُ الرِّجْزُ قَالُوا يَا مُوسَى ادْعُ لَنَا رَبَّكَ بِمَا عَهِدَ عِنْدَكَۚ لَئِنْ كَشَفْتَ عَنَّا   الرِّجْزَ لَنُؤْمِنَنَّ لَكَ وَلَنُرْسِلَنَّ مَعَكَ بَنٖٓي اِسْرَٓاءٖيلَۚ﴿١٣٤﴾</vt:lpstr>
      <vt:lpstr>وَاَوْرَثْنَا الْقَوْمَ الَّذٖينَ كَانُوا يُسْتَضْعَفُونَ مَشَارِقَ الْاَرْضِ وَمَغَارِبَهَا الَّتٖي بَارَكْنَا فٖيهَاؕ   وَتَمَّتْ كَلِمَتُ رَبِّكَ الْحُسْنٰى عَلٰى بَنٖٓي اِسْرَٓائٖلَ بِمَا صَبَرُواؕ وَدَمَّرْنَا مَا كَانَ يَصْنَعُ فِرْعَوْنُ   وَقَوْمُهُ وَمَا كَانُوا يَعْرِشُونَ﴿١٣٧﴾</vt:lpstr>
      <vt:lpstr>وَاِذْ اَنْجَيْنَاكُمْ مِنْ اٰلِ فِرْعَوْنَ يَسُومُونَكُمْ سُٓوءَ الْعَذَابِۚ يُقَتِّلُونَ اَبْنَٓاءَكُمْ وَيَسْتَحْيُونَ نِسَٓاءَكُمْؕ   وَفٖي ذٰلِكُمْ بَلَٓاءٌ مِنْ رَبِّكُمْ عَظٖيمٌࣖ﴿١٤١﴾</vt:lpstr>
      <vt:lpstr>وَوٰعَدْنَا مُوسٰى ثَلٰثٖينَ لَيْلَةً وَاَتْمَمْنَاهَا بِعَشْرٍ فَتَمَّ مٖيقَاتُ رَبِّهٖٓ اَرْبَعٖينَ لَيْلَةًۚ وَقَالَ مُوسٰى   لِاَخٖيهِ هٰرُونَ اخْلُفْنٖي فٖي قَوْمٖي وَاَصْلِحْ وَلَا تَتَّبِـعْ سَبٖيلَ الْمُفْسِدٖينَ﴿١٤٢﴾</vt:lpstr>
      <vt:lpstr>وَلَمَّا جَٓاءَ مُوسٰى لِمٖيقَاتِنَا وَكَلَّمَهُ رَبُّهُۙ قَالَ رَبِّ اَرِنٖٓي اَنْظُرْ اِلَيْكَؕ قَالَ لَنْ تَرٰينٖي وَلٰكِنِ انْظُرْ   اِلَى الْجَبَلِ فَاِنِ اسْتَقَرَّ مَكَانَهُ فَسَوْفَ تَرٰينٖيۚ فَلَمَّا تَجَلّٰى رَبُّهُ لِلْجَبَلِ جَعَلَهُ دَكاًّ وَخَرَّ مُوسٰى   صَعِقاًۚ فَلَمَّٓا اَفَاقَ قَالَ سُبْحَانَكَ تُبْتُ اِلَيْكَ وَاَنَا۬ اَوَّلُ الْمُؤْمِنٖينَ﴿١٤٣﴾</vt:lpstr>
      <vt:lpstr>وَلَمَّا رَجَعَ مُوسٰٓى اِلٰى قَوْمِهٖ غَضْبَانَ اَسِفاًۙ قَالَ بِئْسَمَا خَلَفْتُمُونٖي مِنْ بَعْدٖيۚ اَعَجِلْتُمْ اَمْرَ   رَبِّكُمْۚ وَاَلْقَى الْاَلْوَاحَ وَاَخَذَ بِرَأْسِ اَخٖيهِ يَجُرُّهُٓ اِلَيْهِؕ قَالَ ابْنَ اُمَّ اِنَّ الْقَوْمَ اسْتَضْعَفُونٖي   وَكَادُوا يَقْتُلُونَنٖيؗ فَلَا تُشْمِتْ بِيَ الْاَعْدَٓاءَ وَلَا تَجْعَلْنٖي مَعَ الْقَوْمِ الظَّالِمٖينَ﴿١٥٠﴾</vt:lpstr>
      <vt:lpstr>قَالَ رَبِّ اغْفِرْ لٖي وَلِاَخٖي وَاَدْخِلْنَا فٖي رَحْمَتِكَؗ وَاَنْتَ اَرْحَمُ الرَّاحِمٖينَࣖ﴿١٥١﴾</vt:lpstr>
      <vt:lpstr>اِنَّ الَّذٖينَ اتَّخَذُوا الْعِجْلَ سَيَنَالُهُمْ غَضَبٌ مِنْ رَبِّهِمْ وَذِلَّةٌ فِي الْحَيٰوةِ الدُّنْيَاؕ وَكَذٰلِكَ نَجْزِي   الْمُفْتَرٖينَ﴿١٥٢﴾</vt:lpstr>
      <vt:lpstr>وَالَّذٖينَ عَمِلُوا السَّيِّـَٔاتِ ثُمَّ تَابُوا مِنْ بَعْدِهَا وَاٰمَنُواؗ اِنَّ رَبَّكَ مِنْ بَعْدِهَا لَغَفُورٌ رَحٖيمٌ﴿١٥٣﴾</vt:lpstr>
      <vt:lpstr>وَلَمَّا سَكَتَ عَنْ مُوسَى الْغَضَبُ اَخَذَ الْاَلْوَاحَۚ وَفٖي نُسْخَتِهَا هُدًى وَرَحْمَةٌ لِلَّذٖينَ هُمْ لِرَبِّهِمْ   يَرْهَبُونَ﴿١٥٤﴾</vt:lpstr>
      <vt:lpstr>وَاِذْ قَالَتْ اُمَّةٌ مِنْهُمْ لِمَ تَعِظُونَ قَوْماًۙۨ اللّٰهُ مُهْلِكُهُمْ اَوْ مُعَذِّبُهُمْ عَذَاباً شَدٖيداًؕ قَالُوا مَعْذِرَةً اِلٰى   رَبِّكُمْ وَلَعَلَّهُمْ يَتَّقُونَ﴿١٦٤﴾</vt:lpstr>
      <vt:lpstr>يَسْـَٔلُونَكَ عَنِ السَّاعَةِ اَيَّانَ مُرْسٰيهَاؕ قُلْ اِنَّمَا عِلْمُهَا عِنْدَ رَبّٖيۚ لَا يُجَلّٖيهَا لِوَقْتِهَٓا اِلَّا هُوَؕ ثَقُلَتْ   فِي السَّمٰوَاتِ وَالْاَرْضِؕ لَا تَأْتٖيكُمْ اِلَّا بَغْتَةًؕ يَسْـَٔلُونَكَ كَاَنَّكَ حَفِيٌّ عَنْهَاؕ قُلْ اِنَّمَا عِلْمُهَا عِنْدَ   اللّٰهِ وَلٰكِنَّ اَكْثَرَ النَّاسِ لَا يَعْلَمُونَ﴿١٨٧﴾</vt:lpstr>
      <vt:lpstr>هُوَ الَّذٖي خَلَقَكُمْ مِنْ نَفْسٍ وَاحِدَةٍ وَجَعَلَ مِنْهَا زَوْجَهَا لِيَسْكُنَ اِلَيْهَاۚ فَلَمَّا تَغَشّٰيهَا حَمَلَتْ   حَمْلاً خَفٖيفاً فَمَرَّتْ بِهٖۚ فَلَمَّٓا اَثْقَلَتْ دَعَوَا اللّٰهَ رَبَّهُمَا لَئِنْ اٰتَيْتَنَا صَالِحاً لَنَكُونَنَّ مِنَ   الشَّاكِرٖينَ﴿١٨٩﴾</vt:lpstr>
      <vt:lpstr>وَاِخْوَانُهُمْ يَمُدُّونَهُمْ فِي الْغَيِّ ثُمَّ لَا يُقْصِرُونَ﴿٢٠٢﴾</vt:lpstr>
      <vt:lpstr>وَاذْكُرْ رَبَّكَ فٖى نَفْسِكَ تَضَرُّعًا وَخٖيفَةً وَدُونَ الْجَهْرِ مِنَ الْقَوْلِ بِالْغُدُوِّ وَالْاٰصَالِ وَلَا تَكُنْ   مِنَ الْغَافِلٖينَ﴿٢٠٥﴾</vt:lpstr>
      <vt:lpstr>اِنَّ الَّذٖينَ عِنْدَ رَبِّكَ لَا يَسْتَكْبِرُونَ عَنْ عِبَادَتِهٖ وَيُسَبِّحُونَهُ وَلَهُ يَسْجُدُونَ﴿٢٠٦﴾</vt:lpstr>
      <vt:lpstr>اِنَّمَا الْمُؤْمِنُونَ الَّذٖينَ اِذَا ذُكِرَ اللّٰهُ وَجِلَتْ قُلُوبُهُمْ وَاِذَا تُلِيَتْ عَلَيْهِمْ اٰيَاتُهُ زَادَتْهُمْ اٖيمَانًا   وَعَلٰى رَبِّهِمْ يَتَوَكَّلُونَۚ﴿٢﴾</vt:lpstr>
      <vt:lpstr>اُو۬لٰٓئِكَ هُمُ الْمُؤْمِنُونَ حَقًّاۜ لَهُمْ دَرَجَاتٌ عِنْدَ رَبِّهِمْ وَمَغْفِرَةٌ وَرِزْقٌ كَرٖيمٌۚ﴿٤﴾</vt:lpstr>
      <vt:lpstr>كَمَٓا اَخْرَجَكَ رَبُّكَ مِنْ بَيْتِكَ بِالْحَقِّۖ وَاِنَّ فَرٖيقًا مِنَ الْمُؤْمِنٖينَ لَكَارِهُونَۙ﴿٥﴾</vt:lpstr>
      <vt:lpstr>اِذْ تَسْتَغٖيثُونَ رَبَّكُمْ فَاسْتَجَابَ لَكُمْ اَنّٖي مُمِدُّكُمْ بِاَلْفٍ مِنَ الْمَلٰٓئِكَةِ مُرْدِفٖينَ﴿٩﴾</vt:lpstr>
      <vt:lpstr>اِذْ يُوحٖي رَبُّكَ اِلَى الْمَلٰٓئِكَةِ اَنّٖي مَعَكُمْ فَثَبِّتُوا الَّذٖينَ اٰمَنُواؕ سَاُلْقٖي فٖي قُلُوبِ الَّذٖينَ كَفَرُوا   الرُّعْبَ فَاضْرِبُوا فَوْقَ الْاَعْنَاقِ وَاضْرِبُوا مِنْهُمْ كُلَّ بَنَانٍؕ﴿١٢﴾</vt:lpstr>
      <vt:lpstr>كَدَأْبِ اٰلِ فِرْعَوْنَۙ وَالَّذٖينَ مِنْ قَبْلِهِمْؕ كَذَّبُوا بِاٰيَاتِ رَبِّهِمْۚ فَاَهْلَكْنَاهُمْ بِذُنُوبِهِمْ وَاَغْرَقْـنَٓا اٰلَ   فِرْعَوْنَۚ وَكُلٌّ كَانُوا ظَالِمٖينَ﴿٥٤﴾</vt:lpstr>
      <vt:lpstr>يُبَشِّرُهُمْ رَبُّهُمْ بِرَحْمَةٍ مِنْهُ وَرِضْوَانٍ وَجَنَّاتٍ لَهُمْ فٖيهَا نَعٖيمٌ مُقٖيمٌۙ﴿٢١﴾</vt:lpstr>
      <vt:lpstr>اِتَّخَذُٓوا اَحْبَارَهُمْ وَرُهْبَانَهُمْ اَرْبَاباً مِنْ دُونِ اللّٰهِ وَالْمَسٖيحَ ابْنَ مَرْيَمَۚ وَمَٓا اُمِرُٓوا اِلَّا لِيَعْبُدُٓوا   اِلٰهاً وَاحِداًۚ لَٓا اِلٰهَ اِلَّا هُوَؕ سُبْحَانَهُ عَمَّا يُشْرِكُونَ﴿٣١﴾</vt:lpstr>
      <vt:lpstr>اَكَانَ لِلنَّاسِ عَجَباً اَنْ اَوْحَيْنَٓا اِلٰى رَجُلٍ مِنْهُمْ اَنْ اَنْذِرِ النَّاسَ وَبَشِّرِ الَّذٖينَ اٰمَنُٓوا اَنَّ لَهُمْ قَدَمَ   صِدْقٍ عِنْدَ رَبِّهِمْؕ قَالَ الْكَافِرُونَ اِنَّ هٰذَا لَسَاحِرٌ مُبٖينٌ﴿٢﴾</vt:lpstr>
      <vt:lpstr>اِنَّ رَبَّكُمُ اللّٰهُ الَّذٖي خَلَقَ السَّمٰوَاتِ وَالْاَرْضَ فٖي سِتَّةِ اَيَّامٍ ثُمَّ اسْتَوٰى عَلَى الْعَرْشِ يُدَبِّرُ   الْاَمْرَؕ مَا مِنْ شَفٖيعٍ اِلَّا مِنْ بَعْدِ اِذْنِهٖؕ ذٰلِكُمُ اللّٰهُ رَبُّكُمْ فَاعْبُدُوهُؕ اَفَلَا تَذَكَّرُونَ﴿٣﴾</vt:lpstr>
      <vt:lpstr>وَاِذَا تُتْلٰى عَلَيْهِمْ اٰيَاتُنَا بَيِّنَاتٍۙ قَالَ الَّذٖينَ لَا يَرْجُونَ لِقَٓاءَنَا ائْتِ بِقُرْاٰنٍ غَيْرِ هٰذَٓا اَوْ بَدِّلْهُؕ قُلْ   مَا يَكُونُ لٖٓي اَنْ اُبَدِّلَهُ مِنْ تِلْقَٓائِ۬ نَفْسٖيۚ اِنْ اَتَّبِعُ اِلَّا مَا يُوحٰٓى اِلَيَّۚ اِنّٖٓي اَخَافُ اِنْ عَصَيْتُ   رَبّٖي عَذَابَ يَوْمٍ عَظٖيمٍ﴿١٥﴾</vt:lpstr>
      <vt:lpstr>وَمَا كَانَ النَّاسُ اِلَّٓا اُمَّةً وَاحِدَةً فَاخْتَلَفُواؕ وَلَوْلَا كَلِمَةٌ سَبَقَتْ مِنْ رَبِّكَ لَقُضِيَ بَيْنَهُمْ فٖيمَا فٖيهِ   يَخْتَلِفُونَ﴿١٩﴾</vt:lpstr>
      <vt:lpstr>وَيَقُولُونَ لَوْلَٓا اُنْزِلَ عَلَيْهِ اٰيَةٌ مِنْ رَبِّهٖۚ فَقُلْ اِنَّمَا الْغَيْبُ لِلّٰهِ فَانْتَظِرُواۚ اِنّٖي مَعَكُمْ مِنَ   الْمُنْتَظِرٖينَࣖ﴿٢٠﴾</vt:lpstr>
      <vt:lpstr>قُلْ مَنْ يَرْزُقُكُمْ مِنَ السَّمَٓاءِ وَالْاَرْضِ اَمَّنْ يَمْلِكُ السَّمْعَ وَالْاَبْصَارَ وَمَنْ يُخْرِجُ الْحَيَّ مِنَ   الْمَيِّتِ وَيُخْرِجُ الْمَيِّتَ مِنَ الْحَيِّ وَمَنْ يُدَبِّرُ الْاَمْرَؕ فَسَيَقُولُونَ اللّٰهُۚ فَقُلْ اَفَلَا تَتَّقُونَ﴿٣١﴾</vt:lpstr>
      <vt:lpstr>فَذٰلِكُمُ اللّٰهُ رَبُّكُمُ الْحَقُّۚ فَمَاذَا بَعْدَ الْحَقِّ اِلَّا الضَّلَالُۚ فَاَنّٰى تُصْرَفُونَ﴿٣٢﴾</vt:lpstr>
      <vt:lpstr>كَذٰلِكَ حَقَّتْ كَلِمَتُ رَبِّكَ عَلَى الَّذٖينَ فَسَقُٓوا اَنَّهُمْ لَا يُؤْمِنُونَ﴿٣٣﴾</vt:lpstr>
      <vt:lpstr>وَمَا كَانَ هٰذَا الْقُرْاٰنُ اَنْ يُفْتَرٰى مِنْ دُونِ اللّٰهِ وَلٰكِنْ تَصْدٖيقَ الَّذٖي بَيْنَ يَدَيْهِ وَتَفْصٖيلَ   الْكِتَابِ لَا رَيْبَ فٖيهِ مِنْ رَبِّ الْعَالَمٖينَࣞ﴿٣٧﴾</vt:lpstr>
      <vt:lpstr>وَيَسْتَنْبِـؤُ۫نَكَ اَحَقٌّ هُوَؕ قُلْ اٖي وَرَبّٖٓي اِنَّهُ لَحَقٌّ وَمَٓا اَنْتُمْ بِمُعْجِزٖينَࣖ﴿٥٣﴾</vt:lpstr>
      <vt:lpstr>يَٓا اَيُّهَا النَّاسُ قَدْ جَٓاءَتْكُمْ مَوْعِظَةٌ مِنْ رَبِّكُمْ وَشِفَٓاءٌ لِمَا فِي الصُّدُورِ وَهُدًى وَرَحْمَةٌ   لِلْمُؤْمِنٖينَ﴿٥٧﴾</vt:lpstr>
      <vt:lpstr>وَقَالَ مُوسٰى رَبَّـنَٓا اِنَّكَ اٰتَيْتَ فِرْعَوْنَ وَمَلَاَهُ زٖينَةً وَاَمْوَالاً فِي الْحَيٰوةِ الدُّنْيَاۙ رَبَّـنَا لِيُضِلُّوا   عَنْ سَبٖيلِكَۚ رَبَّـنَا اطْمِسْ عَلٰٓى اَمْوَالِهِمْ وَاشْدُدْ عَلٰى قُلُوبِهِمْ فَلَا يُؤْمِنُوا حَتّٰى يَرَوُا الْعَذَابَ   الْاَلٖيمَ﴿٨٨﴾</vt:lpstr>
      <vt:lpstr>وَلَقَدْ بَوَّأْنَا بَنٖٓي اِسْرَٓائٖلَ مُبَوَّاَ صِدْقٍ وَرَزَقْنَاهُمْ مِنَ الطَّيِّبَاتِۚ فَمَا اخْتَلَفُوا حَتّٰى جَٓاءَهُمُ الْعِلْمُؕ   اِنَّ رَبَّكَ يَقْضٖي بَيْنَهُمْ يَوْمَ الْقِيٰمَةِ فٖيمَا كَانُوا فٖيهِ يَخْتَلِفُونَ﴿٩٣﴾</vt:lpstr>
      <vt:lpstr>فَاِنْ كُنْتَ فٖي شَكٍّ مِمَّٓا اَنْزَلْـنَٓا اِلَيْكَ فَسْـَٔلِ الَّذٖينَ يَقْرَؤُ۫نَ الْكِتَابَ مِنْ قَبْلِكَۚ لَقَدْ جَٓاءَكَ الْحَقُّ   مِنْ رَبِّكَ فَلَا تَكُونَنَّ مِنَ الْمُمْتَرٖينَۙ﴿٩٤﴾</vt:lpstr>
      <vt:lpstr>وَلَوْ شَٓاءَ رَبُّكَ لَاٰمَنَ مَنْ فِي الْاَرْضِ كُلُّهُمْ جَمٖيعاًؕ اَفَاَنْتَ تُكْرِهُ النَّاسَ حَتّٰى يَكُونُوا   مُؤْمِنٖينَ﴿٩٩﴾</vt:lpstr>
      <vt:lpstr>وَاِنْ يَمْسَسْكَ اللّٰهُ بِضُرٍّ فَلَا كَاشِفَ لَـهُٓ اِلَّا هُوَۚ وَاِنْ يُرِدْكَ بِخَيْرٍ فَلَا رَٓادَّ لِفَضْلِهٖؕ يُصٖيبُ بِهٖ   مَنْ يَشَٓاءُ مِنْ عِبَادِهٖؕ وَهُوَ الْغَفُورُ الرَّحٖيمُ﴿١٠٧﴾</vt:lpstr>
      <vt:lpstr>قُلْ يَٓا اَيُّهَا النَّاسُ قَدْ جَٓاءَكُمُ الْحَقُّ مِنْ رَبِّكُمْۚ فَمَنِ اهْتَدٰى فَاِنَّمَا يَهْتَدٖي لِنَفْسِهٖۚ وَمَنْ ضَلَّ   فَاِنَّمَا يَضِلُّ عَلَيْهَاۚ وَمَٓا اَنَا۬ عَلَيْكُمْ بِوَكٖيلٍؕ﴿١٠٨﴾</vt:lpstr>
      <vt:lpstr>اَمْ يَقُولُونَ افْتَرٰيهُؕ قُلْ فَأْتُوا بِسُورَةٍ مِثْلِهٖ وَادْعُوا مَنِ اسْتَطَعْتُمْ مِنْ دُونِ اللّٰهِ اِنْ كُنْتُمْ   صَادِقٖينَ﴿٣٨﴾</vt:lpstr>
      <vt:lpstr>بَلْ كَذَّبُوا بِمَا لَمْ يُحٖيطُوا بِعِلْمِهٖ وَلَمَّا يَأْتِهِمْ تَأْوٖيلُهُؕ كَذٰلِكَ كَذَّبَ الَّذٖينَ مِنْ قَبْلِهِمْ فَانْظُرْ كَيْفَ   كَانَ عَاقِبَةُ الظَّالِمٖينَ﴿٣٩﴾</vt:lpstr>
      <vt:lpstr>وَمِنْهُمْ مَنْ يُؤْمِنُ بِهٖ وَمِنْهُمْ مَنْ لَا يُؤْمِنُ بِهٖؕ وَرَبُّكَ اَعْلَمُ بِالْمُفْسِدٖينَࣖ﴿٤٠﴾</vt:lpstr>
      <vt:lpstr>قُلْ اَرَاَيْتُمْ مَٓا اَنْزَلَ اللّٰهُ لَكُمْ مِنْ رِزْقٍ فَجَعَلْتُمْ مِنْهُ حَرَاماً وَحَلَالاًؕ قُلْ آٰللّٰهُ اَذِنَ لَكُمْ اَمْ عَلَى   اللّٰهِ تَفْتَرُونَ﴿٥٩﴾</vt:lpstr>
      <vt:lpstr>وَمَا ظَنُّ الَّذٖينَ يَفْتَرُونَ عَلَى اللّٰهِ الْكَذِبَ يَوْمَ الْقِيٰمَةِؕ اِنَّ اللّٰهَ لَذُو فَضْلٍ عَلَى النَّاسِ وَلٰكِنَّ   اَكْثَرَهُمْ لَا يَشْكُرُونَࣖ﴿٦٠﴾</vt:lpstr>
      <vt:lpstr>وَمَا تَكُونُ فٖي شَأْنٍ وَمَا تَتْلُوا مِنْهُ مِنْ قُرْاٰنٍ وَلَا تَعْمَلُونَ مِنْ عَمَلٍ اِلَّا كُنَّا عَلَيْكُمْ شُهُوداً اِذْ   تُفٖيضُونَ فٖيهِؕ وَمَا يَعْزُبُ عَنْ رَبِّكَ مِنْ مِثْقَالِ ذَرَّةٍ فِي الْاَرْضِ وَلَا فِي السَّمَٓاءِ وَلَٓا   اَصْغَرَ مِنْ ذٰلِكَ وَلَٓا اَكْبَرَ اِلَّا فٖي كِتَابٍ مُبٖينٍ﴿٦١﴾</vt:lpstr>
      <vt:lpstr>فَقَالُوا عَلَى اللّٰهِ تَوَكَّلْنَاۚ رَبَّـنَا لَا تَجْعَلْنَا فِتْنَةً لِلْقَوْمِ الظَّالِمٖينَۙ﴿٨٥﴾</vt:lpstr>
      <vt:lpstr>وَنَجِّنَا بِرَحْمَتِكَ مِنَ الْقَوْمِ الْكَافِرٖينَ﴿٨٦﴾</vt:lpstr>
      <vt:lpstr>قَالَ قَدْ اُجٖيبَتْ دَعْوَتُكُمَا فَاسْتَقٖيمَا وَلَا تَتَّبِعَٓانِّ سَبٖيلَ الَّذٖينَ لَا يَعْلَمُونَ﴿٨٩﴾</vt:lpstr>
      <vt:lpstr>اِنَّ الَّذٖينَ حَقَّتْ عَلَيْهِمْ كَلِمَتُ رَبِّكَ لَا يُؤْمِنُونَۙ﴿٩٦﴾  وَلَوْ جَٓاءَتْهُمْ كُلُّ اٰيَةٍ حَتّٰى يَرَوُا الْعَذَابَ الْاَلٖيمَ﴿٩٧﴾ </vt:lpstr>
      <vt:lpstr>اَفَمَنْ كَانَ عَلٰى بَيِّنَةٍ مِنْ رَبِّهٖ وَيَتْلُوهُ شَاهِدٌ مِنْهُ وَمِنْ قَبْلِهٖ كِتَابُ مُوسٰٓى اِمَاماً وَرَحْمَةًؕ   اُو۬لٰٓئِكَ يُؤْمِنُونَ بِهٖؕ وَمَنْ يَكْفُرْ بِهٖ مِنَ الْاَحْزَابِ فَالنَّارُ مَوْعِدُهُۚ فَلَا تَكُ فٖي مِرْيَةٍ مِنْهُ اِنَّهُ   الْحَقُّ مِنْ رَبِّكَ وَلٰكِنَّ اَكْثَرَ النَّاسِ لَا يُؤْمِنُونَ﴿١٧﴾</vt:lpstr>
      <vt:lpstr>وَمَنْ اَظْلَمُ مِمَّنِ افْتَرٰى عَلَى اللّٰهِ كَذِباًؕ اُو۬لٰٓئِكَ يُعْرَضُونَ عَلٰى رَبِّهِمْ وَيَقُولُ الْاَشْهَادُ هٰٓؤُ۬لآَءِ   الَّذٖينَ كَذَبُوا عَلٰى رَبِّهِمْۚ اَلَا لَعْنَةُ اللّٰهِ عَلَى الظَّالِمٖينَۙ﴿١٨﴾</vt:lpstr>
      <vt:lpstr>اِنَّ الَّذٖينَ اٰمَنُوا وَعَمِلُوا الصَّالِحَاتِ وَاَخْبَتُٓوا اِلٰى رَبِّهِمْۙ اُو۬لٰٓئِكَ اَصْحَابُ الْجَنَّةِۚ هُمْ فٖيهَا   خَالِدُونَ﴿٢٣﴾</vt:lpstr>
      <vt:lpstr>قَالَ يَا قَوْمِ اَرَاَيْتُمْ اِنْ كُنْتُ عَلٰى بَيِّنَةٍ مِنْ رَبّٖي وَاٰتٰينٖي رَحْمَةً مِنْ عِنْدِهٖ فَعُمِّيَتْ عَلَيْكُمْؕ   اَنُلْزِمُكُمُوهَا وَاَنْتُمْ لَهَا كَارِهُونَ﴿٢٨﴾</vt:lpstr>
      <vt:lpstr>وَيَا قَوْمِ لَٓا اَسْـَٔلُكُمْ عَلَيْهِ مَالاًؕ اِنْ اَجْرِيَ اِلَّا عَلَى اللّٰهِ وَمَٓا اَنَا۬ بِطَارِدِ الَّذٖينَ اٰمَنُواؕ اِنَّهُمْ   مُلَاقُوا رَبِّهِمْ وَلٰكِنّٖٓي اَرٰيكُمْ قَوْماً تَجْهَلُونَ﴿٢٩﴾</vt:lpstr>
      <vt:lpstr>وَلَا يَنْفَعُكُمْ نُصْحٖٓي اِنْ اَرَدْتُ اَنْ اَنْصَحَ لَكُمْ اِنْ كَانَ اللّٰهُ يُرٖيدُ اَنْ يُغْوِيَكُمْؕ هُوَ رَبُّكُمْ وَاِلَيْهِ   تُرْجَعُونَؕ﴿٣٤﴾</vt:lpstr>
      <vt:lpstr>وَقَالَ ارْكَبُوا فٖيهَا بِسْمِ اللّٰهِ مَجْرٰۭۙيهَا وَمُرْسٰيهَاؕ اِنَّ رَبّٖي لَغَفُورٌ رَحٖيمٌ﴿٤١﴾</vt:lpstr>
      <vt:lpstr>وَنَادٰى نُوحٌ رَبَّهُ فَقَالَ رَبِّ اِنَّ ابْنٖي مِنْ اَهْلٖي وَاِنَّ وَعْدَكَ الْحَقُّ وَاَنْتَ اَحْكَمُ   الْحَاكِمٖينَ﴿٤٥﴾</vt:lpstr>
      <vt:lpstr>وَاِلٰى عَادٍ اَخَاهُمْ هُوداًؕ قَالَ يَا قَوْمِ اعْبُدُوا اللّٰهَ مَا لَكُمْ مِنْ اِلٰهٍ غَيْرُهُؕ اِنْ اَنْتُمْ اِلَّا   مُفْتَرُونَ﴿٥٠﴾</vt:lpstr>
      <vt:lpstr>وَيَا قَوْمِ اسْتَغْفِرُوا رَبَّكُمْ ثُمَّ تُوبُٓوا اِلَيْهِ يُرْسِلِ السَّمَٓاءَ عَلَيْكُمْ مِدْرَاراً وَيَزِدْكُمْ قُوَّةً اِلٰى   قُوَّتِكُمْ وَلَا تَتَوَلَّوْا مُجْرِمٖينَ﴿٥٢﴾</vt:lpstr>
      <vt:lpstr>اِنّٖي تَوَكَّلْتُ عَلَى اللّٰهِ رَبّٖي وَرَبِّكُمْؕ مَا مِنْ دَٓابَّةٍ اِلَّا هُوَ اٰخِذٌ بِنَاصِيَتِهَاؕ اِنَّ رَبّٖي عَلٰى صِرَاطٍ   مُسْتَقٖيمٍ﴿٥٦﴾</vt:lpstr>
      <vt:lpstr>فَاِنْ تَوَلَّوْا فَقَدْ اَبْلَغْتُكُمْ مَٓا اُرْسِلْتُ بِهٖٓ اِلَيْكُمْؕ وَيَسْتَخْلِفُ رَبّٖي قَوْماً غَيْرَكُمْۚ وَلَا تَضُرُّونَهُ شَيْـٔاًؕ   اِنَّ رَبّٖي عَلٰى كُلِّ شَيْءٍ حَفٖيظٌ﴿٥٧﴾</vt:lpstr>
      <vt:lpstr>وَتِلْكَ عَادٌ جَحَدُوا بِاٰيَاتِ رَبِّهِمْ وَعَصَوْا رُسُلَهُ وَاتَّبَعُٓوا اَمْرَ كُلِّ جَبَّارٍ عَنٖيدٍ﴿٥٩﴾</vt:lpstr>
      <vt:lpstr>وَاُتْبِعُوا فٖي هٰذِهِ الدُّنْيَا لَعْنَةً وَيَوْمَ الْقِيٰمَةِؕ اَلَٓا اِنَّ عَاداً كَفَرُوا رَبَّهُمْؕ اَلَا بُعْداً لِعَادٍ قَوْمِ   هُودٍࣖ﴿٦٠﴾</vt:lpstr>
      <vt:lpstr>وَاِلٰى ثَمُودَ اَخَاهُمْ صَالِحاًۘ قَالَ يَا قَوْمِ اعْبُدُوا اللّٰهَ مَا لَكُمْ مِنْ اِلٰهٍ غَيْرُهُؕ هُوَ اَنْشَاَكُمْ مِنَ   الْاَرْضِ وَاسْتَعْمَرَكُمْ فٖيهَا فَاسْتَغْفِرُوهُ ثُمَّ تُوبُٓوا اِلَيْهِؕ اِنَّ رَبّٖي قَرٖيبٌ مُجٖيبٌ﴿٦١﴾</vt:lpstr>
      <vt:lpstr>قَالَ يَا قَوْمِ اَرَاَيْتُمْ اِنْ كُنْتُ عَلٰى بَيِّنَةٍ مِنْ رَبّٖي وَاٰتٰينٖي مِنْهُ رَحْمَةً فَمَنْ يَنْصُرُنٖي مِنَ اللّٰهِ اِنْ   عَصَيْتُهُ فَمَا تَزٖيدُونَنٖي غَيْرَ تَخْسٖيرٍ﴿٦٣﴾</vt:lpstr>
      <vt:lpstr>فَلَمَّا جَٓاءَ اَمْرُنَا نَجَّيْنَا صَالِحاً وَالَّذٖينَ اٰمَنُوا مَعَهُ بِرَحْمَةٍ مِنَّا وَمِنْ خِزْيِ يَوْمِئِذٍؕ اِنَّ رَبَّكَ هُوَ   الْقَوِيُّ الْعَزٖيزُ﴿٦٦﴾</vt:lpstr>
      <vt:lpstr>كَاَنْ لَمْ يَغْنَوْا فٖيهَاؕ اَلَٓا اِنَّ ثَمُودَا۬ كَفَرُوا رَبَّهُمْؕ اَلَا بُعْداً لِثَمُودَࣖ﴿٦٨﴾</vt:lpstr>
      <vt:lpstr>اِنَّ اِبْرٰهٖيمَ لَحَلٖيمٌ اَوَّاهٌ مُنٖيبٌ﴿٧٥﴾</vt:lpstr>
      <vt:lpstr>قَالُوا يَا لُوطُ اِنَّا رُسُلُ رَبِّكَ لَنْ يَصِلُٓوا اِلَيْكَ فَاَسْرِ بِاَهْلِكَ بِقِطْعٍ مِنَ الَّيْلِ وَلَا يَلْتَفِتْ مِنْكُمْ   اَحَدٌ اِلَّا امْرَاَتَكَؕ اِنَّهُ مُصٖيبُهَا مَٓا اَصَابَهُمْؕ اِنَّ مَوْعِدَهُمُ الصُّبْحُؕ اَلَيْسَ الصُّبْحُ بِقَرٖيبٍ﴿٨١﴾</vt:lpstr>
      <vt:lpstr>فَلَمَّا جَٓاءَ اَمْرُنَا جَعَلْنَا عَالِيَهَا سَافِلَهَا وَاَمْطَرْنَا عَلَيْهَا حِجَارَةً مِنْ سِجّٖيلٍۙ مَنْضُودٍۙ﴿٨٢﴾  مُسَوَّمَةً عِنْدَ رَبِّكَؕ وَمَا هِيَ مِنَ الظَّالِمٖينَ بِبَعٖيدٍࣖ﴿٨٣﴾ </vt:lpstr>
      <vt:lpstr>قَالَ يَا قَوْمِ اَرَاَيْتُمْ اِنْ كُنْتُ عَلٰى بَيِّنَةٍ مِنْ رَبّٖي وَرَزَقَنٖي مِنْهُ رِزْقاً حَسَناًؕ وَمَٓا اُرٖيدُ اَنْ   اُخَالِفَكُمْ اِلٰى مَٓا اَنْهٰيكُمْ عَنْهُؕ اِنْ اُرٖيدُ اِلَّا الْاِصْلَاحَ مَا اسْتَطَعْتُؕ وَمَا تَوْفٖيقٖٓي اِلَّا بِاللّٰهِؕ عَلَيْهِ   تَوَكَّلْتُ وَاِلَيْهِ اُنٖيبُ﴿٨٨﴾</vt:lpstr>
      <vt:lpstr>قَالَ يَا قَوْمِ اَرَهْطٖٓي اَعَزُّ عَلَيْكُمْ مِنَ اللّٰهِؕ وَاتَّخَذْتُمُوهُ وَرَٓاءَكُمْ ظِهْرِياًّؕ اِنَّ رَبّٖي بِمَا تَعْمَلُونَ   مُحٖيطٌ﴿٩٢﴾</vt:lpstr>
      <vt:lpstr>وَمَا ظَلَمْنَاهُمْ وَلٰكِنْ ظَلَمُٓوا اَنْفُسَهُمْ فَـمَٓا اَغْنَتْ عَنْهُمْ اٰلِهَتُهُمُ الَّتٖي يَدْعُونَ مِنْ دُونِ اللّٰهِ مِنْ   شَيْءٍ لَمَّا جَٓاءَ اَمْرُ رَبِّكَؕ وَمَا زَادُوهُمْ غَيْرَ تَتْبٖيبٍ﴿١٠١﴾</vt:lpstr>
      <vt:lpstr>وَكَذٰلِكَ اَخْذُ رَبِّكَ اِذَٓا اَخَذَ الْقُرٰى وَهِيَ ظَالِمَةٌؕ اِنَّ اَخْذَهُٓ اَلٖيمٌ شَدٖيدٌ﴿١٠٢﴾</vt:lpstr>
      <vt:lpstr>خَالِدٖينَ فٖيهَا مَا دَامَتِ السَّمٰوَاتُ وَالْاَرْضُ اِلَّا مَا شَٓاءَ رَبُّكَؕ اِنَّ رَبَّكَ فَعَّالٌ لِمَا يُرٖيدُ﴿١٠٧﴾</vt:lpstr>
      <vt:lpstr>وَاَمَّا الَّذٖينَ سُعِدُوا فَفِي الْجَنَّةِ خَالِدٖينَ فٖيهَا مَا دَامَتِ السَّمٰوَاتُ وَالْاَرْضُ اِلَّا مَا شَٓاءَ رَبُّكَؕ   عَطَٓاءً غَيْرَ مَجْذُوذٍ﴿١٠٨﴾</vt:lpstr>
      <vt:lpstr>وَلَقَدْ اٰتَيْنَا مُوسَى الْكِتَابَ فَاخْتُلِفَ فٖيهِؕ وَلَوْلَا كَلِمَةٌ سَبَقَتْ مِنْ رَبِّكَ لَقُضِيَ بَيْنَهُمْؕ وَاِنَّهُمْ لَفٖي   شَكٍّ مِنْهُ مُرٖيبٍ﴿١١٠﴾</vt:lpstr>
      <vt:lpstr>وَاِنَّ كُلاًّ لَمَّا لَيُوَفِّيَنَّهُمْ رَبُّكَ اَعْمَالَهُمْؕ اِنَّهُ بِمَا يَعْمَلُونَ خَبٖيرٌ﴿١١١﴾</vt:lpstr>
      <vt:lpstr>وَمَا كَانَ رَبُّكَ لِيُهْلِكَ الْقُرٰى بِظُلْمٍ وَاَهْلُهَا مُصْلِحُونَ﴿١١٧﴾</vt:lpstr>
      <vt:lpstr>وَلَوْ شَٓاءَ رَبُّكَ لَجَعَلَ النَّاسَ اُمَّةً وَاحِدَةً وَلَا يَزَالُونَ مُخْتَلِفٖينَۙ﴿١١٨﴾  اِلَّا مَنْ رَحِمَ رَبُّكَۜ وَلِذٰلِكَ خَلَقَهُمْۜ وَتَمَّتْ كَلِمَةُ رَبِّكَ لَاَمْلَـَٔنَّ جَهَنَّمَ مِنَ الْجِنَّةِ وَالنَّاسِ   اَجْمَع۪ينَ﴿١١٩﴾</vt:lpstr>
      <vt:lpstr>وَلِلّٰهِ غَيْبُ السَّمٰوَاتِ وَالْاَرْضِ وَاِلَيْهِ يُرْجَعُ الْاَمْرُ كُلُّهُ فَاعْبُدْهُ وَتَوَكَّلْ عَلَيْهِؕ وَمَا رَبُّكَ   بِغَافِلٍ عَمَّا تَعْمَلُونَ﴿١٢٣﴾</vt:lpstr>
      <vt:lpstr>وَكَذٰلِكَ يَجْتَبٖيكَ رَبُّكَ وَيُعَلِّمُكَ مِنْ تَأْوٖيلِ الْاَحَادٖيثِ وَيُتِمُّ نِعْمَتَهُ عَلَيْكَ وَعَلٰٓى اٰلِ يَعْقُوبَ   كَمَٓا اَتَمَّهَا عَلٰٓى اَبَوَيْكَ مِنْ قَبْلُ اِبْرٰهٖيمَ وَاِسْحٰقَؕ اِنَّ رَبَّكَ عَلٖيمٌ حَكٖيمٌࣖ﴿٦﴾</vt:lpstr>
      <vt:lpstr>وَلَقَدْ هَمَّتْ بِهٖࣗ وَهَمَّ بِهَاۚ لَوْلَٓا اَنْ رَاٰ بُرْهَانَ رَبِّهٖؕ كَذٰلِكَ لِنَصْرِفَ عَنْهُ السُّٓوءَ وَالْفَحْشَٓاءَؕ اِنَّهُ   مِنْ عِبَادِنَا الْمُخْلَصٖينَ﴿٢٤﴾</vt:lpstr>
      <vt:lpstr>فَاسْتَجَابَ لَهُ رَبُّهُ فَصَرَفَ عَنْهُ كَيْدَهُنَّؕ اِنَّهُ هُوَ السَّمٖيعُ الْعَلٖيمُ﴿٣٤﴾</vt:lpstr>
      <vt:lpstr>وَاِنْ كَانَ قَمٖيصُهُ قُدَّ مِنْ دُبُرٍ فَكَذَبَتْ وَهُوَ مِنَ الصَّادِقٖينَ﴿٢٧﴾</vt:lpstr>
      <vt:lpstr>وَقَالَ الْمَلِكُ ائْتُونٖي بِهٖۚ فَلَمَّا جَٓاءَهُ الرَّسُولُ قَالَ ارْجِعْ اِلٰى رَبِّكَ فَسْـَٔلْهُ مَا بَالُ النِّسْوَةِ الّٰتٖي   قَطَّعْنَ اَيْدِيَهُنَّؕ اِنَّ رَبّٖي بِكَيْدِهِنَّ عَلٖيمٌ﴿٥٠﴾</vt:lpstr>
      <vt:lpstr>وَمَٓا اُبَرِّئُ نَفْسٖيۚ اِنَّ النَّفْسَ لَاَمَّارَةٌ بِالسُّٓوءِ اِلَّا مَا رَحِمَ رَبّٖيَؕ اِنَّ رَبّٖي غَفُورٌ رَحٖيمٌ﴿٥٣﴾</vt:lpstr>
      <vt:lpstr>قَالَ سَوْفَ اَسْتَغْفِرُ لَكُمْ رَبّٖيؕ اِنَّهُ هُوَ الْغَفُورُ الرَّحٖيمُ﴿٩٨﴾</vt:lpstr>
      <vt:lpstr>وَرَفَعَ اَبَوَيْهِ عَلَى الْعَرْشِ وَخَرُّوا لَهُ سُجَّداًۚ وَقَالَ يَٓا اَبَتِ هٰذَا تَأْوٖيلُ رُءْيَايَ مِنْ قَبْلُؗ قَدْ   جَعَلَهَا رَبّٖي حَقاًّؕ وَقَدْ اَحْسَنَ بٖٓي اِذْ اَخْرَجَنٖي مِنَ السِّجْنِ وَجَٓاءَ بِكُمْ مِنَ الْبَدْوِ مِنْ بَعْدِ اَنْ   نَزَغَ الشَّيْطَانُ بَيْنٖي وَبَيْنَ اِخْوَتٖيؕ اِنَّ رَبّٖي لَطٖيفٌ لِمَا يَشَٓاءُؕ اِنَّهُ هُوَ الْعَلٖيمُ الْحَكٖيمُ﴿١٠٠﴾</vt:lpstr>
      <vt:lpstr>اَللّٰهُ الَّذٖي رَفَعَ السَّمٰوَاتِ بِغَيْرِ عَمَدٍ تَرَوْنَهَا ثُمَّ اسْتَوٰى عَلَى الْعَرْشِ وَسَخَّرَ الشَّمْسَ وَالْقَمَرَؕ   كُلٌّ يَجْرٖي لِاَجَلٍ مُسَمًّىؕ يُدَبِّرُ الْاَمْرَ يُفَصِّلُ الْاٰيَاتِ لَعَلَّكُمْ بِلِقَٓاءِ رَبِّكُمْ تُوقِنُونَ﴿٢﴾</vt:lpstr>
      <vt:lpstr>وَاِنْ تَعْجَبْ فَعَجَبٌ قَوْلُهُمْ ءَاِذَا كُنَّا تُرَاباً ءَاِنَّا لَفٖي خَلْقٍ جَدٖيدٍؕ اُو۬لٰٓئِكَ الَّذٖينَ كَفَرُوا بِرَبِّهِمْۚ   وَاُو۬لٰٓئِكَ الْاَغْلَالُ فٖٓي اَعْنَاقِهِمْۚ وَاُو۬لٰٓئِكَ اَصْحَابُ النَّارِۚ هُمْ فٖيهَا خَالِدُونَ﴿٥﴾</vt:lpstr>
      <vt:lpstr>وَيَسْتَعْجِلُونَكَ بِالسَّيِّئَةِ قَبْلَ الْحَسَنَةِ وَقَدْ خَلَتْ مِنْ قَبْلِهِمُ الْمَثُلَاتُؕ وَاِنَّ رَبَّكَ لَذُو مَغْفِرَةٍ   لِلنَّاسِ عَلٰى ظُلْمِهِمْۚ وَاِنَّ رَبَّكَ لَشَدٖيدُ الْعِقَابِ﴿٦﴾</vt:lpstr>
      <vt:lpstr>وَيَقُولُ الَّذٖينَ كَفَرُوا لَوْلَٓا اُنْزِلَ عَلَيْهِ اٰيَةٌ مِنْ رَبِّهٖؕ اِنَّـمَٓا اَنْتَ مُنْذِرٌ وَلِكُلِّ قَوْمٍ هَادٍࣖ﴿٧﴾</vt:lpstr>
      <vt:lpstr>قُلْ مَنْ رَبُّ السَّمٰوَاتِ وَالْاَرْضِؕ قُلِ اللّٰهُؕ قُلْ اَفَاتَّخَذْتُمْ مِنْ دُونِهٖٓ اَوْلِيَٓاءَ لَا يَمْلِكُونَ لِاَنْفُسِهِمْ   نَفْعاً وَلَا ضَراًّؕ قُلْ هَلْ يَسْتَوِي الْاَعْمٰى وَالْبَصٖيرُۙ اَمْ هَلْ تَسْتَوِي الظُّلُمَاتُ وَالنُّورُۚ اَمْ   جَعَلُوا لِلّٰهِ شُرَكَٓاءَ خَلَقُوا كَخَلْقِهٖ فَتَشَابَهَ الْخَلْقُ عَلَيْهِمْؕ قُلِ اللّٰهُ خَالِقُ كُلِّ شَيْءٍ وَهُوَ الْوَاحِدُ   الْقَهَّارُ﴿١٦﴾</vt:lpstr>
      <vt:lpstr>لِلَّذٖينَ اسْتَجَابُوا لِرَبِّهِمُ الْحُسْنٰىؕ وَالَّذٖينَ لَمْ يَسْتَجٖيبُوا لَهُ لَوْ اَنَّ لَهُمْ مَا فِي الْاَرْضِ جَمٖيعاً   وَمِثْلَهُ مَعَهُ لَافْتَدَوْا بِهٖؕ اُو۬لٰٓئِكَ لَهُمْ سُٓوءُ الْحِسَابِۙ وَمَأْوٰيهُمْ جَهَنَّمُؕ وَبِئْسَ الْمِهَادُࣖ﴿١٨﴾</vt:lpstr>
      <vt:lpstr>اَفَمَنْ يَعْلَمُ اَنَّـمَٓا اُنْزِلَ اِلَيْكَ مِنْ رَبِّكَ الْحَقُّ كَمَنْ هُوَ اَعْمٰىؕ اِنَّمَا يَتَذَكَّرُ اُو۬لُوا الْاَلْبَابِۙ﴿١٩﴾</vt:lpstr>
      <vt:lpstr>وَالَّذٖينَ يَصِلُونَ مَٓا اَمَرَ اللّٰهُ بِهٖٓ اَنْ يُوصَلَ وَيَخْشَوْنَ رَبَّهُمْ وَيَخَافُونَ سُٓوءَ الْحِسَابِؕ﴿٢١﴾</vt:lpstr>
      <vt:lpstr>وَالَّذٖينَ صَبَرُوا ابْتِغَٓاءَ وَجْهِ رَبِّهِمْ وَاَقَامُوا الصَّلٰوةَ وَاَنْفَقُوا مِمَّا رَزَقْنَاهُمْ سِراًّ وَعَلَانِيَةً   وَيَدْرَؤُ۫نَ بِالْحَسَنَةِ السَّيِّئَةَ اُو۬لٰٓئِكَ لَهُمْ عُقْبَى الدَّارِۙ﴿٢٢﴾</vt:lpstr>
      <vt:lpstr>وَيَقُولُ الَّذٖينَ كَفَرُوا لَوْلَٓا اُنْزِلَ عَلَيْهِ اٰيَةٌ مِنْ رَبِّهٖؕ قُلْ اِنَّ اللّٰهَ يُضِلُّ مَنْ يَشَٓاءُ وَيَهْدٖٓي اِلَيْهِ   مَنْ اَنَابَۚ﴿٢٧﴾</vt:lpstr>
      <vt:lpstr>ذٰلِكَ اَرْسَلْنَاكَ فٖٓي اُمَّةٍ قَدْ خَلَتْ مِنْ قَبْلِهَٓا اُمَمٌ لِتَتْلُوَ۬ا عَلَيْهِمُ الَّـذٖٓي اَوْحَيْنَٓا اِلَيْكَ وَهُمْ يَكْفُرُونَ   بِالرَّحْمٰنِؕ قُلْ هُوَ رَبّٖي لَٓا اِلٰهَ اِلَّا هُوَۚ عَلَيْهِ تَوَكَّلْتُ وَاِلَيْهِ مَتَابِ﴿٣٠﴾</vt:lpstr>
      <vt:lpstr>وَلَوْ اَنَّ قُرْاٰناً سُيِّرَتْ بِهِ الْجِبَالُ اَوْ قُطِّعَتْ بِهِ الْاَرْضُ اَوْ كُلِّمَ بِهِ الْمَوْتٰىؕ بَلْ لِلّٰهِ الْاَمْرُ   جَمٖيعاًؕ اَفَلَمْ يَايْـَٔسِ الَّذٖينَ اٰمَنُٓوا اَنْ لَوْ يَشَٓاءُ اللّٰهُ لَهَدَى النَّاسَ جَمٖيعاًؕ وَلَا يَزَالُ الَّذٖينَ كَفَرُوا   تُصٖيبُهُمْ بِمَا صَنَعُوا قَارِعَةٌ اَوْ تَحُلُّ قَرٖيباً مِنْ دَارِهِمْ حَتّٰى يَأْتِيَ وَعْدُ اللّٰهِؕ اِنَّ اللّٰهَ لَا يُخْلِفُ   الْمٖيعَادَࣖ﴿٣١﴾</vt:lpstr>
      <vt:lpstr>الٓـرٰࣞ كِتَابٌ اَنْزَلْنَاهُ اِلَيْكَ لِتُخْرِجَ النَّاسَ مِنَ الظُّلُمَاتِ اِلَى النُّورِ بِاِذْنِ رَبِّهِمْ اِلٰى صِرَاطِ   الْعَزٖيزِ الْحَمٖيدِۙ﴿١﴾</vt:lpstr>
      <vt:lpstr>وَاِذْ قَالَ مُوسٰى لِقَوْمِهِ اذْكُرُوا نِعْمَةَ اللّٰهِ عَلَيْكُمْ اِذْ اَنْجٰيكُمْ مِنْ اٰلِ فِرْعَوْنَ يَسُومُونَكُمْ سُٓوءَ   الْعَذَابِ وَيُذَبِّحُونَ اَبْنَٓاءَكُمْ وَيَسْتَحْيُونَ نِسَٓاءَكُمْؕ وَفٖي ذٰلِكُمْ بَلَٓاءٌ مِنْ رَبِّكُمْ عَظٖيمٌࣖ﴿٦﴾</vt:lpstr>
      <vt:lpstr>وَاِذْ تَاَذَّنَ رَبُّكُمْ لَئِنْ شَكَرْتُمْ لَاَزٖيدَنَّكُمْ وَلَئِنْ كَفَرْتُمْ اِنَّ عَذَابٖي لَشَدٖيدٌ﴿٧﴾</vt:lpstr>
      <vt:lpstr>وَمَا لَـنَٓا اَلَّا نَتَوَكَّلَ عَلَى اللّٰهِ وَقَدْ هَدٰينَا سُبُلَنَاؕ وَلَنَصْبِرَنَّ عَلٰى مَٓا اٰذَيْتُمُونَاؕ وَعَلَى اللّٰهِ   فَلْيَتَوَكَّلِ الْمُتَوَكِّلُونَࣖ﴿١٢﴾</vt:lpstr>
      <vt:lpstr>وَقَالَ الَّذٖينَ كَفَرُوا لِرُسُلِهِمْ لَنُخْرِجَنَّكُمْ مِنْ اَرْضِنَٓا اَوْ لَتَعُودُنَّ فٖي مِلَّتِنَاؕ فَاَوْحٰٓى اِلَيْهِمْ رَبُّهُمْ   لَنُهْلِكَنَّ الظَّالِمٖينَۙ﴿١٣﴾  وَلَنُسْكِنَنَّكُمُ الْاَرْضَ مِنْ بَعْدِهِمْؕ ذٰلِكَ لِمَنْ خَافَ مَقَامٖي وَخَافَ وَعٖيدِ﴿١٤﴾ </vt:lpstr>
      <vt:lpstr>مَثَلُ الَّذٖينَ كَفَرُوا بِرَبِّهِمْ اَعْمَالُهُمْ كَرَمَادٍۨ اشْتَدَّتْ بِهِ الرّٖيحُ فٖي يَوْمٍ عَاصِفٍؕ لَا يَقْدِرُونَ مِمَّا   كَسَبُوا عَلٰى شَيْءٍؕ ذٰلِكَ هُوَ الضَّلَالُ الْبَعٖيدُ﴿١٨﴾</vt:lpstr>
      <vt:lpstr>وَاُدْخِلَ الَّذٖينَ اٰمَنُوا وَعَمِلُوا الصَّالِحَاتِ جَنَّاتٍ تَجْرٖي مِنْ تَحْتِهَا الْاَنْهَارُ خَالِدٖينَ فٖيهَا بِاِذْنِ   رَبِّهِمْؕ تَحِيَّتُهُمْ فٖيهَا سَلَامٌ﴿٢٣﴾</vt:lpstr>
      <vt:lpstr>اَلَمْ تَرَ كَيْفَ ضَرَبَ اللّٰهُ مَثَلاً كَلِمَةً طَيِّبَةً كَشَجَرَةٍ طَيِّبَةٍ اَصْلُهَا ثَابِتٌ وَفَرْعُهَا فِي   السَّمَٓاءِۙ﴿٢٤﴾</vt:lpstr>
      <vt:lpstr>وَاِذْ قَالَ اِبْرٰهٖيمُ رَبِّ اجْعَلْ هٰذَا الْبَلَدَ اٰمِناً وَاجْنُبْنٖي وَبَنِيَّ اَنْ نَعْبُدَ الْاَصْنَامَؕ﴿٣٥﴾</vt:lpstr>
      <vt:lpstr>رَبِّ اِنَّهُنَّ اَضْلَلْنَ كَثٖيراً مِنَ النَّاسِۚ فَمَنْ تَبِعَنٖي فَاِنَّهُ مِنّٖيۚ وَمَنْ عَصَانٖي فَاِنَّكَ غَفُورٌ   رَحٖيمٌ﴿٣٦﴾</vt:lpstr>
      <vt:lpstr>رَبَّـنَٓا اِنّٖٓي اَسْكَنْتُ مِنْ ذُرِّيَّتٖي بِوَادٍ غَيْرِ ذٖي زَرْعٍ عِنْدَ بَيْتِكَ الْمُحَرَّمِۙ رَبَّـنَا لِيُقٖيمُوا الصَّلٰوةَ   فَاجْعَلْ اَفْـِٔدَةً مِنَ النَّاسِ تَهْوٖٓي اِلَيْهِمْ وَارْزُقْهُمْ مِنَ الثَّمَرَاتِ لَعَلَّهُمْ يَشْكُرُونَ﴿٣٧﴾</vt:lpstr>
      <vt:lpstr>رَبَّـنَٓا اِنَّكَ تَعْلَمُ مَا نُخْفٖي وَمَا نُعْلِنُؕ وَمَا يَخْفٰى عَلَى اللّٰهِ مِنْ شَيْءٍ فِي الْاَرْضِ وَلَا فِي   السَّمَٓاءِ﴿٣٨﴾</vt:lpstr>
      <vt:lpstr>اَلْحَمْدُ لِلّٰهِ الَّذٖي وَهَبَ لٖي عَلَى الْكِبَرِ اِسْمٰعٖيلَ وَاِسْحٰقَؕ اِنَّ رَبّٖي لَسَمٖيعُ الدُّعَٓاءِ﴿٣٩﴾</vt:lpstr>
      <vt:lpstr>رَبِّ اجْعَلْنٖي مُقٖيمَ الصَّلٰوةِ وَمِنْ ذُرِّيَّتٖيࣗ رَبَّـنَا وَتَقَبَّلْ دُعَٓاءِ﴿٤٠﴾</vt:lpstr>
      <vt:lpstr>رَبَّـنَا اغْفِرْ لٖي وَلِوَالِدَيَّ وَلِلْمُؤْمِنٖينَ يَوْمَ يَقُومُ الْحِسَابُࣖ﴿٤١﴾</vt:lpstr>
      <vt:lpstr>  وَاِنَّ رَبَّكَ هُوَ يَحْشُرُهُمْؕ اِنَّهُ حَكٖيمٌ عَلٖيمٌࣖ﴿٢٥﴾</vt:lpstr>
      <vt:lpstr>وَاِذْ قَالَ رَبُّكَ لِلْمَلٰٓئِكَةِ اِنّٖي خَالِقٌ بَشَراً مِنْ صَلْصَالٍ مِنْ حَمَأٍ۬ مَسْنُونٍ﴿٢٨﴾</vt:lpstr>
      <vt:lpstr>قَالَ رَبِّ فَاَنْظِرْنٖٓي اِلٰى يَوْمِ يُبْعَثُونَ﴿٣٦﴾</vt:lpstr>
      <vt:lpstr>قَالَ رَبِّ بِمَٓا اَغْوَيْتَنٖي لَاُزَيِّنَنَّ لَهُمْ فِي الْاَرْضِ وَلَاُغْوِيَنَّهُمْ اَجْمَعٖينَۙ﴿٣٩﴾  اِلَّا عِبَادَكَ مِنْهُمُ الْمُخْلَصٖينَ﴿٤٠﴾</vt:lpstr>
      <vt:lpstr>اِنَّ رَبَّكَ هُوَ الْخَلَّاقُ الْعَلٖيمُ﴿٨٦﴾</vt:lpstr>
      <vt:lpstr>اَلَّذٖينَ جَعَلُوا الْقُرْاٰنَ عِضٖينَ﴿٩١﴾  فَوَرَبِّكَ لَنَسْـَٔلَنَّهُمْ اَجْمَعٖينَۙ﴿٩٢﴾  عَمَّا كَانُوا يَعْمَلُونَ﴿٩٣﴾</vt:lpstr>
      <vt:lpstr>فَسَبِّـحْ بِحَمْدِ رَبِّكَ وَكُنْ مِنَ السَّاجِدٖينَۙ﴿٩٨﴾</vt:lpstr>
      <vt:lpstr>وَاعْبُدْ رَبَّكَ حَتّٰى يَأْتِيَكَ الْيَقٖينُ﴿٩٩﴾</vt:lpstr>
      <vt:lpstr>وَتَحْمِلُ اَثْقَالَكُمْ اِلٰى بَلَدٍ لَمْ تَكُونُوا بَالِغٖيهِ اِلَّا بِشِقِّ الْاَنْفُسِؕ اِنَّ رَبَّكُمْ لَرَؤُ۫فٌ رَحٖيمٌۙ﴿٧﴾</vt:lpstr>
      <vt:lpstr>وَاِذَا قٖيلَ لَهُمْ مَاذَٓا اَنْزَلَ رَبُّكُمْۙ قَالُٓوا اَسَاطٖيرُ الْاَوَّلٖينَۙ﴿٢٤﴾</vt:lpstr>
      <vt:lpstr>وَقٖيلَ لِلَّذٖينَ اتَّقَوْا مَاذَٓا اَنْزَلَ رَبُّكُمْؕ قَالُوا خَيْراًؕ لِلَّذٖينَ اَحْسَنُوا فٖي هٰذِهِ الدُّنْيَا حَسَنَةٌؕ وَلَدَارُ   الْاٰخِرَةِ خَيْرٌؕ وَلَنِعْمَ دَارُ الْمُتَّقٖينَۙ﴿٣٠﴾</vt:lpstr>
      <vt:lpstr>هَلْ يَنْظُرُونَ اِلَّٓا اَنْ تَأْتِيَهُمُ الْمَلٰٓئِكَةُ اَوْ يَأْتِيَ اَمْرُ رَبِّكَؕ كَذٰلِكَ فَعَلَ الَّذٖينَ مِنْ قَبْلِهِمْؕ وَمَا   ظَلَمَهُمُ اللّٰهُ وَلٰكِنْ كَانُٓوا اَنْفُسَهُمْ يَظْلِمُونَ﴿٣٣﴾</vt:lpstr>
      <vt:lpstr>وَالَّذٖينَ هَاجَرُوا فِي اللّٰهِ مِنْ بَعْدِ مَا ظُلِمُوا لَنُبَوِّئَنَّهُمْ فِي الدُّنْيَا حَسَنَةًؕ وَلَاَجْرُ الْاٰخِرَةِ اَكْبَرُۘ   لَوْ كَانُوا يَعْلَمُونَۙ﴿٤١﴾</vt:lpstr>
      <vt:lpstr>اَلَّذٖينَ صَبَرُوا وَعَلٰى رَبِّهِمْ يَتَوَكَّلُونَ﴿٤٢﴾</vt:lpstr>
      <vt:lpstr>اَوْ يَأْخُذَهُمْ عَلٰى تَخَوُّفٍؕ فَاِنَّ رَبَّكُمْ لَرَؤُ۫فٌ رَحٖيمٌ﴿٤٧﴾</vt:lpstr>
      <vt:lpstr>وَلِلّٰهِ يَسْجُدُ مَا فِي السَّمٰوَاتِ وَمَا فِي الْاَرْضِ مِنْ دَٓابَّةٍ وَالْمَلٰٓئِكَةُ وَهُمْ لَا يَسْتَكْبِرُونَ﴿٤٩﴾</vt:lpstr>
      <vt:lpstr>وَاَوْحٰى رَبُّكَ اِلَى النَّحْلِ اَنِ اتَّخِذٖي مِنَ الْجِبَالِ بُيُوتاً وَمِنَ الشَّجَرِ وَمِمَّا يَعْرِشُونَۙ﴿٦٨﴾</vt:lpstr>
      <vt:lpstr>ثُمَّ كُلٖي مِنْ كُلِّ الثَّمَرَاتِ فَاسْلُكٖي سُبُلَ رَبِّكِ ذُلُلاًؕ يَخْرُجُ مِنْ بُطُونِهَا شَرَابٌ مُخْتَلِفٌ اَلْوَانُهُ   فٖيهِ شِفَٓاءٌ لِلنَّاسِؕ اِنَّ فٖي ذٰلِكَ لَاٰيَةً لِقَوْمٍ يَتَفَكَّرُونَ﴿٦٩﴾</vt:lpstr>
      <vt:lpstr>وَاِذَا رَاَ الَّذٖينَ اَشْرَكُوا شُرَكَٓاءَهُمْ قَالُوا رَبَّـنَا هٰٓؤُ۬لَٓاءِ شُرَكَٓاؤُ۬نَا الَّذٖينَ كُنَّا نَدْعُوا مِنْ دُونِكَۚ   فَاَلْقَوْا اِلَيْهِمُ الْقَوْلَ اِنَّكُمْ لَكَاذِبُونَۚ﴿٨٦﴾</vt:lpstr>
      <vt:lpstr>وَلَوْ شَٓاءَ اللّٰهُ لَجَعَلَكُمْ اُمَّةً وَاحِدَةً وَلٰكِنْ يُضِلُّ مَنْ يَشَٓاءُ وَيَهْدٖي مَنْ يَشَٓاءُؕ وَلَتُسْـَٔلُنَّ عَمَّا كُنْتُمْ   تَعْمَلُونَ﴿٩٣﴾</vt:lpstr>
      <vt:lpstr>اِنَّهُ لَيْسَ لَهُ سُلْطَانٌ عَلَى الَّذٖينَ اٰمَنُوا وَعَلٰى رَبِّهِمْ يَتَوَكَّلُونَ﴿٩٩﴾</vt:lpstr>
      <vt:lpstr>لْ نَزَّلَهُ رُوحُ الْقُدُسِ مِنْ رَبِّكَ بِالْحَقِّ لِيُثَبِّتَ الَّذٖينَ اٰمَنُوا وَهُدًى وَبُشْرٰى لِلْمُسْلِمٖينَ﴿١٠٢﴾</vt:lpstr>
      <vt:lpstr>ثُمَّ اِنَّ رَبَّكَ لِلَّذٖينَ عَمِلُوا السُّٓوءَ بِجَهَالَةٍ ثُمَّ تَابُوا مِنْ بَعْدِ ذٰلِكَ وَاَصْلَحُٓواۙ اِنَّ رَبَّكَ مِنْ بَعْدِهَا   لَغَفُورٌ رَحٖيمٌࣖ﴿١١٩﴾</vt:lpstr>
      <vt:lpstr>اِنَّمَا جُعِلَ السَّبْتُ عَلَى الَّذٖينَ اخْتَلَفُوا فٖيهِؕ وَاِنَّ رَبَّكَ لَيَحْكُمُ بَيْنَهُمْ يَوْمَ الْقِيٰمَةِ فٖيمَا كَانُوا فٖيهِ   يَخْتَلِفُونَ﴿١٢٤﴾</vt:lpstr>
      <vt:lpstr>وَاٰتَيْنَا مُوسَى الْكِتَابَ وَجَعَلْنَاهُ هُدًى لِبَنٖٓي اِسْرَٓائٖلَ اَلَّا تَتَّخِذُوا مِنْ دُونٖي وَكٖيلاًؕ﴿٢﴾</vt:lpstr>
      <vt:lpstr>وَجَعَلْنَا الَّيْلَ وَالنَّهَارَ اٰيَتَيْنِ فَمَحَوْنَٓا اٰيَةَ الَّيْلِ وَجَعَلْـنَٓا اٰيَةَ النَّهَارِ مُبْصِرَةً لِتَبْتَغُوا فَضْلاً مِنْ   رَبِّكُمْ وَلِتَعْلَمُوا عَدَدَ السِّنٖينَ وَالْحِسَابَؕ وَكُلَّ شَيْءٍ فَصَّلْنَاهُ تَفْصٖيلاً﴿١٢﴾</vt:lpstr>
      <vt:lpstr>وَكَمْ اَهْلَكْنَا مِنَ الْقُرُونِ مِنْ بَعْدِ نُوحٍؕ وَكَفٰى بِرَبِّكَ بِذُنُوبِ عِبَادِهٖ خَبٖيراً بَصٖيراً﴿١٧﴾</vt:lpstr>
      <vt:lpstr>كُلاًّ نُمِدُّ هٰٓؤُ۬لَٓاءِ وَهٰٓؤُ۬لَٓاءِ مِنْ عَطَٓاءِ رَبِّكَؕ وَمَا كَانَ عَطَٓاءُ رَبِّكَ مَحْظُوراً﴿٢٠﴾</vt:lpstr>
      <vt:lpstr>وَقَضٰى رَبُّكَ اَلَّا تَعْبُدُٓوا اِلَّٓا اِيَّاهُ وَبِالْوَالِدَيْنِ اِحْسَاناًؕ اِمَّا يَبْلُغَنَّ عِنْدَكَ الْكِبَرَ اَحَدُهُمَٓا اَوْ   كِلَاهُمَا فَلَا تَقُلْ لَهُمَٓا اُفٍّ وَلَا تَنْهَرْهُمَا وَقُلْ لَهُمَا قَوْلاً كَرٖيماً﴿٢٣﴾</vt:lpstr>
      <vt:lpstr>اِنَّ الْمُبَذِّرٖينَ كَانُٓوا اِخْوَانَ الشَّيَاطٖينِؕ وَكَانَ الشَّيْطَانُ لِرَبِّهٖ كَفُوراً﴿٢٧﴾</vt:lpstr>
      <vt:lpstr>وَاِمَّا تُعْرِضَنَّ عَنْهُمُ ابْتِغَٓاءَ رَحْمَةٍ مِنْ رَبِّكَ تَرْجُوهَا فَقُلْ لَهُمْ قَوْلاً مَيْسُوراً﴿٢٨﴾</vt:lpstr>
      <vt:lpstr>وَلَا تَجْعَلْ يَدَكَ مَغْلُولَةً اِلٰى عُنُقِكَ وَلَا تَبْسُطْهَا كُلَّ الْبَسْطِ فَتَقْعُدَ مَلُوماً مَحْسُوراً﴿٢٩﴾</vt:lpstr>
      <vt:lpstr>اِنَّ رَبَّكَ يَبْسُطُ الرِّزْقَ لِمَنْ يَشَٓاءُ وَيَقْدِرُؕ اِنَّهُ كَانَ بِعِبَادِهٖ خَبٖيراً بَصٖيراًࣖ﴿٣٠﴾</vt:lpstr>
      <vt:lpstr>كُلُّ ذٰلِكَ كَانَ سَيِّئُهُ عِنْدَ رَبِّكَ مَكْرُوهاً﴿٣٨﴾</vt:lpstr>
      <vt:lpstr>ذٰلِكَ مِمَّٓا اَوْحٰٓى اِلَيْكَ رَبُّكَ مِنَ الْحِكْمَةِؕ وَلَا تَجْعَلْ مَعَ اللّٰهِ اِلٰهاً اٰخَرَ فَتُلْقٰى فٖي جَهَنَّمَ مَلُوماً   مَدْحُوراً﴿٣٩﴾</vt:lpstr>
      <vt:lpstr>اَفَاَصْفٰيكُمْ رَبُّكُمْ بِالْبَنٖينَ وَاتَّخَذَ مِنَ الْمَلٰٓئِكَةِ اِنَاثاًؕ اِنَّكُمْ لَتَقُولُونَ قَوْلاً عَظٖيماًࣖ﴿٤٠﴾</vt:lpstr>
      <vt:lpstr>وَلَقَدْ صَرَّفْنَا فٖي هٰذَا الْقُرْاٰنِ لِيَذَّكَّرُواؕ وَمَا يَزٖيدُهُمْ اِلَّا نُفُوراً﴿٤١﴾ </vt:lpstr>
      <vt:lpstr>رَبُّكُمْ اَعْلَمُ بِكُمْؕ اِنْ يَشَأْ يَرْحَمْكُمْ اَوْ اِنْ يَشَأْ يُعَذِّبْكُمْؕ وَمَٓا اَرْسَلْنَاكَ عَلَيْهِمْ وَكٖيلاً﴿٥٤﴾</vt:lpstr>
      <vt:lpstr>وَرَبُّكَ اَعْلَمُ بِمَنْ فِي السَّمٰوَاتِ وَالْاَرْضِؕ وَلَقَدْ فَضَّلْنَا بَعْضَ النَّبِيّٖنَ عَلٰى بَعْضٍ وَاٰتَيْنَا دَاوُ۫دَ   زَبُوراً﴿٥٥﴾</vt:lpstr>
      <vt:lpstr>اُو۬لٰٓئِكَ الَّذٖينَ يَدْعُونَ يَبْتَغُونَ اِلٰى رَبِّهِمُ الْوَسٖيلَةَ اَيُّهُمْ اَقْرَبُ وَيَرْجُونَ رَحْمَتَهُ وَيَخَافُونَ   عَذَابَهُؕ اِنَّ عَذَابَ رَبِّكَ كَانَ مَحْذُوراً﴿٥٧﴾</vt:lpstr>
      <vt:lpstr>وَاِذْ قُلْنَا لَكَ اِنَّ رَبَّكَ اَحَاطَ بِالنَّاسِؕ وَمَا جَعَلْنَا الرُّءْيَا الَّتٖٓي اَرَيْنَاكَ اِلَّا فِتْنَةً لِلنَّاسِ وَالشَّجَرَةَ   الْمَلْعُونَةَ فِي الْقُرْاٰنِؕ وَنُخَوِّفُهُمْۙ فَمَا يَزٖيدُهُمْ اِلَّا طُغْيَاناً كَبٖيراًࣖ﴿٦٠﴾</vt:lpstr>
      <vt:lpstr>اِنَّ عِبَادٖي لَيْسَ لَكَ عَلَيْهِمْ سُلْطَانٌؕ وَكَفٰى بِرَبِّكَ وَكٖيلاً﴿٦٥﴾</vt:lpstr>
      <vt:lpstr>رَبُّكُمُ الَّذٖي يُزْجٖي لَكُمُ الْفُلْكَ فِي الْبَحْرِ لِتَبْتَغُوا مِنْ فَضْلِهٖؕ اِنَّهُ كَانَ بِكُمْ رَحٖيماً﴿٦٦﴾</vt:lpstr>
      <vt:lpstr>وَمِنَ الَّيْلِ فَـتَهَجَّدْ بِهٖ نَافِلَةً لَكَࣗ عَسٰٓى اَنْ يَبْعَثَكَ رَبُّكَ مَقَاماً مَحْمُوداً﴿٧٩﴾</vt:lpstr>
      <vt:lpstr>وَقُلْ رَبِّ اَدْخِلْنٖي مُدْخَلَ صِدْقٍ وَاَخْرِجْنٖي مُخْرَجَ صِدْقٍ وَاجْعَلْ لٖي مِنْ لَدُنْكَ سُلْطَاناً   نَصٖيراً﴿٨٠﴾</vt:lpstr>
      <vt:lpstr>قُلْ كُلٌّ يَعْمَلُ عَلٰى شَاكِلَتِهٖؕ فَرَبُّكُمْ اَعْلَمُ بِمَنْ هُوَ اَهْدٰى سَبٖيلاًࣖ﴿٨٤﴾</vt:lpstr>
      <vt:lpstr>وَيَسْـَٔلُونَكَ عَنِ الرُّوحِؕ قُلِ الرُّوحُ مِنْ اَمْرِ رَبّٖي وَمَٓا اُو۫تٖيتُمْ مِنَ الْعِلْمِ اِلَّا قَلٖيلاً﴿٨٥﴾</vt:lpstr>
      <vt:lpstr>اِلَّا رَحْمَةً مِنْ رَبِّكَؕ اِنَّ فَضْلَهُ كَانَ عَلَيْكَ كَبٖيراً﴿٨٧﴾</vt:lpstr>
      <vt:lpstr>اَوْ يَكُونَ لَكَ بَيْتٌ مِنْ زُخْرُفٍ اَوْ تَرْقٰى فِي السَّمَٓاءِؕ وَلَنْ نُؤْمِنَ لِرُقِيِّكَ حَتّٰى تُنَزِّلَ عَلَيْنَا   كِتَاباً نَقْرَؤُ۬هُؕ قُلْ سُبْحَانَ رَبّٖي هَلْ كُنْتُ اِلَّا بَشَراً رَسُولاًࣖ﴿٩٣﴾</vt:lpstr>
      <vt:lpstr>لْ لَوْ اَنْتُمْ تَمْلِكُونَ خَزَٓائِنَ رَحْمَةِ رَبّٖٓي اِذاً لَاَمْسَكْتُمْ خَشْيَةَ الْاِنْفَاقِؕ وَكَانَ الْاِنْسَانُ   قَتُوراًࣖ﴿١٠٠﴾</vt:lpstr>
      <vt:lpstr>وَيَقُولُونَ سُبْحَانَ رَبِّنَٓا اِنْ كَانَ وَعْدُ رَبِّنَا لَمَفْعُولاً﴿١٠٨﴾</vt:lpstr>
      <vt:lpstr>اِذْ اَوَى الْفِتْيَةُ اِلَى الْكَهْفِ فَقَالُوا رَبَّنَٓا اٰتِنَا مِنْ لَدُنْكَ رَحْمَةً وَهَيِّئْ لَنَا مِنْ اَمْرِنَا رَشَداً﴿١٠﴾</vt:lpstr>
      <vt:lpstr>وَاِذِ اعْتَزَلْتُمُوهُمْ وَمَا يَعْبُدُونَ اِلَّا اللّٰهَ فَأْوُٓ۫ا اِلَى الْكَهْفِ يَنْشُرْ لَكُمْ رَبُّكُمْ مِنْ رَحْمَتِهٖ وَيُهَيِّئْ   لَكُمْ مِنْ اَمْرِكُمْ مِرْفَقاً﴿١٦﴾</vt:lpstr>
      <vt:lpstr>وَكَذٰلِكَ بَعَثْنَاهُمْ لِيَتَسَٓاءَلُوا بَيْنَهُمْؕ قَالَ قَٓائِلٌ مِنْهُمْ كَمْ لَبِثْتُمْؕ قَالُوا لَبِثْنَا يَوْماً اَوْ بَعْضَ يَوْمٍؕ قَالُوا   رَبُّكُمْ اَعْلَمُ بِمَا لَبِثْتُمْ فَابْعَثُٓوا اَحَدَكُمْ بِوَرِقِكُمْ هٰذِهٖٓ اِلَى الْمَدٖينَةِ فَلْيَنْظُرْ اَيُّهَٓا اَزْكٰى طَعَاماً   فَلْيَأْتِكُمْ بِرِزْقٍ مِنْهُ وَلْيَتَلَطَّفْ وَلَا يُشْعِرَنَّ بِكُمْ اَحَداً﴿١٩﴾</vt:lpstr>
      <vt:lpstr>وَكَذٰلِكَ اَعْثَرْنَا عَلَيْهِمْ لِيَعْلَمُٓوا اَنَّ وَعْدَ اللّٰهِ حَقٌّ وَاَنَّ السَّاعَةَ لَا رَيْبَ فٖيهَاۚ اِذْ يَتَنَازَعُونَ   بَيْنَهُمْ اَمْرَهُمْ فَقَالُوا ابْنُوا عَلَيْهِمْ بُنْيَاناًؕ رَبُّهُمْ اَعْلَمُ بِهِمْؕ قَالَ الَّذٖينَ غَلَبُوا عَلٰٓى اَمْرِهِمْ   لَنَتَّخِذَنَّ عَلَيْهِمْ مَسْجِداً﴿٢١﴾</vt:lpstr>
      <vt:lpstr>سَيَقُولُونَ ثَلٰثَةٌ رَابِعُهُمْ كَلْبُهُمْۚ وَيَقُولُونَ خَمْسَةٌ سَادِسُهُمْ كَلْبُهُمْ رَجْماً بِالْغَيْبِۚ وَيَقُولُونَ سَبْعَةٌ   وَثَامِنُهُمْ كَلْبُهُمْؕ قُلْ رَبّٖٓي اَعْلَمُ بِعِدَّتِهِمْ مَا يَعْلَمُهُمْ اِلَّا قَلٖيلٌࣞ فَلَا تُمَارِ فٖيهِمْ اِلَّا مِرَٓاءً ظَاهِراًۖ وَلَا   تَسْتَفْتِ فٖيهِمْ مِنْهُمْ اَحَداًࣖ﴿٢٢﴾</vt:lpstr>
      <vt:lpstr>وَلَا تَقُولَنَّ لِشَا۬يْءٍ اِنّٖي فَاعِلٌ ذٰلِكَ غَداًۙ﴿٢٣﴾  اِلَّٓا اَنْ يَشَٓاءَ اللّٰهُؗ وَاذْكُرْ رَبَّكَ اِذَا نَسٖيتَ وَقُلْ عَسٰٓى اَنْ يَهْدِيَنِ رَبّٖي لِاَقْرَبَ مِنْ هٰذَا   رَشَداً﴿٢٤﴾</vt:lpstr>
      <vt:lpstr>وَاتْلُ مَٓا اُو۫حِيَ اِلَيْكَ مِنْ كِتَابِ رَبِّكَۚ لَا مُبَدِّلَ لِكَلِمَاتِهٖ وَلَنْ تَجِدَ مِنْ دُونِهٖ مُلْتَحَداً﴿٢٧﴾</vt:lpstr>
      <vt:lpstr>وَاصْبِرْ نَفْسَكَ مَعَ الَّذٖينَ يَدْعُونَ رَبَّهُمْ بِالْغَدٰوةِ وَالْعَشِيِّ يُرٖيدُونَ وَجْهَهُ وَلَا تَعْدُ عَيْنَاكَ   عَنْهُمْۚ تُرٖيدُ زٖينَةَ الْحَيٰوةِ الدُّنْيَا وَلَا تُطِـعْ مَنْ اَغْفَلْنَا قَلْبَهُ عَنْ ذِكْرِنَا وَاتَّبَعَ هَوٰيهُ وَكَانَ   اَمْرُهُ فُرُطاً﴿٢٨﴾</vt:lpstr>
      <vt:lpstr>وَقُلِ الْحَقُّ مِنْ رَبِّكُمْ فَمَنْ شَٓاءَ فَلْيُؤْمِنْ وَمَنْ شَٓاءَ فَلْيَكْفُرْۙ اِنَّٓا اَعْتَدْنَا لِلظَّالِمٖينَ نَاراًۙ اَحَاطَ   بِهِمْ سُرَادِقُهَاؕ وَاِنْ يَسْتَغٖيثُوا يُغَاثُوا بِمَٓاءٍ كَالْمُهْلِ يَشْوِي الْوُجُوهَؕ بِئْسَ الشَّرَابُؕ وَسَٓاءَتْ   مُرْتَفَقاً﴿٢٩﴾</vt:lpstr>
      <vt:lpstr>وَاضْرِبْ لَهُمْ مَثَلاً رَجُلَيْنِ جَعَلْنَا لِاَحَدِهِمَا جَنَّتَيْنِ مِنْ اَعْنَابٍ وَحَفَفْنَاهُمَا بِنَخْلٍ وَجَعَلْنَا   بَيْنَهُمَا زَرْعاًؕ﴿٣٢﴾</vt:lpstr>
      <vt:lpstr>وَدَخَلَ جَنَّتَهُ وَهُوَ ظَالِمٌ لِنَفْسِهٖۚ قَالَ مَٓا اَظُنُّ اَنْ تَبٖيدَ هٰذِهٖٓ اَبَداًۙ﴿٣٥﴾</vt:lpstr>
      <vt:lpstr>وَمَٓا اَظُنُّ السَّاعَةَ قَٓائِمَةًۙ وَلَئِنْ رُدِدْتُ اِلٰى رَبّٖي لَاَجِدَنَّ خَيْراً مِنْهَا مُنْقَلَباً﴿٣٦﴾</vt:lpstr>
      <vt:lpstr>قَالَ لَهُ صَاحِبُهُ وَهُوَ يُحَاوِرُهُٓ اَكَفَرْتَ بِالَّذٖي خَلَقَكَ مِنْ تُرَابٍ ثُمَّ مِنْ نُطْفَةٍ ثُمَّ سَوّٰيكَ   رَجُلاًؕ﴿٣٧﴾</vt:lpstr>
      <vt:lpstr>لٰكِنَّا۬ هُوَ اللّٰهُ رَبّٖي وَلَٓا اُشْرِكُ بِرَبّٖٓي اَحَداً﴿٣٨﴾</vt:lpstr>
      <vt:lpstr>وَلَوْلَٓا اِذْ دَخَلْتَ جَنَّتَكَ قُلْتَ مَا شَٓاءَ اللّٰهُۙ لَا قُوَّةَ اِلَّا بِاللّٰهِۚ اِنْ تَرَنِ اَنَا۬ اَقَلَّ مِنْكَ مَالاً   وَوَلَداًۚ﴿٣٩﴾  فَعَسٰى رَبّٖٓي اَنْ يُؤْتِيَنِ خَيْراً مِنْ جَنَّتِكَ وَيُرْسِلَ عَلَيْهَا حُسْبَاناً مِنَ السَّمَٓاءِ فَتُصْبِحَ صَعٖيداً   زَلَقاًۙ﴿٤٠﴾</vt:lpstr>
      <vt:lpstr>وَاُحٖيطَ بِثَمَرِهٖ فَاَصْبَحَ يُقَلِّبُ كَفَّيْهِ عَلٰى مَٓا اَنْفَقَ فٖيهَا وَهِيَ خَاوِيَةٌ عَلٰى عُرُوشِهَا وَيَقُولُ يَا   لَيْتَنٖي لَمْ اُشْرِكْ بِرَبّٖٓي اَحَداً﴿٤٢﴾</vt:lpstr>
      <vt:lpstr>اَلْمَالُ وَالْبَنُونَ زٖينَةُ الْحَيٰوةِ الدُّنْيَاۚ وَالْبَاقِيَاتُ الصَّالِحَاتُ خَيْرٌ عِنْدَ رَبِّكَ ثَوَاباً وَخَيْرٌ   اَمَلاً﴿٤٦﴾</vt:lpstr>
      <vt:lpstr>وَعُرِضُوا عَلٰى رَبِّكَ صَفاًّؕ لَقَدْ جِئْتُمُونَا كَمَا خَلَقْنَاكُمْ اَوَّلَ مَرَّةٍؗ بَلْ زَعَمْتُمْ اَلَّنْ نَجْعَلَ لَكُمْ   مَوْعِداً﴿٤٨﴾</vt:lpstr>
      <vt:lpstr>وَوُضِعَ الْكِتَابُ فَتَرَى الْمُجْرِمٖينَ مُشْفِقٖينَ مِمَّا فٖيهِ وَيَقُولُونَ يَا وَيْلَتَنَا مَا لِ‌هٰذَا الْكِتَابِ لَا   يُغَادِرُ صَغٖيرَةً وَلَا كَبٖيرَةً اِلَّٓا اَحْصٰيهَاۚ وَوَجَدُوا مَا عَمِلُوا حَاضِراًؕ وَلَا يَظْلِمُ رَبُّكَ   اَحَداًࣖ﴿٤٩﴾</vt:lpstr>
      <vt:lpstr>وَاِذْ قُلْنَا لِلْمَلٰٓئِكَةِ اسْجُدُوا لِاٰدَمَ فَسَجَدُٓوا اِلَّٓا اِبْلٖيسَؕ كَانَ مِنَ الْجِنِّ فَفَسَقَ عَنْ اَمْرِ رَبِّهٖؕ   اَفَتَتَّخِذُونَهُ وَذُرِّيَّتَهُٓ اَوْلِيَٓاءَ مِنْ دُونٖي وَهُمْ لَكُمْ عَدُوٌّؕ بِئْسَ لِلظَّالِمٖينَ بَدَلاً﴿٥٠﴾</vt:lpstr>
      <vt:lpstr>وَمَا مَنَعَ النَّاسَ اَنْ يُؤْمِنُٓوا اِذْ جَٓاءَهُمُ الْهُدٰى وَيَسْتَغْفِرُوا رَبَّهُمْ اِلَّٓا اَنْ تَأْتِيَهُمْ سُنَّةُ الْاَوَّلٖينَ   اَوْ يَأْتِيَهُمُ الْعَذَابُ قُبُلاً﴿٥٥﴾</vt:lpstr>
      <vt:lpstr>وَمَنْ اَظْلَمُ مِمَّنْ ذُكِّرَ بِاٰيَاتِ رَبِّهٖ فَاَعْرَضَ عَنْهَا وَنَسِيَ مَا قَدَّمَتْ يَدَاهُؕ اِنَّا جَعَلْنَا عَلٰى   قُلُوبِهِمْ اَكِنَّةً اَنْ يَفْقَهُوهُ وَفٖٓي اٰذَانِهِمْ وَقْراًؕ وَاِنْ تَدْعُهُمْ اِلَى الْهُدٰى فَلَنْ يَهْتَدُٓوا اِذاً اَبَداً﴿٥٧﴾</vt:lpstr>
      <vt:lpstr>وَرَبُّكَ الْغَفُورُ ذُو الرَّحْمَةِؕ لَوْ يُؤَاخِذُهُمْ بِمَا كَسَبُوا لَعَجَّلَ لَهُمُ الْعَذَابَؕ بَلْ لَهُمْ مَوْعِدٌ لَنْ   يَجِدُوا مِنْ دُونِهٖ مَوْئِلاً﴿٥٨﴾</vt:lpstr>
      <vt:lpstr>فَاَرَدْنَٓا اَنْ يُبْدِلَهُمَا رَبُّهُمَا خَيْراً مِنْهُ زَكٰوةً وَاَقْرَبَ رُحْماً﴿٨١﴾</vt:lpstr>
      <vt:lpstr>وَاَمَّا الْجِدَارُ فَكَانَ لِغُلَامَيْنِ يَتٖيمَيْنِ فِي الْمَدٖينَةِ وَكَانَ تَحْتَهُ كَنْزٌ لَهُمَا وَكَانَ اَبُوهُمَا صَالِحاًۚ   فَاَرَادَ رَبُّكَ اَنْ يَبْلُغَٓا اَشُدَّهُمَا وَيَسْتَخْرِجَا كَنْزَهُمَاࣗ رَحْمَةً مِنْ رَبِّكَۚ وَمَا فَعَلْتُهُ عَنْ اَمْرٖيؕ   ذٰلِكَ تَأْوٖيلُ مَا لَمْ تَسْطِـعْ عَلَيْهِ صَبْراًؕࣖ﴿٨٢﴾</vt:lpstr>
      <vt:lpstr>قَالَ اَمَّا مَنْ ظَلَمَ فَسَوْفَ نُعَذِّبُهُ ثُمَّ يُرَدُّ اِلٰى رَبِّهٖ فَيُعَذِّبُهُ عَذَاباً نُكْراً﴿٨٧﴾</vt:lpstr>
      <vt:lpstr>قَالَ مَا مَكَّنّٖي فٖيهِ رَبّٖي خَيْرٌ فَاَعٖينُونٖي بِقُوَّةٍ اَجْعَلْ بَيْنَكُمْ وَبَيْنَهُمْ رَدْماًۙ﴿٩٥﴾</vt:lpstr>
      <vt:lpstr>قَالَ هٰذَا رَحْمَةٌ مِنْ رَبّٖيۚ فَاِذَا جَٓاءَ وَعْدُ رَبّٖي جَعَلَهُ دَكَّٓاءَۚ وَكَانَ وَعْدُ رَبّٖي حَقاًّؕ﴿٩٨﴾</vt:lpstr>
      <vt:lpstr>قُلْ هَلْ نُنَبِّئُكُمْ بِالْاَخْسَرٖينَ اَعْمَالاًؕ﴿١٠٣﴾</vt:lpstr>
      <vt:lpstr>اُو۬لٰٓئِكَ الَّذٖينَ كَفَرُوا بِاٰيَاتِ رَبِّهِمْ وَلِقَٓائِهٖ فَحَبِطَتْ اَعْمَالُهُمْ فَلَا نُقٖيمُ لَهُمْ يَوْمَ الْقِيٰمَةِ   وَزْناً﴿١٠٥﴾</vt:lpstr>
      <vt:lpstr>قُلْ لَوْ كَانَ الْبَحْرُ مِدَاداً لِكَلِمَاتِ رَبّٖي لَنَفِدَ الْبَحْرُ قَبْلَ اَنْ تَنْفَدَ كَلِمَاتُ رَبّٖي وَلَوْ جِئْنَا بِمِثْلِهٖ   مَدَداً﴿١٠٩﴾</vt:lpstr>
      <vt:lpstr>قُلْ اِنَّـمَٓا اَنَا۬ بَشَرٌ مِثْلُكُمْ يُوحٰٓى اِلَيَّ اَنَّـمَٓا اِلٰهُكُمْ اِلٰهٌ وَاحِدٌۚ فَمَنْ كَانَ يَرْجُوا لِقَٓاءَ رَبِّهٖ فَلْيَعْمَلْ   عَمَلاً صَالِحاً وَلَا يُشْرِكْ بِعِبَادَةِ رَبِّهٖٓ اَحَداً﴿١١٠﴾</vt:lpstr>
      <vt:lpstr>ذِكْرُ رَحْمَتِ رَبِّكَ عَبْدَهُ زَكَرِيَّاۚ﴿٢﴾</vt:lpstr>
      <vt:lpstr>اِذْ نَادٰى رَبَّهُ نِدَٓاءً خَفِيًّا﴿٣﴾</vt:lpstr>
      <vt:lpstr>وَاِنّٖي خِفْتُ الْمَوَالِيَ مِنْ وَرَٓاءٖي وَكَانَتِ امْرَاَتٖي عَاقِرًا فَهَبْ لٖي مِنْ لَدُنْكَ وَلِيًّاۚ﴿٥﴾  يَرِثُنٖي وَيَرِثُ مِنْ اٰلِ يَعْقُوبَࣗ وَاجْعَلْهُ رَبِّ رَضِيًّا﴿٦﴾</vt:lpstr>
      <vt:lpstr>قَالَ رَبِّ اَنّٰى يَكُونُ لٖي غُلَامٌ وَكَانَتِ امْرَاَتٖي عَاقِرًا وَقَدْ بَلَغْتُ مِنَ الْكِبَرِ عِتِيًّا﴿٨﴾</vt:lpstr>
      <vt:lpstr>قَالَ كَذٰلِكَۚ قَالَ رَبُّكَ هُوَ عَلَيَّ هَيِّنٌ وَقَدْ خَلَقْتُكَ مِنْ قَبْلُ وَلَمْ تَكُ شَيْـًٔا﴿٩﴾</vt:lpstr>
      <vt:lpstr>قَالَ رَبِّ اجْعَلْ لٖٓي اٰيَةًؕ قَالَ اٰيَتُكَ اَلَّا تُكَلِّمَ النَّاسَ ثَلٰثَ لَيَالٍ سَوِيًّا﴿١٠﴾</vt:lpstr>
      <vt:lpstr>قَالَتْ اِنّٖٓي اَعُوذُ بِالرَّحْمٰنِ مِنْكَ اِنْ كُنْتَ تَقِيًّا﴿١٨﴾</vt:lpstr>
      <vt:lpstr>قَالَ كَذٰلِكِۚ قَالَ رَبُّكِ هُوَ عَلَيَّ هَيِّنٌۚ وَلِنَجْعَلَـهُٓ اٰيَةً لِلنَّاسِ وَرَحْمَةً مِنَّاۚ وَكَانَ اَمْراً   مَقْضِيًّا﴿٢١﴾</vt:lpstr>
      <vt:lpstr>فَنَادٰيهَا مِنْ تَحْتِهَٓا اَلَّا تَحْزَنٖي قَدْ جَعَلَ رَبُّكِ تَحْتَكِ سَرِيًّا﴿٢٤﴾</vt:lpstr>
      <vt:lpstr>وَهُزّٖٓي اِلَيْكِ بِجِذْعِ النَّخْلَةِ تُسَاقِطْ عَلَيْكِ رُطَبًا جَنِيًّاؗ﴿٢٥﴾</vt:lpstr>
      <vt:lpstr>ذٰلِكَ عٖيسَى ابْنُ مَرْيَمَۚ قَوْلَ الْحَقِّ الَّذٖي فٖيهِ يَمْتَرُونَ﴿٣٤﴾</vt:lpstr>
      <vt:lpstr>قَالَ سَلَامٌ عَلَيْكَۚ سَاَسْتَغْفِرُ لَكَ رَبّٖيؕ اِنَّهُ كَانَ بٖي حَفِيًّا﴿٤٧﴾</vt:lpstr>
      <vt:lpstr>وَكَانَ يَاْمُرُ اَهْلَهُ بِالصَّلٰوةِ وَالزَّكٰوةِۖ وَكَانَ عِنْدَ رَبِّهٖ مَرْضِيًّا﴿٥٥﴾</vt:lpstr>
      <vt:lpstr>وَمَا نَتَنَزَّلُ اِلَّا بِاَمْرِ رَبِّكَۚ لَهُ مَا بَيْنَ اَيْدٖينَا وَمَا خَلْفَنَا وَمَا بَيْنَ ذٰلِكَۚ وَمَا كَانَ رَبُّكَ   نَسِيًّاۚ﴿٦٤﴾</vt:lpstr>
      <vt:lpstr>فَوَرَبِّكَ لَنَحْشُرَنَّهُمْ وَالشَّيَاطٖينَ ثُمَّ لَنُحْضِرَنَّهُمْ حَوْلَ جَهَنَّمَ جِثِيًّاۚ﴿٦٨﴾</vt:lpstr>
      <vt:lpstr>وَاِنْ مِنْكُمْ اِلَّا وَارِدُهَاۚ كَانَ عَلٰى رَبِّكَ حَتْمًا مَقْضِيًّاۚ﴿٧١﴾</vt:lpstr>
      <vt:lpstr>وَيَزٖيدُ اللّٰهُ الَّذٖينَ اهْتَدَوْا هُدًىؕ وَالْبَاقِيَاتُ الصَّالِحَاتُ خَيْرٌ عِنْدَ رَبِّكَ ثَوَاباً وَخَيْرٌ مَرَدًّا﴿٧٦﴾</vt:lpstr>
      <vt:lpstr>فَلَمَّٓا اَتٰيهَا نُودِيَ يَا مُوسٰى﴿١١﴾</vt:lpstr>
      <vt:lpstr>اِنّٖٓي اَنَا۬ رَبُّكَ فَاخْلَعْ نَعْلَيْكَۚ اِنَّكَ بِالْوَادِ الْمُقَدَّسِ طُوًىؕ﴿١٢﴾</vt:lpstr>
      <vt:lpstr>قَالَ رَبِّ اشْرَحْ لٖي صَدْرٖيۙ﴿٢٥﴾</vt:lpstr>
      <vt:lpstr>قَالَا رَبَّـنَٓا اِنَّـنَا نَخَافُ اَنْ يَفْرُطَ عَلَيْنَٓا اَوْ اَنْ يَطْغٰى﴿٤٥﴾</vt:lpstr>
      <vt:lpstr>فَأْتِيَاهُ فَقُولَٓا اِنَّا رَسُولَا رَبِّكَ فَاَرْسِلْ مَعَنَا بَنٖٓي اِسْرَٓائٖلَ وَلَا تُعَذِّبْهُمْؕ قَدْ جِئْنَاكَ بِاٰيَةٍ مِنْ رَبِّكَؕ   وَالسَّلَامُ عَلٰى مَنِ اتَّـبَعَ الْهُدٰى﴿٤٧﴾</vt:lpstr>
      <vt:lpstr>قَالَ فَمَا بَالُ الْقُرُونِ الْاُو۫لٰى﴿٥١﴾</vt:lpstr>
      <vt:lpstr>قَالَ عِلْمُهَا عِنْدَ رَبّٖي فٖي كِتَابٍۚ لَا يَضِلُّ رَبّٖي وَلَا يَنْسٰىؗ﴿٥٢﴾</vt:lpstr>
      <vt:lpstr>فَاُلْقِيَ السَّحَرَةُ سُجَّدًا قَالُٓوا اٰمَنَّا بِرَبِّ هٰرُونَ وَمُوسٰى﴿٧٠﴾</vt:lpstr>
      <vt:lpstr>اِنَّٓا اٰمَنَّا بِرَبِّنَا لِيَغْفِرَ لَنَا خَطَايَانَا وَمَٓا اَكْرَهْتَنَا عَلَيْهِ مِنَ السِّحْرِؕ وَاللّٰهُ خَيْرٌ وَاَبْقٰى﴿٧٣﴾</vt:lpstr>
      <vt:lpstr>اِنَّهُ مَنْ يَأْتِ رَبَّهُ مُجْرِمًا فَاِنَّ لَهُ جَهَنَّمَؕ لَا يَمُوتُ فٖيهَا وَلَا يَحْيٰى﴿٧٤﴾</vt:lpstr>
      <vt:lpstr>وَمَنْ يَأْتِهٖ مُؤْمِناً قَدْ عَمِلَ الصَّالِحَاتِ فَاُو۬لٰٓئِكَ لَهُمُ الدَّرَجَاتُ الْعُلٰىۙ﴿٧٥﴾</vt:lpstr>
      <vt:lpstr>جَنَّاتُ عَدْنٍ تَجْرٖي مِنْ تَحْتِهَا الْاَنْهَارُ خَالِدٖينَ فٖيهَاؕ وَذٰلِكَ جَزٰٓؤُ۬ا مَنْ تَزَكّٰىࣖ﴿٧٦﴾</vt:lpstr>
      <vt:lpstr>قَالَ هُمْ اُو۬لَٓاءِ عَلٰٓى اَثَرٖي وَعَجِلْتُ اِلَيْكَ رَبِّ لِتَرْضٰى﴿٨٤﴾</vt:lpstr>
      <vt:lpstr>فَرَجَعَ مُوسٰٓى اِلٰى قَوْمِهٖ غَضْبَانَ اَسِفًاۚ قَالَ يَا قَوْمِ اَلَمْ يَعِدْكُمْ رَبُّكُمْ وَعْدًا حَسَنًاۜ اَفَطَالَ   عَلَيْكُمُ الْعَهْدُ اَمْ اَرَدْتُمْ اَنْ يَحِلَّ عَلَيْكُمْ غَضَبٌ مِنْ رَبِّكُمْ فَاَخْلَفْتُمْ مَوْعِدٖى﴿٨٦﴾</vt:lpstr>
      <vt:lpstr>وَلَقَدْ قَالَ لَهُمْ هٰرُونُ مِنْ قَبْلُ يَا قَوْمِ اِنَّمَا فُتِنْتُمْ بِهٖۚ وَاِنَّ رَبَّكُمُ الرَّحْمٰنُ فَاتَّبِعُونٖي وَاَطٖيعُٓوا   اَمْرٖي﴿٩٠﴾</vt:lpstr>
      <vt:lpstr>وَيَسْـَٔلُونَكَ عَنِ الْجِبَالِ فَقُلْ يَنْسِفُهَا رَبّٖي نَسْفاًۙ﴿١٠٥﴾</vt:lpstr>
      <vt:lpstr>فَتَعَالَى اللّٰهُ الْمَلِكُ الْحَقُّۚ وَلَا تَعْجَلْ بِالْقُرْاٰنِ مِنْ قَبْلِ اَنْ يُقْضٰٓى اِلَيْكَ وَحْيُهُؗ وَقُلْ رَبِّ زِدْنٖي   عِلْماً﴿١١٤﴾</vt:lpstr>
      <vt:lpstr>ثُمَّ اجْتَبٰيهُ رَبُّهُ فَتَابَ عَلَيْهِ وَهَدٰى﴿١٢٢﴾</vt:lpstr>
      <vt:lpstr>وَمَنْ اَعْرَضَ عَنْ ذِكْرٖي فَاِنَّ لَهُ مَعٖيشَةً ضَنْكاً وَنَحْشُرُهُ يَوْمَ الْقِيٰمَةِ اَعْمٰى﴿١٢٤﴾</vt:lpstr>
      <vt:lpstr>قَالَ رَبِّ لِمَ حَشَرْتَـنٖٓي اَعْمٰى وَقَدْ كُنْتُ بَصٖيراً﴿١٢٥﴾</vt:lpstr>
      <vt:lpstr>قَالَ كَذٰلِكَ اَتَتْكَ اٰيَاتُنَا فَـنَسٖيتَهَاۚ وَكَذٰلِكَ الْيَوْمَ تُنْسٰى﴿١٢٦﴾</vt:lpstr>
      <vt:lpstr>وَكَذٰلِكَ نَجْزٖي مَنْ اَسْرَفَ وَلَمْ يُؤْمِنْ بِاٰيَاتِ رَبِّهٖؕ وَلَعَذَابُ الْاٰخِرَةِ اَشَدُّ وَاَبْقٰى﴿١٢٧﴾</vt:lpstr>
      <vt:lpstr>وَلَوْلَا كَلِمَةٌ سَبَقَتْ مِنْ رَبِّكَ لَكَانَ لِزَاماً وَاَجَلٌ مُسَمًّىؕ﴿١٢٩﴾</vt:lpstr>
      <vt:lpstr>فَاصْبِرْ عَلٰى مَا يَقُولُونَ وَسَبِّحْ بِحَمْدِ رَبِّكَ قَبْلَ طُلُوعِ الشَّمْسِ وَقَبْلَ غُرُوبِهَاۚ وَمِنْ اٰنَٓائِ   الَّيْلِ فَسَبِّـحْ وَاَطْرَافَ النَّهَارِ لَعَلَّكَ تَرْضٰى﴿١٣٠﴾</vt:lpstr>
      <vt:lpstr>وَلَا تَمُدَّنَّ عَيْنَيْكَ اِلٰى مَا مَتَّعْنَا بِهٖٓ اَزْوَاجاً مِنْهُمْ زَهْرَةَ الْحَيٰوةِ الدُّنْيَا لِنَفْتِنَهُمْ فٖيهِؕ وَرِزْقُ   رَبِّكَ خَيْرٌ وَاَبْقٰى﴿١٣١﴾</vt:lpstr>
      <vt:lpstr>وَقَالُوا لَوْلَا يَأْتٖينَا بِاٰيَةٍ مِنْ رَبِّهٖؕ اَوَلَمْ تَأْتِهِمْ بَيِّنَةُ مَا فِي الصُّحُفِ الْاُو۫لٰى﴿١٣٣﴾</vt:lpstr>
      <vt:lpstr>مَا يَأْتٖيهِمْ مِنْ ذِكْرٍ مِنْ رَبِّهِمْ مُحْدَثٍ اِلَّا اسْتَمَعُوهُ وَهُمْ يَلْعَبُونَۙ﴿٢﴾  لَاهِيَةً قُلُوبُهُمْؕ وَاَسَرُّوا النَّجْوٰىࣗ اَلَّذٖينَ ظَلَمُواࣗ هَلْ هٰذَٓا اِلَّا بَشَرٌ مِثْلُكُمْۚ اَفَتَأْتُونَ السِّحْرَ وَاَنْتُمْ   تُبْصِرُونَ﴿٣﴾</vt:lpstr>
      <vt:lpstr>قَالَ رَبّٖي يَعْلَمُ الْقَوْلَ فِي السَّمَٓاءِ وَالْاَرْضِؗ وَهُوَ السَّمٖيعُ الْعَلٖيمُ﴿٤﴾</vt:lpstr>
      <vt:lpstr>قُلْ مَنْ يَكْلَؤُ۬كُمْ بِالَّيْلِ وَالنَّهَارِ مِنَ الرَّحْمٰنِؕ بَلْ هُمْ عَنْ ذِكْرِ رَبِّهِمْ مُعْرِضُونَ﴿٤٢﴾</vt:lpstr>
      <vt:lpstr>وَلَئِنْ مَسَّتْهُمْ نَفْحَةٌ مِنْ عَذَابِ رَبِّكَ لَيَقُولُنَّ يَا وَيْلَنَٓا اِنَّا كُنَّا ظَالِمٖينَ﴿٤٦﴾</vt:lpstr>
      <vt:lpstr>وَنَضَعُ الْمَوَازٖينَ الْقِسْطَ لِيَوْمِ الْقِيٰمَةِ فَلَا تُظْلَمُ نَفْسٌ شَيْـٔاًؕ وَاِنْ كَانَ مِثْقَالَ حَبَّةٍ مِنْ خَرْدَلٍ   اَتَيْنَا بِهَاؕ وَكَفٰى بِنَا حَاسِبٖينَ﴿٤٧﴾</vt:lpstr>
      <vt:lpstr>وَاَيُّوبَ اِذْ نَادٰى رَبَّهُٓ اَنّٖي مَسَّنِيَ الضُّرُّ وَاَنْتَ اَرْحَمُ الرَّاحِمٖينَۚ﴿٨٣﴾</vt:lpstr>
      <vt:lpstr>وَزَكَرِيَّٓا اِذْ نَادٰى رَبَّهُ رَبِّ لَا تَذَرْنٖي فَرْداً وَاَنْتَ خَيْرُ الْوَارِثٖينَۚ﴿٨٩﴾</vt:lpstr>
      <vt:lpstr>اِنَّ هٰذِهٖٓ اُمَّتُكُمْ اُمَّةً وَاحِدَةًؗ وَاَنَا۬ رَبُّكُمْ فَاعْبُدُونِ﴿٩٢﴾</vt:lpstr>
      <vt:lpstr>قَالَ رَبِّ احْكُمْ بِالْحَقِّؕ وَرَبُّنَا الرَّحْمٰنُ الْمُسْتَعَانُ عَلٰى مَا تَصِفُونَ﴿١١٢﴾</vt:lpstr>
      <vt:lpstr>يَوْمَ تَرَوْنَهَا تَذْهَلُ كُلُّ مُرْضِعَةٍ عَمَّٓا اَرْضَعَتْ وَتَضَعُ كُلُّ ذَاتِ حَمْلٍ حَمْلَهَا وَتَرَى النَّاسَ   سُكَارٰى وَمَا هُمْ بِسُكَارٰى وَلٰكِنَّ عَذَابَ اللّٰهِ شَدٖيدٌ﴿٢﴾</vt:lpstr>
      <vt:lpstr>هٰذَانِ خَصْمَانِ اخْتَصَمُوا فٖي رَبِّهِمْؗ فَالَّذٖينَ كَفَرُوا قُطِّعَتْ لَهُمْ ثِيَابٌ مِنْ نَارٍؕ يُصَبُّ مِنْ   فَوْقِ رُؤُ۫سِهِمُ الْحَمٖيمُۚ﴿١٩﴾</vt:lpstr>
      <vt:lpstr>لِكَࣗ وَمَنْ يُعَظِّمْ حُرُمَاتِ اللّٰهِ فَهُوَ خَيْرٌ لَهُ عِنْدَ رَبِّهٖؕ وَاُحِلَّتْ لَكُمُ الْاَنْعَامُ اِلَّا مَا يُتْلٰى عَلَيْكُمْ   فَاجْتَنِبُوا الرِّجْسَ مِنَ الْاَوْثَانِ وَاجْتَنِبُوا قَوْلَ الزُّورِۙ﴿٣٠﴾</vt:lpstr>
      <vt:lpstr>اَلَّذٖينَ اُخْرِجُوا مِنْ دِيَارِهِمْ بِغَيْرِ حَقٍّ اِلَّٓا اَنْ يَقُولُوا رَبُّنَا اللّٰهُؕ وَلَوْلَا دَفْعُ اللّٰهِ النَّاسَ بَعْضَهُمْ   بِبَعْضٍ لَهُدِّمَتْ صَوَامِــعُ وَبِيَعٌ وَصَلَوَاتٌ وَمَسَاجِدُ يُذْكَرُ فٖيهَا اسْمُ اللّٰهِ كَثٖيراًؕ وَلَيَنْصُرَنَّ   اللّٰهُ مَنْ يَنْصُرُهُؕ اِنَّ اللّٰهَ لَقَوِيٌّ عَزٖيزٌ﴿٤٠﴾</vt:lpstr>
      <vt:lpstr>وَيَسْتَعْجِلُونَكَ بِالْعَذَابِ وَلَنْ يُخْلِفَ اللّٰهُ وَعْدَهُؕ وَاِنَّ يَوْماً عِنْدَ رَبِّكَ كَاَلْفِ سَنَةٍ مِمَّا   تَعُدُّونَ﴿٤٧﴾</vt:lpstr>
      <vt:lpstr>وَلِيَعْلَمَ الَّذٖينَ اُو۫تُوا الْعِلْمَ اَنَّهُ الْحَقُّ مِنْ رَبِّكَ فَيُؤْمِنُوا بِهٖ فَتُخْبِتَ لَهُ قُلُوبُهُمْؕ وَاِنَّ اللّٰهَ لَهَادِ   الَّذٖينَ اٰمَنُٓوا اِلٰى صِرَاطٍ مُسْتَقٖيمٍ﴿٥٤﴾</vt:lpstr>
      <vt:lpstr>لِكُلِّ اُمَّةٍ جَعَلْنَا مَنْسَكاً هُمْ نَاسِكُوهُ فَلَا يُنَازِعُنَّكَ فِي الْاَمْرِ وَادْعُ اِلٰى رَبِّكَؕ اِنَّكَ لَعَلٰى هُدًى   مُسْتَقٖيمٍ﴿٦٧﴾</vt:lpstr>
      <vt:lpstr>يَٓا اَيُّهَا الَّذٖينَ اٰمَنُوا ارْكَعُوا وَاسْجُدُوا وَاعْبُدُوا رَبَّكُمْ وَافْعَلُوا الْخَيْرَ لَعَلَّكُمْ تُفْلِحُونَۚ﴿٧٧﴾</vt:lpstr>
      <vt:lpstr>قَالَ رَبِّ انْصُرْنٖي بِمَا كَذَّبُونِ﴿٢٦﴾</vt:lpstr>
      <vt:lpstr>وَقُلْ رَبِّ اَنْزِلْنٖي مُنْزَلاً مُبَارَكاً وَاَنْتَ خَيْرُ الْمُنْزِلٖينَ﴿٢٩﴾</vt:lpstr>
      <vt:lpstr>قَالَ رَبِّ انْصُرْنٖي بِمَا كَذَّبُونِ﴿٣٩﴾</vt:lpstr>
      <vt:lpstr>وَاِنَّ هٰذِهٖٓ اُمَّتُكُمْ اُمَّةً وَاحِدَةً وَاَنَا۬ رَبُّكُمْ فَاتَّقُونِ﴿٥٢﴾</vt:lpstr>
      <vt:lpstr>اِنَّ الَّذٖينَ هُمْ مِنْ خَشْيَةِ رَبِّهِمْ مُشْفِقُونَۙ﴿٥٧﴾</vt:lpstr>
      <vt:lpstr>وَالَّذٖينَ هُمْ بِاٰيَاتِ رَبِّهِمْ يُؤْمِنُونَۙ﴿٥٨﴾</vt:lpstr>
      <vt:lpstr>الَّذٖينَ هُمْ بِرَبِّهِمْ لَا يُشْرِكُونَۙ﴿٥٩﴾</vt:lpstr>
      <vt:lpstr>وَالَّذٖينَ يُؤْتُونَ مَٓا اٰتَوْا وَقُلُوبُهُمْ وَجِلَةٌ اَنَّهُمْ اِلٰى رَبِّهِمْ رَاجِعُونَۙ﴿٦٠﴾</vt:lpstr>
      <vt:lpstr>اُو۬لٰٓئِكَ يُسَارِعُونَ فِي الْخَيْرَاتِ وَهُمْ لَهَا سَابِقُونَ﴿٦١﴾</vt:lpstr>
      <vt:lpstr>اَمْ تَسْـَٔلُهُمْ خَرْجاً فَخَرَاجُ رَبِّكَ خَيْرٌࣗ وَهُوَ خَيْرُ الرَّازِقٖينَ﴿٧٢﴾</vt:lpstr>
      <vt:lpstr>وَلَقَدْ اَخَذْنَاهُمْ بِالْعَذَابِ فَمَا اسْتَكَانُوا لِرَبِّهِمْ وَمَا يَتَضَرَّعُونَ﴿٧٦﴾</vt:lpstr>
      <vt:lpstr>قُلْ رَبِّ اِمَّا تُرِيَنّٖي مَا يُوعَدُونَۙ﴿٩٣﴾</vt:lpstr>
      <vt:lpstr>رَبِّ فَلَا تَجْعَلْنٖي فِي الْقَوْمِ الظَّالِمٖينَ﴿٩٤﴾</vt:lpstr>
      <vt:lpstr>وَقُلْ رَبِّ اَعُوذُ بِكَ مِنْ هَمَزَاتِ الشَّيَاطٖينِۙ﴿٩٧﴾</vt:lpstr>
      <vt:lpstr>وَاَعُوذُ بِكَ رَبِّ اَنْ يَحْضُرُونِ﴿٩٨﴾</vt:lpstr>
      <vt:lpstr>حَتّٰٓى اِذَا جَٓاءَ اَحَدَهُمُ الْمَوْتُ قَالَ رَبِّ ارْجِعُونِۙ﴿٩٩﴾  لَعَلّٖٓي اَعْمَلُ صَالِحاً فٖيمَا تَرَكْتُ كَلَّاؕ اِنَّهَا كَلِمَةٌ هُوَ قَٓائِلُهَاؕ وَمِنْ وَرَٓائِهِمْ بَرْزَخٌ اِلٰى يَوْمِ   يُبْعَثُونَ﴿١٠٠﴾</vt:lpstr>
      <vt:lpstr>تَلْفَحُ وُجُوهَهُمُ النَّارُ وَهُمْ فٖيهَا كَالِحُونَ﴿١٠٤﴾</vt:lpstr>
      <vt:lpstr>اَلَمْ تَكُنْ اٰيَاتٖي تُتْلٰى عَلَيْكُمْ فَكُنْتُمْ بِهَا تُكَذِّبُونَ﴿١٠٥﴾</vt:lpstr>
      <vt:lpstr>قَالُوا رَبَّـنَا غَلَبَتْ عَلَيْنَا شِقْوَتُنَا وَكُنَّا قَوْماً ضَٓالّٖينَ﴿١٠٦﴾</vt:lpstr>
      <vt:lpstr>رَبَّـنَٓا اَخْرِجْنَا مِنْهَا فَاِنْ عُدْنَا فَاِنَّا ظَالِمُونَ﴿١٠٧﴾</vt:lpstr>
      <vt:lpstr>قَالَ اخْسَؤُ۫ا فٖيهَا وَلَا تُكَلِّمُونِ﴿١٠٨﴾</vt:lpstr>
      <vt:lpstr>اِنَّهُ كَانَ فَرٖيقٌ مِنْ عِبَادٖي يَقُولُونَ رَبَّـنَٓا اٰمَنَّا فَاغْفِرْ لَنَا وَارْحَمْنَا وَاَنْتَ خَيْرُ   الرَّاحِمٖينَۚ﴿١٠٩﴾</vt:lpstr>
      <vt:lpstr>وَمَنْ يَدْعُ مَعَ اللّٰهِ اِلٰهاً اٰخَرَۙ لَا بُرْهَانَ لَهُ بِهٖۙ فَاِنَّمَا حِسَابُهُ عِنْدَ رَبِّهٖؕ اِنَّهُ لَا يُفْلِحُ   الْكَافِرُونَ﴿١١٧﴾</vt:lpstr>
      <vt:lpstr>وَقُلْ رَبِّ اغْفِرْ وَارْحَمْ وَاَنْتَ خَيْرُ الرَّاحِمٖينَ﴿١١٨﴾</vt:lpstr>
      <vt:lpstr>لَهُمْ فٖيهَا مَا يَشَٓاؤُ۫نَ خَالِدٖينَؕ كَانَ عَلٰى رَبِّكَ وَعْداً مَسْؤُ۫لاً﴿١٦﴾</vt:lpstr>
      <vt:lpstr>وَمَٓا اَرْسَلْنَا قَبْلَكَ مِنَ الْمُرْسَلٖينَ اِلَّٓا اِنَّهُمْ لَيَأْكُلُونَ الطَّعَامَ وَيَمْشُونَ فِي الْاَسْوَاقِؕ وَجَعَلْنَا   بَعْضَكُمْ لِبَعْضٍ فِتْنَةًؕ اَتَصْبِرُونَۚ وَكَانَ رَبُّكَ بَصٖيراًࣖ﴿٢٠﴾</vt:lpstr>
      <vt:lpstr>وَقَالَ الَّذٖينَ لَا يَرْجُونَ لِقَٓاءَنَا لَوْلَٓا اُنْزِلَ عَلَيْنَا الْمَلٰٓئِكَةُ اَوْ نَرٰى رَبَّـنَاؕ لَقَدِ اسْتَكْبَرُوا فٖٓي   اَنْفُسِهِمْ وَعَتَوْ عُتُواًّ كَبٖيراً﴿٢١﴾</vt:lpstr>
      <vt:lpstr>وَقَالَ الرَّسُولُ يَا رَبِّ اِنَّ قَوْمِي اتَّخَذُوا هٰذَا الْقُرْاٰنَ مَهْجُوراً﴿٣٠﴾</vt:lpstr>
      <vt:lpstr>وَكَذٰلِكَ جَعَلْنَا لِكُلِّ نَبِيٍّ عَدُواًّ مِنَ الْمُجْرِمٖينَؕ وَكَفٰى بِرَبِّكَ هَادِياً وَنَصٖيراً﴿٣١﴾</vt:lpstr>
      <vt:lpstr>اَلَمْ تَرَ اِلٰى رَبِّكَ كَيْفَ مَدَّ الظِّلَّۚ وَلَوْ شَٓاءَ لَجَعَلَهُ سَاكِناًۚ ثُمَّ جَعَلْنَا الشَّمْسَ عَلَيْهِ دَلٖيلاًۙ﴿٤٥﴾</vt:lpstr>
      <vt:lpstr>وَهُوَ الَّذٖي خَلَقَ مِنَ الْمَٓاءِ بَشَراً فَجَعَلَهُ نَسَباً وَصِهْراًؕ وَكَانَ رَبُّكَ قَدٖيراً﴿٥٤﴾</vt:lpstr>
      <vt:lpstr>وَيَعْبُدُونَ مِنْ دُونِ اللّٰهِ مَا لَا يَنْفَعُهُمْ وَلَا يَضُرُّهُمْؕ وَكَانَ الْكَافِرُ عَلٰى رَبِّهٖ ظَهٖيراً﴿٥٥﴾</vt:lpstr>
      <vt:lpstr>قُلْ مَٓا اَسْـَٔلُكُمْ عَلَيْهِ مِنْ اَجْرٍ اِلَّا مَنْ شَٓاءَ اَنْ يَتَّخِذَ اِلٰى رَبِّهٖ سَبٖيلاً﴿٥٧﴾</vt:lpstr>
      <vt:lpstr>وَالَّذٖينَ يَبٖيتُونَ لِرَبِّهِمْ سُجَّداً وَقِيَاماً﴿٦٤﴾</vt:lpstr>
      <vt:lpstr>وَالَّذٖينَ يَقُولُونَ رَبَّـنَا اصْرِفْ عَنَّا عَذَابَ جَهَنَّمَࣗ اِنَّ عَذَابَهَا كَانَ غَرَاماًࣗ﴿٦٥﴾</vt:lpstr>
      <vt:lpstr>اِنَّهَا سَٓاءَتْ مُسْتَقَراًّ وَمُقَاماً﴿٦٦﴾</vt:lpstr>
      <vt:lpstr>وَالَّذٖينَ اِذَٓا اَنْفَقُوا لَمْ يُسْرِفُوا وَلَمْ يَقْتُرُوا وَكَانَ بَيْنَ ذٰلِكَ قَوَاماً﴿٦٧﴾</vt:lpstr>
      <vt:lpstr>وَالَّذٖينَ لَا يَدْعُونَ مَعَ اللّٰهِ اِلٰهاً اٰخَرَ وَلَا يَقْتُلُونَ النَّفْسَ الَّتٖي حَرَّمَ اللّٰهُ اِلَّا بِالْحَقِّ وَلَا يَزْنُونَۚ   وَمَنْ يَفْعَلْ ذٰلِكَ يَلْقَ اَثَاماًۙ﴿٦٨﴾</vt:lpstr>
      <vt:lpstr>وَاِنَّ رَبَّكَ لَهُوَ الْعَزٖيزُ الرَّحٖيمُࣖ﴿٩﴾</vt:lpstr>
      <vt:lpstr>وَاِذْ نَادٰى رَبُّكَ مُوسٰٓى اَنِ ائْتِ الْقَوْمَ الظَّالِمٖينَۙ﴿١٠﴾  قَوْمَ فِرْعَوْنَؕ اَلَا يَتَّقُونَ﴿١١﴾</vt:lpstr>
      <vt:lpstr>أْتِيَا فِرْعَوْنَ فَقُولَٓا اِنَّا رَسُولُ رَبِّ الْعَالَمٖينَۙ﴿١٦﴾  اَنْ اَرْسِلْ مَعَنَا بَنٖٓي اِسْرَٓائٖلَؕ﴿١٧﴾</vt:lpstr>
      <vt:lpstr>فَفَرَرْتُ مِنْكُمْ لَمَّا خِفْتُكُمْ فَوَهَبَ لٖي رَبّٖي حُكْماً وَجَعَلَنٖي مِنَ الْمُرْسَلٖينَ﴿٢١﴾</vt:lpstr>
      <vt:lpstr>الَ فِرْعَوْنُ وَمَا رَبُّ الْعَالَمٖينَ﴿٢٣﴾</vt:lpstr>
      <vt:lpstr>قَالَ رَبُّ السَّمٰوَاتِ وَالْاَرْضِ وَمَا بَيْنَهُمَاؕ اِنْ كُنْتُمْ مُوقِنٖينَ﴿٢٤﴾</vt:lpstr>
      <vt:lpstr>قَالَ رَبُّكُمْ وَرَبُّ اٰبَٓائِكُمُ الْاَوَّلٖينَ﴿٢٦﴾</vt:lpstr>
      <vt:lpstr>قَالَ رَبُّ الْمَشْرِقِ وَالْمَغْرِبِ وَمَا بَيْنَهُمَاؕ اِنْ كُنْتُمْ تَعْقِلُونَ﴿٢٨﴾</vt:lpstr>
      <vt:lpstr>فَاُلْقِيَ السَّحَرَةُ سَاجِدٖينَۙ﴿٤٦﴾</vt:lpstr>
      <vt:lpstr>قَالُٓوا اٰمَنَّا بِرَبِّ الْعَالَمٖينَۙ﴿٤٧﴾  رَبِّ مُوسٰى وَهٰرُونَ﴿٤٨﴾</vt:lpstr>
      <vt:lpstr>قَالُوا لَا ضَيْرَؗ اِنَّٓا اِلٰى رَبِّنَا مُنْقَلِبُونَۚ﴿٥٠﴾</vt:lpstr>
      <vt:lpstr>اِنَّا نَطْمَعُ اَنْ يَغْفِرَ لَنَا رَبُّنَا خَطَايَانَٓا اَنْ كُنَّٓا اَوَّلَ الْمُؤْمِنٖينَؕࣖ﴿٥١﴾</vt:lpstr>
      <vt:lpstr>قَالَ كَلَّاۚ اِنَّ مَعِيَ رَبّٖي سَيَهْدٖينِ﴿٦٢﴾</vt:lpstr>
      <vt:lpstr>وَاِنَّ رَبَّكَ لَهُوَ الْعَزٖيزُ الرَّحٖيمُࣖ﴿٦٨﴾</vt:lpstr>
      <vt:lpstr>فَاِنَّهُمْ عَدُوٌّ لٖٓي اِلَّا رَبَّ الْعَالَمٖينَۙ﴿٧٧﴾</vt:lpstr>
      <vt:lpstr>اَلَّذٖي خَلَقَنٖي فَهُوَ يَهْدٖينِۙ﴿٧٨﴾</vt:lpstr>
      <vt:lpstr>تَاللّٰهِ اِنْ كُنَّا لَفٖي ضَلَالٍ مُبٖينٍۙ﴿٩٧﴾  اِذْ نُسَوّٖيكُمْ بِرَبِّ الْعَالَمٖينَ﴿٩٨﴾</vt:lpstr>
      <vt:lpstr>وَاِنَّ رَبَّكَ لَهُوَ الْعَزٖيزُ الرَّحٖيمُࣖ﴿١٠٤﴾</vt:lpstr>
      <vt:lpstr>وَمَٓا اَسْـَٔلُكُمْ عَلَيْهِ مِنْ اَجْرٍۚ اِنْ اَجْرِيَ اِلَّا عَلٰى رَبِّ الْعَالَمٖينَۚ﴿١٠٩﴾</vt:lpstr>
      <vt:lpstr>قَالَ وَمَا عِلْمٖي بِمَا كَانُوا يَعْمَلُونَۚ﴿١١٢﴾</vt:lpstr>
      <vt:lpstr>اِنْ اَنَا۬ اِلَّا نَذٖيرٌ مُبٖينٌؕ﴿١١٥﴾</vt:lpstr>
      <vt:lpstr>قَالَ رَبِّ اِنَّ قَوْمٖي كَذَّبُونِۚ﴿١١٧﴾</vt:lpstr>
      <vt:lpstr>وَاِنَّ رَبَّكَ لَهُوَ الْعَزٖيزُ الرَّحٖيمُࣖ﴿١٢٢﴾</vt:lpstr>
      <vt:lpstr>وَمَٓا اَسْـَٔلُكُمْ عَلَيْهِ مِنْ اَجْرٍۚ اِنْ اَجْرِيَ اِلَّا عَلٰى رَبِّ الْعَالَمٖينَؕ﴿١٢٧﴾</vt:lpstr>
      <vt:lpstr>اِذْ قَالَ لَهُمْ اَخُوهُمْ صَالِحٌ اَلَا تَتَّقُونَۚ﴿١٤٢﴾</vt:lpstr>
      <vt:lpstr>وَمَٓا اَسْـَٔلُكُمْ عَلَيْهِ مِنْ اَجْرٍۚ اِنْ اَجْرِيَ اِلَّا عَلٰى رَبِّ الْعَالَمٖينَؕ﴿١٤٥﴾</vt:lpstr>
      <vt:lpstr>وَاِنَّ رَبَّكَ لَهُوَ الْعَزٖيزُ الرَّحٖيمُࣖ﴿١٥٩﴾</vt:lpstr>
      <vt:lpstr>مَٓا اَسْـَٔلُكُمْ عَلَيْهِ مِنْ اَجْرٍۚ اِنْ اَجْرِيَ اِلَّا عَلٰى رَبِّ الْعَالَمٖينَؕ﴿١٦٤﴾</vt:lpstr>
      <vt:lpstr>اَتَأْتُونَ الذُّكْرَانَ مِنَ الْعَالَمٖينَۙ﴿١٦٥﴾  وَتَذَرُونَ مَا خَلَقَ لَكُمْ رَبُّكُمْ مِنْ اَزْوَاجِكُمْؕ بَلْ اَنْتُمْ قَوْمٌ عَادُونَ﴿١٦٦﴾</vt:lpstr>
      <vt:lpstr>قَالَ اِنّٖي لِعَمَلِكُمْ مِنَ الْقَالٖينَؕ﴿١٦٨﴾</vt:lpstr>
      <vt:lpstr>رَبِّ نَجِّنٖي وَاَهْلٖي مِمَّا يَعْمَلُونَ﴿١٦٩﴾</vt:lpstr>
      <vt:lpstr>وَاِنَّ رَبَّكَ لَهُوَ الْعَزٖيزُ الرَّحٖيمُࣖ﴿١٧٥﴾</vt:lpstr>
      <vt:lpstr>وَمَٓا اَسْـَٔلُكُمْ عَلَيْهِ مِنْ اَجْرٍۚ اِنْ اَجْرِيَ اِلَّا عَلٰى رَبِّ الْعَالَمٖينَؕ﴿١٨٠﴾</vt:lpstr>
      <vt:lpstr>قَالَ رَبّٖٓي اَعْلَمُ بِمَا تَعْمَلُونَ﴿١٨٨﴾</vt:lpstr>
      <vt:lpstr>وَاِنَّ رَبَّكَ لَهُوَ الْعَزٖيزُ الرَّحٖيمُࣖ﴿١٩١﴾</vt:lpstr>
      <vt:lpstr>وَاِنَّهُ لَتَنْزٖيلُ رَبِّ الْعَالَمٖينَؕ﴿١٩٢﴾</vt:lpstr>
      <vt:lpstr>فَلَمَّا جَٓاءَهَا نُودِيَ اَنْ بُورِكَ مَنْ فِي النَّارِ وَمَنْ حَوْلَهَاؕ وَسُبْحَانَ اللّٰهِ رَبِّ الْعَالَمٖينَ﴿٨﴾</vt:lpstr>
      <vt:lpstr>فَتَبَسَّمَ ضَاحِكاً مِنْ قَوْلِهَا وَقَالَ رَبِّ اَوْزِعْنٖٓي اَنْ اَشْكُرَ نِعْمَتَكَ الَّتٖٓي اَنْعَمْتَ عَلَيَّ وَعَلٰى   وَالِدَيَّ وَاَنْ اَعْمَلَ صَالِحاً تَرْضٰيهُ وَاَدْخِلْنٖي بِرَحْمَتِكَ فٖي عِبَادِكَ الصَّالِحٖينَ﴿١٩﴾</vt:lpstr>
      <vt:lpstr>الَ الَّذٖي عِنْدَهُ عِلْمٌ مِنَ الْكِتَابِ اَنَا۬ اٰتٖيكَ بِهٖ قَبْلَ اَنْ يَرْتَدَّ اِلَيْكَ طَرْفُكَؕ فَلَمَّا رَاٰهُ مُسْتَقِراًّ عِنْدَهُ   قَالَ هٰذَا مِنْ فَضْلِ رَبّٖيࣞ لِيَبْلُوَنٖٓي ءَاَشْكُرُ اَمْ اَكْفُرُؕ وَمَنْ شَكَرَ فَاِنَّمَا يَشْكُرُ لِنَفْسِهٖۚ وَمَنْ كَفَرَ   فَاِنَّ رَبّٖي غَنِيٌّ كَرٖيمٌ﴿٤٠﴾</vt:lpstr>
      <vt:lpstr>قٖيلَ لَهَا ادْخُلِي الصَّرْحَۚ فَلَمَّا رَاَتْهُ حَسِبَتْهُ لُجَّةً وَكَشَفَتْ عَنْ سَاقَيْهَاؕ قَالَ اِنَّهُ صَرْحٌ مُمَرَّدٌ   مِنْ قَوَارٖيرَؕ قَالَتْ رَبِّ اِنّٖي ظَلَمْتُ نَفْسٖي وَاَسْلَمْتُ مَعَ سُلَيْمٰنَ لِلّٰهِ رَبِّ الْعَالَمٖينَࣖ﴿٤٤﴾</vt:lpstr>
      <vt:lpstr>وَاِنَّ رَبَّكَ لَذُو فَضْلٍ عَلَى النَّاسِ وَلٰكِنَّ اَكْثَرَهُمْ لَا يَشْكُرُونَ﴿٧٣﴾</vt:lpstr>
      <vt:lpstr>وَاِنَّ رَبَّكَ لَيَعْلَمُ مَا تُكِنُّ صُدُورُهُمْ وَمَا يُعْلِنُونَ﴿٧٤﴾</vt:lpstr>
      <vt:lpstr>وَاِنَّهُ لَهُدًى وَرَحْمَةٌ لِلْمُؤْمِنٖينَ﴿٧٧﴾</vt:lpstr>
      <vt:lpstr>اِنَّ رَبَّكَ يَقْضٖي بَيْنَهُمْ بِحُكْمِهٖۚ وَهُوَ الْعَزٖيزُ الْعَلٖيمُۚ﴿٧٨﴾</vt:lpstr>
      <vt:lpstr>اِنَّـمَٓا اُمِرْتُ اَنْ اَعْبُدَ رَبَّ هٰذِهِ الْبَلْدَةِ الَّذٖي حَرَّمَهَا وَلَهُ كُلُّ شَيْءٍؗ وَاُمِرْتُ اَنْ اَكُونَ مِنَ   الْمُسْلِمٖينَۙ﴿٩١﴾  وَاَنْ اَتْلُوَا الْقُرْاٰنَۚ فَمَنِ اهْتَدٰى فَاِنَّمَا يَهْتَدٖي لِنَفْسِهٖۚ وَمَنْ ضَلَّ فَقُلْ اِنَّـمَٓا اَنَا۬ مِنَ   الْمُنْذِرٖينَ﴿٩٢﴾</vt:lpstr>
      <vt:lpstr>وَقُلِ الْحَمْدُ لِلّٰهِ سَيُرٖيكُمْ اٰيَاتِهٖ فَتَعْرِفُونَهَاؕ وَمَا رَبُّكَ بِغَافِلٍ عَمَّا تَعْمَلُونَ﴿٩٣﴾</vt:lpstr>
      <vt:lpstr>قَالَ رَبِّ اِنّٖي ظَلَمْتُ نَفْسٖي فَاغْفِرْ لٖي فَغَفَرَ لَهُؕ اِنَّهُ هُوَ الْغَفُورُ الرَّحٖيمُ﴿١٦﴾</vt:lpstr>
      <vt:lpstr>قَالَ رَبِّ بِمَٓا اَنْعَمْتَ عَلَيَّ فَلَنْ اَكُونَ ظَهٖيراً لِلْمُجْرِمٖينَ﴿١٧﴾</vt:lpstr>
      <vt:lpstr>فَخَرَجَ مِنْهَا خَٓائِفاً يَتَرَقَّبُؗ قَالَ رَبِّ نَجِّنٖي مِنَ الْقَوْمِ الظَّالِمٖينَࣖ﴿٢١﴾</vt:lpstr>
      <vt:lpstr>وَلَمَّا تَوَجَّهَ تِلْقَٓاءَ مَدْيَنَ قَالَ عَسٰى رَبّٖٓي اَنْ يَهْدِيَنٖي سَوَٓاءَ السَّبٖيلِ﴿٢٢﴾</vt:lpstr>
      <vt:lpstr>فَسَقٰى لَهُمَا ثُمَّ تَوَلّٰٓى اِلَى الظِّلِّ فَقَالَ رَبِّ اِنّٖي لِمَٓا اَنْزَلْتَ اِلَيَّ مِنْ خَيْرٍ فَقٖيرٌ﴿٢٤﴾</vt:lpstr>
      <vt:lpstr>فَلَمَّٓا اَتٰيهَا نُودِيَ مِنْ شَاطِئِ الْوَادِ الْاَيْمَنِ فِي الْبُقْعَةِ الْمُبَارَكَةِ مِنَ الشَّجَرَةِ اَنْ يَا مُوسٰٓى   اِنّٖٓي اَنَا اللّٰهُ رَبُّ الْعَالَمٖينَۙ﴿٣٠﴾</vt:lpstr>
      <vt:lpstr>اُسْلُكْ يَدَكَ فٖي جَيْبِكَ تَخْرُجْ بَيْضَٓاءَ مِنْ غَيْرِ سُٓوءٍؗ وَاضْمُمْ اِلَيْكَ جَنَاحَكَ مِنَ الرَّهْبِ   فَذَانِكَ بُرْهَانَانِ مِنْ رَبِّكَ اِلٰى فِرْعَوْنَ وَمَلَا۬ئِهٖؕ اِنَّهُمْ كَانُوا قَوْماً فَاسِقٖينَ﴿٣٢﴾</vt:lpstr>
      <vt:lpstr>قَالَ رَبِّ اِنّٖي قَتَلْتُ مِنْهُمْ نَفْساً فَاَخَافُ اَنْ يَقْتُلُونِ﴿٣٣﴾</vt:lpstr>
      <vt:lpstr>وَقَالَ مُوسٰى رَبّٖٓي اَعْلَمُ بِمَنْ جَٓاءَ بِالْهُدٰى مِنْ عِنْدِهٖ وَمَنْ تَكُونُ لَهُ عَاقِبَةُ الدَّارِؕ اِنَّهُ لَا يُفْلِحُ   الظَّالِمُونَ﴿٣٧﴾</vt:lpstr>
      <vt:lpstr>وَمَا كُنْتَ بِجَانِبِ الطُّورِ اِذْ نَادَيْنَا وَلٰكِنْ رَحْمَةً مِنْ رَبِّكَ لِتُنْذِرَ قَوْماً مَٓا اَتٰيهُمْ مِنْ نَذٖيرٍ مِنْ   قَبْلِكَ لَعَلَّهُمْ يَتَذَكَّرُونَ﴿٤٦﴾</vt:lpstr>
      <vt:lpstr>وَلَوْلَٓا اَنْ تُصٖيبَهُمْ مُصٖيبَةٌ بِمَا قَدَّمَتْ اَيْدٖيهِمْ فَيَقُولُوا رَبَّـنَا لَوْلَٓا اَرْسَلْتَ اِلَيْنَا رَسُولاً فَنَتَّبِـعَ   اٰيَاتِكَ وَنَكُونَ مِنَ الْمُؤْمِنٖينَ﴿٤٧﴾</vt:lpstr>
      <vt:lpstr>اَلَّذٖينَ اٰتَيْنَاهُمُ الْكِتَابَ مِنْ قَبْلِهٖ هُمْ بِهٖ يُؤْمِنُونَ﴿٥٢﴾</vt:lpstr>
      <vt:lpstr>وَاِذَا يُتْلٰى عَلَيْهِمْ قَالُٓوا اٰمَنَّا بِهٖٓ اِنَّهُ الْحَقُّ مِنْ رَبِّنَٓا اِنَّا كُنَّا مِنْ قَبْلِهٖ مُسْلِمٖينَ﴿٥٣﴾</vt:lpstr>
      <vt:lpstr>وَمَا كَانَ رَبُّكَ مُهْلِكَ الْقُرٰى حَتّٰى يَبْعَثَ فٖٓي اُمِّهَا رَسُولاً يَتْلُوا عَلَيْهِمْ اٰيَاتِنَاۚ وَمَا كُنَّا مُهْلِكِي   الْقُرٰٓى اِلَّا وَاَهْلُهَا ظَالِمُونَ﴿٥٩﴾</vt:lpstr>
      <vt:lpstr>قَالَ الَّذٖينَ حَقَّ عَلَيْهِمُ الْقَوْلُ رَبَّنَا هٰٓؤُ۬لَٓاءِ الَّذٖينَ اَغْوَيْنَاۚ اَغْوَيْنَاهُمْ كَمَا غَوَيْنَاۚ تَبَرَّأْنَٓا اِلَيْكَؗ مَا   كَانُٓوا اِيَّانَا يَعْبُدُونَ﴿٦٣﴾</vt:lpstr>
      <vt:lpstr>وَرَبُّكَ يَخْلُقُ مَا يَشَٓاءُ وَيَخْتَارُؕ مَا كَانَ لَهُمُ الْخِيَرَةُؕ سُبْحَانَ اللّٰهِ وَتَعَالٰى عَمَّا يُشْرِكُونَ﴿٦٨﴾</vt:lpstr>
      <vt:lpstr>وَرَبُّكَ يَعْلَمُ مَا تُكِنُّ صُدُورُهُمْ وَمَا يُعْلِنُونَ﴿٦٩﴾</vt:lpstr>
      <vt:lpstr>اِنَّ الَّذٖي فَرَضَ عَلَيْكَ الْقُرْاٰنَ لَـرَٓادُّكَ اِلٰى مَعَادٍؕ قُلْ رَبّٖٓي اَعْلَمُ مَنْ جَٓاءَ بِالْهُدٰى وَمَنْ هُوَ   فٖي ضَلَالٍ مُبٖينٍ﴿٨٥﴾</vt:lpstr>
      <vt:lpstr>وَمِنَ النَّاسِ مَنْ يَقُولُ اٰمَنَّا بِاللّٰهِ فَاِذَٓا اُو۫ذِيَ فِي اللّٰهِ جَعَلَ فِتْنَةَ النَّاسِ كَعَذَابِ اللّٰهِؕ وَلَئِنْ جَٓاءَ   نَصْرٌ مِنْ رَبِّكَ لَيَقُولُنَّ اِنَّا كُنَّا مَعَكُمْؕ اَوَلَيْسَ اللّٰهُ بِاَعْلَمَ بِمَا فٖي صُدُورِ الْعَالَمٖينَ﴿١٠﴾</vt:lpstr>
      <vt:lpstr>وَقَالَ اِنَّمَا اتَّخَذْتُمْ مِنْ دُونِ اللّٰهِ اَوْثَاناًۙ مَوَدَّةَ بَيْنِكُمْ فِي الْحَيٰوةِ الدُّنْيَاۚ ثُمَّ يَوْمَ الْقِيٰمَةِ يَكْفُرُ   بَعْضُكُمْ بِبَعْضٍ وَيَلْعَنُ بَعْضُكُمْ بَعْضاًؗ وَمَأْوٰيكُمُ النَّارُ وَمَا لَكُمْ مِنْ نَاصِرٖينَࣗ﴿٢٥﴾</vt:lpstr>
      <vt:lpstr>قَالَ رَبِّ انْصُرْنٖي عَلَى الْقَوْمِ الْمُفْسِدٖينَࣖ﴿٣٠﴾</vt:lpstr>
      <vt:lpstr>وَقَالُوا لَوْلَٓا اُنْزِلَ عَلَيْهِ اٰيَاتٌ مِنْ رَبِّهٖؕ قُلْ اِنَّمَا الْاٰيَاتُ عِنْدَ اللّٰهِؕ وَاِنَّـمَٓا اَنَا۬ نَذٖيرٌ مُبٖينٌ﴿٥٠﴾</vt:lpstr>
      <vt:lpstr>وَالَّذٖينَ اٰمَنُوا وَعَمِلُوا الصَّالِحَاتِ لَنُبَوِّئَنَّهُمْ مِنَ الْجَنَّةِ غُرَفاً تَجْرٖي مِنْ تَحْتِهَا الْاَنْهَارُ   خَالِدٖينَ فٖيهَاؕ نِعْمَ اَجْرُ الْعَامِلٖينَࣗ﴿٥٨﴾  اَلَّذٖينَ صَبَرُوا وَعَلٰى رَبِّهِمْ يَتَوَكَّلُونَ﴿٥٩﴾</vt:lpstr>
      <vt:lpstr>اَوَلَمْ يَتَفَكَّرُوا فٖٓي اَنْفُسِهِمْࣞ مَا خَلَقَ اللّٰهُ السَّمٰوَاتِ وَالْاَرْضَ وَمَا بَيْنَهُمَٓا اِلَّا بِالْحَقِّ وَاَجَلٍ   مُسَمًّىؕ وَاِنَّ كَثٖيراً مِنَ النَّاسِ بِلِقَٓائِ۬ رَبِّهِمْ لَكَافِرُونَ﴿٨﴾</vt:lpstr>
      <vt:lpstr>وَاِذَا مَسَّ النَّاسَ ضُرٌّ دَعَوْا رَبَّهُمْ مُنٖيبٖينَ اِلَيْهِ ثُمَّ اِذَٓا اَذَاقَهُمْ مِنْهُ رَحْمَةً اِذَا فَرٖيقٌ مِنْهُمْ   بِرَبِّهِمْ يُشْرِكُونَۙ﴿٣٣﴾</vt:lpstr>
      <vt:lpstr>اُو۬لٰٓئِكَ عَلٰى هُدًى مِنْ رَبِّهِمْ وَاُو۬لٰٓئِكَ هُمُ الْمُفْلِحُونَ﴿٥﴾</vt:lpstr>
      <vt:lpstr>يَٓا اَيُّهَا النَّاسُ اتَّقُوا رَبَّكُمْ وَاخْشَوْا يَوْماً لَا يَجْزٖي وَالِدٌ عَنْ وَلَدِهٖؗ وَلَا مَوْلُودٌ هُوَ جَازٍ عَنْ   وَالِدِهٖ شَيْـٔاًؕ اِنَّ وَعْدَ اللّٰهِ حَقٌّ فَلَا تَغُرَّنَّكُمُ الْحَيٰوةُ الدُّنْيَاࣞ وَلَا يَغُرَّنَّكُمْ بِاللّٰهِ الْغَرُورُ﴿٣٣﴾</vt:lpstr>
      <vt:lpstr>نْزٖيلُ الْكِتَابِ لَا رَيْبَ فٖيهِ مِنْ رَبِّ الْعَالَمٖينَؕ﴿٢﴾</vt:lpstr>
      <vt:lpstr>اَمْ يَقُولُونَ افْتَرٰيهُۚ بَلْ هُوَ الْحَقُّ مِنْ رَبِّكَ لِتُنْذِرَ قَوْماً مَٓا اَتٰيهُمْ مِنْ نَذٖيرٍ مِنْ قَبْلِكَ لَعَلَّهُمْ   يَهْتَدُونَ﴿٣﴾</vt:lpstr>
      <vt:lpstr>وَقَالُٓوا ءَاِذَا ضَلَلْنَا فِي الْاَرْضِ ءَاِنَّا لَفٖي خَلْقٍ جَدٖيدٍؕ بَلْ هُمْ بِلِقَٓاءِ رَبِّهِمْ كَافِرُونَ﴿١٠﴾</vt:lpstr>
      <vt:lpstr>وَلَوْ تَرٰٓى اِذِ الْمُجْرِمُونَ نَاكِسُوا رُؤُ۫سِهِمْ عِنْدَ رَبِّهِمْ ؕرَبَّـنَٓا اَبْصَرْنَا وَسَمِعْنَا فَارْجِعْنَا نَعْمَلْ   صَـالِحاً اِنَّا مُوقِنُونَ﴿١٢﴾</vt:lpstr>
      <vt:lpstr>اِنَّمَا يُؤْمِنُ بِاٰيَاتِنَا الَّذٖينَ اِذَا ذُكِّرُوا بِهَا خَرُّوا سُجَّداً وَسَبَّحُوا بِحَمْدِ رَبِّهِمْ وَهُمْ لَا   يَسْتَكْبِرُونَ﴿١٥﴾</vt:lpstr>
      <vt:lpstr>اِنَّ رَبَّكَ هُوَ يَفْصِلُ بَيْنَهُمْ يَوْمَ الْقِيٰمَةِ فٖيمَا كَانُوا فٖيهِ يَخْتَلِفُونَ﴿٢٥﴾</vt:lpstr>
      <vt:lpstr>وَاتَّبِعْ مَا يُوحٰٓى اِلَيْكَ مِنْ رَبِّكَؕ اِنَّ اللّٰهَ كَانَ بِمَا تَعْمَلُونَ خَبٖيراًۙ﴿٢﴾</vt:lpstr>
      <vt:lpstr>وَقَالُوا رَبَّنَٓا اِنَّٓا اَطَعْنَا سَادَتَنَا وَكُـبَرَٓاءَنَا فَاَضَلُّونَا السَّبٖيلَا﴿٦٧﴾</vt:lpstr>
      <vt:lpstr>وَقَالَ الَّذٖينَ كَفَرُوا لَا تَأْتٖينَا السَّاعَةُؕ قُلْ بَلٰى وَرَبّٖي لَتَأْتِيَنَّكُمْ عَالِمِ الْغَيْبِۚ لَا يَعْزُبُ عَنْهُ   مِثْقَالُ ذَرَّةٍ فِي السَّمٰوَاتِ وَلَا فِي الْاَرْضِ وَلَٓا اَصْغَرُ مِنْ ذٰلِكَ وَلَٓا اَكْبَرُ اِلَّا فٖي كِتَابٍ   مُبٖينٍۙ﴿٣﴾</vt:lpstr>
      <vt:lpstr>وَيَرَى الَّذٖينَ اُو۫تُوا الْعِلْمَ الَّـذٖٓي اُنْزِلَ اِلَيْكَ مِنْ رَبِّكَ هُوَ الْحَقَّۙ وَيَهْدٖٓي اِلٰى صِرَاطِ الْعَزٖيزِ   الْحَمٖيدِ﴿٦﴾</vt:lpstr>
      <vt:lpstr>وَلِسُلَيْمٰنَ الرّٖيحَ غُدُوُّهَا شَهْرٌ وَرَوَاحُهَا شَهْرٌۚ وَاَسَلْنَا لَهُ عَيْنَ الْقِطْرِؕ وَمِنَ الْجِنِّ مَنْ يَعْمَلُ   بَيْنَ يَدَيْهِ بِاِذْنِ رَبِّهٖؕ وَمَنْ يَزِغْ مِنْهُمْ عَنْ اَمْرِنَا نُذِقْهُ مِنْ عَذَابِ السَّعٖيرِ﴿١٢﴾</vt:lpstr>
      <vt:lpstr>لَقَدْ كَانَ لِسَبَأٍ فٖي مَسْكَنِهِمْ اٰيَةٌۚ جَنَّتَانِ عَنْ يَمٖينٍ وَشِمَالٍؕ كُلُوا مِنْ رِزْقِ رَبِّكُمْ وَاشْكُرُوا لَهُؕ   بَلْدَةٌ طَيِّبَةٌ وَرَبٌّ غَفُورٌ﴿١٥﴾</vt:lpstr>
      <vt:lpstr>فَقَالُوا رَبَّـنَا بَاعِدْ بَيْنَ اَسْفَارِنَا وَظَلَمُٓوا اَنْفُسَهُمْ فَجَعَلْنَاهُمْ اَحَادٖيثَ وَمَزَّقْنَاهُمْ كُلَّ مُمَزَّقٍؕ اِنَّ   فٖي ذٰلِكَ لَاٰيَاتٍ لِكُلِّ صَبَّارٍ شَكُورٍ﴿١٩﴾</vt:lpstr>
      <vt:lpstr>وَلَقَدْ صَدَّقَ عَلَيْهِمْ اِبْلٖيسُ ظَنَّهُ فَاتَّبَعُوهُ اِلَّا فَرٖيقاً مِنَ الْمُؤْمِنٖينَ﴿٢٠﴾</vt:lpstr>
      <vt:lpstr>وَمَا كَانَ لَهُ عَلَيْهِمْ مِنْ سُلْطَانٍ اِلَّا لِنَعْلَمَ مَنْ يُؤْمِنُ بِالْاٰخِرَةِ مِمَّنْ هُوَ مِنْهَا فٖي شَكٍّؕ وَرَبُّكَ   عَلٰى كُلِّ شَيْءٍ حَفٖيظٌࣖ﴿٢١﴾</vt:lpstr>
      <vt:lpstr>وَلَا تَنْفَعُ الشَّفَاعَةُ عِنْدَهُٓ اِلَّا لِمَنْ اَذِنَ لَهُؕ حَتّٰٓى اِذَا فُزِّعَ عَنْ قُلُوبِهِمْ قَالُوا مَاذَاۙ قَالَ رَبُّكُمْؕ   قَالُوا الْحَقَّۚ وَهُوَ الْعَلِيُّ الْكَبٖيرُ﴿٢٣﴾</vt:lpstr>
      <vt:lpstr>قُلْ يَجْمَعُ بَيْنَنَا رَبُّنَا ثُمَّ يَفْتَحُ بَيْنَنَا بِالْحَقِّؕ وَهُوَ الْفَتَّاحُ الْعَلٖيمُ﴿٢٦﴾</vt:lpstr>
      <vt:lpstr>وَقَالَ الَّذٖينَ كَفَرُوا لَنْ نُؤْمِنَ بِهٰذَا الْقُرْاٰنِ وَلَا بِالَّذٖي بَيْنَ يَدَيْهِؕ وَلَوْ تَرٰٓى اِذِ الظَّالِمُونَ   مَوْقُوفُونَ عِنْدَ رَبِّهِمْۚ يَرْجِعُ بَعْضُهُمْ اِلٰى بَعْضٍۨ الْقَوْلَۚ يَقُولُ الَّذٖينَ اسْتُضْعِفُوا لِلَّذٖينَ   اسْتَكْبَرُوا لَوْلَٓا اَنْتُمْ لَكُنَّا مُؤْمِنٖينَ﴿٣١﴾</vt:lpstr>
      <vt:lpstr>قُلْ اِنَّ رَبّٖي يَبْسُطُ الرِّزْقَ لِمَنْ يَشَٓاءُ وَيَقْدِرُ وَلٰكِنَّ اَكْثَرَ النَّاسِ لَا يَعْلَمُونَࣖ﴿٣٦﴾</vt:lpstr>
      <vt:lpstr>قُلْ اِنَّ رَبّٖي يَبْسُطُ الرِّزْقَ لِمَنْ يَشَٓاءُ مِنْ عِبَادِهٖ وَيَقْدِرُ لَهُؕ وَمَٓا اَنْفَقْتُمْ مِنْ شَيْءٍ فَهُوَ يُخْلِفُهُۚ   وَهُوَ خَيْرُ الرَّازِقٖينَ﴿٣٩﴾</vt:lpstr>
      <vt:lpstr>قُلْ اِنَّ رَبّٖي يَقْذِفُ بِالْحَقِّۚ عَلَّامُ الْغُيُوبِ﴿٤٨﴾</vt:lpstr>
      <vt:lpstr>قُلْ اِنْ ضَلَلْتُ فَاِنَّـمَٓا اَضِلُّ عَلٰى نَفْسٖيۚ وَاِنِ اهْتَدَيْتُ فَبِمَا يُوحٖٓي اِلَيَّ رَبّٖيؕ اِنَّهُ سَمٖيعٌ   قَرٖيبٌ﴿٥٠﴾</vt:lpstr>
      <vt:lpstr>يُولِجُ الَّيْلَ فِي النَّهَارِ وَيُولِجُ النَّهَارَ فِي الَّيْلِۙ وَسَخَّرَ الشَّمْسَ وَالْقَمَرَؗ كُلٌّ يَجْرٖي لِاَجَلٍ   مُسَمًّىؕ ذٰلِكُمُ اللّٰهُ رَبُّكُمْ لَهُ الْمُلْكُؕ وَالَّذٖينَ تَدْعُونَ مِنْ دُونِهٖ مَا يَمْلِكُونَ مِنْ قِطْمٖيرٍؕ﴿١٣﴾</vt:lpstr>
      <vt:lpstr>وَلَا تَزِرُ وَازِرَةٌ وِزْرَ اُخْرٰىؕ وَاِنْ تَدْعُ مُثْقَلَةٌ اِلٰى حِمْلِهَا لَا يُحْمَلْ مِنْهُ شَيْءٌ وَلَوْ كَانَ ذَا   قُرْبٰىؕ اِنَّمَا تُنْذِرُ الَّذٖينَ يَخْشَوْنَ رَبَّهُمْ بِالْغَيْبِ وَاَقَامُوا الصَّلٰوةَؕ وَمَنْ تَزَكّٰى فَاِنَّمَا يَتَزَكّٰى   لِنَفْسِهٖؕ وَاِلَى اللّٰهِ الْمَصٖيرُ﴿١٨﴾</vt:lpstr>
      <vt:lpstr>اِنَّ الَّذٖينَ يَتْلُونَ كِتَابَ اللّٰهِ وَاَقَامُوا الصَّلٰوةَ وَاَنْفَقُوا مِمَّا رَزَقْنَاهُمْ سِراًّ وَعَلَانِيَةً يَرْجُونَ   تِجَارَةً لَنْ تَبُورَۙ﴿٢٩﴾</vt:lpstr>
      <vt:lpstr>وَقَالُوا الْحَمْدُ لِلّٰهِ الَّـذٖٓي اَذْهَبَ عَنَّا الْحَزَنَؕ اِنَّ رَبَّـنَا لَغَفُورٌ شَكُورٌۙ﴿٣٤﴾</vt:lpstr>
      <vt:lpstr>وَهُمْ يَصْطَرِخُونَ فٖيهَاۚ رَبَّـنَٓا اَخْرِجْنَا نَعْمَلْ صَالِحاً غَيْرَ الَّذٖي كُنَّا نَعْمَلُؕ اَوَلَمْ نُعَمِّرْكُمْ مَا   يَتَذَكَّرُ فٖيهِ مَنْ تَذَكَّرَ وَجَٓاءَكُمُ النَّذٖيرُؕ فَذُوقُوا فَمَا لِلظَّالِمٖينَ مِنْ نَصٖيرٍࣖ﴿٣٧﴾</vt:lpstr>
      <vt:lpstr>هُوَ الَّذٖي جَعَلَكُمْ خَلَٓائِفَ فِي الْاَرْضِؕ فَمَنْ كَفَرَ فَعَلَيْهِ كُفْرُهُؕ وَلَا يَزٖيدُ الْكَافِرٖينَ كُفْرُهُمْ عِنْدَ   رَبِّهِمْ اِلَّا مَقْتاًۚ وَلَا يَزٖيدُ الْكَافِرٖينَ كُفْرُهُمْ اِلَّا خَسَاراً﴿٣٩﴾</vt:lpstr>
      <vt:lpstr>قَالُوا رَبُّنَا يَعْلَمُ اِنَّٓا اِلَيْكُمْ لَمُرْسَلُونَ﴿١٦﴾</vt:lpstr>
      <vt:lpstr>وَمَا عَلَيْنَٓا اِلَّا الْبَلَاغُ الْمُبٖينُ﴿١٧﴾</vt:lpstr>
      <vt:lpstr>اِنّٖٓي اٰمَنْتُ بِرَبِّكُمْ فَاسْمَعُونِؕ﴿٢٥﴾</vt:lpstr>
      <vt:lpstr>قٖيلَ ادْخُلِ الْجَنَّةَؕ قَالَ يَا لَيْتَ قَوْمٖي يَعْلَمُونَۙ﴿٢٦﴾  بِمَا غَفَرَ لٖي رَبّٖي وَجَعَلَنٖي مِنَ الْمُكْرَمٖينَ﴿٢٧﴾</vt:lpstr>
      <vt:lpstr>وَاِذَا قٖيلَ لَهُمُ اتَّقُوا مَا بَيْنَ اَيْدٖيكُمْ وَمَا خَلْفَكُمْ لَعَلَّكُمْ تُرْحَمُونَ﴿٤٥﴾</vt:lpstr>
      <vt:lpstr>وَمَا تَأْتٖيهِمْ مِنْ اٰيَةٍ مِنْ اٰيَاتِ رَبِّهِمْ اِلَّا كَانُوا عَنْهَا مُعْرِضٖينَ﴿٤٦﴾</vt:lpstr>
      <vt:lpstr>وَنُفِـخَ فِي الصُّورِ فَاِذَا هُمْ مِنَ الْاَجْدَاثِ اِلٰى رَبِّهِمْ يَنْسِلُونَ﴿٥١﴾</vt:lpstr>
      <vt:lpstr>سَلَامٌ قَوْلاً مِنْ رَبٍّ رَحٖيمٍ﴿٥٨﴾</vt:lpstr>
      <vt:lpstr>وَالصَّٓافَّاتِ صَفًّاۙ﴿١﴾  فَالزَّاجِرَاتِ زَجْرًاۙ﴿٢﴾  فَالتَّالِيَاتِ ذِكْرًاۙ﴿٣﴾  اِنَّ اِلٰهَكُمْ لَوَاحِدٌؕ﴿٤﴾</vt:lpstr>
      <vt:lpstr>رَبُّ السَّمٰوَاتِ وَالْاَرْضِ وَمَا بَيْنَهُمَا وَرَبُّ الْمَشَارِقِؕ﴿٥﴾</vt:lpstr>
      <vt:lpstr>فَحَقَّ عَلَيْنَا قَوْلُ رَبِّنَاࣗ اِنَّا لَذَٓائِقُونَ﴿٣١﴾</vt:lpstr>
      <vt:lpstr>قَالَ تَاللّٰهِ اِنْ كِدْتَ لَتُرْدٖينِۙ﴿٥٦﴾</vt:lpstr>
      <vt:lpstr>وَلَوْلَا نِعْمَةُ رَبّٖي لَكُنْتُ مِنَ الْمُحْضَرٖينَ﴿٥٧﴾</vt:lpstr>
      <vt:lpstr>وَاِنَّ مِنْ شٖيعَتِهٖ لَاِبْرٰهٖيمَۘ﴿٨٣﴾</vt:lpstr>
      <vt:lpstr>اِذْ جَٓاءَ رَبَّهُ بِقَلْبٍ سَلٖيمٍ﴿٨٤﴾</vt:lpstr>
      <vt:lpstr>اَئِفْكاً اٰلِهَةً دُونَ اللّٰهِ تُرٖيدُونَؕ﴿٨٦﴾</vt:lpstr>
      <vt:lpstr>فَمَا ظَنُّكُمْ بِرَبِّ الْعَالَمٖينَ﴿٨٧﴾</vt:lpstr>
      <vt:lpstr>وَقَالَ اِنّٖي ذَاهِبٌ اِلٰى رَبّٖي سَيَهْدٖينِ﴿٩٩﴾</vt:lpstr>
      <vt:lpstr>رَبِّ هَبْ لٖي مِنَ الصَّالِحٖينَ﴿١٠٠﴾</vt:lpstr>
      <vt:lpstr>وَاِنَّ اِلْيَاسَ لَمِنَ الْمُرْسَلٖينَؕ﴿١٢٣﴾</vt:lpstr>
      <vt:lpstr>اِذْ قَالَ لِقَوْمِهٖٓ اَلَا تَتَّقُونَ﴿١٢٤﴾</vt:lpstr>
      <vt:lpstr>اَتَدْعُونَ بَعْلاً وَتَذَرُونَ اَحْسَنَ الْخَالِقٖينَۙ﴿١٢٥﴾  اَللّٰهَ رَبَّكُمْ وَرَبَّ اٰبَٓائِكُمُ الْاَوَّلٖينَ﴿١٢٦﴾</vt:lpstr>
      <vt:lpstr>فَاسْتَفْتِهِمْ اَلِرَبِّكَ الْبَنَاتُ وَلَهُمُ الْبَنُونَۙ﴿١٤٩﴾</vt:lpstr>
      <vt:lpstr>سُبْحَانَ رَبِّكَ رَبِّ الْعِزَّةِ عَمَّا يَصِفُونَۚ﴿١٨٠﴾</vt:lpstr>
      <vt:lpstr>وَالْحَمْدُ لِلّٰهِ رَبِّ الْعَالَمٖينَ﴿١٨٢﴾</vt:lpstr>
      <vt:lpstr>اَمْ عِنْدَهُمْ خَزَٓائِنُ رَحْمَةِ رَبِّكَ الْعَزٖيزِ الْوَهَّابِۚ﴿٩﴾</vt:lpstr>
      <vt:lpstr>وَقَالُوا رَبَّنَا عَجِّلْ لَنَا قِطَّنَا قَبْلَ يَوْمِ الْحِسَابِ﴿١٦﴾</vt:lpstr>
      <vt:lpstr>قَالَ لَقَدْ ظَلَمَكَ بِسُؤَالِ نَعْجَتِكَ اِلٰى نِعَاجِهٖؕ وَاِنَّ كَثٖيراً مِنَ الْخُلَطَٓاءِ لَيَبْغٖي بَعْضُهُمْ عَلٰى   بَعْضٍ اِلَّا الَّذٖينَ اٰمَنُوا وَعَمِلُوا الصَّالِحَاتِ وَقَلٖيلٌ مَا هُمْؕ وَظَنَّ دَاوُ۫دُ اَنَّمَا فَتَنَّاهُ فَاسْتَغْفَرَ   رَبَّهُ وَخَرَّ رَاكِعاً وَاَنَابَ﴿٢٤﴾</vt:lpstr>
      <vt:lpstr>اِذْ عُرِضَ عَلَيْهِ بِالْعَشِيِّ الصَّافِنَاتُ الْجِيَادُۙ﴿٣١﴾  فَقَالَ اِنّٖٓي اَحْبَبْتُ حُبَّ الْخَيْرِ عَنْ ذِ كْرِ رَبّٖيۚ حَتّٰى تَوَارَتْ بِالْحِجَابِࣞ﴿٣٢﴾</vt:lpstr>
      <vt:lpstr>وَلَقَدْ فَتَنَّا سُلَيْمٰنَ وَاَلْقَيْنَا عَلٰى كُرْسِيِّهٖ جَسَداً ثُمَّ اَنَابَ﴿٣٤﴾</vt:lpstr>
      <vt:lpstr>قَالَ رَبِّ اغْفِرْ لٖي وَهَبْ لٖي مُلْكاً لَا يَنْبَغٖي لِاَحَدٍ مِنْ بَعْدٖيۚ اِنَّكَ اَنْتَ الْوَهَّابُ﴿٣٥﴾  فَسَخَّرْنَا لَهُ الرّٖيحَ تَجْرٖي بِاَمْرِهٖ رُخَٓاءً حَيْثُ اَصَابَۙ﴿٣٦﴾  وَالشَّيَاطٖينَ كُلَّ بَنَّٓاءٍ وَغَوَّاصٍۙ﴿٣٧﴾  وَاٰخَرٖينَ مُقَرَّنٖينَ فِي الْاَصْفَادِ﴿٣٨﴾</vt:lpstr>
      <vt:lpstr>وَاذْكُرْ عَبْدَنَٓا اَيُّوبَۘ اِذْ نَادٰى رَبَّهُٓ اَنّٖي مَسَّنِيَ الشَّيْطَانُ بِنُصْبٍ وَعَذَابٍؕ﴿٤١﴾</vt:lpstr>
      <vt:lpstr>قَالُوا رَبَّـنَا مَنْ قَدَّمَ لَنَا هٰذَا فَزِدْهُ عَذَاباً ضِعْفاً فِي النَّارِ﴿٦١﴾</vt:lpstr>
      <vt:lpstr>رَبُّ السَّمٰوَاتِ وَالْاَرْضِ وَمَا بَيْنَهُمَا الْعَزٖيزُ الْغَفَّارُ﴿٦٦﴾</vt:lpstr>
      <vt:lpstr>اِذْ قَالَ رَبُّكَ لِلْمَلٰٓئِكَةِ اِنّٖي خَالِقٌ بَشَراً مِنْ طٖينٍ﴿٧١﴾</vt:lpstr>
      <vt:lpstr>قَالَ رَبِّ فَاَنْظِرْنٖٓي اِلٰى يَوْمِ يُبْعَثُونَ﴿٧٩﴾</vt:lpstr>
      <vt:lpstr>خَلَقَكُمْ مِنْ نَفْسٍ وَاحِدَةٍ ثُمَّ جَعَلَ مِنْهَا زَوْجَهَا وَاَنْزَلَ لَكُمْ مِنَ الْاَنْعَامِ ثَمَانِيَةَ اَزْوَاجٍؕ يَخْلُقُكُمْ   فٖي بُطُونِ اُمَّهَاتِكُمْ خَلْقاً مِنْ بَعْدِ خَلْقٍ فٖي ظُلُمَاتٍ ثَلٰثٍؕ ذٰلِكُمُ اللّٰهُ رَبُّكُمْ لَهُ الْمُلْكُؕ لَٓا اِلٰهَ اِلَّا   هُوَۚ فَاَنّٰى تُصْرَفُونَ﴿٦﴾</vt:lpstr>
      <vt:lpstr>اِنْ تَكْفُرُوا فَاِنَّ اللّٰهَ غَنِيٌّ عَنْكُمْ وَلَا يَرْضٰى لِعِبَادِهِ الْكُفْرَۚ وَاِنْ تَشْكُرُوا يَرْضَهُ۬ لَكُمْؕ وَلَا تَزِرُ   وَازِرَةٌ وِزْرَ اُخْرٰىؕ ثُمَّ اِلٰى رَبِّكُمْ مَرْجِعُكُمْ فَيُنَبِّئُكُمْ بِمَا كُنْتُمْ تَعْمَلُونَؕ اِنَّهُ عَلٖيمٌ بِذَاتِ   الصُّدُورِ﴿٧﴾</vt:lpstr>
      <vt:lpstr>وَاِذَا مَسَّ الْاِنْسَانَ ضُرٌّ دَعَا رَبَّهُ مُنٖيباً اِلَيْهِ ثُمَّ اِذَا خَوَّلَهُ نِعْمَةً مِنْهُ نَسِيَ مَا كَانَ يَدْعُٓوا اِلَيْهِ   مِنْ قَبْلُ وَجَعَلَ لِلّٰهِ اَنْدَاداً لِيُضِلَّ عَنْ سَبٖيلِهٖؕ قُلْ تَمَتَّعْ بِكُفْرِكَ قَلٖيلاًࣗ اِنَّكَ مِنْ اَصْحَابِ   النَّارِ﴿٨﴾</vt:lpstr>
      <vt:lpstr>اَمَّنْ هُوَ قَانِتٌ اٰنَٓاءَ الَّيْلِ سَاجِداً وَقَٓائِماً يَحْذَرُ الْاٰخِرَةَ وَيَرْجُوا رَحْمَةَ رَبِّهٖؕ قُلْ هَلْ يَسْتَوِي   الَّذٖينَ يَعْلَمُونَ وَالَّذٖينَ لَا يَعْلَمُونَؕ اِنَّمَا يَتَذَكَّرُ اُو۬لُوا الْاَلْبَابِࣖ﴿٩﴾</vt:lpstr>
      <vt:lpstr>قُلْ يَا عِبَادِ الَّذٖينَ اٰمَنُوا اتَّقُوا رَبَّكُمْؕ لِلَّذٖينَ اَحْسَنُوا فٖي هٰذِهِ الدُّنْيَا حَسَنَةٌؕ وَاَرْضُ اللّٰهِ وَاسِعَةٌؕ   اِنَّمَا يُوَفَّى الصَّابِرُونَ اَجْرَهُمْ بِغَيْرِ حِسَابٍ﴿١٠﴾</vt:lpstr>
      <vt:lpstr>قُلْ اِنّٖٓي اَخَافُ اِنْ عَصَيْتُ رَبّٖي عَذَابَ يَوْمٍ عَظٖيمٍ﴿١٣﴾</vt:lpstr>
      <vt:lpstr>لٰكِنِ الَّذٖينَ اتَّقَوْا رَبَّهُمْ لَهُمْ غُرَفٌ مِنْ فَوْقِهَا غُرَفٌ مَبْنِيَّةٌۙ تَجْرٖي مِنْ تَحْتِهَا الْاَنْهَارُؕ وَعْدَ   اللّٰهِؕ لَا يُخْلِفُ اللّٰهُ الْمٖيعَادَ﴿٢٠﴾</vt:lpstr>
      <vt:lpstr>اَفَمَنْ شَرَحَ اللّٰهُ صَدْرَهُ لِلْاِسْلَامِ فَهُوَ عَلٰى نُورٍ مِنْ رَبِّهٖؕ فَوَيْلٌ لِلْقَاسِيَةِ قُلُوبُهُمْ مِنْ ذِكْرِ اللّٰهِؕ   اُو۬لٰٓئِكَ فٖي ضَلَالٍ مُبٖينٍ﴿٢٢﴾</vt:lpstr>
      <vt:lpstr>اَللّٰهُ نَزَّلَ اَحْسَنَ الْحَدٖيثِ كِتَاباً مُتَشَابِهاً مَثَانِيَࣗ تَقْشَعِرُّ مِنْهُ جُلُودُ الَّذٖينَ يَخْشَوْنَ رَبَّهُمْۚ ثُمَّ   تَلٖينُ جُلُودُهُمْ وَقُلُوبُهُمْ اِلٰى ذِكْرِ اللّٰهِؕ ذٰلِكَ هُدَى اللّٰهِ يَهْدٖي بِهٖ مَنْ يَشَٓاءُؕ وَمَنْ يُضْلِلِ اللّٰهُ فَمَا   لَهُ مِنْ هَادٍ﴿٢٣﴾</vt:lpstr>
      <vt:lpstr>ثُمَّ اِنَّكُمْ يَوْمَ الْقِيٰمَةِ عِنْدَ رَبِّكُمْ تَخْتَصِمُونَࣖ﴿٣١﴾</vt:lpstr>
      <vt:lpstr>لَهُمْ مَا يَشَٓاؤُ۫نَ عِنْدَ رَبِّهِمْؕ ذٰلِكَ جَزٰٓؤُا الْمُحْسِنٖينَۚ﴿٣٤﴾</vt:lpstr>
      <vt:lpstr>وَاَنٖيبُٓوا اِلٰى رَبِّكُمْ وَاَسْلِمُوا لَهُ مِنْ قَبْلِ اَنْ يَأْتِيَكُمُ الْعَذَابُ ثُمَّ لَا تُنْصَرُونَ﴿٥٤﴾</vt:lpstr>
      <vt:lpstr>وَاتَّبِعُٓوا اَحْسَنَ مَٓا اُنْزِلَ اِلَيْكُمْ مِنْ رَبِّكُمْ مِنْ قَبْلِ اَنْ يَأْتِيَكُمُ الْعَذَابُ بَغْتَةً وَاَنْتُمْ لَا   تَشْعُرُونَۙ﴿٥٥﴾</vt:lpstr>
      <vt:lpstr>اَنْ تَقُولَ نَفْسٌ يَا حَسْرَتٰى عَلٰى مَا فَرَّطْتُ فٖي جَنْبِ اللّٰهِ وَاِنْ كُنْتُ لَمِنَ السَّاخِرٖينَۙ﴿٥٦﴾</vt:lpstr>
      <vt:lpstr>اَوْ تَقُولَ لَوْ اَنَّ اللّٰهَ هَدٰينٖي لَكُنْتُ مِنَ الْمُتَّقٖينَۙ﴿٥٧﴾</vt:lpstr>
      <vt:lpstr>اَوْ تَقُولَ حٖينَ تَرَى الْعَذَابَ لَوْ اَنَّ لٖي كَرَّةً فَاَكُونَ مِنَ الْمُحْسِنٖينَ﴿٥٨﴾</vt:lpstr>
      <vt:lpstr>وَاَشْرَقَتِ الْاَرْضُ بِنُورِ رَبِّهَا وَوُضِعَ الْكِتَابُ وَجٖٓيءَ بِالنَّبِيّٖنَ وَالشُّهَدَٓاءِ وَقُضِيَ بَيْنَهُمْ   بِالْحَقِّ وَهُمْ لَا يُظْلَمُونَ﴿٦٩﴾</vt:lpstr>
      <vt:lpstr>وَسٖيقَ الَّذٖينَ كَفَرُٓوا اِلٰى جَهَنَّمَ زُمَراًؕ حَتّٰٓى اِذَا جَٓاؤُ۫هَا فُتِحَتْ اَبْوَابُهَا وَقَالَ لَهُمْ خَزَنَتُـهَٓا اَلَمْ   يَأْتِكُمْ رُسُلٌ مِنْكُمْ يَتْلُونَ عَلَيْكُمْ اٰيَاتِ رَبِّكُمْ وَيُنْذِرُونَكُمْ لِقَٓاءَ يَوْمِكُمْ هٰذَاؕ قَالُوا بَلٰى وَلٰكِنْ   حَقَّتْ كَلِمَةُ الْعَذَابِ عَلَى الْكَافِرٖينَ﴿٧١﴾</vt:lpstr>
      <vt:lpstr>وَسٖيقَ الَّذٖينَ اتَّقَوْا رَبَّهُمْ اِلَى الْجَنَّةِ زُمَراًؕ حَتّٰٓى اِذَا جَٓاؤُ۫هَا وَفُتِحَتْ اَبْوَابُهَا وَقَالَ لَهُمْ   خَزَنَتُهَا سَلَامٌ عَلَيْكُمْ طِبْتُمْ فَادْخُلُوهَا خَالِدٖينَ﴿٧٣﴾</vt:lpstr>
      <vt:lpstr>وَتَرَى الْمَلٰٓئِكَةَ حَٓافّٖينَ مِنْ حَوْلِ الْعَرْشِ يُسَبِّحُونَ بِحَمْدِ رَبِّهِمْۚ وَقُضِيَ بَيْنَهُمْ بِالْحَقِّ وَقٖيلَ   الْحَمْدُ لِلّٰهِ رَبِّ الْعَالَمٖينَ﴿٧٥﴾</vt:lpstr>
      <vt:lpstr>وَكَذٰلِكَ حَقَّتْ كَلِمَتُ رَبِّكَ عَلَى الَّذٖينَ كَفَرُٓوا اَنَّهُمْ اَصْحَابُ النَّارِۘ﴿٦﴾</vt:lpstr>
      <vt:lpstr>اَلَّذٖينَ يَحْمِلُونَ الْعَرْشَ وَمَنْ حَوْلَهُ يُسَبِّحُونَ بِحَمْدِ رَبِّهِمْ وَيُؤْمِنُونَ بِهٖ وَيَسْتَغْفِرُونَ لِلَّذٖينَ   اٰمَنُواۚ رَبَّـنَا وَسِعْتَ كُلَّ شَيْءٍ رَحْمَةً وَعِلْماً فَاغْفِرْ لِلَّذٖينَ تَابُوا وَاتَّبَعُوا سَبٖيلَكَ وَقِهِمْ   عَذَابَ الْجَحٖيمِ﴿٧﴾</vt:lpstr>
      <vt:lpstr>رَبَّنَا وَاَدْخِلْهُمْ جَنَّاتِ عَدْنٍۨ الَّتٖي وَعَدْتَهُمْ وَمَنْ صَلَحَ مِنْ اٰبَٓائِهِمْ وَاَزْوَاجِهِمْ وَذُرِّيَّاتِهِمْؕ اِنَّكَ   اَنْتَ الْعَزٖيزُ الْحَكٖيمُۚ﴿٨﴾</vt:lpstr>
      <vt:lpstr>قَالُوا رَبَّنَٓا اَمَتَّنَا اثْنَتَيْنِ وَاَحْيَيْتَنَا اثْنَتَيْنِ فَاعْتَرَفْنَا بِذُنُوبِنَا فَهَلْ اِلٰى خُرُوجٍ مِنْ سَبٖيلٍ﴿١١﴾</vt:lpstr>
      <vt:lpstr>وَقَالَ فِرْعَوْنُ ذَرُونٖٓي اَقْتُلْ مُوسٰى وَلْيَدْعُ رَبَّهُۚ اِنّٖٓي اَخَافُ اَنْ يُبَدِّلَ دٖينَكُمْ اَوْ اَنْ يُظْهِرَ فِي   الْاَرْضِ الْفَسَادَ﴿٢٦﴾</vt:lpstr>
      <vt:lpstr>وَقَالَ مُوسٰٓى اِنّٖي عُذْتُ بِرَبّٖي وَرَبِّكُمْ مِنْ كُلِّ مُتَكَبِّرٍ لَا يُؤْمِنُ بِيَوْمِ الْحِسَابِࣖ﴿٢٧﴾</vt:lpstr>
      <vt:lpstr>وَقَالَ رَجُلٌ مُؤْمِنٌࣗ مِنْ اٰلِ فِرْعَوْنَ يَكْتُمُ اٖيمَانَهُٓ اَتَقْتُلُونَ رَجُلاً اَنْ يَقُولَ رَبِّيَ اللّٰهُ وَقَدْ جَٓاءَكُمْ   بِالْبَيِّنَاتِ مِنْ رَبِّكُمْؕ وَاِنْ يَكُ كَاذِباً فَعَلَيْهِ كَذِبُهُۚ وَاِنْ يَكُ صَادِقاً يُصِبْكُمْ بَعْضُ الَّذٖي يَعِدُكُمْؕ   اِنَّ اللّٰهَ لَا يَهْدٖي مَنْ هُوَ مُسْرِفٌ كَذَّابٌ﴿٢٨﴾</vt:lpstr>
      <vt:lpstr>وَقَالَ الَّذٖينَ فِي النَّارِ لِخَزَنَةِ جَهَنَّمَ ادْعُوا رَبَّكُمْ يُخَفِّفْ عَنَّا يَوْماً مِنَ الْعَذَابِ﴿٤٩﴾</vt:lpstr>
      <vt:lpstr>فَاصْبِرْ اِنَّ وَعْدَ اللّٰهِ حَقٌّ وَاسْتَغْفِرْ لِذَنْبِكَ وَسَبِّـحْ بِحَمْدِ رَبِّكَ بِالْعَشِيِّ وَالْاِبْكَارِ﴿٥٥﴾</vt:lpstr>
      <vt:lpstr>وَقَالَ رَبُّكُمُ ادْعُونٖٓي اَسْتَجِبْ لَكُمْؕ اِنَّ الَّذٖينَ يَسْتَكْبِرُونَ عَنْ عِبَادَتٖي سَيَدْخُلُونَ جَهَنَّمَ   دَاخِرٖينَࣖ﴿٦٠﴾</vt:lpstr>
      <vt:lpstr>ذٰلِكُمُ اللّٰهُ رَبُّكُمْ خَالِقُ كُلِّ شَيْءٍۘ لَٓا اِلٰهَ اِلَّا هُوَؗ فَاَنّٰى تُؤْفَكُونَ﴿٦٢﴾</vt:lpstr>
      <vt:lpstr>اَللّٰهُ الَّذٖي جَعَلَ لَكُمُ الْاَرْضَ قَرَاراً وَالسَّمَٓاءَ بِنَٓاءً وَصَوَّرَكُمْ فَاَحْسَنَ صُوَرَكُمْ وَرَزَقَكُمْ مِنَ   الطَّيِّبَاتِؕ ذٰلِكُمُ اللّٰهُ رَبُّكُمْۚ فَـتَبَارَكَ اللّٰهُ رَبُّ الْعَالَمٖينَ﴿٦٤﴾</vt:lpstr>
      <vt:lpstr>هُوَ الْحَيُّ لَٓا اِلٰهَ اِلَّا هُوَ فَادْعُوهُ مُخْلِصٖينَ لَهُ الدّٖينَؕ اَلْحَمْدُ لِلّٰهِ رَبِّ الْعَالَمٖينَ﴿٦٥﴾</vt:lpstr>
      <vt:lpstr>قُلْ اِنّٖي نُهٖيتُ اَنْ اَعْبُدَ الَّذٖينَ تَدْعُونَ مِنْ دُونِ اللّٰهِ لَمَّا جَٓاءَنِيَ الْبَيِّنَاتُ مِنْ رَبّٖي وَاُمِرْتُ اَنْ   اُسْلِمَ لِرَبِّ الْعَالَمٖينَ﴿٦٦﴾</vt:lpstr>
      <vt:lpstr>قُلْ اَئِنَّكُمْ لَتَكْفُرُونَ بِالَّذٖي خَلَقَ الْاَرْضَ فٖي يَوْمَيْنِ وَتَجْعَلُونَ لَـهُٓ اَنْدَاداًؕ ذٰلِكَ رَبُّ   الْعَالَمٖينَۚ﴿٩﴾</vt:lpstr>
      <vt:lpstr>اِذْ جَٓاءَتْهُمُ الرُّسُلُ مِنْ بَيْنِ اَيْدٖيهِمْ وَمِنْ خَلْفِهِمْ اَلَّا تَعْبُدُٓوا اِلَّا اللّٰهَؕ قَالُوا لَوْ شَٓاءَ رَبُّنَا لَاَنْزَلَ   مَلٰٓئِكَةً فَاِنَّا بِمَٓا اُرْسِلْتُمْ بِهٖ كَافِرُونَ﴿١٤﴾</vt:lpstr>
      <vt:lpstr>وَذٰلِكُمْ ظَنُّكُمُ الَّذٖي ظَنَنْتُمْ بِرَبِّكُمْ اَرْدٰيكُمْ فَاَصْبَحْتُمْ مِنَ الْخَاسِرٖينَ﴿٢٣﴾</vt:lpstr>
      <vt:lpstr>وَقَالَ الَّذٖينَ كَفَرُوا رَبَّـنَٓا اَرِنَا الَّذَيْنِ اَضَلَّانَا مِنَ الْجِنِّ وَالْاِنْسِ نَجْعَلْهُمَا تَحْتَ اَقْدَامِنَا   لِيَكُونَا مِنَ الْاَسْفَلٖينَ﴿٢٩﴾</vt:lpstr>
      <vt:lpstr>اِنَّ الَّذٖينَ قَالُوا رَبُّنَا اللّٰهُ ثُمَّ اسْتَقَامُوا تَـتَنَزَّلُ عَلَيْهِمُ الْمَلٰٓئِكَةُ اَلَّا تَخَافُوا وَلَا تَحْزَنُوا وَاَبْشِرُوا   بِالْجَنَّةِ الَّتٖي كُنْتُمْ تُوعَدُونَ﴿٣٠﴾</vt:lpstr>
      <vt:lpstr>نَحْنُ اَوْلِيَٓاؤُ۬كُمْ فِي الْحَيٰوةِ الدُّنْيَا وَفِي الْاٰخِرَةِۚ وَلَكُمْ فٖيهَا مَا تَشْتَـهٖٓي اَنْفُسُكُمْ وَلَكُمْ فٖيهَا مَا   تَدَّعُونَؕ﴿٣١﴾  نُزُلاً مِنْ غَفُورٍ رَحٖيمٍࣖ﴿٣٢﴾</vt:lpstr>
      <vt:lpstr>فَاِنِ اسْتَكْبَرُوا فَالَّذٖينَ عِنْدَ رَبِّكَ يُسَبِّحُونَ لَهُ بِالَّيْلِ وَالنَّهَارِ وَهُمْ لَا يَسْـَٔمُونَ﴿٣٨﴾</vt:lpstr>
      <vt:lpstr>مَا يُقَالُ لَكَ اِلَّا مَا قَدْ قٖيلَ لِلرُّسُلِ مِنْ قَبْلِكَؕ اِنَّ رَبَّكَ لَذُو مَغْفِرَةٍ وَذُو عِقَابٍ اَلٖيمٍ﴿٤٣﴾</vt:lpstr>
      <vt:lpstr>وَلَقَدْ اٰتَيْنَا مُوسَى الْكِتَابَ فَاخْتُلِفَ فٖيهِؕ وَلَوْلَا كَلِمَةٌ سَبَقَتْ مِنْ رَبِّكَ لَقُضِيَ بَيْنَهُمْؕ وَاِنَّهُمْ لَفٖي   شَكٍّ مِنْهُ مُرٖيبٍ﴿٤٥﴾</vt:lpstr>
      <vt:lpstr>مَنْ عَمِلَ صَالِحاً فَلِنَفْسِهٖ وَمَنْ اَسَٓاءَ فَعَلَيْهَاؕ وَمَا رَبُّكَ بِظَلَّامٍ لِلْعَبٖيدِ﴿٤٦﴾</vt:lpstr>
      <vt:lpstr>وَلَئِنْ اَذَقْنَاهُ رَحْمَةً مِنَّا مِنْ بَعْدِ ضَرَّٓاءَ مَسَّتْهُ لَيَقُولَنَّ هٰذَا لٖيۙ وَمَٓا اَظُنُّ السَّاعَةَ قَٓائِمَةًۙ وَلَئِنْ   رُجِعْتُ اِلٰى رَبّٖٓي اِنَّ لٖي عِنْدَهُ لَلْحُسْنٰىۚ فَلَنُنَبِّئَنَّ الَّذٖينَ كَفَرُوا بِمَا عَمِلُواؗ وَلَنُذٖيقَنَّهُمْ مِنْ   عَذَابٍ غَلٖيظٍ﴿٥٠﴾</vt:lpstr>
      <vt:lpstr>سَنُرٖيهِمْ اٰيَاتِنَا فِي الْاٰفَاقِ وَفٖٓي اَنْفُسِهِمْ حَتّٰى يَتَبَيَّنَ لَهُمْ اَنَّهُ الْحَقُّؕ اَوَلَمْ يَكْفِ بِرَبِّكَ اَنَّهُ عَلٰى   كُلِّ شَيْءٍ شَهٖيدٌ﴿٥٣﴾</vt:lpstr>
      <vt:lpstr>اَلَٓا اِنَّهُمْ فٖي مِرْيَةٍ مِنْ لِقَٓاءِ رَبِّهِمْؕ اَلَٓا اِنَّهُ بِكُلِّ شَيْءٍ مُحٖيطٌ﴿٥٤﴾</vt:lpstr>
      <vt:lpstr>تَكَادُ السَّمٰوَاتُ يَتَفَطَّرْنَ مِنْ فَوْقِهِنَّ وَالْمَلٰٓئِكَةُ يُسَبِّحُونَ بِحَمْدِ رَبِّهِمْ وَيَسْتَغْفِرُونَ لِمَنْ فِي   الْاَرْضِؕ اَلَٓا اِنَّ اللّٰهَ هُوَ الْغَفُورُ الرَّحٖيمُ﴿٥﴾</vt:lpstr>
      <vt:lpstr>وَمَا اخْتَلَفْتُمْ فٖيهِ مِنْ شَيْءٍ فَحُكْمُهُٓ اِلَى اللّٰهِؕ ذٰلِكُمُ اللّٰهُ رَبّٖي عَلَيْهِ تَوَكَّلْتُࣗ وَاِلَيْهِ اُنٖيبُ﴿١٠﴾</vt:lpstr>
      <vt:lpstr>وَمَا تَفَرَّقُٓوا اِلَّا مِنْ بَعْدِ مَا جَٓاءَهُمُ الْعِلْمُ بَغْياً بَيْنَهُمْؕ وَلَوْلَا كَلِمَةٌ سَبَقَتْ مِنْ رَبِّكَ اِلٰٓى اَجَلٍ   مُسَمًّى لَقُضِيَ بَيْنَهُمْؕ وَاِنَّ الَّذٖينَ اُو۫رِثُوا الْكِتَابَ مِنْ بَعْدِهِمْ لَفٖي شَكٍّ مِنْهُ مُرٖيبٍ﴿١٤﴾</vt:lpstr>
      <vt:lpstr>فَلِذٰلِكَ فَادْعُۚ وَاسْتَقِمْ كَمَٓا اُمِرْتَۚ وَلَا تَتَّبِعْ اَهْوَٓاءَهُمْۚ وَقُلْ اٰمَنْتُ بِمَٓا اَنْزَلَ اللّٰهُ مِنْ كِتَابٍۚ   وَاُمِرْتُ لِاَعْدِلَ بَيْنَكُمْؕ اَللّٰهُ رَبُّنَا وَرَبُّكُمْؕ لَـنَٓا اَعْمَالُنَا وَلَكُمْ اَعْمَالُكُمْؕ لَا حُجَّةَ بَيْنَنَا وَبَيْنَكُمْؕ اَللّٰهُ  يَجْمَعُ بَيْنَنَاۚ وَاِلَيْهِ الْمَصٖيرُؕ﴿١٥﴾</vt:lpstr>
      <vt:lpstr>وَالَّذٖينَ يُحَٓاجُّونَ فِي اللّٰهِ مِنْ بَعْدِ مَا اسْتُجٖيبَ لَهُ حُجَّتُهُمْ دَاحِضَةٌ عِنْدَ رَبِّهِمْ وَعَلَيْهِمْ   غَضَبٌ وَلَهُمْ عَذَابٌ شَدٖيدٌ﴿١٦﴾</vt:lpstr>
      <vt:lpstr>تَرَى الظَّالِمٖينَ مُشْفِقٖينَ مِمَّا كَسَبُوا وَهُوَ وَاقِـعٌ بِهِمْؕ وَالَّذٖينَ اٰمَنُوا وَعَمِلُوا الصَّالِحَاتِ فٖي   رَوْضَاتِ الْجَنَّاتِۚ لَهُمْ مَا يَشَٓاؤُ۫نَ عِنْدَ رَبِّهِمْؕ ذٰلِكَ هُوَ الْفَضْلُ الْكَبٖيرُ﴿٢٢﴾</vt:lpstr>
      <vt:lpstr>فَمَٓا اُو۫تٖيتُمْ مِنْ شَيْءٍ فَمَتَاعُ الْحَيٰوةِ الدُّنْيَاۚ وَمَا عِنْدَ اللّٰهِ خَيْرٌ وَاَبْقٰى لِلَّذٖينَ اٰمَنُوا وَعَلٰى رَبِّهِمْ   يَتَوَكَّلُونَۚ﴿٣٦﴾</vt:lpstr>
      <vt:lpstr>وَالَّذٖينَ اسْتَجَابُوا لِرَبِّهِمْ وَاَقَامُوا الصَّلٰوةَۖ وَاَمْرُهُمْ شُورٰى بَيْنَهُمْۖ وَمِمَّا رَزَقْنَاهُمْ   يُنْفِقُونَۚ﴿٣٨﴾</vt:lpstr>
      <vt:lpstr>وَلَوْ شَٓاءَ اللّٰهُ لَجَعَلَهُمْ اُمَّةً وَاحِدَةً وَلٰكِنْ يُدْخِلُ مَنْ يَشَٓاءُ فٖي رَحْمَتِهٖؕ وَالظَّالِمُونَ مَا لَهُمْ مِنْ   وَلِيٍّ وَلَا نَصٖيرٍ﴿٨﴾</vt:lpstr>
      <vt:lpstr>اِسْتَجٖيبُوا لِرَبِّكُمْ مِنْ قَبْلِ اَنْ يَأْتِيَ يَوْمٌ لَا مَرَدَّ لَهُ مِنَ اللّٰهِؕ مَا لَكُمْ مِنْ مَلْجَاٍ يَوْمَئِذٍ وَمَا لَكُمْ   مِنْ نَكٖيرٍ﴿٤٧﴾</vt:lpstr>
      <vt:lpstr>وَالَّذٖي خَلَقَ الْاَزْوَاجَ كُلَّهَا وَجَعَلَ لَكُمْ مِنَ الْفُلْكِ وَالْاَنْعَامِ مَا تَرْكَبُونَۙ﴿١٢﴾</vt:lpstr>
      <vt:lpstr>لِتَسْتَوُ۫ا عَلٰى ظُهُورِهٖ ثُمَّ تَذْكُرُوا نِعْمَةَ رَبِّكُمْ اِذَا اسْتَوَيْتُمْ عَلَيْهِ وَتَقُولُوا سُبْحَانَ الَّذٖي سَخَّرَ   لَنَا هٰذَا وَمَا كُنَّا لَهُ مُقْرِنٖينَۙ﴿١٣﴾  وَاِنَّٓا اِلٰى رَبِّنَا لَمُنْقَلِبُونَ﴿١٤﴾</vt:lpstr>
      <vt:lpstr>اَهُمْ يَقْسِمُونَ رَحْمَتَ رَبِّكَؕ نَحْنُ قَسَمْنَا بَيْنَهُمْ مَعٖيشَتَهُمْ فِي الْحَيٰوةِ الدُّنْيَا وَرَفَعْنَا بَعْضَهُمْ   فَوْقَ بَعْضٍ دَرَجَاتٍ لِيَتَّخِذَ بَعْضُهُمْ بَعْضاً سُخْرِياًّؕ وَرَحْمَتُ رَبِّكَ خَيْرٌ مِمَّا يَجْمَعُونَ﴿٣٢﴾</vt:lpstr>
      <vt:lpstr>وَلِبُيُوتِهِمْ اَبْوَاباً وَسُرُراً عَلَيْهَا يَتَّكِؤُ۫نَۙ﴿٣٤﴾  وَزُخْرُفاًؕ وَاِنْ كُلُّ ذٰلِكَ لَمَّا مَتَاعُ الْحَيٰوةِ الدُّنْيَاؕ وَالْاٰخِرَةُ عِنْدَ رَبِّكَ لِلْمُتَّقٖينَࣖ﴿٣٥﴾</vt:lpstr>
      <vt:lpstr>وَلَقَدْ اَرْسَلْنَا مُوسٰى بِاٰيَاتِنَٓا اِلٰى فِرْعَوْنَ وَمَلَا۬ئِهٖ فَقَالَ اِنّٖي رَسُولُ رَبِّ الْعَالَمٖينَ﴿٤٦﴾</vt:lpstr>
      <vt:lpstr>وَمَا نُرٖيهِمْ مِنْ اٰيَةٍ اِلَّا هِيَ اَكْبَرُ مِنْ اُخْتِهَاؗ وَاَخَذْنَاهُمْ بِالْعَذَابِ لَعَلَّهُمْ يَرْجِعُونَ﴿٤٨﴾</vt:lpstr>
      <vt:lpstr>وَلَمَّا جَٓاءَ عٖيسٰى بِالْبَيِّنَاتِ قَالَ قَدْ جِئْتُكُمْ بِالْحِكْمَةِ وَلِاُبَيِّنَ لَكُمْ بَعْضَ الَّذٖي تَخْتَلِفُونَ فٖيهِۚ   فَاتَّقُوا اللّٰهَ وَاَطٖيعُونِ﴿٦٣﴾  اِنَّ اللّٰهَ هُوَ رَبّٖي وَرَبُّكُمْ فَاعْبُدُوهُؕ هٰذَا صِرَاطٌ مُسْتَقٖيمٌ﴿٦٤﴾</vt:lpstr>
      <vt:lpstr>وَنَادَوْا يَا مَالِكُ لِيَقْضِ عَلَيْنَا رَبُّكَؕ قَالَ اِنَّكُمْ مَاكِثُونَ﴿٧٧﴾</vt:lpstr>
      <vt:lpstr>وَقٖيلِهٖ يَا رَبِّ اِنَّ هٰٓؤُ۬لَٓاءِ قَوْمٌ لَا يُؤْمِنُونَۘ﴿٨٨﴾</vt:lpstr>
      <vt:lpstr>قُلْ اِنْ كَانَ لِلرَّحْمٰنِ وَلَدٌࣗ فَاَنَا۬ اَوَّلُ الْعَابِدٖينَ﴿٨١﴾  سُبْحَانَ رَبِّ السَّمٰوَاتِ وَالْاَرْضِ رَبِّ الْعَرْشِ عَمَّا يَصِفُونَ﴿٨٢﴾</vt:lpstr>
      <vt:lpstr>فٖيهَا يُفْرَقُ كُـلُّ اَمْرٍ حَـكٖيمٍؕ﴿٤﴾  اَمْراً مِنْ عِنْدِنَاؕ اِنَّا كُنَّا مُرْسِلٖينَۚ﴿٥﴾  رَحْمَةً مِنْ رَبِّكَؕ اِنَّهُ هُوَ السَّمٖيعُ الْعَلٖيمُۙ﴿٦﴾  رَبِّ السَّمٰوَاتِ وَالْاَرْضِ وَمَا بَيْنَهُمَاۘ اِنْ كُنْتُمْ مُوقِنٖينَ﴿٧﴾</vt:lpstr>
      <vt:lpstr>لَٓا اِلٰهَ اِلَّا هُوَ يُحْـيٖ وَيُمٖيتُؕ رَبُّكُمْ وَرَبُّ اٰبَٓائِكُمُ الْاَوَّلٖينَ﴿٨﴾</vt:lpstr>
      <vt:lpstr>فَارْتَقِبْ يَوْمَ تَأْتِي السَّمَٓاءُ بِدُخَانٍ مُبٖينٍۙ﴿١٠﴾  يَغْشَى النَّاسَؕ هٰذَا عَذَابٌ اَلٖيمٌ﴿١١﴾</vt:lpstr>
      <vt:lpstr>رَبَّـنَا اكْشِفْ عَنَّا الْعَذَابَ اِنَّا مُؤْمِنُونَ﴿١٢﴾</vt:lpstr>
      <vt:lpstr>وَاَنْ لَا تَعْلُوا عَلَى اللّٰهِۚ اِنّٖٓي اٰتٖيكُمْ بِسُلْطَانٍ مُبٖينٍۚ﴿١٩﴾  وَاِنّٖي عُذْتُ بِرَبّٖي وَرَبِّكُمْ اَنْ تَرْجُمُونِؗ﴿٢٠﴾  وَاِنْ لَمْ تُؤْمِنُوا لٖي فَاعْتَزِلُونِ﴿٢١﴾</vt:lpstr>
      <vt:lpstr>فَدَعَا رَبَّهُٓ اَنَّ هٰٓؤُ۬لَٓاءِ قَوْمٌ مُجْرِمُونَ﴿٢٢﴾</vt:lpstr>
      <vt:lpstr>لَا يَذُوقُونَ فٖيهَا الْمَوْتَ اِلَّا الْمَوْتَةَ الْاُو۫لٰىۚ وَوَقٰيهُمْ عَذَابَ الْجَحٖيمِۙ﴿٥٦﴾  فَضْلاً مِنْ رَبِّكَؕ ذٰلِكَ هُوَ الْفَوْزُ الْعَظٖيمُ﴿٥٧﴾</vt:lpstr>
      <vt:lpstr>هٰذَا هُدًىۚ وَالَّذٖينَ كَفَرُوا بِاٰيَاتِ رَبِّهِمْ لَهُمْ عَذَابٌ مِنْ رِجْزٍ اَلٖيمٌࣖ﴿١١﴾</vt:lpstr>
      <vt:lpstr>مَنْ عَمِلَ صَالِحاً فَلِنَفْسِهٖۚ وَمَنْ اَسَٓاءَ فَعَلَيْهَاؗ ثُمَّ اِلٰى رَبِّكُمْ تُرْجَعُونَ﴿١٥﴾</vt:lpstr>
      <vt:lpstr>وَاٰتَيْنَاهُمْ بَيِّنَاتٍ مِنَ الْاَمْرِۚ فَمَا اخْتَلَفُٓوا اِلَّا مِنْ بَعْدِ مَا جَٓاءَهُمُ الْعِلْمُۙ بَغْياً بَيْنَهُمْؕ اِنَّ رَبَّكَ   يَقْضٖي بَيْنَهُمْ يَوْمَ الْقِيٰمَةِ فٖيمَا كَانُوا فٖيهِ يَخْتَلِفُونَ﴿١٧﴾</vt:lpstr>
      <vt:lpstr>هٰذَا بَصَٓائِرُ لِلنَّاسِ وَهُدًى وَرَحْمَةٌ لِقَوْمٍ يُوقِنُونَ﴿٢٠﴾</vt:lpstr>
      <vt:lpstr>اَمْ حَسِبَ الَّذٖينَ اجْتَرَحُوا السَّيِّـَٔاتِ اَنْ نَجْعَلَهُمْ كَالَّذٖينَ اٰمَنُوا وَعَمِلُوا الصَّالِحَاتِۙ سَوَٓاءً   مَحْيَاهُمْ وَمَمَاتُهُمْؕ سَٓاءَ مَا يَحْكُمُونَࣖ﴿٢١﴾</vt:lpstr>
      <vt:lpstr>وَخَلَقَ اللّٰهُ السَّمٰوَاتِ وَالْاَرْضَ بِالْحَقِّ وَلِتُجْزٰى كُلُّ نَفْسٍ بِمَا كَسَبَتْ وَهُمْ لَا يُظْلَمُونَ﴿٢٢﴾</vt:lpstr>
      <vt:lpstr>فَاَمَّا الَّذٖينَ اٰمَنُوا وَعَمِلُوا الصَّالِحَاتِ فَيُدْخِلُهُمْ رَبُّهُمْ فٖي رَحْمَتِهٖؕ ذٰلِكَ هُوَ الْفَوْزُ   الْمُبٖينُ﴿٣٠﴾</vt:lpstr>
      <vt:lpstr>فَلِلّٰهِ الْحَمْدُ رَبِّ السَّمٰوَاتِ وَرَبِّ الْاَرْضِ رَبِّ الْعَالَمٖينَ﴿٣٦﴾</vt:lpstr>
      <vt:lpstr>اِنَّ الَّذٖينَ قَالُوا رَبُّنَا اللّٰهُ ثُمَّ اسْتَقَامُوا فَلَا خَوْفٌ عَلَيْهِمْ وَلَا هُمْ يَحْزَنُونَۚ﴿١٣﴾</vt:lpstr>
      <vt:lpstr>و۬لٰٓئِكَ اَصْحَابُ الْجَنَّةِ خَالِدٖينَ فٖيهَاۚ جَزَٓاءً بِمَا كَانُوا يَعْمَلُونَ﴿١٤﴾</vt:lpstr>
      <vt:lpstr>وَوَصَّيْنَا الْاِنْسَانَ بِوَالِدَيْهِ اِحْسَاناًؕ حَمَلَتْهُ اُمُّهُ كُرْهاً وَوَضَعَتْهُ كُرْهاًؕ وَحَمْلُهُ وَفِصَالُهُ ثَلٰثُونَ   شَهْراًؕ حَتّٰٓى اِذَا بَلَغَ اَشُدَّهُ وَبَلَغَ اَرْبَعٖينَ سَنَةًۙ قَالَ رَبِّ اَوْزِعْنٖٓي اَنْ اَشْكُرَ نِعْمَتَكَ الَّتٖٓي   اَنْعَمْتَ عَلَيَّ وَعَلٰى وَالِدَيَّ وَاَنْ اَعْمَلَ صَالِحاً تَرْضٰيهُ وَاَصْلِحْ لٖي فٖي ذُرِّيَّتٖيۚ اِنّٖي تُبْتُ   اِلَيْكَ وَاِنّٖي مِنَ الْمُسْلِمٖينَ﴿١٥﴾</vt:lpstr>
      <vt:lpstr>فَلَمَّا رَاَوْهُ عَارِضاً مُسْتَقْبِلَ اَوْدِيَتِهِمْۙ قَالُوا هٰذَا عَارِضٌ مُمْطِرُنَاؕ بَلْ هُوَ مَا اسْتَعْجَلْتُمْ بِهٖؕ   رٖيحٌ فٖيهَا عَذَابٌ اَلٖيمٌۙ﴿٢٤﴾  تُدَمِّرُ كُلَّ شَيْءٍ بِاَمْرِ رَبِّهَا فَاَصْبَحُوا لَا يُرٰٓى اِلَّا مَسَاكِنُهُمْؕ كَذٰلِكَ نَجْزِي الْقَوْمَ   الْمُجْرِمٖينَ﴿٢٥﴾</vt:lpstr>
      <vt:lpstr>وَيَوْمَ يُعْرَضُ الَّذٖينَ كَفَرُوا عَلَى النَّارِؕ اَلَيْسَ هٰذَا بِالْحَقِّؕ قَالُوا بَلٰى وَرَبِّنَاؕ قَالَ فَذُوقُوا   الْعَذَابَ بِمَا كُنْتُمْ تَكْفُرُونَ﴿٣٤﴾</vt:lpstr>
      <vt:lpstr>اَلَّذٖينَ كَـفَرُوا وَصَدُّوا عَنْ سَبٖيلِ اللّٰهِ اَضَلَّ اَعْمَالَهُمْ﴿١﴾</vt:lpstr>
      <vt:lpstr>وَالَّذٖينَ اٰمَنُوا وَعَمِلُوا الصَّالِحَاتِ وَاٰمَنُوا بِمَا نُزِّلَ عَلٰى مُحَمَّدٍ وَهُوَ الْحَقُّ مِنْ رَبِّهِمْۙ كَفَّرَ   عَنْهُمْ سَيِّـَٔاتِهِمْ وَاَصْلَحَ بَالَهُمْ﴿٢﴾</vt:lpstr>
      <vt:lpstr>ذٰلِكَ بِاَنَّ الَّذٖينَ كَفَرُوا اتَّبَعُوا الْبَاطِلَ وَاَنَّ الَّذٖينَ اٰمَنُوا اتَّبَعُوا الْحَقَّ مِنْ رَبِّهِمْؕ كَذٰلِكَ   يَضْرِبُ اللّٰهُ لِلنَّاسِ اَمْثَالَهُمْ﴿٣﴾</vt:lpstr>
      <vt:lpstr>اَفَمَنْ كَانَ عَلٰى بَيِّنَةٍ مِنْ رَبِّهٖ كَمَنْ زُيِّنَ لَهُ سُٓوءُ عَمَلِهٖ وَاتَّبَعُٓوا اَهْوَٓاءَهُمْ﴿١٤﴾</vt:lpstr>
      <vt:lpstr>مَثَلُ الْجَنَّةِ الَّتٖي وُعِدَ الْمُتَّقُونَؕ فٖيهَٓا اَنْهَارٌ مِنْ مَٓاءٍ غَيْرِ اٰسِنٍۚ وَاَنْهَارٌ مِنْ لَبَنٍ لَمْ يَتَغَيَّرْ   طَعْمُهُۚ وَاَنْهَارٌ مِنْ خَمْرٍ لَذَّةٍ لِلشَّارِبٖينَۚ وَاَنْهَارٌ مِنْ عَسَلٍ مُصَفًّىؕ وَلَهُمْ فٖيهَا مِنْ كُلِّ   الثَّمَرَاتِ وَمَغْفِرَةٌ مِنْ رَبِّهِمْؕ كَمَنْ هُوَ خَالِدٌ فِي النَّارِ وَسُقُوا مَٓاءً حَمٖيماً فَقَطَّعَ   اَمْعَٓاءَهُمْ﴿١٥﴾</vt:lpstr>
      <vt:lpstr>قَالَ قَرٖينُهُ رَبَّنَا مَٓا اَطْغَيْتُهُ وَلٰكِنْ كَانَ فٖي ضَلَالٍ بَعٖيدٍ﴿٢٧﴾</vt:lpstr>
      <vt:lpstr>فَاصْبِرْ عَلٰى مَا يَقُولُونَ وَسَبِّـحْ بِحَمْدِ رَبِّكَ قَبْلَ طُلُوعِ الشَّمْسِ وَقَبْلَ الْغُرُوبِۚ﴿٣٩﴾</vt:lpstr>
      <vt:lpstr>اِنَّ الْمُتَّقٖينَ فٖي جَنَّاتٍ وَعُيُونٍۙ﴿١٥﴾  اٰخِذٖينَ مَٓا اٰتٰيهُمْ رَبُّهُمْؕ اِنَّهُمْ كَانُوا قَبْلَ ذٰلِكَ مُحْسِنٖينَؕ﴿١٦﴾</vt:lpstr>
      <vt:lpstr>فَوَرَبِّ السَّمَٓاءِ وَالْاَرْضِ اِنَّهُ لَحَقٌّ مِثْلَ مَٓا اَنَّكُمْ تَنْطِقُونَࣖ﴿٢٣﴾</vt:lpstr>
      <vt:lpstr>قَالُوا كَذٰلِكِۙ قَالَ رَبُّكِؕ اِنَّهُ هُوَ الْحَكٖيمُ الْعَلٖيمُ﴿٣٠﴾</vt:lpstr>
      <vt:lpstr>لِنُرْسِلَ عَلَيْهِمْ حِجَارَةً مِنْ طٖينٍۙ﴿٣٣﴾  مُسَوَّمَةً عِنْدَ رَبِّكَ لِلْمُسْرِفٖينَ﴿٣٤﴾</vt:lpstr>
      <vt:lpstr>وَفٖي ثَمُودَ اِذْ قٖيلَ لَهُمْ تَمَتَّعُوا حَتّٰى حٖينٍ﴿٤٣﴾</vt:lpstr>
      <vt:lpstr>فَعَتَوْا عَنْ اَمْرِ رَبِّهِمْ فَاَخَذَتْهُمُ الصَّاعِقَةُ وَهُمْ يَنْظُرُونَ﴿٤٤﴾</vt:lpstr>
      <vt:lpstr>وَالطُّورِۙ﴿١﴾ وَكِتَابٍ مَسْطُورٍۙ﴿٢﴾ فٖي رَقٍّ مَنْشُورٍۙ﴿٣﴾ وَالْبَيْتِ الْمَعْمُورِۙ﴿٤﴾ وَالسَّقْفِ الْمَرْفُوعِۙ﴿٥﴾ وَالْبَحْرِ الْمَسْجُورِۙ﴿٦﴾ اِنَّ عَذَابَ رَبِّكَ لَوَاقِـعٌۙ﴿٧﴾ مَا لَهُ مِنْ دَافِـعٍۙ﴿٨﴾</vt:lpstr>
      <vt:lpstr>اِنَّ الْمُتَّقٖينَ فٖي جَنَّاتٍ وَنَعٖيمٍۙ﴿١٧﴾  فَاكِهٖينَ بِمَٓا اٰتٰيهُمْ رَبُّهُمْۚ وَوَقٰيهُمْ رَبُّهُمْ عَذَابَ الْجَحٖيمِ﴿١٨﴾</vt:lpstr>
      <vt:lpstr>فَذَكِّرْ فَمَٓا اَنْتَ بِنِعْمَتِ رَبِّكَ بِكَاهِنٍ وَلَا مَجْنُونٍؕ﴿٢٩﴾</vt:lpstr>
      <vt:lpstr>اَمْ عِنْدَهُمْ خَزَٓائِنُ رَبِّكَ اَمْ هُمُ الْمُصَيْطِرُونَؕ﴿٣٧﴾</vt:lpstr>
      <vt:lpstr>وَاصْبِرْ لِحُكْمِ رَبِّكَ فَاِنَّكَ بِاَعْيُنِنَا وَسَبِّـحْ بِحَمْدِ رَبِّكَ حٖينَ تَقُومُۙ﴿٤٨﴾</vt:lpstr>
      <vt:lpstr>لَقَدْ رَاٰى مِنْ اٰيَاتِ رَبِّهِ الْكُبْرٰى﴿١٨﴾</vt:lpstr>
      <vt:lpstr>اِنْ هِيَ اِلَّٓا اَسْمَٓاءٌ سَمَّيْتُمُوهَٓا اَنْتُمْ وَاٰبَٓاؤُ۬كُمْ مَٓا اَنْزَلَ اللّٰهُ بِهَا مِنْ سُلْطَانٍؕ اِنْ يَتَّبِعُونَ اِلَّا   الظَّنَّ وَمَا تَهْوَى الْاَنْفُسُۚ وَلَقَدْ جَٓاءَهُمْ مِنْ رَبِّهِمُ الْهُدٰىؕ﴿٢٣﴾</vt:lpstr>
      <vt:lpstr>ذٰلِكَ مَبْلَغُهُمْ مِنَ الْعِلْمِؕ اِنَّ رَبَّكَ هُوَ اَعْلَمُ بِمَنْ ضَلَّ عَنْ سَبٖيلِهٖ وَهُوَ اَعْلَمُ بِمَنِ اهْتَدٰى﴿٣٠﴾</vt:lpstr>
      <vt:lpstr>اَلَّذٖينَ يَجْتَنِبُونَ كَـبَٓائِرَ الْاِثْمِ وَالْفَوَاحِشَ اِلَّا اللَّمَمَؕ اِنَّ رَبَّكَ وَاسِعُ الْمَغْفِرَةِؕ هُوَ اَعْلَمُ بِكُمْ اِذْ   اَنْشَاَكُمْ مِنَ الْاَرْضِ وَاِذْ اَنْتُمْ اَجِنَّةٌ فٖي بُطُونِ اُمَّهَاتِكُمْۚ فَلَا تُزَكُّٓوا اَنْفُسَكُمْؕ هُوَ اَعْلَمُ بِمَنِ   اتَّقٰىࣖ﴿٣٢﴾</vt:lpstr>
      <vt:lpstr>وَاَنَّ اِلٰى رَبِّكَ الْمُنْتَهٰىۙ﴿٤٢﴾</vt:lpstr>
      <vt:lpstr>وَاَنَّهُ هُوَ رَبُّ الشِّعْرٰىۙ﴿٤٩﴾</vt:lpstr>
      <vt:lpstr>فَبِاَيِّ اٰلَٓاءِ رَبِّكَ تَتَمَارٰى﴿٥٥﴾</vt:lpstr>
      <vt:lpstr>فَدَعَا رَبَّهُٓ اَنّٖي مَغْلُوبٌ فَانْتَصِرْ﴿١٠﴾</vt:lpstr>
      <vt:lpstr>رَبُّ الْمَشْرِقَيْنِ وَرَبُّ الْمَغْرِبَيْنِۚ﴿١٧﴾  فَبِاَيِّ اٰلَٓاءِ رَبِّكُمَا تُكَذِّبَانِ﴿١٨﴾</vt:lpstr>
      <vt:lpstr>وَيَبْقٰى وَجْهُ رَبِّكَ ذُو الْجَلَالِ وَالْاِكْرَامِۚ﴿٢٧﴾</vt:lpstr>
      <vt:lpstr>وَلِمَنْ خَافَ مَقَامَ رَبِّهٖ جَنَّتَانِۚ﴿٤٦﴾</vt:lpstr>
      <vt:lpstr>تَبَارَكَ اسْمُ رَبِّكَ ذِي الْجَلَالِ وَالْاِكْرَامِ﴿٧٨﴾</vt:lpstr>
      <vt:lpstr>فَسَبِّحْ بِاسْمِ رَبِّكَ الْعَظٖيمِࣖ﴿٧٤﴾</vt:lpstr>
      <vt:lpstr>تَنْزٖيلٌ مِنْ رَبِّ الْعَالَمٖينَ﴿٨٠﴾</vt:lpstr>
      <vt:lpstr>فَسَبِّـحْ بِاسْمِ رَبِّكَ الْعَظٖيمِ﴿٩٦﴾</vt:lpstr>
      <vt:lpstr>وَمَا لَكُمْ لَا تُؤْمِنُونَ بِاللّٰهِۚ وَالرَّسُولُ يَدْعُوكُمْ لِتُؤْمِنُوا بِرَبِّكُمْ وَقَدْ اَخَذَ مٖيثَاقَكُمْ اِنْ كُنْتُمْ   مُؤْمِنٖينَ﴿٨﴾</vt:lpstr>
      <vt:lpstr>وَالَّذٖينَ اٰمَنُوا بِاللّٰهِ وَرُسُلِـهٖٓ اُو۬لٰٓئِكَ هُمُ الصِّدّٖيقُونَࣗ وَالشُّهَدَٓاءُ عِنْدَ رَبِّهِمْؕ لَهُمْ اَجْرُهُمْ وَنُورُهُمْؕ   وَالَّذٖينَ كَفَرُوا وَكَذَّبُوا بِاٰيَاتِنَٓا اُو۬لٰٓئِكَ اَصْحَابُ الْجَحٖيمِࣖ﴿١٩﴾</vt:lpstr>
      <vt:lpstr>سَابِقُٓوا اِلٰى مَغْفِرَةٍ مِنْ رَبِّكُمْ وَجَنَّةٍ عَرْضُهَا كَعَرْضِ السَّمَٓاءِ وَالْاَرْضِۙ اُعِدَّتْ لِلَّذٖينَ اٰمَنُوا   بِاللّٰهِ وَرُسُلِهٖؕ ذٰلِكَ فَضْلُ اللّٰهِ يُؤْتٖيهِ مَنْ يَشَٓاءُؕ وَاللّٰهُ ذُو الْفَضْلِ الْعَظٖيمِ﴿٢١﴾</vt:lpstr>
      <vt:lpstr>وَ‏الَّذٖينَ جَٓاؤُ۫ مِنْ بَعْدِهِمْ يَقُولُونَ رَبَّنَا اغْفِرْ لَنَا وَلِاِخْوَانِنَا الَّذٖينَ سَبَقُونَا بِالْاٖيمَانِ وَلَا تَجْعَلْ   فٖى قُلُوبِنَا غِلًّا لِلَّذٖينَ اٰمَنُوا رَبَّنَٓا اِنَّكَ رَؤُ۫فٌ رَحٖيمٌ۟﴿١٠﴾</vt:lpstr>
      <vt:lpstr>مِنْكَ اِنّٖٓي اَخَافُ اللّٰهَ رَبَّ الْعَالَمٖينَ﴿١٦﴾</vt:lpstr>
      <vt:lpstr>يَٓا اَيُّهَا الَّذٖينَ اٰمَنُوا لَا تَتَّخِذُوا عَدُوّٖى وَعَدُوَّكُمْ اَوْلِيَٓاءَ تُلْقُونَ اِلَيْهِمْ بِالْمَوَدَّةِ وَقَدْ كَفَرُوا بِمَا   جَٓاءَكُمْ مِنَ الْحَقِّۚ يُخْرِجُونَ الرَّسُولَ وَاِيَّاكُمْ اَنْ تُؤْمِنُوا بِاللّٰهِ رَبِّكُمْۜ اِنْ كُنْتُمْ خَرَجْتُمْ جِهَادًا   فٖى سَبٖيلٖى وَابْتِغَٓاءَ مَرْضَاتٖى تُسِرُّونَ اِلَيْهِمْ بِالْمَوَدَّةِۗ وَاَنَا۬ اَعْلَمُ بِمَٓا اَخْفَيْتُمْ وَمَٓا اَعْلَنْتُمْۜ وَمَنْ   يَفْعَلْهُ مِنْكُمْ فَقَدْ ضَلَّ سَوَٓاءَ السَّبٖيلِ﴿١﴾</vt:lpstr>
      <vt:lpstr>قَدْ كَانَتْ لَكُمْ اُسْوَةٌ حَسَنَةٌ فٖٓى اِبْرٰهٖيمَ وَ‏الَّذٖينَ مَعَهُۚ اِذْ قَالُوا لِقَوْمِهِمْ اِنَّا بُرَءٰٓؤُ۬ا مِنْكُمْ وَمِمَّا   تَعْبُدُونَ مِنْ دُونِ اللّٰهِؗ كَفَرْنَا بِكُمْ وَبَدَا بَيْنَنَا وَبَيْنَكُمُ الْعَدَاوَةُ وَالْبَغْضَٓاءُ اَبَدًا حَتّٰى تُؤْمِنُوا بِاللّٰهِ   وَحْدَهُٓ اِلَّا قَوْلَ اِبْرٰهٖيمَ لِاَبٖيهِ لَاَسْتَغْفِرَنَّ لَكَ وَمَٓا اَمْلِكُ لَكَ مِنَ اللّٰهِ مِنْ شَىْءٍۜ رَبَّنَا عَلَيْكَ   تَوَكَّلْنَا وَاِلَيْكَ اَنَبْنَا وَاِلَيْكَ الْمَصٖيرُ﴿٤﴾</vt:lpstr>
      <vt:lpstr>رَبَّنَا لَا تَجْعَلْنَا فِتْنَةً لِلَّذٖينَ كَفَرُوا وَاغْفِرْ لَنَا رَبَّنَاۚ اِنَّكَ اَنْتَ الْعَزٖيزُ الْحَكٖيمُ﴿٥﴾</vt:lpstr>
      <vt:lpstr>وَاَنْفِقُوا مِمَّا رَزَقْنَاكُمْ مِنْ قَبْلِ اَنْ يَأْتِيَ اَحَدَكُمُ الْمَوْتُ فَيَقُولَ رَبِّ لَوْلَٓا اَخَّرْتَـنٖٓي اِلٰٓى اَجَلٍ   قَرٖيبٍۙ فَاَصَّدَّقَ وَاَكُنْ مِنَ الصَّالِحٖينَ﴿١٠﴾</vt:lpstr>
      <vt:lpstr>زَعَمَ الَّذٖينَ كَفَرُٓوا اَنْ لَنْ يُبْعَثُواؕ قُلْ بَلٰى وَرَبّٖي لَتُبْعَثُنَّ ثُمَّ لَتُنَبَّؤُنَّ بِمَا عَمِلْتُمْؕ وَذٰلِكَ عَلَى اللّٰهِ   يَسٖيرٌ﴿٧﴾</vt:lpstr>
      <vt:lpstr>يَٓا اَيُّهَا النَّبِىُّ اِذَا طَلَّقْتُمُ النِّسَٓاءَ فَطَلِّقُوهُنَّ لِعِدَّتِهِنَّ وَاَحْصُوا الْعِدَّةَۚ وَاتَّقُوا اللّٰهَ رَبَّكُمْۚ لَا   تُخْرِجُوهُنَّ مِنْ بُيُوتِهِنَّ وَلَا يَخْرُجْنَ اِلَّٓا اَنْ يَاْتٖينَ بِفَاحِشَةٍ مُبَيِّنَةٍۜ وَتِلْكَ حُدُودُ اللّٰهِۜ وَمَنْ   يَتَعَدَّ حُدُودَ اللّٰهِ فَقَدْ ظَلَمَ نَفْسَهُۜ لَا تَدْرٖى لَعَلَّ اللّٰهَ يُحْدِثُ بَعْدَ ذٰلِكَ اَمْرًا﴿١﴾</vt:lpstr>
      <vt:lpstr>وَكَاَيِّنْ مِنْ قَرْيَةٍ عَتَتْ عَنْ اَمْرِ رَبِّهَا وَرُسُلِهٖ فَحَاسَبْنَاهَا حِسَاباً شَدٖيداً وَعَذَّبْنَاهَا عَذَاباً   نُكْراً﴿٨﴾</vt:lpstr>
      <vt:lpstr>عَسٰى رَبُّهُٓ اِنْ طَلَّقَكُنَّ اَنْ يُبْدِلَهُٓ اَزْوَاجاً خَيْراً مِنْكُنَّ مُسْلِمَاتٍ مُؤْمِنَاتٍ قَانِتَاتٍ تَٓائِبَاتٍ   عَابِدَاتٍ سَٓائِحَاتٍ ثَيِّبَاتٍ وَاَبْكَاراً﴿٥﴾</vt:lpstr>
      <vt:lpstr>يَٓا اَيُّهَا الَّذٖينَ اٰمَنُوا تُوبُٓوا اِلَى اللّٰهِ تَوْبَةً نَصُوحاًؕ عَسٰى رَبُّكُمْ اَنْ يُكَفِّرَ عَنْكُمْ سَيِّـَٔاتِكُمْ وَيُدْخِلَكُمْ   جَنَّاتٍ تَجْرٖي مِنْ تَحْتِهَا الْاَنْهَارُۙ يَوْمَ لَا يُخْزِي اللّٰهُ النَّبِيَّ وَالَّذٖينَ اٰمَنُوا مَعَهُۚ نُورُهُمْ يَسْعٰى بَيْنَ   اَيْدٖيهِمْ وَبِاَيْمَانِهِمْ يَقُولُونَ رَبَّـنَٓا اَتْمِمْ لَنَا نُورَنَا وَاغْفِرْ لَنَاۚ اِنَّكَ عَلٰى كُلِّ شَيْءٍ قَدٖيرٌ﴿٨﴾</vt:lpstr>
      <vt:lpstr>وَضَرَبَ اللّٰهُ مَثَلاً لِلَّذٖينَ اٰمَنُوا امْرَاَتَ فِرْعَوْنَۘ اِذْ قَالَتْ رَبِّ ابْنِ لٖي عِنْدَكَ بَيْتاً فِي الْجَنَّةِ   وَنَجِّنٖي مِنْ فِرْعَوْنَ وَعَمَلِهٖ وَنَجِّنٖي مِنَ الْقَوْمِ الظَّالِمٖينَۙ﴿١١﴾</vt:lpstr>
      <vt:lpstr>وَمَرْيَمَ ابْنَتَ عِمْرٰنَ الَّتٖٓي اَحْصَنَتْ فَرْجَهَا فَنَفَخْنَا فٖيهِ مِنْ رُوحِنَا وَصَدَّقَتْ بِكَلِمَاتِ رَبِّهَا   وَكُتُبِهٖ وَكَانَتْ مِنَ الْقَانِتٖينَ﴿١٢﴾</vt:lpstr>
      <vt:lpstr>نٓ وَالْقَلَمِ وَمَا يَسْطُرُونَۙ﴿١﴾  مَٓا اَنْتَ بِنِعْمَةِ رَبِّكَ بِمَجْنُونٍۚ﴿٢﴾</vt:lpstr>
      <vt:lpstr>اِنَّ رَبَّكَ هُوَ اَعْلَمُ بِمَنْ ضَلَّ عَنْ سَبٖيلِهٖۖ وَهُوَ اَعْلَمُ بِالْمُهْتَدٖينَ﴿٧﴾</vt:lpstr>
      <vt:lpstr>اِنَّا بَلَوْنَاهُمْ كَمَا بَلَوْنَٓا اَصْحَابَ الْجَنَّةِۚ اِذْ اَقْسَمُوا لَيَصْرِمُنَّهَا مُصْبِحٖينَۙ﴿١٧﴾  وَلَا يَسْتَثْنُونَ﴿١٨﴾</vt:lpstr>
      <vt:lpstr>قَالُوا سُبْحَانَ رَبِّنَٓا اِنَّا كُنَّا ظَالِمٖينَ﴿٢٩﴾</vt:lpstr>
      <vt:lpstr>اِنَّ لِلْمُتَّقٖينَ عِنْدَ رَبِّهِمْ جَنَّاتِ النَّعٖيمِ﴿٣٤﴾</vt:lpstr>
      <vt:lpstr>اَمْ عِنْدَهُمُ الْغَيْبُ فَهُمْ يَكْتُبُونَ﴿٤٧﴾</vt:lpstr>
      <vt:lpstr>لَوْلَٓا اَنْ تَدَارَكَهُ نِعْمَةٌ مِنْ رَبِّهٖ لَنُبِذَ بِالْعَرَٓاءِ وَهُوَ مَذْمُومٌ﴿٤٩﴾</vt:lpstr>
      <vt:lpstr>فَاجْتَبٰيهُ رَبُّهُ فَجَعَلَهُ مِنَ الصَّالِحٖينَ﴿٥٠﴾</vt:lpstr>
      <vt:lpstr>وَالْمَلَكُ عَلٰٓى اَرْجَٓائِهَاؕ وَيَحْمِلُ عَرْشَ رَبِّكَ فَوْقَهُمْ يَوْمَئِذٍ ثَمَانِيَةٌؕ﴿١٧﴾</vt:lpstr>
      <vt:lpstr>تَنْزٖيلٌ مِنْ رَبِّ الْعَالَمٖينَ﴿٤٣﴾</vt:lpstr>
      <vt:lpstr>سَبِّحْ بِاسْمِ رَبِّكَ الْعَظٖيمِ﴿٥٢﴾</vt:lpstr>
      <vt:lpstr>وَالَّذٖينَ هُمْ مِنْ عَذَابِ رَبِّهِمْ مُشْفِقُونَۚ﴿٢٧﴾  اِنَّ عَذَابَ رَبِّهِمْ غَيْرُ مَأْمُونٍۚ﴿٢٨﴾</vt:lpstr>
      <vt:lpstr>فَلَٓا اُقْسِمُ بِرَبِّ الْمَشَارِقِ وَالْمَغَارِبِ اِنَّا لَقَادِرُونَۙ﴿٤٠﴾  عَلٰٓى اَنْ نُبَدِّلَ خَيْراً مِنْهُمْۙ وَمَا نَحْنُ بِمَسْبُوقٖينَ﴿٤١﴾</vt:lpstr>
      <vt:lpstr>قَالَ رَبِّ اِنّٖي دَعَوْتُ قَوْمٖي لَيْلاً وَنَهَاراًۙ﴿٥﴾</vt:lpstr>
      <vt:lpstr>فَـقُلْتُ اسْتَغْفِرُوا رَبَّكُمْ اِنَّهُ كَانَ غَفَّاراًۙ﴿١٠﴾</vt:lpstr>
      <vt:lpstr>قَالَ نُوحٌ رَبِّ اِنَّهُمْ عَصَوْنٖي وَاتَّبَعُوا مَنْ لَمْ يَزِدْهُ مَالُهُ وَوَلَدُهُٓ اِلَّا خَسَاراًۚ﴿٢١﴾</vt:lpstr>
      <vt:lpstr>وَقَالَ نُوحٌ رَبِّ لَا تَذَرْ عَلَى الْاَرْضِ مِنَ الْكَافِرٖينَ دَيَّاراً﴿٢٦﴾</vt:lpstr>
      <vt:lpstr>رَبِّ اغْفِرْ لٖي وَلِوَالِدَيَّ وَلِمَنْ دَخَلَ بَيْتِيَ مُؤْمِناً وَلِلْمُؤْمِنٖينَ وَالْمُؤْمِنَاتِؕ وَلَا تَزِدِ الظَّالِمٖينَ   اِلَّا تَبَاراً﴿٢٨﴾</vt:lpstr>
      <vt:lpstr>قُلْ اُو۫حِيَ اِلَيَّ اَنَّهُ اسْتَمَعَ نَفَرٌ مِنَ الْجِنِّ فَقَالُٓوا اِنَّا سَمِعْنَا قُرْاٰناً عَجَباًۙ﴿١﴾  يَهْدٖٓي اِلَى الرُّشْدِ فَاٰمَنَّا بِهٖؕ وَلَنْ نُشْرِكَ بِرَبِّنَٓا اَحَداًۙ﴿٢﴾</vt:lpstr>
      <vt:lpstr>وَاَنَّهُ تَعَالٰى جَدُّ رَبِّنَا مَا اتَّخَذَ صَاحِبَةً وَلَا وَلَداًۙ﴿٣﴾</vt:lpstr>
      <vt:lpstr>وَاَنَّا لَا نَدْرٖٓي اَشَرٌّ اُرٖيدَ بِمَنْ فِي الْاَرْضِ اَمْ اَرَادَ بِهِمْ رَبُّهُمْ رَشَداًۙ﴿١٠﴾</vt:lpstr>
      <vt:lpstr>وَاَنْ لَوِ اسْتَقَامُوا عَلَى الطَّرٖيقَةِ لَاَسْقَيْنَاهُمْ مَٓاءً غَدَقاًۙ﴿١٦﴾  لِنَفْتِنَهُمْ فٖيهِۚ وَمَنْ يُعْرِضْ عَنْ ذِكْرِ رَبِّهٖ يَسْلُكْهُ عَذَاباً صَعَداًۙ﴿١٧﴾</vt:lpstr>
      <vt:lpstr>قُلْ اِنَّمَٓا اَدْعُوا رَبّٖي وَلَٓا اُشْرِكُ بِهٖٓ اَحَداً﴿٢٠﴾</vt:lpstr>
      <vt:lpstr>قُلْ اِنْ اَدْرٖٓي اَقَرٖيبٌ مَا تُوعَدُونَ اَمْ يَجْعَلُ لَهُ رَبّٖٓي اَمَداً﴿٢٥﴾</vt:lpstr>
      <vt:lpstr>اِلَّا مَنِ ارْتَضٰى مِنْ رَسُولٍ فَاِنَّهُ يَسْلُكُ مِنْ بَيْنِ يَدَيْهِ وَمِنْ خَلْفِهٖ رَصَداًۙ﴿٢٧﴾  لِيَعْلَمَ اَنْ قَدْ اَبْلَغُوا رِسَالَاتِ رَبِّهِمْ وَاَحَاطَ بِمَا لَدَيْهِمْ وَاَحْصٰى كُلَّ شَيْءٍ عَدَداً﴿٢٨﴾</vt:lpstr>
      <vt:lpstr>وَاذْكُرِ اسْمَ رَبِّكَ وَتَبَتَّلْ اِلَيْهِ تَبْتٖيلاًؕ﴿٨﴾</vt:lpstr>
      <vt:lpstr>رَبُّ الْمَشْرِقِ وَالْمَغْرِبِ لَٓا اِلٰهَ اِلَّا هُوَ فَاتَّخِذْهُ وَكٖيلاً﴿٩﴾</vt:lpstr>
      <vt:lpstr>اِنَّ هٰذِهٖ تَذْكِرَةٌۚ فَمَنْ شَٓاءَ اتَّخَذَ اِلٰى رَبِّهٖ سَبٖيلاًࣖ﴿١٩﴾</vt:lpstr>
      <vt:lpstr>اِنَّ رَبَّكَ يَعْلَمُ اَنَّكَ تَقُومُ اَدْنٰى مِنْ ثُلُثَيِ الَّيْلِ وَنِصْفَهُ وَثُلُثَهُ وَطَٓائِفَةٌ مِنَ الَّذٖينَ مَعَكَؕ وَاللّٰهُ يُقَدِّرُ الَّيْلَ وَالنَّهَارَؕ عَلِمَ اَنْ لَنْ   تُحْصُوهُ فَتَابَ عَلَيْكُمْ فَاقْرَؤُ۫ا مَا تَيَسَّرَ مِنَ الْقُرْاٰنِؕ عَلِمَ اَنْ سَيَكُونُ مِنْكُمْ مَرْضٰىۙ وَاٰخَرُونَ يَضْرِبُونَ فِي الْاَرْضِ   يَبْتَغُونَ مِنْ فَضْلِ اللّٰهِۙ وَاٰخَرُونَ يُقَاتِلُونَ فٖي سَبٖيلِ اللّٰهِؗ فَاقْرَؤُ۫ا مَا تَيَسَّرَ مِنْهُۙ وَاَقٖيمُوا الصَّلٰوةَ وَاٰتُوا الزَّكٰوةَ وَاَقْرِضُوا   اللّٰهَ قَرْضاً حَسَناًؕ وَمَا تُقَدِّمُوا لِاَنْفُسِكُمْ مِنْ خَيْرٍ تَجِدُوهُ عِنْدَ اللّٰهِ هُوَ خَيْراً وَاَعْظَمَ اَجْراًؕ وَاسْتَغْفِرُوا اللّٰهَؕ اِنَّ اللّٰهَ غَفُورٌ   رَحٖيمٌ﴿٢٠﴾</vt:lpstr>
      <vt:lpstr>وَرَبَّكَ فَكَبِّرْۙ﴿٣﴾</vt:lpstr>
      <vt:lpstr>وَلِرَبِّكَ فَاصْبِرْؕ﴿٧﴾</vt:lpstr>
      <vt:lpstr>وَمَا جَعَلْنَٓا اَصْحَابَ النَّارِ اِلَّا مَلٰٓئِكَةًۖ وَمَا جَعَلْنَا عِدَّتَهُمْ اِلَّا فِتْنَةً لِلَّذٖينَ كَـفَرُواۙ لِيَسْتَيْقِنَ الَّذٖينَ   اُو۫تُوا الْكِتَابَ وَيَزْدَادَ الَّذٖينَ اٰمَنُٓوا اٖيمَاناً وَلَا يَرْتَابَ الَّذٖينَ اُو۫تُوا الْكِتَابَ وَالْمُؤْمِنُونَۙ   وَلِيَقُولَ الَّذٖينَ فٖي قُلُوبِهِمْ مَرَضٌ وَالْكَافِرُونَ مَاذَٓا اَرَادَ اللّٰهُ بِهٰذَا مَثَلاًؕ كَذٰلِكَ يُضِلُّ اللّٰهُ مَنْ   يَشَٓاءُ وَيَـهْدٖي مَنْ يَشَٓاءُؕ وَمَا يَعْلَمُ جُنُودَ رَبِّكَ اِلَّا هُوَؕ وَمَا هِيَ اِلَّا ذِ كْرٰى لِلْبَشَرِࣖ﴿٣١﴾</vt:lpstr>
      <vt:lpstr>اِلٰى رَبِّكَ يَوْمَئِذٍۨ الْمُسْتَقَرُّؕ﴿١٢﴾</vt:lpstr>
      <vt:lpstr>وُجُوهٌ يَوْمَئِذٍ نَاضِرَةٌۙ﴿٢٢﴾  اِلٰى رَبِّهَا نَاظِرَةٌۚ﴿٢٣﴾</vt:lpstr>
      <vt:lpstr>اِلٰى رَبِّكَ يَوْمَئِذٍۨ الْمَسَاقُؕࣖ﴿٣٠﴾</vt:lpstr>
      <vt:lpstr>فَلَا صَدَّقَ وَلَا صَلّٰىۙ﴿٣١﴾</vt:lpstr>
      <vt:lpstr>اِنَّمَا نُطْعِمُكُمْ لِوَجْهِ اللّٰهِ لَا نُرٖيدُ مِنْكُمْ جَزَٓاءً وَلَا شُكُورًا﴿٩﴾</vt:lpstr>
      <vt:lpstr>اِنَّا نَخَافُ مِنْ رَبِّنَا يَوْمًا عَبُوسًا قَمْطَرٖيرًا﴿١٠﴾</vt:lpstr>
      <vt:lpstr>عَالِيَهُمْ ثِيَابُ سُنْدُسٍ خُضْرٌ وَاِسْتَبْرَقٌؗ وَحُلُّٓوا اَسَاوِرَ مِنْ فِضَّةٍۚ وَسَقٰيهُمْ رَبُّهُمْ شَرَابًا   طَهُورًا﴿٢١﴾</vt:lpstr>
      <vt:lpstr>فَاصْبِرْ لِحُكْمِ رَبِّكَ وَلَا تُطِعْ مِنْهُمْ اٰثِمًا اَوْ كَفُورًاۚ﴿٢٤﴾</vt:lpstr>
      <vt:lpstr>وَاذْكُرِ اسْمَ رَبِّكَ بُكْرَةً وَاَصٖيلًاۚ﴿٢٥﴾</vt:lpstr>
      <vt:lpstr>اِنَّ هٰذِهٖ تَذْكِرَةٌۚ فَمَنْ شَٓاءَ اتَّخَذَ اِلٰى رَبِّهٖ سَبٖيلًا﴿٢٩﴾</vt:lpstr>
      <vt:lpstr>جَزَٓاءً مِنْ رَبِّكَ عَطَٓاءً حِسَاباًۙ﴿٣٦﴾</vt:lpstr>
      <vt:lpstr>رَبِّ السَّمٰوَاتِ وَالْاَرْضِ وَمَا بَيْنَهُمَاۙ الرَّحْمٰنِ لَا يَمْلِكُونَ مِنْهُ خِطَاباًۙ﴿٣٧﴾</vt:lpstr>
      <vt:lpstr>ذٰلِكَ الْيَوْمُ الْحَقُّۚ فَمَنْ شَٓاءَ اتَّخَذَ اِلٰى رَبِّهٖ مَاٰباً﴿٣٩﴾</vt:lpstr>
      <vt:lpstr>اِذْ نَادٰيهُ رَبُّهُ بِالْوَادِ الْمُقَدَّسِ طُوًىۚ﴿١٦﴾</vt:lpstr>
      <vt:lpstr>اِذْهَبْ اِلٰى فِرْعَوْنَ اِنَّهُ طَغٰىؗ﴿١٧﴾</vt:lpstr>
      <vt:lpstr>فَقُلْ هَلْ لَكَ اِلٰٓى اَنْ تَزَكّٰىۙ﴿١٨﴾  وَاَهْدِيَكَ اِلٰى رَبِّكَ فَتَخْشٰىۚ﴿١٩﴾</vt:lpstr>
      <vt:lpstr>فَحَشَرَ فَنَادٰىؗ﴿٢٣﴾  فَقَالَ اَنَا۬ رَبُّكُمُ الْاَعْلٰىؗ﴿٢٤﴾</vt:lpstr>
      <vt:lpstr>وَاَمَّا مَنْ خَافَ مَقَامَ رَبِّهٖ وَنَهَى النَّفْسَ عَنِ الْهَوٰىۙ﴿٤٠﴾  فَاِنَّ الْجَنَّةَ هِيَ الْمَأْوٰىؕ﴿٤١﴾</vt:lpstr>
      <vt:lpstr>اِلٰى رَبِّكَ مُنْتَهٰيهَاؕ﴿٤٤﴾</vt:lpstr>
      <vt:lpstr>لِمَنْ شَٓاءَ مِنْكُمْ اَنْ يَسْتَقٖيمَ﴿٢٨﴾</vt:lpstr>
      <vt:lpstr>يَٓا اَيُّهَا الْاِنْسَانُ مَا غَرَّكَ بِرَبِّكَ الْكَرٖيمِۙ﴿٦﴾</vt:lpstr>
      <vt:lpstr>يَصْلَوْنَهَا يَوْمَ الدّٖينِ﴿١٥﴾</vt:lpstr>
      <vt:lpstr>اِذَا السَّمَٓاءُ انْشَقَّتْۙ﴿١﴾  وَاَذِنَتْ لِرَبِّهَا وَحُقَّتْۙ﴿٢﴾</vt:lpstr>
      <vt:lpstr>وَاِذَا الْاَرْضُ مُدَّتْۙ﴿٣﴾  وَاَلْقَتْ مَا فٖيهَا وَتَخَلَّتْۙ﴿٤﴾</vt:lpstr>
      <vt:lpstr>وَاَذِنَتْ لِرَبِّهَا وَحُقَّتْؕ﴿٥﴾</vt:lpstr>
      <vt:lpstr>يَٓا اَيُّهَا الْاِنْسَانُ اِنَّكَ كَادِحٌ اِلٰى رَبِّكَ كَدْحًا فَمُلَاقٖيهِۚ﴿٦﴾</vt:lpstr>
      <vt:lpstr>بَلٰىۚۛ اِنَّ رَبَّهُ كَانَ بِهٖ بَصٖيرًاۜ﴿١٥﴾</vt:lpstr>
      <vt:lpstr>اِنَّ بَطْشَ رَبِّكَ لَشَدٖيدٌؕ﴿١٢﴾</vt:lpstr>
      <vt:lpstr>سَبِّحِ اسْمَ رَبِّكَ الْاَعْلٰىۙ﴿١﴾</vt:lpstr>
      <vt:lpstr>اَلَّذٖي خَلَقَ فَسَوّٰىۙۖ﴿٢﴾</vt:lpstr>
      <vt:lpstr>وَالَّذٖي قَدَّرَ فَهَدٰىۙۖ﴿٣﴾</vt:lpstr>
      <vt:lpstr>وَالَّـذٖٓي اَخْرَجَ الْمَرْعٰىۙۖ﴿٤﴾  فَجَعَلَهُ غُثَٓاءً اَحْوٰىؕ﴿٥﴾</vt:lpstr>
      <vt:lpstr>قَدْ اَفْلَحَ مَنْ تَزَكّٰىۙ﴿١٤﴾  وَذَكَرَ اسْمَ رَبِّهٖ فَصَلّٰىؕ﴿١٥﴾</vt:lpstr>
      <vt:lpstr>اَلَمْ تَرَ كَيْفَ فَعَلَ رَبُّكَ بِعَادٍۙۖ﴿٦﴾</vt:lpstr>
      <vt:lpstr>فَصَبَّ عَلَيْهِمْ رَبُّكَ سَوْطَ عَذَابٍۙۖ﴿١٣﴾</vt:lpstr>
      <vt:lpstr>اِنَّ رَبَّكَ لَبِالْمِرْصَادِؕ﴿١٤﴾</vt:lpstr>
      <vt:lpstr>فَاَمَّا الْاِنْسَانُ اِذَا مَا ابْتَلٰيهُ رَبُّهُ فَاَكْرَمَهُ وَنَعَّمَهُ فَيَقُولُ رَبّٖٓي اَكْرَمَنِؕ﴿١٥﴾</vt:lpstr>
      <vt:lpstr>وَاَمَّٓا اِذَا مَا ابْتَلٰيهُ فَقَدَرَ عَلَيْهِ رِزْقَهُ فَيَقُولُ رَبّٖٓي اَهَانَنِۚ﴿١٦﴾</vt:lpstr>
      <vt:lpstr>وَجَٓاءَ رَبُّكَ وَالْمَلَكُ صَفًّا صَفًّاۚ﴿٢٢﴾</vt:lpstr>
      <vt:lpstr>يَٓا اَيَّتُهَا النَّفْسُ الْمُطْمَئِنَّةُ﴿٢٧﴾</vt:lpstr>
      <vt:lpstr>اِرْجِعٖٓي اِلٰى رَبِّكِ رَاضِيَةً مَرْضِيَّةًۚ﴿٢٨﴾</vt:lpstr>
      <vt:lpstr>فَكَذَّبُوهُ فَعَقَرُوهَاۙۖ فَدَمْدَمَ عَلَيْهِمْ رَبُّهُمْ بِذَنْبِهِمْ فَسَوّٰيهَاۙۖ﴿١٤﴾</vt:lpstr>
      <vt:lpstr>وَمَا لِاَحَدٍ عِنْدَهُ مِنْ نِعْمَةٍ تُجْزٰىۙ﴿١٩﴾  اِلَّا ابْتِغَٓاءَ وَجْهِ رَبِّهِ الْاَعْلٰىۚ﴿٢٠﴾</vt:lpstr>
      <vt:lpstr>مَا وَدَّعَكَ رَبُّكَ وَمَا قَلٰىؕ﴿٣﴾</vt:lpstr>
      <vt:lpstr>وَلَسَوْفَ يُعْطٖيكَ رَبُّكَ فَتَـرْضٰىؕ﴿٥﴾</vt:lpstr>
      <vt:lpstr>وَاَمَّا بِنِعْمَةِ رَبِّكَ فَحَدِّثْ﴿١١﴾</vt:lpstr>
      <vt:lpstr>فَاِذَا فَرَغْتَ فَانْصَبْۙ﴿٧﴾</vt:lpstr>
      <vt:lpstr>وَاِلٰى رَبِّكَ فَارْغَبْ﴿٨﴾</vt:lpstr>
      <vt:lpstr>اِقْرَاْ بِاسْمِ رَبِّكَ الَّذٖى خَلَقَۚ﴿١﴾</vt:lpstr>
      <vt:lpstr>اِقْرَاْ وَرَبُّكَ الْاَكْرَمُۙ﴿٣﴾  اَلَّذٖي عَلَّمَ بِالْقَلَمِۙ﴿٤﴾  عَلَّمَ الْاِنْسَانَ مَا لَمْ يَعْلَمْؕ﴿٥﴾</vt:lpstr>
      <vt:lpstr>اِنَّ اِلٰى رَبِّكَ الرُّجْعٰىؕ﴿٨﴾</vt:lpstr>
      <vt:lpstr>تَنَزَّلُ الْمَلٰٓئِكَةُ وَالرُّوحُ فٖيهَا بِاِذْنِ رَبِّهِمْۚ مِنْ كُلِّ اَمْرٍۙۛ﴿٤﴾</vt:lpstr>
      <vt:lpstr>جَزَٓاؤُ۬هُمْ عِنْدَ رَبِّهِمْ جَنَّاتُ عَدْنٍ تَجْرٖى مِنْ تَحْتِهَا الْاَنْهَارُ خَالِدٖينَ فٖيهَٓا اَبَدًاۜ رَضِىَ اللّٰهُ   عَنْهُمْ وَرَضُوا عَنْهُۜ ذٰلِكَ لِمَنْ خَشِىَ رَبَّهُ﴿٨﴾</vt:lpstr>
      <vt:lpstr>اِذَا زُلْزِلَتِ الْاَرْضُ زِلْزَالَهَاۙ﴿١﴾</vt:lpstr>
      <vt:lpstr>وَاَخْرَجَتِ الْاَرْضُ اَثْقَالَهَاۙ﴿٢﴾</vt:lpstr>
      <vt:lpstr>وَقَالَ الْاِنْسَانُ مَا لَهَاۚ﴿٣﴾</vt:lpstr>
      <vt:lpstr>يَوْمَئِذٍ تُحَدِّثُ اَخْبَارَهَاۙ﴿٤﴾  بِاَنَّ رَبَّكَ اَوْحٰى لَهَاؕ﴿٥﴾</vt:lpstr>
      <vt:lpstr>وَالْعَادِيَاتِ ضَبْحًاۙ﴿١﴾</vt:lpstr>
      <vt:lpstr>اِنَّ رَبَّهُمْ بِهِمْ يَوْمَئِذٍ لَخَبٖيرٌ﴿١١﴾</vt:lpstr>
      <vt:lpstr>اَلَمْ تَرَ كَيْفَ فَعَلَ رَبُّكَ بِاَصْحَابِ الْفٖيلِؕ﴿١﴾</vt:lpstr>
      <vt:lpstr>فَلْيَعْبُدُوا رَبَّ هٰذَا الْبَيْتِۙ﴿٣﴾  اَلَّذٖٓى اَطْعَمَهُمْ مِنْ جُوعٍ وَاٰمَنَهُمْ مِنْ خَوْفٍ﴿٤﴾</vt:lpstr>
      <vt:lpstr>فَسَبِّحْ بِحَمْدِ رَبِّكَ وَاسْتَغْفِرْهُۜ اِنَّهُ كَانَ تَوَّابًا﴿٣﴾</vt:lpstr>
      <vt:lpstr>قُلْ اَعُوذُ بِرَبِّ الْفَلَقِۙ﴿١﴾</vt:lpstr>
      <vt:lpstr>قُلْ اَعُوذُ بِرَبِّ النَّاسِۙ﴿١﴾  مَلِكِ النَّاسِۙ﴿٢﴾  اِلٰهِ النَّاسِۙ﴿٣﴾  مِنْ شَرِّ الْوَسْوَاسِ الْخَنَّاسِۙ﴿٤﴾  اَلَّذٖى يُوَسْوِسُ فٖى صُدُورِ النَّاسِۙ﴿٥﴾  مِنَ الْجِنَّةِ وَالنَّاسِ﴿٦﴾</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اَلَّذٖينَ يَظُنُّونَ اَنَّهُمْ مُلَاقُوا رَبِّهِمْ وَاَنَّهُمْ اِلَيْهِ رَاجِعُونَ۟﴿٤٦﴾</dc:title>
  <dc:creator>User</dc:creator>
  <cp:lastModifiedBy>User</cp:lastModifiedBy>
  <cp:revision>3</cp:revision>
  <dcterms:created xsi:type="dcterms:W3CDTF">2025-12-10T17:17:10Z</dcterms:created>
  <dcterms:modified xsi:type="dcterms:W3CDTF">2025-12-10T18:08:07Z</dcterms:modified>
</cp:coreProperties>
</file>