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73" r:id="rId4"/>
    <p:sldId id="257" r:id="rId5"/>
    <p:sldId id="274" r:id="rId6"/>
    <p:sldId id="275" r:id="rId7"/>
    <p:sldId id="276" r:id="rId8"/>
    <p:sldId id="277" r:id="rId9"/>
    <p:sldId id="278" r:id="rId10"/>
    <p:sldId id="258" r:id="rId11"/>
    <p:sldId id="279" r:id="rId12"/>
    <p:sldId id="280" r:id="rId13"/>
    <p:sldId id="281" r:id="rId14"/>
    <p:sldId id="282" r:id="rId15"/>
    <p:sldId id="283" r:id="rId16"/>
    <p:sldId id="259" r:id="rId17"/>
    <p:sldId id="260" r:id="rId18"/>
    <p:sldId id="261" r:id="rId19"/>
    <p:sldId id="262" r:id="rId20"/>
    <p:sldId id="284" r:id="rId21"/>
    <p:sldId id="285" r:id="rId22"/>
    <p:sldId id="286" r:id="rId23"/>
    <p:sldId id="287" r:id="rId24"/>
    <p:sldId id="263" r:id="rId25"/>
    <p:sldId id="288" r:id="rId26"/>
    <p:sldId id="289" r:id="rId27"/>
    <p:sldId id="290" r:id="rId28"/>
    <p:sldId id="291" r:id="rId29"/>
    <p:sldId id="264" r:id="rId30"/>
    <p:sldId id="298" r:id="rId31"/>
    <p:sldId id="265" r:id="rId32"/>
    <p:sldId id="266" r:id="rId33"/>
    <p:sldId id="292" r:id="rId34"/>
    <p:sldId id="293" r:id="rId35"/>
    <p:sldId id="267" r:id="rId36"/>
    <p:sldId id="294" r:id="rId37"/>
    <p:sldId id="295" r:id="rId38"/>
    <p:sldId id="296" r:id="rId39"/>
    <p:sldId id="297" r:id="rId40"/>
    <p:sldId id="299" r:id="rId41"/>
    <p:sldId id="300" r:id="rId42"/>
    <p:sldId id="301" r:id="rId43"/>
    <p:sldId id="302" r:id="rId44"/>
    <p:sldId id="303" r:id="rId45"/>
    <p:sldId id="268" r:id="rId46"/>
    <p:sldId id="304" r:id="rId47"/>
    <p:sldId id="305" r:id="rId48"/>
    <p:sldId id="306" r:id="rId49"/>
    <p:sldId id="307" r:id="rId50"/>
    <p:sldId id="308" r:id="rId51"/>
    <p:sldId id="309" r:id="rId52"/>
    <p:sldId id="269" r:id="rId53"/>
    <p:sldId id="310" r:id="rId54"/>
    <p:sldId id="311" r:id="rId55"/>
    <p:sldId id="312" r:id="rId56"/>
    <p:sldId id="313" r:id="rId57"/>
    <p:sldId id="314" r:id="rId58"/>
    <p:sldId id="270" r:id="rId59"/>
    <p:sldId id="315" r:id="rId60"/>
    <p:sldId id="316" r:id="rId61"/>
    <p:sldId id="317" r:id="rId62"/>
    <p:sldId id="318" r:id="rId63"/>
    <p:sldId id="271" r:id="rId64"/>
    <p:sldId id="319" r:id="rId65"/>
    <p:sldId id="320" r:id="rId6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7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42EA0C26-235B-45EB-BFFE-2656F431626A}" type="datetimeFigureOut">
              <a:rPr lang="tr-TR" smtClean="0"/>
              <a:t>30.11.2025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A0A0663-9227-44A5-96CA-45DA5616B6B2}" type="slidenum">
              <a:rPr lang="tr-TR" smtClean="0"/>
              <a:t>‹#›</a:t>
            </a:fld>
            <a:endParaRPr lang="tr-TR"/>
          </a:p>
        </p:txBody>
      </p:sp>
    </p:spTree>
    <p:extLst>
      <p:ext uri="{BB962C8B-B14F-4D97-AF65-F5344CB8AC3E}">
        <p14:creationId xmlns:p14="http://schemas.microsoft.com/office/powerpoint/2010/main" val="3226036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2EA0C26-235B-45EB-BFFE-2656F431626A}" type="datetimeFigureOut">
              <a:rPr lang="tr-TR" smtClean="0"/>
              <a:t>30.11.2025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A0A0663-9227-44A5-96CA-45DA5616B6B2}" type="slidenum">
              <a:rPr lang="tr-TR" smtClean="0"/>
              <a:t>‹#›</a:t>
            </a:fld>
            <a:endParaRPr lang="tr-TR"/>
          </a:p>
        </p:txBody>
      </p:sp>
    </p:spTree>
    <p:extLst>
      <p:ext uri="{BB962C8B-B14F-4D97-AF65-F5344CB8AC3E}">
        <p14:creationId xmlns:p14="http://schemas.microsoft.com/office/powerpoint/2010/main" val="3107431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42EA0C26-235B-45EB-BFFE-2656F431626A}" type="datetimeFigureOut">
              <a:rPr lang="tr-TR" smtClean="0"/>
              <a:t>30.11.2025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A0A0663-9227-44A5-96CA-45DA5616B6B2}" type="slidenum">
              <a:rPr lang="tr-TR" smtClean="0"/>
              <a:t>‹#›</a:t>
            </a:fld>
            <a:endParaRPr lang="tr-TR"/>
          </a:p>
        </p:txBody>
      </p:sp>
    </p:spTree>
    <p:extLst>
      <p:ext uri="{BB962C8B-B14F-4D97-AF65-F5344CB8AC3E}">
        <p14:creationId xmlns:p14="http://schemas.microsoft.com/office/powerpoint/2010/main" val="3636743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2EA0C26-235B-45EB-BFFE-2656F431626A}" type="datetimeFigureOut">
              <a:rPr lang="tr-TR" smtClean="0"/>
              <a:t>30.11.2025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A0A0663-9227-44A5-96CA-45DA5616B6B2}" type="slidenum">
              <a:rPr lang="tr-TR" smtClean="0"/>
              <a:t>‹#›</a:t>
            </a:fld>
            <a:endParaRPr lang="tr-TR"/>
          </a:p>
        </p:txBody>
      </p:sp>
    </p:spTree>
    <p:extLst>
      <p:ext uri="{BB962C8B-B14F-4D97-AF65-F5344CB8AC3E}">
        <p14:creationId xmlns:p14="http://schemas.microsoft.com/office/powerpoint/2010/main" val="721844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2EA0C26-235B-45EB-BFFE-2656F431626A}" type="datetimeFigureOut">
              <a:rPr lang="tr-TR" smtClean="0"/>
              <a:t>30.11.2025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A0A0663-9227-44A5-96CA-45DA5616B6B2}" type="slidenum">
              <a:rPr lang="tr-TR" smtClean="0"/>
              <a:t>‹#›</a:t>
            </a:fld>
            <a:endParaRPr lang="tr-TR"/>
          </a:p>
        </p:txBody>
      </p:sp>
    </p:spTree>
    <p:extLst>
      <p:ext uri="{BB962C8B-B14F-4D97-AF65-F5344CB8AC3E}">
        <p14:creationId xmlns:p14="http://schemas.microsoft.com/office/powerpoint/2010/main" val="2284554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2EA0C26-235B-45EB-BFFE-2656F431626A}" type="datetimeFigureOut">
              <a:rPr lang="tr-TR" smtClean="0"/>
              <a:t>30.11.2025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A0A0663-9227-44A5-96CA-45DA5616B6B2}" type="slidenum">
              <a:rPr lang="tr-TR" smtClean="0"/>
              <a:t>‹#›</a:t>
            </a:fld>
            <a:endParaRPr lang="tr-TR"/>
          </a:p>
        </p:txBody>
      </p:sp>
    </p:spTree>
    <p:extLst>
      <p:ext uri="{BB962C8B-B14F-4D97-AF65-F5344CB8AC3E}">
        <p14:creationId xmlns:p14="http://schemas.microsoft.com/office/powerpoint/2010/main" val="4261126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2EA0C26-235B-45EB-BFFE-2656F431626A}" type="datetimeFigureOut">
              <a:rPr lang="tr-TR" smtClean="0"/>
              <a:t>30.11.2025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A0A0663-9227-44A5-96CA-45DA5616B6B2}" type="slidenum">
              <a:rPr lang="tr-TR" smtClean="0"/>
              <a:t>‹#›</a:t>
            </a:fld>
            <a:endParaRPr lang="tr-TR"/>
          </a:p>
        </p:txBody>
      </p:sp>
    </p:spTree>
    <p:extLst>
      <p:ext uri="{BB962C8B-B14F-4D97-AF65-F5344CB8AC3E}">
        <p14:creationId xmlns:p14="http://schemas.microsoft.com/office/powerpoint/2010/main" val="1696400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42EA0C26-235B-45EB-BFFE-2656F431626A}" type="datetimeFigureOut">
              <a:rPr lang="tr-TR" smtClean="0"/>
              <a:t>30.11.2025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A0A0663-9227-44A5-96CA-45DA5616B6B2}" type="slidenum">
              <a:rPr lang="tr-TR" smtClean="0"/>
              <a:t>‹#›</a:t>
            </a:fld>
            <a:endParaRPr lang="tr-TR"/>
          </a:p>
        </p:txBody>
      </p:sp>
    </p:spTree>
    <p:extLst>
      <p:ext uri="{BB962C8B-B14F-4D97-AF65-F5344CB8AC3E}">
        <p14:creationId xmlns:p14="http://schemas.microsoft.com/office/powerpoint/2010/main" val="3885578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42EA0C26-235B-45EB-BFFE-2656F431626A}" type="datetimeFigureOut">
              <a:rPr lang="tr-TR" smtClean="0"/>
              <a:t>30.11.2025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A0A0663-9227-44A5-96CA-45DA5616B6B2}" type="slidenum">
              <a:rPr lang="tr-TR" smtClean="0"/>
              <a:t>‹#›</a:t>
            </a:fld>
            <a:endParaRPr lang="tr-TR"/>
          </a:p>
        </p:txBody>
      </p:sp>
    </p:spTree>
    <p:extLst>
      <p:ext uri="{BB962C8B-B14F-4D97-AF65-F5344CB8AC3E}">
        <p14:creationId xmlns:p14="http://schemas.microsoft.com/office/powerpoint/2010/main" val="815581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2EA0C26-235B-45EB-BFFE-2656F431626A}" type="datetimeFigureOut">
              <a:rPr lang="tr-TR" smtClean="0"/>
              <a:t>30.11.2025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A0A0663-9227-44A5-96CA-45DA5616B6B2}" type="slidenum">
              <a:rPr lang="tr-TR" smtClean="0"/>
              <a:t>‹#›</a:t>
            </a:fld>
            <a:endParaRPr lang="tr-TR"/>
          </a:p>
        </p:txBody>
      </p:sp>
    </p:spTree>
    <p:extLst>
      <p:ext uri="{BB962C8B-B14F-4D97-AF65-F5344CB8AC3E}">
        <p14:creationId xmlns:p14="http://schemas.microsoft.com/office/powerpoint/2010/main" val="3487314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2EA0C26-235B-45EB-BFFE-2656F431626A}" type="datetimeFigureOut">
              <a:rPr lang="tr-TR" smtClean="0"/>
              <a:t>30.11.2025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A0A0663-9227-44A5-96CA-45DA5616B6B2}" type="slidenum">
              <a:rPr lang="tr-TR" smtClean="0"/>
              <a:t>‹#›</a:t>
            </a:fld>
            <a:endParaRPr lang="tr-TR"/>
          </a:p>
        </p:txBody>
      </p:sp>
    </p:spTree>
    <p:extLst>
      <p:ext uri="{BB962C8B-B14F-4D97-AF65-F5344CB8AC3E}">
        <p14:creationId xmlns:p14="http://schemas.microsoft.com/office/powerpoint/2010/main" val="68688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EA0C26-235B-45EB-BFFE-2656F431626A}" type="datetimeFigureOut">
              <a:rPr lang="tr-TR" smtClean="0"/>
              <a:t>30.11.2025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0A0663-9227-44A5-96CA-45DA5616B6B2}" type="slidenum">
              <a:rPr lang="tr-TR" smtClean="0"/>
              <a:t>‹#›</a:t>
            </a:fld>
            <a:endParaRPr lang="tr-TR"/>
          </a:p>
        </p:txBody>
      </p:sp>
    </p:spTree>
    <p:extLst>
      <p:ext uri="{BB962C8B-B14F-4D97-AF65-F5344CB8AC3E}">
        <p14:creationId xmlns:p14="http://schemas.microsoft.com/office/powerpoint/2010/main" val="1854682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kuran.diyanet.gov.tr/tefsir/Bakara-suresi/67/60-ayet-tefsiri"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kuran.diyanet.gov.tr/tefsir/Bakara-suresi/67/60-ayet-tefsiri"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kuran.diyanet.gov.tr/tefsir/Bakara-suresi/67/60-ayet-tefsiri"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F46DE9-78EE-8466-B51F-0DCD3E5EFF66}"/>
              </a:ext>
            </a:extLst>
          </p:cNvPr>
          <p:cNvSpPr>
            <a:spLocks noGrp="1"/>
          </p:cNvSpPr>
          <p:nvPr>
            <p:ph type="ctrTitle"/>
          </p:nvPr>
        </p:nvSpPr>
        <p:spPr>
          <a:xfrm>
            <a:off x="0" y="2990461"/>
            <a:ext cx="12192000" cy="2387600"/>
          </a:xfrm>
        </p:spPr>
        <p:txBody>
          <a:bodyPr>
            <a:noAutofit/>
          </a:bodyPr>
          <a:lstStyle/>
          <a:p>
            <a:r>
              <a:rPr lang="ar-AE" sz="3600" b="0" i="0" dirty="0">
                <a:solidFill>
                  <a:srgbClr val="725945"/>
                </a:solidFill>
                <a:effectLst/>
                <a:latin typeface="Elif1"/>
              </a:rPr>
              <a:t>وَاِذْ قُلْتُمْ يَا مُوسٰى لَنْ نَصْبِرَ عَلٰى طَعَامٍ وَاحِدٍ فَادْعُ لَنَا رَبَّكَ يُخْرِجْ لَنَا مِمَّا تُنْبِتُ</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الْاَرْضُ مِنْ بَقْلِهَا وَقِثَّٓائِهَا وَفُومِهَا وَعَدَسِهَا وَبَصَلِهَاۜ قَالَ اَتَسْتَبْدِلُونَ الَّذٖى هُوَ</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اَدْنٰى بِالَّذٖى هُوَ خَيْرٌۜ اِهْبِطُوا مِصْرًا فَاِنَّ لَكُمْ مَا سَاَلْتُمْۜ وَضُرِبَتْ عَلَيْهِمُ الذِّلَّةُ</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وَالْمَسْكَنَةُ وَبَٓاؤُ۫ بِغَضَبٍ مِنَ اللّٰهِۜ ذٰلِكَ بِاَنَّهُمْ كَانُوا يَكْفُرُونَ بِاٰيَاتِ اللّٰهِ وَيَقْتُلُونَ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النَّبِيّٖنَ بِغَيْرِ الْحَقِّۜ ذٰلِكَ بِمَا عَصَوْا وَكَانُوا يَعْتَدُونَ۟</a:t>
            </a:r>
            <a:r>
              <a:rPr lang="ar-AE" sz="3600" b="1" i="0" u="none" strike="noStrike" dirty="0">
                <a:solidFill>
                  <a:srgbClr val="725945"/>
                </a:solidFill>
                <a:effectLst/>
                <a:latin typeface="Elif1"/>
              </a:rPr>
              <a:t>﴿٦١﴾</a:t>
            </a:r>
            <a:endParaRPr lang="tr-TR" sz="3600" dirty="0"/>
          </a:p>
        </p:txBody>
      </p:sp>
      <p:sp>
        <p:nvSpPr>
          <p:cNvPr id="3" name="Alt Başlık 2">
            <a:extLst>
              <a:ext uri="{FF2B5EF4-FFF2-40B4-BE49-F238E27FC236}">
                <a16:creationId xmlns:a16="http://schemas.microsoft.com/office/drawing/2014/main" id="{6FC18633-2E47-3279-BF45-D93FE584072F}"/>
              </a:ext>
            </a:extLst>
          </p:cNvPr>
          <p:cNvSpPr>
            <a:spLocks noGrp="1"/>
          </p:cNvSpPr>
          <p:nvPr>
            <p:ph type="subTitle" idx="1"/>
          </p:nvPr>
        </p:nvSpPr>
        <p:spPr>
          <a:xfrm>
            <a:off x="0" y="5654350"/>
            <a:ext cx="12192000" cy="1203649"/>
          </a:xfrm>
        </p:spPr>
        <p:txBody>
          <a:bodyPr>
            <a:normAutofit fontScale="70000" lnSpcReduction="20000"/>
          </a:bodyPr>
          <a:lstStyle/>
          <a:p>
            <a:r>
              <a:rPr lang="tr-TR" b="1" i="1" u="none" strike="noStrike" dirty="0">
                <a:solidFill>
                  <a:srgbClr val="725945"/>
                </a:solidFill>
                <a:effectLst/>
                <a:latin typeface="Helvetica Neue"/>
              </a:rPr>
              <a:t>﴾61﴿</a:t>
            </a:r>
            <a:r>
              <a:rPr lang="tr-TR" b="1" i="1" dirty="0">
                <a:solidFill>
                  <a:srgbClr val="4A4A4A"/>
                </a:solidFill>
                <a:effectLst/>
                <a:latin typeface="Helvetica Neue"/>
              </a:rPr>
              <a:t>Hani siz, “Ey Mûsâ! Biz bir tek yiyecekle dayanamayacağız. Bizim için rabbine dua et de bize toprağın mahsullerinden; sebzelerinden, </a:t>
            </a:r>
            <a:r>
              <a:rPr lang="tr-TR" b="1" i="1" dirty="0" err="1">
                <a:solidFill>
                  <a:srgbClr val="4A4A4A"/>
                </a:solidFill>
                <a:effectLst/>
                <a:latin typeface="Helvetica Neue"/>
              </a:rPr>
              <a:t>kabakgillerinden</a:t>
            </a:r>
            <a:r>
              <a:rPr lang="tr-TR" b="1" i="1" dirty="0">
                <a:solidFill>
                  <a:srgbClr val="4A4A4A"/>
                </a:solidFill>
                <a:effectLst/>
                <a:latin typeface="Helvetica Neue"/>
              </a:rPr>
              <a:t>, sarımsağından, mercimeğinden, soğanından bitirsin” demiştiniz. Mûsâ ise, “İyiyi kötü ile değişmek mi istiyorsunuz? Şehre inin; istedikleriniz orada var” dedi. Zillete, </a:t>
            </a:r>
            <a:r>
              <a:rPr lang="tr-TR" b="1" i="1" dirty="0" err="1">
                <a:solidFill>
                  <a:srgbClr val="4A4A4A"/>
                </a:solidFill>
                <a:effectLst/>
                <a:latin typeface="Helvetica Neue"/>
              </a:rPr>
              <a:t>fakru</a:t>
            </a:r>
            <a:r>
              <a:rPr lang="tr-TR" b="1" i="1" dirty="0">
                <a:solidFill>
                  <a:srgbClr val="4A4A4A"/>
                </a:solidFill>
                <a:effectLst/>
                <a:latin typeface="Helvetica Neue"/>
              </a:rPr>
              <a:t> </a:t>
            </a:r>
            <a:r>
              <a:rPr lang="tr-TR" b="1" i="1" dirty="0" err="1">
                <a:solidFill>
                  <a:srgbClr val="4A4A4A"/>
                </a:solidFill>
                <a:effectLst/>
                <a:latin typeface="Helvetica Neue"/>
              </a:rPr>
              <a:t>zarûrete</a:t>
            </a:r>
            <a:r>
              <a:rPr lang="tr-TR" b="1" i="1" dirty="0">
                <a:solidFill>
                  <a:srgbClr val="4A4A4A"/>
                </a:solidFill>
                <a:effectLst/>
                <a:latin typeface="Helvetica Neue"/>
              </a:rPr>
              <a:t> mahkûm oldular; Allah’ın gazabına uğradılar. Bu durum, Allah’ın </a:t>
            </a:r>
            <a:r>
              <a:rPr lang="tr-TR" b="1" i="1" dirty="0" err="1">
                <a:solidFill>
                  <a:srgbClr val="4A4A4A"/>
                </a:solidFill>
                <a:effectLst/>
                <a:latin typeface="Helvetica Neue"/>
              </a:rPr>
              <a:t>âyetlerini</a:t>
            </a:r>
            <a:r>
              <a:rPr lang="tr-TR" b="1" i="1" dirty="0">
                <a:solidFill>
                  <a:srgbClr val="4A4A4A"/>
                </a:solidFill>
                <a:effectLst/>
                <a:latin typeface="Helvetica Neue"/>
              </a:rPr>
              <a:t> inkâr etmeleri ve haksız yere peygamberleri öldürmelerinin, bütün bunlar da isyan etmeleri ve haddi aşmalarının sonucuydu.</a:t>
            </a:r>
            <a:endParaRPr lang="tr-TR" dirty="0"/>
          </a:p>
        </p:txBody>
      </p:sp>
      <p:sp>
        <p:nvSpPr>
          <p:cNvPr id="4" name="Metin kutusu 3">
            <a:extLst>
              <a:ext uri="{FF2B5EF4-FFF2-40B4-BE49-F238E27FC236}">
                <a16:creationId xmlns:a16="http://schemas.microsoft.com/office/drawing/2014/main" id="{155C3C55-1248-B68E-0E23-EA03AF353B28}"/>
              </a:ext>
            </a:extLst>
          </p:cNvPr>
          <p:cNvSpPr txBox="1"/>
          <p:nvPr/>
        </p:nvSpPr>
        <p:spPr>
          <a:xfrm>
            <a:off x="9171992" y="0"/>
            <a:ext cx="3020008" cy="1200329"/>
          </a:xfrm>
          <a:prstGeom prst="rect">
            <a:avLst/>
          </a:prstGeom>
          <a:noFill/>
        </p:spPr>
        <p:txBody>
          <a:bodyPr wrap="square" rtlCol="0">
            <a:spAutoFit/>
          </a:bodyPr>
          <a:lstStyle/>
          <a:p>
            <a:pPr algn="l"/>
            <a:r>
              <a:rPr lang="tr-TR" b="1" i="0" dirty="0">
                <a:solidFill>
                  <a:srgbClr val="725945"/>
                </a:solidFill>
                <a:effectLst/>
                <a:latin typeface="inherit"/>
              </a:rPr>
              <a:t>Bakara Suresi-2.sure </a:t>
            </a:r>
          </a:p>
          <a:p>
            <a:pPr algn="l"/>
            <a:r>
              <a:rPr lang="tr-TR" b="1" dirty="0">
                <a:solidFill>
                  <a:srgbClr val="725945"/>
                </a:solidFill>
                <a:latin typeface="inherit"/>
              </a:rPr>
              <a:t>61.Ayet </a:t>
            </a:r>
            <a:endParaRPr lang="tr-TR" b="1" i="0" dirty="0">
              <a:solidFill>
                <a:srgbClr val="725945"/>
              </a:solidFill>
              <a:effectLst/>
              <a:latin typeface="inherit"/>
            </a:endParaRPr>
          </a:p>
          <a:p>
            <a:r>
              <a:rPr lang="tr-TR" b="1" i="0" u="none" strike="noStrike" dirty="0">
                <a:solidFill>
                  <a:srgbClr val="725945"/>
                </a:solidFill>
                <a:effectLst/>
                <a:latin typeface="Helvetica Neue"/>
                <a:hlinkClick r:id="rId2"/>
              </a:rPr>
              <a:t/>
            </a:r>
            <a:br>
              <a:rPr lang="tr-TR" b="1" i="0" u="none" strike="noStrike" dirty="0">
                <a:solidFill>
                  <a:srgbClr val="725945"/>
                </a:solidFill>
                <a:effectLst/>
                <a:latin typeface="Helvetica Neue"/>
                <a:hlinkClick r:id="rId2"/>
              </a:rPr>
            </a:br>
            <a:endParaRPr lang="tr-TR" dirty="0"/>
          </a:p>
        </p:txBody>
      </p:sp>
    </p:spTree>
    <p:extLst>
      <p:ext uri="{BB962C8B-B14F-4D97-AF65-F5344CB8AC3E}">
        <p14:creationId xmlns:p14="http://schemas.microsoft.com/office/powerpoint/2010/main" val="1710110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F46DE9-78EE-8466-B51F-0DCD3E5EFF66}"/>
              </a:ext>
            </a:extLst>
          </p:cNvPr>
          <p:cNvSpPr>
            <a:spLocks noGrp="1"/>
          </p:cNvSpPr>
          <p:nvPr>
            <p:ph type="ctrTitle"/>
          </p:nvPr>
        </p:nvSpPr>
        <p:spPr>
          <a:xfrm>
            <a:off x="122663" y="1200329"/>
            <a:ext cx="12192000" cy="1843954"/>
          </a:xfrm>
        </p:spPr>
        <p:txBody>
          <a:bodyPr>
            <a:noAutofit/>
          </a:bodyPr>
          <a:lstStyle/>
          <a:p>
            <a:r>
              <a:rPr lang="ar-AE" sz="3600" dirty="0"/>
              <a:t>اَمْ كُنْتُمْ شُهَدَٓاءَ اِذْ حَضَرَ يَعْقُوبَ الْمَوْتُۙ اِذْ قَالَ لِبَنٖيهِ مَا تَعْبُدُونَ مِنْ بَعْدٖىۜ قَالُوا نَعْبُدُ اِلٰهَكَ وَاِلٰهَ اٰبَٓائِكَ اِبْرٰهٖيمَ وَاِسْمٰعٖيلَ وَاِسْحٰقَ اِلٰهًا وَاحِدًاۚ وَنَحْنُ لَهُ مُسْلِمُونَ</a:t>
            </a:r>
            <a:r>
              <a:rPr lang="ar-AE" sz="3600" b="1" dirty="0"/>
              <a:t>﴿١٣٣﴾</a:t>
            </a:r>
            <a:endParaRPr lang="tr-TR" sz="3600" dirty="0"/>
          </a:p>
        </p:txBody>
      </p:sp>
      <p:sp>
        <p:nvSpPr>
          <p:cNvPr id="3" name="Alt Başlık 2">
            <a:extLst>
              <a:ext uri="{FF2B5EF4-FFF2-40B4-BE49-F238E27FC236}">
                <a16:creationId xmlns:a16="http://schemas.microsoft.com/office/drawing/2014/main" id="{6FC18633-2E47-3279-BF45-D93FE584072F}"/>
              </a:ext>
            </a:extLst>
          </p:cNvPr>
          <p:cNvSpPr>
            <a:spLocks noGrp="1"/>
          </p:cNvSpPr>
          <p:nvPr>
            <p:ph type="subTitle" idx="1"/>
          </p:nvPr>
        </p:nvSpPr>
        <p:spPr>
          <a:xfrm>
            <a:off x="0" y="4606136"/>
            <a:ext cx="12192000" cy="1203649"/>
          </a:xfrm>
        </p:spPr>
        <p:txBody>
          <a:bodyPr>
            <a:normAutofit/>
          </a:bodyPr>
          <a:lstStyle/>
          <a:p>
            <a:r>
              <a:rPr lang="tr-TR" b="1" i="1" dirty="0"/>
              <a:t>﴾133﴿Yoksa </a:t>
            </a:r>
            <a:r>
              <a:rPr lang="tr-TR" b="1" i="1" dirty="0" err="1"/>
              <a:t>Ya‘kūb</a:t>
            </a:r>
            <a:r>
              <a:rPr lang="tr-TR" b="1" i="1" dirty="0"/>
              <a:t> son nefesini verirken siz orada mıydınız? O sırada </a:t>
            </a:r>
            <a:r>
              <a:rPr lang="tr-TR" b="1" i="1" dirty="0" err="1"/>
              <a:t>Ya‘kūb</a:t>
            </a:r>
            <a:r>
              <a:rPr lang="tr-TR" b="1" i="1" dirty="0"/>
              <a:t> oğullarına, “Benden sonra kime kulluk edeceksiniz?” demiş; onlar da “Senin, ataların </a:t>
            </a:r>
            <a:r>
              <a:rPr lang="tr-TR" b="1" i="1" dirty="0" err="1"/>
              <a:t>İbrâhim</a:t>
            </a:r>
            <a:r>
              <a:rPr lang="tr-TR" b="1" i="1" dirty="0"/>
              <a:t>, </a:t>
            </a:r>
            <a:r>
              <a:rPr lang="tr-TR" b="1" i="1" dirty="0" err="1"/>
              <a:t>İsmâil</a:t>
            </a:r>
            <a:r>
              <a:rPr lang="tr-TR" b="1" i="1" dirty="0"/>
              <a:t> ve İshak’ın ilâhı olan tek Tanrı’ya kulluk edeceğiz; biz sadece O’na teslim olduk” demişlerdi.</a:t>
            </a:r>
            <a:endParaRPr lang="tr-TR" dirty="0"/>
          </a:p>
        </p:txBody>
      </p:sp>
      <p:sp>
        <p:nvSpPr>
          <p:cNvPr id="4" name="Metin kutusu 3">
            <a:extLst>
              <a:ext uri="{FF2B5EF4-FFF2-40B4-BE49-F238E27FC236}">
                <a16:creationId xmlns:a16="http://schemas.microsoft.com/office/drawing/2014/main" id="{155C3C55-1248-B68E-0E23-EA03AF353B28}"/>
              </a:ext>
            </a:extLst>
          </p:cNvPr>
          <p:cNvSpPr txBox="1"/>
          <p:nvPr/>
        </p:nvSpPr>
        <p:spPr>
          <a:xfrm>
            <a:off x="9171992" y="0"/>
            <a:ext cx="3020008" cy="1200329"/>
          </a:xfrm>
          <a:prstGeom prst="rect">
            <a:avLst/>
          </a:prstGeom>
          <a:noFill/>
        </p:spPr>
        <p:txBody>
          <a:bodyPr wrap="square" rtlCol="0">
            <a:spAutoFit/>
          </a:bodyPr>
          <a:lstStyle/>
          <a:p>
            <a:pPr algn="l"/>
            <a:r>
              <a:rPr lang="tr-TR" b="1" i="0" dirty="0">
                <a:solidFill>
                  <a:srgbClr val="725945"/>
                </a:solidFill>
                <a:effectLst/>
                <a:latin typeface="inherit"/>
              </a:rPr>
              <a:t>Bakara Suresi-2.sure </a:t>
            </a:r>
          </a:p>
          <a:p>
            <a:pPr algn="l"/>
            <a:r>
              <a:rPr lang="tr-TR" b="1" dirty="0" smtClean="0">
                <a:solidFill>
                  <a:srgbClr val="725945"/>
                </a:solidFill>
                <a:latin typeface="inherit"/>
              </a:rPr>
              <a:t>133 .Ayet </a:t>
            </a:r>
            <a:endParaRPr lang="tr-TR" b="1" i="0" dirty="0">
              <a:solidFill>
                <a:srgbClr val="725945"/>
              </a:solidFill>
              <a:effectLst/>
              <a:latin typeface="inherit"/>
            </a:endParaRPr>
          </a:p>
          <a:p>
            <a:r>
              <a:rPr lang="tr-TR" b="1" i="0" u="none" strike="noStrike" dirty="0">
                <a:solidFill>
                  <a:srgbClr val="725945"/>
                </a:solidFill>
                <a:effectLst/>
                <a:latin typeface="Helvetica Neue"/>
                <a:hlinkClick r:id="rId2"/>
              </a:rPr>
              <a:t/>
            </a:r>
            <a:br>
              <a:rPr lang="tr-TR" b="1" i="0" u="none" strike="noStrike" dirty="0">
                <a:solidFill>
                  <a:srgbClr val="725945"/>
                </a:solidFill>
                <a:effectLst/>
                <a:latin typeface="Helvetica Neue"/>
                <a:hlinkClick r:id="rId2"/>
              </a:rPr>
            </a:br>
            <a:endParaRPr lang="tr-TR" dirty="0"/>
          </a:p>
        </p:txBody>
      </p:sp>
    </p:spTree>
    <p:extLst>
      <p:ext uri="{BB962C8B-B14F-4D97-AF65-F5344CB8AC3E}">
        <p14:creationId xmlns:p14="http://schemas.microsoft.com/office/powerpoint/2010/main" val="2499347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F46DE9-78EE-8466-B51F-0DCD3E5EFF66}"/>
              </a:ext>
            </a:extLst>
          </p:cNvPr>
          <p:cNvSpPr>
            <a:spLocks noGrp="1"/>
          </p:cNvSpPr>
          <p:nvPr>
            <p:ph type="ctrTitle"/>
          </p:nvPr>
        </p:nvSpPr>
        <p:spPr>
          <a:xfrm>
            <a:off x="122663" y="1200329"/>
            <a:ext cx="12192000" cy="1843954"/>
          </a:xfrm>
        </p:spPr>
        <p:txBody>
          <a:bodyPr>
            <a:noAutofit/>
          </a:bodyPr>
          <a:lstStyle/>
          <a:p>
            <a:r>
              <a:rPr lang="ar-AE" sz="5400" dirty="0"/>
              <a:t>وَاِلٰهُكُمْ اِلٰهٌ وَاحِدٌۚ لَٓا اِلٰهَ اِلَّا هُوَ الرَّحْمٰنُ الرَّحٖيمُࣖ</a:t>
            </a:r>
            <a:r>
              <a:rPr lang="ar-AE" sz="5400" b="1" dirty="0"/>
              <a:t>﴿١٦٣﴾</a:t>
            </a:r>
            <a:endParaRPr lang="tr-TR" sz="3200" dirty="0"/>
          </a:p>
        </p:txBody>
      </p:sp>
      <p:sp>
        <p:nvSpPr>
          <p:cNvPr id="3" name="Alt Başlık 2">
            <a:extLst>
              <a:ext uri="{FF2B5EF4-FFF2-40B4-BE49-F238E27FC236}">
                <a16:creationId xmlns:a16="http://schemas.microsoft.com/office/drawing/2014/main" id="{6FC18633-2E47-3279-BF45-D93FE584072F}"/>
              </a:ext>
            </a:extLst>
          </p:cNvPr>
          <p:cNvSpPr>
            <a:spLocks noGrp="1"/>
          </p:cNvSpPr>
          <p:nvPr>
            <p:ph type="subTitle" idx="1"/>
          </p:nvPr>
        </p:nvSpPr>
        <p:spPr>
          <a:xfrm>
            <a:off x="0" y="4606136"/>
            <a:ext cx="12192000" cy="1203649"/>
          </a:xfrm>
        </p:spPr>
        <p:txBody>
          <a:bodyPr>
            <a:normAutofit/>
          </a:bodyPr>
          <a:lstStyle/>
          <a:p>
            <a:r>
              <a:rPr lang="tr-TR" b="1" i="1" dirty="0"/>
              <a:t>﴾163﴿Mabudunuz tek ilâh olan Allah’tır; O’ndan başka ilâh yoktur; O </a:t>
            </a:r>
            <a:r>
              <a:rPr lang="tr-TR" b="1" i="1" dirty="0" err="1"/>
              <a:t>rahmândır</a:t>
            </a:r>
            <a:r>
              <a:rPr lang="tr-TR" b="1" i="1" dirty="0"/>
              <a:t>, rahîmdir.</a:t>
            </a:r>
            <a:endParaRPr lang="tr-TR" dirty="0"/>
          </a:p>
        </p:txBody>
      </p:sp>
      <p:sp>
        <p:nvSpPr>
          <p:cNvPr id="4" name="Metin kutusu 3">
            <a:extLst>
              <a:ext uri="{FF2B5EF4-FFF2-40B4-BE49-F238E27FC236}">
                <a16:creationId xmlns:a16="http://schemas.microsoft.com/office/drawing/2014/main" id="{155C3C55-1248-B68E-0E23-EA03AF353B28}"/>
              </a:ext>
            </a:extLst>
          </p:cNvPr>
          <p:cNvSpPr txBox="1"/>
          <p:nvPr/>
        </p:nvSpPr>
        <p:spPr>
          <a:xfrm>
            <a:off x="9171992" y="0"/>
            <a:ext cx="3020008" cy="1200329"/>
          </a:xfrm>
          <a:prstGeom prst="rect">
            <a:avLst/>
          </a:prstGeom>
          <a:noFill/>
        </p:spPr>
        <p:txBody>
          <a:bodyPr wrap="square" rtlCol="0">
            <a:spAutoFit/>
          </a:bodyPr>
          <a:lstStyle/>
          <a:p>
            <a:pPr algn="l"/>
            <a:r>
              <a:rPr lang="tr-TR" b="1" i="0" dirty="0">
                <a:solidFill>
                  <a:srgbClr val="725945"/>
                </a:solidFill>
                <a:effectLst/>
                <a:latin typeface="inherit"/>
              </a:rPr>
              <a:t>Bakara Suresi-2.sure </a:t>
            </a:r>
          </a:p>
          <a:p>
            <a:pPr algn="l"/>
            <a:r>
              <a:rPr lang="tr-TR" b="1" dirty="0" smtClean="0">
                <a:solidFill>
                  <a:srgbClr val="725945"/>
                </a:solidFill>
                <a:latin typeface="inherit"/>
              </a:rPr>
              <a:t>163 .Ayet </a:t>
            </a:r>
            <a:endParaRPr lang="tr-TR" b="1" i="0" dirty="0">
              <a:solidFill>
                <a:srgbClr val="725945"/>
              </a:solidFill>
              <a:effectLst/>
              <a:latin typeface="inherit"/>
            </a:endParaRPr>
          </a:p>
          <a:p>
            <a:r>
              <a:rPr lang="tr-TR" b="1" i="0" u="none" strike="noStrike" dirty="0">
                <a:solidFill>
                  <a:srgbClr val="725945"/>
                </a:solidFill>
                <a:effectLst/>
                <a:latin typeface="Helvetica Neue"/>
                <a:hlinkClick r:id="rId2"/>
              </a:rPr>
              <a:t/>
            </a:r>
            <a:br>
              <a:rPr lang="tr-TR" b="1" i="0" u="none" strike="noStrike" dirty="0">
                <a:solidFill>
                  <a:srgbClr val="725945"/>
                </a:solidFill>
                <a:effectLst/>
                <a:latin typeface="Helvetica Neue"/>
                <a:hlinkClick r:id="rId2"/>
              </a:rPr>
            </a:br>
            <a:endParaRPr lang="tr-TR" dirty="0"/>
          </a:p>
        </p:txBody>
      </p:sp>
    </p:spTree>
    <p:extLst>
      <p:ext uri="{BB962C8B-B14F-4D97-AF65-F5344CB8AC3E}">
        <p14:creationId xmlns:p14="http://schemas.microsoft.com/office/powerpoint/2010/main" val="659433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446550"/>
            <a:ext cx="12192000" cy="2525907"/>
          </a:xfrm>
        </p:spPr>
        <p:txBody>
          <a:bodyPr>
            <a:normAutofit fontScale="90000"/>
          </a:bodyPr>
          <a:lstStyle/>
          <a:p>
            <a:r>
              <a:rPr lang="ar-AE" sz="3600" b="0" i="0" dirty="0">
                <a:solidFill>
                  <a:srgbClr val="725945"/>
                </a:solidFill>
                <a:effectLst/>
                <a:latin typeface="Elif1"/>
              </a:rPr>
              <a:t>كَانَ النَّاسُ اُمَّةً وَاحِدَةً فَبَعَثَ اللّٰهُ النَّبِيّٖنَ مُبَشِّرٖينَ وَمُنْذِرٖينَۖ وَاَنْزَلَ مَعَهُمُ الْكِتَابَ بِالْحَقِّ</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لِيَحْكُمَ بَيْنَ النَّاسِ فٖيمَا اخْتَلَفُوا فٖيهِۜ وَمَا اخْتَلَفَ فٖيهِ اِلَّا الَّذٖينَ اُو۫تُوهُ مِنْ بَعْدِ مَا جَٓاءَتْهُمُ الْبَيِّنَاتُ بَغْيًا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بَيْنَهُمْۚ فَهَدَى اللّٰهُ الَّذٖينَ اٰمَنُوا لِمَا اخْتَلَفُوا فٖيهِ مِنَ الْحَقِّ بِاِذْنِهٖۜ وَاللّٰهُ يَهْدٖى مَنْ يَشَٓاءُ اِلٰى صِرَاطٍ</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مُسْتَقٖيمٍ</a:t>
            </a:r>
            <a:r>
              <a:rPr lang="ar-AE" sz="3600" b="1" i="0" u="none" strike="noStrike" dirty="0">
                <a:solidFill>
                  <a:srgbClr val="725945"/>
                </a:solidFill>
                <a:effectLst/>
                <a:latin typeface="Elif1"/>
              </a:rPr>
              <a:t>﴿٢١٣﴾</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2000" b="1" i="1" u="none" strike="noStrike" dirty="0">
                <a:solidFill>
                  <a:srgbClr val="725945"/>
                </a:solidFill>
                <a:effectLst/>
                <a:latin typeface="Helvetica Neue"/>
              </a:rPr>
              <a:t>﴾213﴿</a:t>
            </a:r>
            <a:r>
              <a:rPr lang="tr-TR" sz="2000" b="1" i="1" dirty="0">
                <a:solidFill>
                  <a:srgbClr val="4A4A4A"/>
                </a:solidFill>
                <a:effectLst/>
                <a:latin typeface="Helvetica Neue"/>
              </a:rPr>
              <a:t>İnsanlar bir tek ümmet idi. Sonra Allah, müjdeciler ve uyarıcılar olarak peygamberleri gönderdi; onlar aracılığı ile anlaşmazlığa düştükleri konularda insanlar arasında hüküm vermek için gerçeği içeren kitabı indirdi. Ancak kendilerine apaçık gerçekler geldikten sonra aralarındaki kıskançlık yüzünden, o kitap hakkında anlaşmazlığa düşenler de onun kendilerine verildiği kimselerden başkası değildi. Sonra Allah onların, üzerinde ayrılığa düştükleri gerçeği, kendi izniyle müminlerin bulmasını sağladı. Allah dilediğini doğru yola iletir.</a:t>
            </a:r>
            <a:endParaRPr lang="tr-TR" sz="28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054790" y="0"/>
            <a:ext cx="31372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a:solidFill>
                  <a:srgbClr val="725945"/>
                </a:solidFill>
                <a:latin typeface="Helvetica Neue"/>
                <a:hlinkClick r:id="rId2"/>
              </a:rPr>
              <a:t>213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1352563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54989"/>
            <a:ext cx="12192000" cy="2797994"/>
          </a:xfrm>
        </p:spPr>
        <p:txBody>
          <a:bodyPr>
            <a:normAutofit/>
          </a:bodyPr>
          <a:lstStyle/>
          <a:p>
            <a:r>
              <a:rPr lang="tr-TR" b="1" i="1" dirty="0"/>
              <a:t>﴾1﴿Ey insanlar! Sizi bir tek nefisten yaratan ve ondan da eşini yaratan, ikisinden birçok erkek ve kadın üretip yayan rabbinize itaatsizlikten sakının. Adını anarak birbirinizden dilek ve istekte bulunduğunuz Allah’a saygısızlıktan ve akrabalık haklarına riayetsizlikten de sakının. Şüphesiz Allah sizin üzerinizde gözetleyicidir.</a:t>
            </a:r>
            <a:endParaRPr lang="tr-TR" sz="931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p>
          <a:p>
            <a:r>
              <a:rPr lang="tr-TR" sz="2200" b="1" dirty="0" smtClean="0">
                <a:solidFill>
                  <a:srgbClr val="725945"/>
                </a:solidFill>
                <a:latin typeface="Helvetica Neue"/>
                <a:hlinkClick r:id="rId2"/>
              </a:rPr>
              <a:t>1.</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89694"/>
            <a:ext cx="12192000" cy="1411067"/>
          </a:xfrm>
        </p:spPr>
        <p:txBody>
          <a:bodyPr>
            <a:noAutofit/>
          </a:bodyPr>
          <a:lstStyle/>
          <a:p>
            <a:r>
              <a:rPr lang="ar-AE" sz="3600" dirty="0"/>
              <a:t>يَٓا اَيُّهَا النَّاسُ اتَّقُوا رَبَّكُمُ الَّذٖى خَلَقَكُمْ مِنْ نَفْسٍ وَاحِدَةٍ وَخَلَقَ مِنْهَا زَوْجَهَا وَبَثَّ مِنْهُمَا </a:t>
            </a:r>
            <a:r>
              <a:rPr lang="tr-TR" sz="3600" dirty="0" smtClean="0"/>
              <a:t/>
            </a:r>
            <a:br>
              <a:rPr lang="tr-TR" sz="3600" dirty="0" smtClean="0"/>
            </a:br>
            <a:r>
              <a:rPr lang="tr-TR" sz="3600" dirty="0"/>
              <a:t/>
            </a:r>
            <a:br>
              <a:rPr lang="tr-TR" sz="3600" dirty="0"/>
            </a:br>
            <a:r>
              <a:rPr lang="ar-AE" sz="3600" dirty="0" smtClean="0"/>
              <a:t>رِجَالًا </a:t>
            </a:r>
            <a:r>
              <a:rPr lang="ar-AE" sz="3600" dirty="0"/>
              <a:t>كَثٖيرًا وَنِسَٓاءًۚ وَاتَّقُوا اللّٰهَ الَّذٖى تَسَٓاءَلُونَ بِهٖ وَالْاَرْحَامَۜ اِنَّ اللّٰهَ كَانَ عَلَيْكُمْ رَقٖيبًا</a:t>
            </a:r>
            <a:r>
              <a:rPr lang="ar-AE" sz="3600" b="1" dirty="0"/>
              <a:t>﴿١﴾</a:t>
            </a:r>
            <a:endParaRPr lang="tr-TR" sz="3600" dirty="0"/>
          </a:p>
        </p:txBody>
      </p:sp>
    </p:spTree>
    <p:extLst>
      <p:ext uri="{BB962C8B-B14F-4D97-AF65-F5344CB8AC3E}">
        <p14:creationId xmlns:p14="http://schemas.microsoft.com/office/powerpoint/2010/main" val="4217614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54989"/>
            <a:ext cx="12192000" cy="2797994"/>
          </a:xfrm>
        </p:spPr>
        <p:txBody>
          <a:bodyPr>
            <a:normAutofit/>
          </a:bodyPr>
          <a:lstStyle/>
          <a:p>
            <a:r>
              <a:rPr lang="tr-TR" b="1" i="1" dirty="0"/>
              <a:t>﴾3﴿Yetimlerin hakkına riayet edemeyeceğinizden korkarsanız, beğendiğiniz kadınlardan ikişer, üçer, dörder nikâhlayın. Haksızlık etmekten korkarsanız tek kadın veya mülkiyetinizde bulunan </a:t>
            </a:r>
            <a:r>
              <a:rPr lang="tr-TR" b="1" i="1" dirty="0" err="1"/>
              <a:t>câriye</a:t>
            </a:r>
            <a:r>
              <a:rPr lang="tr-TR" b="1" i="1" dirty="0"/>
              <a:t> ile yetinin; bu, adaletten ayrılmamanız için en uygun olanıdır.</a:t>
            </a:r>
            <a:endParaRPr lang="tr-TR" sz="931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p>
          <a:p>
            <a:r>
              <a:rPr lang="tr-TR" sz="2200" b="1" dirty="0">
                <a:solidFill>
                  <a:srgbClr val="725945"/>
                </a:solidFill>
                <a:latin typeface="Helvetica Neue"/>
                <a:hlinkClick r:id="rId2"/>
              </a:rPr>
              <a:t>3</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89694"/>
            <a:ext cx="12192000" cy="1411067"/>
          </a:xfrm>
        </p:spPr>
        <p:txBody>
          <a:bodyPr>
            <a:noAutofit/>
          </a:bodyPr>
          <a:lstStyle/>
          <a:p>
            <a:r>
              <a:rPr lang="ar-AE" sz="3600" dirty="0"/>
              <a:t>وَاِنْ خِفْتُمْ اَلَّا تُـقْسِطُوا فِي الْيَتَامٰى فَانْكِحُوا مَا طَابَ لَكُمْ مِنَ النِّسَٓاءِ مَثْنٰى وَثُلٰثَ </a:t>
            </a:r>
            <a:r>
              <a:rPr lang="ar-AE" sz="3600" dirty="0" smtClean="0"/>
              <a:t>وَرُبَاعَۚ</a:t>
            </a:r>
            <a:r>
              <a:rPr lang="tr-TR" sz="3600" dirty="0" smtClean="0"/>
              <a:t/>
            </a:r>
            <a:br>
              <a:rPr lang="tr-TR" sz="3600" dirty="0" smtClean="0"/>
            </a:br>
            <a:r>
              <a:rPr lang="tr-TR" sz="3600" dirty="0"/>
              <a:t/>
            </a:r>
            <a:br>
              <a:rPr lang="tr-TR" sz="3600" dirty="0"/>
            </a:br>
            <a:r>
              <a:rPr lang="ar-AE" sz="3600" dirty="0" smtClean="0"/>
              <a:t> </a:t>
            </a:r>
            <a:r>
              <a:rPr lang="ar-AE" sz="3600" dirty="0"/>
              <a:t>فَاِنْ خِفْتُمْ اَلَّا تَعْدِلُوا فَوَاحِدَةً اَوْ مَا مَلَكَتْ اَيْمَانُكُمْؕ ذٰلِكَ اَدْنٰٓى اَلَّا تَـعُولُواؕ</a:t>
            </a:r>
            <a:r>
              <a:rPr lang="ar-AE" sz="3600" b="1" dirty="0"/>
              <a:t>﴿٣﴾</a:t>
            </a:r>
            <a:endParaRPr lang="tr-TR" sz="3600" dirty="0"/>
          </a:p>
        </p:txBody>
      </p:sp>
    </p:spTree>
    <p:extLst>
      <p:ext uri="{BB962C8B-B14F-4D97-AF65-F5344CB8AC3E}">
        <p14:creationId xmlns:p14="http://schemas.microsoft.com/office/powerpoint/2010/main" val="752143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95026"/>
            <a:ext cx="12192000" cy="1683834"/>
          </a:xfrm>
        </p:spPr>
        <p:txBody>
          <a:bodyPr>
            <a:normAutofit lnSpcReduction="10000"/>
          </a:bodyPr>
          <a:lstStyle/>
          <a:p>
            <a:r>
              <a:rPr lang="tr-TR" sz="2000" b="1" i="1" dirty="0"/>
              <a:t>﴾11﴿Allah size, çocuklarınız hakkında, erkeğe iki kadın payı kadar (vermenizi) emreder. (Mirasçılar) ikiden fazla kadın iseler bıraktığının üçte ikisi onlarındır. Eğer yalnız bir kadınsa yarısı onundur. Ölenin çocuğu varsa, anne babasından her birinin mirastan altıda bir hissesi vardır. Eğer çocuğu yok da anne babası ona vâris olmuşlarsa annesinin hakkı üçte birdir. Ölenin kardeşleri varsa annesinin payı, vasiyetten ve borçtan sonra altıda birdir. Babalarınız ve oğullarınızdan hangisinin fayda bakımından size daha yakın olduğunu bilemezsiniz. Bunlar Allah tarafından konmuş paylardır; şüphesiz Allah ilim ve hikmet sahibidir.</a:t>
            </a:r>
            <a:endParaRPr lang="tr-TR" sz="776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endParaRPr lang="tr-TR" sz="2200" b="1" i="0" dirty="0" smtClean="0">
              <a:solidFill>
                <a:srgbClr val="725945"/>
              </a:solidFill>
              <a:effectLst/>
              <a:latin typeface="inherit"/>
            </a:endParaRPr>
          </a:p>
          <a:p>
            <a:r>
              <a:rPr lang="tr-TR" sz="2200" b="1" dirty="0" smtClean="0">
                <a:solidFill>
                  <a:srgbClr val="725945"/>
                </a:solidFill>
                <a:latin typeface="Helvetica Neue"/>
                <a:hlinkClick r:id="rId2"/>
              </a:rPr>
              <a:t>11.</a:t>
            </a:r>
            <a:r>
              <a:rPr lang="tr-TR" sz="2200" b="1" i="0" u="none" strike="noStrike" dirty="0" smtClean="0">
                <a:solidFill>
                  <a:srgbClr val="725945"/>
                </a:solidFill>
                <a:effectLst/>
                <a:latin typeface="Helvetica Neue"/>
                <a:hlinkClick r:id="rId2"/>
              </a:rPr>
              <a:t>Ayet </a:t>
            </a:r>
            <a:br>
              <a:rPr lang="tr-TR" sz="2200" b="1" i="0" u="none" strike="noStrike" dirty="0" smtClean="0">
                <a:solidFill>
                  <a:srgbClr val="725945"/>
                </a:solidFill>
                <a:effectLst/>
                <a:latin typeface="Helvetica Neue"/>
                <a:hlinkClick r:id="rId2"/>
              </a:rPr>
            </a:br>
            <a:endParaRPr lang="tr-TR" sz="2200" dirty="0" smtClean="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714884"/>
            <a:ext cx="12192000" cy="1411067"/>
          </a:xfrm>
        </p:spPr>
        <p:txBody>
          <a:bodyPr>
            <a:noAutofit/>
          </a:bodyPr>
          <a:lstStyle/>
          <a:p>
            <a:r>
              <a:rPr lang="ar-AE" sz="3200" dirty="0"/>
              <a:t>يُوصٖيكُمُ اللّٰهُ فٖٓى اَوْلَادِكُمْ لِلذَّكَرِ مِثْلُ حَظِّ الْاُنْثَيَيْنِۚ فَاِنْ كُنَّ نِسَٓاءً فَوْقَ اثْنَتَيْنِ فَلَهُنَّ ثُلُثَا مَا تَرَكَۚ </a:t>
            </a:r>
            <a:r>
              <a:rPr lang="ar-AE" sz="3200" dirty="0" smtClean="0"/>
              <a:t>وَاِنْ</a:t>
            </a:r>
            <a:r>
              <a:rPr lang="tr-TR" sz="3200" dirty="0" smtClean="0"/>
              <a:t/>
            </a:r>
            <a:br>
              <a:rPr lang="tr-TR" sz="3200" dirty="0" smtClean="0"/>
            </a:br>
            <a:r>
              <a:rPr lang="tr-TR" sz="3200" dirty="0"/>
              <a:t/>
            </a:r>
            <a:br>
              <a:rPr lang="tr-TR" sz="3200" dirty="0"/>
            </a:br>
            <a:r>
              <a:rPr lang="ar-AE" sz="3200" dirty="0" smtClean="0"/>
              <a:t> </a:t>
            </a:r>
            <a:r>
              <a:rPr lang="ar-AE" sz="3200" dirty="0"/>
              <a:t>كَانَتْ وَاحِدَةً فَلَهَا النِّصْفُۜ وَلِاَبَوَيْهِ لِكُلِّ وَاحِدٍ مِنْهُمَا السُّدُسُ مِمَّا تَرَكَ اِنْ كَانَ لَهُ وَلَدٌۚ فَاِنْ لَمْ يَكُنْ </a:t>
            </a:r>
            <a:r>
              <a:rPr lang="ar-AE" sz="3200" dirty="0" smtClean="0"/>
              <a:t>لَهُ</a:t>
            </a:r>
            <a:r>
              <a:rPr lang="tr-TR" sz="3200" dirty="0" smtClean="0"/>
              <a:t/>
            </a:r>
            <a:br>
              <a:rPr lang="tr-TR" sz="3200" dirty="0" smtClean="0"/>
            </a:br>
            <a:r>
              <a:rPr lang="tr-TR" sz="3200" dirty="0"/>
              <a:t/>
            </a:r>
            <a:br>
              <a:rPr lang="tr-TR" sz="3200" dirty="0"/>
            </a:br>
            <a:r>
              <a:rPr lang="ar-AE" sz="3200" dirty="0" smtClean="0"/>
              <a:t> </a:t>
            </a:r>
            <a:r>
              <a:rPr lang="ar-AE" sz="3200" dirty="0"/>
              <a:t>وَلَدٌ وَوَرِثَهُٓ اَبَوَاهُ فَلِاُمِّهِ الثُّلُثُۚ فَاِنْ كَانَ لَهُٓ اِخْوَةٌ فَلِاُمِّهِ السُّدُسُ مِنْ بَعْدِ وَصِيَّةٍ يُوصٖى بِهَٓا اَوْ دَيْنٍۜ </a:t>
            </a:r>
            <a:r>
              <a:rPr lang="tr-TR" sz="3200" dirty="0" smtClean="0"/>
              <a:t/>
            </a:r>
            <a:br>
              <a:rPr lang="tr-TR" sz="3200" dirty="0" smtClean="0"/>
            </a:br>
            <a:r>
              <a:rPr lang="tr-TR" sz="3200" dirty="0"/>
              <a:t/>
            </a:r>
            <a:br>
              <a:rPr lang="tr-TR" sz="3200" dirty="0"/>
            </a:br>
            <a:r>
              <a:rPr lang="ar-AE" sz="3200" dirty="0" smtClean="0"/>
              <a:t>اٰبَٓاؤُ۬كُمْ </a:t>
            </a:r>
            <a:r>
              <a:rPr lang="ar-AE" sz="3200" dirty="0"/>
              <a:t>وَاَبْنَٓاؤُ۬كُمْۚ لَا تَدْرُونَ اَيُّهُمْ اَقْرَبُ لَكُمْ نَفْعًاۚ فَرٖيضَةً مِنَ اللّٰهِۜ اِنَّ اللّٰهَ كَانَ عَلٖيمًا حَكٖيمًا</a:t>
            </a:r>
            <a:r>
              <a:rPr lang="ar-AE" sz="3200" b="1" dirty="0"/>
              <a:t>﴿١١﴾</a:t>
            </a:r>
            <a:endParaRPr lang="tr-TR" sz="3200" dirty="0"/>
          </a:p>
        </p:txBody>
      </p:sp>
    </p:spTree>
    <p:extLst>
      <p:ext uri="{BB962C8B-B14F-4D97-AF65-F5344CB8AC3E}">
        <p14:creationId xmlns:p14="http://schemas.microsoft.com/office/powerpoint/2010/main" val="2491520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017823"/>
            <a:ext cx="12192000" cy="1683834"/>
          </a:xfrm>
        </p:spPr>
        <p:txBody>
          <a:bodyPr>
            <a:normAutofit fontScale="85000" lnSpcReduction="10000"/>
          </a:bodyPr>
          <a:lstStyle/>
          <a:p>
            <a:r>
              <a:rPr lang="tr-TR" b="1" i="1" dirty="0"/>
              <a:t>﴾12﴿Yapacakları vasiyetten ve borçtan sonra, eşlerinizin, çocukları yoksa, bıraktıklarının yarısı sizindir. Çocukları varsa bıraktıklarının dörtte biri sizindir. Çocuğunuz yoksa sizin de, yapacağınız vasiyetten ve borçtan sonra, bıraktığınızın dörtte biri onlarındır. Çocuğunuz varsa bıraktığınızın sekizde biri onlarındır. Eğer bir erkek veya kadının, annesi, babası ve çocukları bulunmadığı halde malı (diğer) mirasçılara kalırsa ve bir erkek yahut bir kız kardeşi varsa, vasiyetten ve borçtan sonra her birinin payı altıda birdir. Bundan fazla iseler üçte bire ortaktırlar. Kimse zarar görmesin; Allah’ın hükmü budur. Allah her şeyi bilendir, </a:t>
            </a:r>
            <a:r>
              <a:rPr lang="tr-TR" b="1" i="1" dirty="0" err="1"/>
              <a:t>hilim</a:t>
            </a:r>
            <a:r>
              <a:rPr lang="tr-TR" b="1" i="1" dirty="0"/>
              <a:t> sahibidir.</a:t>
            </a:r>
            <a:endParaRPr lang="tr-TR" sz="776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endParaRPr lang="tr-TR" sz="2200" b="1" i="0" dirty="0" smtClean="0">
              <a:solidFill>
                <a:srgbClr val="725945"/>
              </a:solidFill>
              <a:effectLst/>
              <a:latin typeface="inherit"/>
            </a:endParaRPr>
          </a:p>
          <a:p>
            <a:r>
              <a:rPr lang="tr-TR" sz="2200" b="1" dirty="0" smtClean="0">
                <a:solidFill>
                  <a:srgbClr val="725945"/>
                </a:solidFill>
                <a:latin typeface="Helvetica Neue"/>
                <a:hlinkClick r:id="rId2"/>
              </a:rPr>
              <a:t>12.</a:t>
            </a:r>
            <a:r>
              <a:rPr lang="tr-TR" sz="2200" b="1" i="0" u="none" strike="noStrike" dirty="0" smtClean="0">
                <a:solidFill>
                  <a:srgbClr val="725945"/>
                </a:solidFill>
                <a:effectLst/>
                <a:latin typeface="Helvetica Neue"/>
                <a:hlinkClick r:id="rId2"/>
              </a:rPr>
              <a:t>Ayet </a:t>
            </a:r>
            <a:br>
              <a:rPr lang="tr-TR" sz="2200" b="1" i="0" u="none" strike="noStrike" dirty="0" smtClean="0">
                <a:solidFill>
                  <a:srgbClr val="725945"/>
                </a:solidFill>
                <a:effectLst/>
                <a:latin typeface="Helvetica Neue"/>
                <a:hlinkClick r:id="rId2"/>
              </a:rPr>
            </a:br>
            <a:endParaRPr lang="tr-TR" sz="2200" dirty="0" smtClean="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3383959"/>
            <a:ext cx="12192000" cy="1411067"/>
          </a:xfrm>
        </p:spPr>
        <p:txBody>
          <a:bodyPr>
            <a:noAutofit/>
          </a:bodyPr>
          <a:lstStyle/>
          <a:p>
            <a:r>
              <a:rPr lang="ar-AE" sz="3200" dirty="0"/>
              <a:t>وَلَكُمْ نِصْفُ مَا تَرَكَ اَزْوَاجُكُمْ اِنْ لَمْ يَكُنْ لَهُنَّ وَلَدٌۚ فَاِنْ كَانَ لَهُنَّ وَلَدٌ فَلَكُمُ الرُّبُعُ مِمَّا تَرَكْنَ مِنْ </a:t>
            </a:r>
            <a:r>
              <a:rPr lang="ar-AE" sz="3200" dirty="0" smtClean="0"/>
              <a:t>بَعْدِ</a:t>
            </a:r>
            <a:r>
              <a:rPr lang="tr-TR" sz="3200" dirty="0" smtClean="0"/>
              <a:t/>
            </a:r>
            <a:br>
              <a:rPr lang="tr-TR" sz="3200" dirty="0" smtClean="0"/>
            </a:br>
            <a:r>
              <a:rPr lang="tr-TR" sz="3200" dirty="0"/>
              <a:t/>
            </a:r>
            <a:br>
              <a:rPr lang="tr-TR" sz="3200" dirty="0"/>
            </a:br>
            <a:r>
              <a:rPr lang="ar-AE" sz="3200" dirty="0" smtClean="0"/>
              <a:t> </a:t>
            </a:r>
            <a:r>
              <a:rPr lang="ar-AE" sz="3200" dirty="0"/>
              <a:t>وَصِيَّةٍ يُوصٖينَ بِهَٓا اَوْ دَيْنٍؕ وَلَهُنَّ الرُّبُعُ مِمَّا تَرَكْتُمْ اِنْ لَمْ يَكُنْ لَكُمْ وَلَدٌۚ فَاِنْ كَانَ لَكُمْ وَلَدٌ فَلَهُنَّ </a:t>
            </a:r>
            <a:r>
              <a:rPr lang="ar-AE" sz="3200" dirty="0" smtClean="0"/>
              <a:t>الثُّمُنُ</a:t>
            </a:r>
            <a:r>
              <a:rPr lang="tr-TR" sz="3200" dirty="0" smtClean="0"/>
              <a:t/>
            </a:r>
            <a:br>
              <a:rPr lang="tr-TR" sz="3200" dirty="0" smtClean="0"/>
            </a:br>
            <a:r>
              <a:rPr lang="tr-TR" sz="3200" dirty="0"/>
              <a:t/>
            </a:r>
            <a:br>
              <a:rPr lang="tr-TR" sz="3200" dirty="0"/>
            </a:br>
            <a:r>
              <a:rPr lang="ar-AE" sz="3200" dirty="0" smtClean="0"/>
              <a:t> </a:t>
            </a:r>
            <a:r>
              <a:rPr lang="ar-AE" sz="3200" dirty="0"/>
              <a:t>مِمَّا تَرَكْتُمْ مِنْ بَعْدِ وَصِيَّةٍ تُوصُونَ بِهَٓا اَوْ دَيْنٍؕ وَاِنْ كَانَ رَجُلٌ يُورَثُ كَلَالَةً اَوِ امْرَاَةٌ وَلَهُٓ اَخٌ </a:t>
            </a:r>
            <a:r>
              <a:rPr lang="ar-AE" sz="3200" dirty="0" smtClean="0"/>
              <a:t>اَوْ</a:t>
            </a:r>
            <a:r>
              <a:rPr lang="tr-TR" sz="3200" dirty="0" smtClean="0"/>
              <a:t/>
            </a:r>
            <a:br>
              <a:rPr lang="tr-TR" sz="3200" dirty="0" smtClean="0"/>
            </a:br>
            <a:r>
              <a:rPr lang="tr-TR" sz="3200" dirty="0"/>
              <a:t/>
            </a:r>
            <a:br>
              <a:rPr lang="tr-TR" sz="3200" dirty="0"/>
            </a:br>
            <a:r>
              <a:rPr lang="ar-AE" sz="3200" dirty="0" smtClean="0"/>
              <a:t> </a:t>
            </a:r>
            <a:r>
              <a:rPr lang="ar-AE" sz="3200" dirty="0"/>
              <a:t>اُخْتٌ فَلِكُلِّ وَاحِدٍ مِنْهُمَا السُّدُسُۚ فَاِنْ كَانُٓوا اَكْثَرَ مِنْ ذٰلِكَ فَهُمْ شُرَكَٓاءُ فِي الثُّلُثِ مِنْ بَعْدِ </a:t>
            </a:r>
            <a:r>
              <a:rPr lang="ar-AE" sz="3200" dirty="0" smtClean="0"/>
              <a:t>وَصِيَّةٍ</a:t>
            </a:r>
            <a:r>
              <a:rPr lang="tr-TR" sz="3200" dirty="0" smtClean="0"/>
              <a:t/>
            </a:r>
            <a:br>
              <a:rPr lang="tr-TR" sz="3200" dirty="0" smtClean="0"/>
            </a:br>
            <a:r>
              <a:rPr lang="tr-TR" sz="3200" dirty="0"/>
              <a:t/>
            </a:r>
            <a:br>
              <a:rPr lang="tr-TR" sz="3200" dirty="0"/>
            </a:br>
            <a:r>
              <a:rPr lang="ar-AE" sz="3200" dirty="0" smtClean="0"/>
              <a:t> </a:t>
            </a:r>
            <a:r>
              <a:rPr lang="ar-AE" sz="3200" dirty="0"/>
              <a:t>يُوصٰى بِهَٓا اَوْ دَيْنٍۙ غَيْرَ مُضَٓارٍّۚ وَصِيَّةً مِنَ اللّٰهِؕ وَاللّٰهُ عَلٖيمٌ حَلٖيمٌؕ</a:t>
            </a:r>
            <a:r>
              <a:rPr lang="ar-AE" sz="3200" b="1" dirty="0"/>
              <a:t>﴿١٢﴾</a:t>
            </a:r>
            <a:endParaRPr lang="tr-TR" sz="1400" dirty="0"/>
          </a:p>
        </p:txBody>
      </p:sp>
    </p:spTree>
    <p:extLst>
      <p:ext uri="{BB962C8B-B14F-4D97-AF65-F5344CB8AC3E}">
        <p14:creationId xmlns:p14="http://schemas.microsoft.com/office/powerpoint/2010/main" val="2987565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54989"/>
            <a:ext cx="12192000" cy="1923148"/>
          </a:xfrm>
        </p:spPr>
        <p:txBody>
          <a:bodyPr>
            <a:normAutofit/>
          </a:bodyPr>
          <a:lstStyle/>
          <a:p>
            <a:r>
              <a:rPr lang="tr-TR" sz="1800" b="1" i="1" dirty="0"/>
              <a:t>﴾102﴿Sen de içlerinde bulunup onlara namaz kıldırdığın zaman onlardan bir bölük seninle beraber namaza dursun, silâhlarını da yanlarına alsınlar. Bunlar secde ettiklerinde ötekiler arkanızda olsunlar, sonra henüz namazlarını kılmamış bulunan (bu) bölük gelip seninle beraber namazlarını kılsınlar ve bunlar da ihtiyat tedbirlerini ve silâhlarını alsınlar. Kâfirler isterler ki, siz silâhlarınızdan ve eşyanızdan gafil (uzak ve unutmuş) olasınız da üzerinize ansızın bir baskın yapsınlar! Eğer yağmur yüzünden bir zarar görürseniz veya hasta olursanız silâhlarınızı bırakmanızda size bir günah yoktur. Yine de ihtiyat tedbirinizi alın! Allah elbette kâfirler için alçaltıcı bir azap hazırlamıştır.</a:t>
            </a:r>
            <a:endParaRPr lang="tr-TR" sz="64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p>
          <a:p>
            <a:r>
              <a:rPr lang="tr-TR" sz="2200" b="1" dirty="0" smtClean="0">
                <a:solidFill>
                  <a:srgbClr val="725945"/>
                </a:solidFill>
                <a:latin typeface="Helvetica Neue"/>
                <a:hlinkClick r:id="rId2"/>
              </a:rPr>
              <a:t>102.</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447255"/>
            <a:ext cx="12192000" cy="1411067"/>
          </a:xfrm>
        </p:spPr>
        <p:txBody>
          <a:bodyPr>
            <a:noAutofit/>
          </a:bodyPr>
          <a:lstStyle/>
          <a:p>
            <a:r>
              <a:rPr lang="ar-AE" sz="3000" dirty="0"/>
              <a:t>وَاِذَا كُنْتَ فٖيهِمْ فَاَقَمْتَ لَهُمُ الصَّلٰوةَ فَلْتَقُمْ طَٓائِفَةٌ مِنْهُمْ مَعَكَ وَلْيَاْخُذُٓوا اَسْلِحَتَهُمْ۠ فَاِذَا سَجَدُوا فَلْيَكُونُوا </a:t>
            </a:r>
            <a:r>
              <a:rPr lang="ar-AE" sz="3000" dirty="0" smtClean="0"/>
              <a:t>مِنْ</a:t>
            </a:r>
            <a:r>
              <a:rPr lang="tr-TR" sz="3000" dirty="0" smtClean="0"/>
              <a:t/>
            </a:r>
            <a:br>
              <a:rPr lang="tr-TR" sz="3000" dirty="0" smtClean="0"/>
            </a:br>
            <a:r>
              <a:rPr lang="tr-TR" sz="3000" dirty="0"/>
              <a:t/>
            </a:r>
            <a:br>
              <a:rPr lang="tr-TR" sz="3000" dirty="0"/>
            </a:br>
            <a:r>
              <a:rPr lang="ar-AE" sz="3000" dirty="0" smtClean="0"/>
              <a:t> </a:t>
            </a:r>
            <a:r>
              <a:rPr lang="ar-AE" sz="3000" dirty="0"/>
              <a:t>وَرَٓائِكُمْۖ وَلْتَاْتِ طَٓائِفَةٌ اُخْرٰى لَمْ يُصَلُّوا فَلْيُصَلُّوا مَعَكَ وَلْيَاْخُذُوا حِذْرَهُمْ وَاَسْلِحَتَهُمْۚ وَدَّ الَّذٖينَ كَفَرُوا </a:t>
            </a:r>
            <a:r>
              <a:rPr lang="ar-AE" sz="3000" dirty="0" smtClean="0"/>
              <a:t>لَوْ</a:t>
            </a:r>
            <a:r>
              <a:rPr lang="tr-TR" sz="3000" dirty="0" smtClean="0"/>
              <a:t/>
            </a:r>
            <a:br>
              <a:rPr lang="tr-TR" sz="3000" dirty="0" smtClean="0"/>
            </a:br>
            <a:r>
              <a:rPr lang="tr-TR" sz="3000" dirty="0"/>
              <a:t/>
            </a:r>
            <a:br>
              <a:rPr lang="tr-TR" sz="3000" dirty="0"/>
            </a:br>
            <a:r>
              <a:rPr lang="ar-AE" sz="3000" dirty="0" smtClean="0"/>
              <a:t> </a:t>
            </a:r>
            <a:r>
              <a:rPr lang="ar-AE" sz="3000" dirty="0"/>
              <a:t>تَغْفُلُونَ عَنْ اَسْلِحَتِكُمْ وَاَمْتِعَتِكُمْ فَيَمٖيلُونَ عَلَيْكُمْ مَيْلَةً وَاحِدَةًۜ وَلَا جُنَاحَ عَلَيْكُمْ اِنْ كَانَ بِكُمْ اَذًى مِنْ مَطَرٍ </a:t>
            </a:r>
            <a:r>
              <a:rPr lang="ar-AE" sz="3000" dirty="0" smtClean="0"/>
              <a:t>اَوْ</a:t>
            </a:r>
            <a:r>
              <a:rPr lang="tr-TR" sz="3000" dirty="0" smtClean="0"/>
              <a:t/>
            </a:r>
            <a:br>
              <a:rPr lang="tr-TR" sz="3000" dirty="0" smtClean="0"/>
            </a:br>
            <a:r>
              <a:rPr lang="tr-TR" sz="3000" dirty="0"/>
              <a:t/>
            </a:r>
            <a:br>
              <a:rPr lang="tr-TR" sz="3000" dirty="0"/>
            </a:br>
            <a:r>
              <a:rPr lang="ar-AE" sz="3000" dirty="0" smtClean="0"/>
              <a:t> </a:t>
            </a:r>
            <a:r>
              <a:rPr lang="ar-AE" sz="3000" dirty="0"/>
              <a:t>كُنْتُمْ مَرْضٰٓى اَنْ تَضَعُٓوا اَسْلِحَتَكُمْۚ وَخُذُوا حِذْرَكُمْۜ اِنَّ اللّٰهَ اَعَدَّ لِلْكَافِرٖينَ عَذَابًا مُهٖينًا</a:t>
            </a:r>
            <a:r>
              <a:rPr lang="ar-AE" sz="3000" b="1" dirty="0"/>
              <a:t>﴿١٠٢﴾</a:t>
            </a:r>
            <a:endParaRPr lang="tr-TR" sz="3000" dirty="0"/>
          </a:p>
        </p:txBody>
      </p:sp>
    </p:spTree>
    <p:extLst>
      <p:ext uri="{BB962C8B-B14F-4D97-AF65-F5344CB8AC3E}">
        <p14:creationId xmlns:p14="http://schemas.microsoft.com/office/powerpoint/2010/main" val="3823530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60960" y="4934852"/>
            <a:ext cx="12192000" cy="2797994"/>
          </a:xfrm>
        </p:spPr>
        <p:txBody>
          <a:bodyPr>
            <a:normAutofit/>
          </a:bodyPr>
          <a:lstStyle/>
          <a:p>
            <a:r>
              <a:rPr lang="tr-TR" sz="1800" b="1" i="1" u="none" strike="noStrike" dirty="0">
                <a:solidFill>
                  <a:srgbClr val="725945"/>
                </a:solidFill>
                <a:effectLst/>
                <a:latin typeface="Helvetica Neue"/>
              </a:rPr>
              <a:t>﴾171﴿</a:t>
            </a:r>
            <a:r>
              <a:rPr lang="tr-TR" sz="1800" b="1" i="1" dirty="0">
                <a:solidFill>
                  <a:srgbClr val="4A4A4A"/>
                </a:solidFill>
                <a:effectLst/>
                <a:latin typeface="Helvetica Neue"/>
              </a:rPr>
              <a:t>Ey </a:t>
            </a:r>
            <a:r>
              <a:rPr lang="tr-TR" sz="1800" b="1" i="1" dirty="0" err="1">
                <a:solidFill>
                  <a:srgbClr val="4A4A4A"/>
                </a:solidFill>
                <a:effectLst/>
                <a:latin typeface="Helvetica Neue"/>
              </a:rPr>
              <a:t>Ehl</a:t>
            </a:r>
            <a:r>
              <a:rPr lang="tr-TR" sz="1800" b="1" i="1" dirty="0">
                <a:solidFill>
                  <a:srgbClr val="4A4A4A"/>
                </a:solidFill>
                <a:effectLst/>
                <a:latin typeface="Helvetica Neue"/>
              </a:rPr>
              <a:t>-i kitap! Dininizde aşırı gitmeyin ve Allah hakkında, gerçek olandan başkasını söylemeyin. Meryem oğlu </a:t>
            </a:r>
            <a:r>
              <a:rPr lang="tr-TR" sz="1800" b="1" i="1" dirty="0" err="1">
                <a:solidFill>
                  <a:srgbClr val="4A4A4A"/>
                </a:solidFill>
                <a:effectLst/>
                <a:latin typeface="Helvetica Neue"/>
              </a:rPr>
              <a:t>Îsâ</a:t>
            </a:r>
            <a:r>
              <a:rPr lang="tr-TR" sz="1800" b="1" i="1" dirty="0">
                <a:solidFill>
                  <a:srgbClr val="4A4A4A"/>
                </a:solidFill>
                <a:effectLst/>
                <a:latin typeface="Helvetica Neue"/>
              </a:rPr>
              <a:t> </a:t>
            </a:r>
            <a:r>
              <a:rPr lang="tr-TR" sz="1800" b="1" i="1" dirty="0" err="1">
                <a:solidFill>
                  <a:srgbClr val="4A4A4A"/>
                </a:solidFill>
                <a:effectLst/>
                <a:latin typeface="Helvetica Neue"/>
              </a:rPr>
              <a:t>Mesîh</a:t>
            </a:r>
            <a:r>
              <a:rPr lang="tr-TR" sz="1800" b="1" i="1" dirty="0">
                <a:solidFill>
                  <a:srgbClr val="4A4A4A"/>
                </a:solidFill>
                <a:effectLst/>
                <a:latin typeface="Helvetica Neue"/>
              </a:rPr>
              <a:t> ancak Allah’ın elçisidir, Allah’ın Meryem’e ulaştırdığı kelimesidir ve O’ndan bir ruhtur. Şu halde Allah’a ve peygamberlerine iman edin, “(Tanrı) üçtür” demeyin, bundan vazgeçin; hakkınızda hayırlı olan budur. Allah ancak bir tek ilâhtır. O, çocuğu olmaktan münezzehtir, göklerde ve yerde ne varsa hepsi O’nundur. Güvenmek ve dayanmak için Allah yeter.</a:t>
            </a:r>
            <a:endParaRPr lang="tr-TR" sz="931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p>
          <a:p>
            <a:r>
              <a:rPr lang="tr-TR" sz="2200" b="1" dirty="0">
                <a:solidFill>
                  <a:srgbClr val="725945"/>
                </a:solidFill>
                <a:latin typeface="Helvetica Neue"/>
                <a:hlinkClick r:id="rId2"/>
              </a:rPr>
              <a:t>171.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268835"/>
            <a:ext cx="12192000" cy="2166988"/>
          </a:xfrm>
        </p:spPr>
        <p:txBody>
          <a:bodyPr>
            <a:noAutofit/>
          </a:bodyPr>
          <a:lstStyle/>
          <a:p>
            <a:r>
              <a:rPr lang="ar-AE" sz="3600" b="0" i="0" dirty="0">
                <a:solidFill>
                  <a:srgbClr val="725945"/>
                </a:solidFill>
                <a:effectLst/>
                <a:latin typeface="Elif1"/>
              </a:rPr>
              <a:t>يَٓا اَهْلَ الْكِتَابِ لَا تَغْلُوا فٖى دٖينِكُمْ وَلَا تَقُولُوا عَلَى اللّٰهِ اِلَّا الْحَقَّۜ اِنَّمَا الْمَسٖيحُ عٖيسَى ابْنُ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مَرْيَمَ رَسُولُ اللّٰهِ وَكَلِمَتُهُۚ اَلْقٰيهَٓا اِلٰى مَرْيَمَ وَرُوحٌ مِنْهُؗ فَاٰمِنُوا بِاللّٰهِ وَرُسُلِهٖۚ وَلَا تَقُولُوا ثَلٰثَةٌۜ</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اِنْتَهُوا خَيْرًا لَكُمْۜ اِنَّمَا اللّٰهُ اِلٰهٌ وَاحِدٌۜ سُبْحَانَهُٓ اَنْ يَكُونَ لَهُ وَلَدٌۘ لَهُ مَا فِى السَّمٰوَاتِ وَمَا فِى</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الْاَرْضِۜ وَكَفٰى بِاللّٰهِ وَكٖيلًا۟</a:t>
            </a:r>
            <a:r>
              <a:rPr lang="ar-AE" sz="3600" b="1" i="0" u="none" strike="noStrike" dirty="0">
                <a:solidFill>
                  <a:srgbClr val="725945"/>
                </a:solidFill>
                <a:effectLst/>
                <a:latin typeface="Elif1"/>
              </a:rPr>
              <a:t>﴿١٧١﴾</a:t>
            </a:r>
            <a:endParaRPr lang="tr-TR" sz="3600" dirty="0"/>
          </a:p>
        </p:txBody>
      </p:sp>
    </p:spTree>
    <p:extLst>
      <p:ext uri="{BB962C8B-B14F-4D97-AF65-F5344CB8AC3E}">
        <p14:creationId xmlns:p14="http://schemas.microsoft.com/office/powerpoint/2010/main" val="712069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47774"/>
            <a:ext cx="12192000" cy="2345506"/>
          </a:xfrm>
        </p:spPr>
        <p:txBody>
          <a:bodyPr>
            <a:normAutofit/>
          </a:bodyPr>
          <a:lstStyle/>
          <a:p>
            <a:r>
              <a:rPr lang="tr-TR" sz="2000" b="1" i="1" dirty="0"/>
              <a:t>﴾48﴿(Resulüm!) Sana da kendisinden önceki kitapları tasdik edici ve onları denetleyici olarak bu kitabı hak ile indirdik. Artık aralarında Allah’ın indirdiği ile hükmet. Sana gelen bu gerçeği bırakıp da onların isteklerine uyma. Her birinize bir şeriat ve bir yol yöntem verdik. Allah dileseydi sizi tek bir ümmet yapardı. Fakat size verdikleriyle sizi denemek istedi. Öyleyse hayırlı işlerde birbirinizle yarışın. Hepinizin dönüşü Allah’adır. Allah size hakkında ayrılığa düştüğünüz şeyleri haber verecektir.</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54068" y="0"/>
            <a:ext cx="3337932"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smtClean="0">
                <a:solidFill>
                  <a:srgbClr val="725945"/>
                </a:solidFill>
                <a:latin typeface="Helvetica Neue"/>
                <a:hlinkClick r:id="rId2"/>
              </a:rPr>
              <a:t>48</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2166988"/>
          </a:xfrm>
        </p:spPr>
        <p:txBody>
          <a:bodyPr>
            <a:noAutofit/>
          </a:bodyPr>
          <a:lstStyle/>
          <a:p>
            <a:r>
              <a:rPr lang="ar-AE" sz="3000" dirty="0"/>
              <a:t>وَاَنْزَلْنَٓا اِلَيْكَ الْكِتَابَ بِالْحَقِّ مُصَدِّقًا لِمَا بَيْنَ يَدَيْهِ مِنَ الْكِتَابِ وَمُهَيْمِنًا عَلَيْهِ فَاحْكُمْ بَيْنَهُمْ بِمَٓا اَنْزَلَ اللّٰهُ </a:t>
            </a:r>
            <a:r>
              <a:rPr lang="ar-AE" sz="3000" dirty="0" smtClean="0"/>
              <a:t>وَلَا</a:t>
            </a:r>
            <a:r>
              <a:rPr lang="tr-TR" sz="3000" dirty="0" smtClean="0"/>
              <a:t/>
            </a:r>
            <a:br>
              <a:rPr lang="tr-TR" sz="3000" dirty="0" smtClean="0"/>
            </a:br>
            <a:r>
              <a:rPr lang="tr-TR" sz="3000" dirty="0"/>
              <a:t/>
            </a:r>
            <a:br>
              <a:rPr lang="tr-TR" sz="3000" dirty="0"/>
            </a:br>
            <a:r>
              <a:rPr lang="ar-AE" sz="3000" dirty="0" smtClean="0"/>
              <a:t> </a:t>
            </a:r>
            <a:r>
              <a:rPr lang="ar-AE" sz="3000" dirty="0"/>
              <a:t>تَتَّبِعْ اَهْوَٓاءَهُمْ عَمَّا جَٓاءَكَ مِنَ الْحَقِّۜ لِكُلٍّ جَعَلْنَا مِنْكُمْ شِرْعَةً وَمِنْهَاجًاۜ وَلَوْ شَٓاءَ اللّٰهُ لَجَعَلَكُمْ اُمَّةً وَاحِدَةً </a:t>
            </a:r>
            <a:r>
              <a:rPr lang="ar-AE" sz="3000" dirty="0" smtClean="0"/>
              <a:t>وَلٰكِنْ</a:t>
            </a:r>
            <a:r>
              <a:rPr lang="tr-TR" sz="3000" dirty="0" smtClean="0"/>
              <a:t/>
            </a:r>
            <a:br>
              <a:rPr lang="tr-TR" sz="3000" dirty="0" smtClean="0"/>
            </a:br>
            <a:r>
              <a:rPr lang="tr-TR" sz="3000" dirty="0"/>
              <a:t/>
            </a:r>
            <a:br>
              <a:rPr lang="tr-TR" sz="3000" dirty="0"/>
            </a:br>
            <a:r>
              <a:rPr lang="ar-AE" sz="3000" dirty="0" smtClean="0"/>
              <a:t> </a:t>
            </a:r>
            <a:r>
              <a:rPr lang="ar-AE" sz="3000" dirty="0"/>
              <a:t>لِيَبْلُوَكُمْ فٖى مَٓا اٰتٰيكُمْ فَاسْتَبِقُوا الْخَيْرَاتِۜ اِلَى اللّٰهِ مَرْجِعُكُمْ جَمٖيعًا فَيُنَبِّئُكُمْ بِمَا كُنْتُمْ فٖيهِ تَخْتَلِفُونَۙ</a:t>
            </a:r>
            <a:r>
              <a:rPr lang="ar-AE" sz="3000" b="1" dirty="0"/>
              <a:t>﴿٤٨﴾</a:t>
            </a:r>
            <a:endParaRPr lang="tr-TR" sz="3000" dirty="0"/>
          </a:p>
        </p:txBody>
      </p:sp>
    </p:spTree>
    <p:extLst>
      <p:ext uri="{BB962C8B-B14F-4D97-AF65-F5344CB8AC3E}">
        <p14:creationId xmlns:p14="http://schemas.microsoft.com/office/powerpoint/2010/main" val="4268078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47774"/>
            <a:ext cx="12192000" cy="2345506"/>
          </a:xfrm>
        </p:spPr>
        <p:txBody>
          <a:bodyPr>
            <a:normAutofit/>
          </a:bodyPr>
          <a:lstStyle/>
          <a:p>
            <a:r>
              <a:rPr lang="tr-TR" b="1" i="1" dirty="0"/>
              <a:t>﴾73﴿Andolsun ki “Allah üç unsurdan biridir” diyenler de kâfir olmuşlardır. Hâlbuki bir tek Tanrı’nın dışında hiçbir ilâh yoktur. Şayet bu dediklerinden vazgeçmezlerse, böylece kâfir olanları elem verici bir azaba çarptırılacaklardır.</a:t>
            </a:r>
            <a:endParaRPr lang="tr-TR" sz="160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54068" y="0"/>
            <a:ext cx="3337932"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smtClean="0">
                <a:solidFill>
                  <a:srgbClr val="725945"/>
                </a:solidFill>
                <a:latin typeface="Helvetica Neue"/>
                <a:hlinkClick r:id="rId2"/>
              </a:rPr>
              <a:t>73</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2166988"/>
          </a:xfrm>
        </p:spPr>
        <p:txBody>
          <a:bodyPr>
            <a:noAutofit/>
          </a:bodyPr>
          <a:lstStyle/>
          <a:p>
            <a:r>
              <a:rPr lang="ar-AE" sz="4000" dirty="0"/>
              <a:t>لَقَدْ كَفَرَ الَّذٖينَ قَالُٓوا اِنَّ اللّٰهَ ثَالِثُ ثَلٰثَةٍۘ وَمَا مِنْ اِلٰهٍ اِلَّٓا اِلٰهٌ وَاحِدٌۜ وَاِنْ لَمْ يَنْتَهُوا </a:t>
            </a:r>
            <a:r>
              <a:rPr lang="ar-AE" sz="4000" dirty="0" smtClean="0"/>
              <a:t>عَمَّا</a:t>
            </a:r>
            <a:r>
              <a:rPr lang="tr-TR" sz="4000" dirty="0" smtClean="0"/>
              <a:t/>
            </a:r>
            <a:br>
              <a:rPr lang="tr-TR" sz="4000" dirty="0" smtClean="0"/>
            </a:br>
            <a:r>
              <a:rPr lang="tr-TR" sz="4000" dirty="0"/>
              <a:t/>
            </a:r>
            <a:br>
              <a:rPr lang="tr-TR" sz="4000" dirty="0"/>
            </a:br>
            <a:r>
              <a:rPr lang="ar-AE" sz="4000" dirty="0" smtClean="0"/>
              <a:t> </a:t>
            </a:r>
            <a:r>
              <a:rPr lang="ar-AE" sz="4000" dirty="0"/>
              <a:t>يَقُولُونَ لَيَمَسَّنَّ الَّذٖينَ كَفَرُوا مِنْهُمْ عَذَابٌ اَلٖيمٌ</a:t>
            </a:r>
            <a:r>
              <a:rPr lang="ar-AE" sz="4000" b="1" dirty="0"/>
              <a:t>﴿٧٣﴾</a:t>
            </a:r>
            <a:endParaRPr lang="tr-TR" sz="2000" dirty="0"/>
          </a:p>
        </p:txBody>
      </p:sp>
    </p:spTree>
    <p:extLst>
      <p:ext uri="{BB962C8B-B14F-4D97-AF65-F5344CB8AC3E}">
        <p14:creationId xmlns:p14="http://schemas.microsoft.com/office/powerpoint/2010/main" val="2313604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49336"/>
            <a:ext cx="12192000" cy="2408663"/>
          </a:xfrm>
        </p:spPr>
        <p:txBody>
          <a:bodyPr>
            <a:normAutofit/>
          </a:bodyPr>
          <a:lstStyle/>
          <a:p>
            <a:r>
              <a:rPr lang="tr-TR" b="1" i="1" dirty="0"/>
              <a:t>﴾19﴿De ki: “Hangi şahidin şahitliği daha güvenilirdir?” De ki: “Benimle sizin aranızda Allah şahittir. Bu Kur’an bana, hem sizi hem de ulaştığı herkesi onunla uyarmam için </a:t>
            </a:r>
            <a:r>
              <a:rPr lang="tr-TR" b="1" i="1" dirty="0" err="1"/>
              <a:t>vahyedildi</a:t>
            </a:r>
            <a:r>
              <a:rPr lang="tr-TR" b="1" i="1" dirty="0"/>
              <a:t>. Yoksa siz Allah ile beraber başka tanrılar olduğuna şahitlik mi ediyorsunuz?” De ki: “Ben buna şahitlik etmem.” De ki: «O, ancak bir tek Allah’tır; ben sizin ortak koştuğunuz şeylerden kesinlikle uzağım.”</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673" y="0"/>
            <a:ext cx="3293327"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smtClean="0">
                <a:solidFill>
                  <a:srgbClr val="725945"/>
                </a:solidFill>
                <a:latin typeface="Helvetica Neue"/>
                <a:hlinkClick r:id="rId2"/>
              </a:rPr>
              <a:t>19</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96429"/>
            <a:ext cx="12192000" cy="1750742"/>
          </a:xfrm>
        </p:spPr>
        <p:txBody>
          <a:bodyPr>
            <a:noAutofit/>
          </a:bodyPr>
          <a:lstStyle/>
          <a:p>
            <a:r>
              <a:rPr lang="ar-AE" sz="3600" dirty="0"/>
              <a:t>قُلْ اَيُّ شَيْءٍ اَكْبَرُ شَهَادَةًؕ قُلِ اللّٰهُ شَهٖيدٌ بَيْنٖي وَبَيْنَكُمْ وَاُو۫حِيَ اِلَيَّ هٰذَا الْقُرْاٰنُ لِاُنْذِرَكُمْ </a:t>
            </a:r>
            <a:r>
              <a:rPr lang="ar-AE" sz="3600" dirty="0" smtClean="0"/>
              <a:t>بِهٖ</a:t>
            </a:r>
            <a:r>
              <a:rPr lang="tr-TR" sz="3600" dirty="0" smtClean="0"/>
              <a:t/>
            </a:r>
            <a:br>
              <a:rPr lang="tr-TR" sz="3600" dirty="0" smtClean="0"/>
            </a:br>
            <a:r>
              <a:rPr lang="tr-TR" sz="3600" dirty="0"/>
              <a:t/>
            </a:r>
            <a:br>
              <a:rPr lang="tr-TR" sz="3600" dirty="0"/>
            </a:br>
            <a:r>
              <a:rPr lang="ar-AE" sz="3600" dirty="0" smtClean="0"/>
              <a:t> </a:t>
            </a:r>
            <a:r>
              <a:rPr lang="ar-AE" sz="3600" dirty="0"/>
              <a:t>وَمَنْ بَلَغَؕ اَئِنَّكُمْ لَتَشْهَدُونَ اَنَّ مَعَ اللّٰهِ اٰلِهَةً اُخْرٰىؕ قُلْ لَٓا اَشْهَدُۚ قُلْ اِنَّمَا هُوَ اِلٰهٌ وَاحِدٌ </a:t>
            </a:r>
            <a:r>
              <a:rPr lang="ar-AE" sz="3600" dirty="0" smtClean="0"/>
              <a:t>وَاِنَّنٖي</a:t>
            </a:r>
            <a:r>
              <a:rPr lang="tr-TR" sz="3600" dirty="0" smtClean="0"/>
              <a:t/>
            </a:r>
            <a:br>
              <a:rPr lang="tr-TR" sz="3600" dirty="0" smtClean="0"/>
            </a:br>
            <a:r>
              <a:rPr lang="tr-TR" sz="3600" dirty="0"/>
              <a:t/>
            </a:r>
            <a:br>
              <a:rPr lang="tr-TR" sz="3600" dirty="0"/>
            </a:br>
            <a:r>
              <a:rPr lang="ar-AE" sz="3600" dirty="0" smtClean="0"/>
              <a:t> </a:t>
            </a:r>
            <a:r>
              <a:rPr lang="ar-AE" sz="3600" dirty="0"/>
              <a:t>بَرٖٓيءٌ مِمَّا تُشْرِكُونَۘ</a:t>
            </a:r>
            <a:r>
              <a:rPr lang="ar-AE" sz="3600" b="1" dirty="0"/>
              <a:t>﴿١٩﴾</a:t>
            </a:r>
            <a:endParaRPr lang="tr-TR" sz="3600" dirty="0"/>
          </a:p>
        </p:txBody>
      </p:sp>
    </p:spTree>
    <p:extLst>
      <p:ext uri="{BB962C8B-B14F-4D97-AF65-F5344CB8AC3E}">
        <p14:creationId xmlns:p14="http://schemas.microsoft.com/office/powerpoint/2010/main" val="2441960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93580"/>
            <a:ext cx="12192000" cy="2464420"/>
          </a:xfrm>
        </p:spPr>
        <p:txBody>
          <a:bodyPr>
            <a:normAutofit/>
          </a:bodyPr>
          <a:lstStyle/>
          <a:p>
            <a:r>
              <a:rPr lang="tr-TR" b="1" i="1" dirty="0"/>
              <a:t>﴾98﴿O, sizi bir tek nefisten yaratmıştır. (Sizin için) bir kalma yeri, bir de emanet olarak konulacağınız yer vardır. Gerçekten biz, derinlemesine düşünen bir topluluk için kanıtları birer birer açıkladık.</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673" y="0"/>
            <a:ext cx="3293327"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smtClean="0">
                <a:solidFill>
                  <a:srgbClr val="725945"/>
                </a:solidFill>
                <a:latin typeface="Helvetica Neue"/>
                <a:hlinkClick r:id="rId2"/>
              </a:rPr>
              <a:t>98</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39824"/>
            <a:ext cx="12192000" cy="1583848"/>
          </a:xfrm>
        </p:spPr>
        <p:txBody>
          <a:bodyPr>
            <a:noAutofit/>
          </a:bodyPr>
          <a:lstStyle/>
          <a:p>
            <a:r>
              <a:rPr lang="ar-AE" sz="4000" dirty="0"/>
              <a:t>وَهُوَ الَّـذٖٓي اَنْشَاَكُمْ مِنْ نَفْسٍ وَاحِدَةٍ فَمُسْتَقَرٌّ وَمُسْتَوْدَعٌؕ قَدْ فَصَّلْنَا الْاٰيَاتِ </a:t>
            </a:r>
            <a:r>
              <a:rPr lang="ar-AE" sz="4000" dirty="0" smtClean="0"/>
              <a:t>لِقَوْمٍ</a:t>
            </a:r>
            <a:r>
              <a:rPr lang="tr-TR" sz="4000" dirty="0" smtClean="0"/>
              <a:t/>
            </a:r>
            <a:br>
              <a:rPr lang="tr-TR" sz="4000" dirty="0" smtClean="0"/>
            </a:br>
            <a:r>
              <a:rPr lang="tr-TR" sz="4000" dirty="0"/>
              <a:t/>
            </a:r>
            <a:br>
              <a:rPr lang="tr-TR" sz="4000" dirty="0"/>
            </a:br>
            <a:r>
              <a:rPr lang="ar-AE" sz="4000" dirty="0" smtClean="0"/>
              <a:t> </a:t>
            </a:r>
            <a:r>
              <a:rPr lang="ar-AE" sz="4000" dirty="0"/>
              <a:t>يَفْقَهُونَ</a:t>
            </a:r>
            <a:r>
              <a:rPr lang="ar-AE" sz="4000" b="1" dirty="0"/>
              <a:t>﴿٩٨﴾</a:t>
            </a:r>
            <a:endParaRPr lang="tr-TR" sz="2000" dirty="0"/>
          </a:p>
        </p:txBody>
      </p:sp>
    </p:spTree>
    <p:extLst>
      <p:ext uri="{BB962C8B-B14F-4D97-AF65-F5344CB8AC3E}">
        <p14:creationId xmlns:p14="http://schemas.microsoft.com/office/powerpoint/2010/main" val="664645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50420"/>
            <a:ext cx="12192000" cy="1003609"/>
          </a:xfrm>
        </p:spPr>
        <p:txBody>
          <a:bodyPr>
            <a:normAutofit/>
          </a:bodyPr>
          <a:lstStyle/>
          <a:p>
            <a:r>
              <a:rPr lang="tr-TR" b="1" i="1" dirty="0"/>
              <a:t>﴾70﴿Dediler ki: “Sen bize tek Allah’a kulluk etmemiz ve atalarımızın tapmakta olduklarını bırakmamız için mi geldin? Eğer doğrulardan isen, bizi tehdit ettiğini (azabı) getir bize!”</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smtClean="0">
                <a:solidFill>
                  <a:srgbClr val="725945"/>
                </a:solidFill>
                <a:latin typeface="Helvetica Neue"/>
                <a:hlinkClick r:id="rId2"/>
              </a:rPr>
              <a:t>70</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06295"/>
            <a:ext cx="12192000" cy="1818933"/>
          </a:xfrm>
        </p:spPr>
        <p:txBody>
          <a:bodyPr>
            <a:noAutofit/>
          </a:bodyPr>
          <a:lstStyle/>
          <a:p>
            <a:pPr rtl="1"/>
            <a:r>
              <a:rPr lang="ar-AE" sz="4800" dirty="0"/>
              <a:t>قَالُٓوا اَجِئْتَنَا لِنَعْبُدَ اللّٰهَ وَحْدَهُ وَنَذَرَ مَا كَانَ يَعْبُدُ اٰبَٓاؤُ۬نَاۚ فَأْتِنَا بِمَا </a:t>
            </a:r>
            <a:r>
              <a:rPr lang="ar-AE" sz="4800" dirty="0" smtClean="0"/>
              <a:t>تَعِدُنَٓا</a:t>
            </a:r>
            <a:r>
              <a:rPr lang="tr-TR" sz="4800" dirty="0" smtClean="0"/>
              <a:t/>
            </a:r>
            <a:br>
              <a:rPr lang="tr-TR" sz="4800" dirty="0" smtClean="0"/>
            </a:br>
            <a:r>
              <a:rPr lang="tr-TR" sz="4800" dirty="0"/>
              <a:t/>
            </a:r>
            <a:br>
              <a:rPr lang="tr-TR" sz="4800" dirty="0"/>
            </a:br>
            <a:r>
              <a:rPr lang="ar-AE" sz="4800" dirty="0" smtClean="0"/>
              <a:t> </a:t>
            </a:r>
            <a:r>
              <a:rPr lang="ar-AE" sz="4800" dirty="0"/>
              <a:t>اِنْ كُنْتَ مِنَ الصَّادِقٖينَ</a:t>
            </a:r>
            <a:r>
              <a:rPr lang="ar-AE" sz="4800" b="1" dirty="0"/>
              <a:t>﴿٧٠﴾</a:t>
            </a:r>
            <a:endParaRPr lang="ar-AE" sz="2800" b="0" i="0" dirty="0">
              <a:solidFill>
                <a:srgbClr val="725945"/>
              </a:solidFill>
              <a:effectLst/>
              <a:latin typeface="Elif1"/>
            </a:endParaRPr>
          </a:p>
        </p:txBody>
      </p:sp>
    </p:spTree>
    <p:extLst>
      <p:ext uri="{BB962C8B-B14F-4D97-AF65-F5344CB8AC3E}">
        <p14:creationId xmlns:p14="http://schemas.microsoft.com/office/powerpoint/2010/main" val="556217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﴾189﴿</a:t>
            </a:r>
            <a:r>
              <a:rPr lang="tr-TR" b="1" i="1" dirty="0">
                <a:solidFill>
                  <a:srgbClr val="4A4A4A"/>
                </a:solidFill>
                <a:effectLst/>
                <a:latin typeface="Helvetica Neue"/>
              </a:rPr>
              <a:t>Sizi bir tek candan yaratan, kendisiyle mutlu olsun diye ondan da eşini yaratan O’dur. Erkek eşiyle beraber olunca kadın hafif bir yük yüklenir, onu bir süre taşır; hamileliği ağırlaşınca rableri olan Allah’a şu sözlerle yakarırlar: “</a:t>
            </a:r>
            <a:r>
              <a:rPr lang="tr-TR" b="1" i="1" dirty="0" err="1">
                <a:solidFill>
                  <a:srgbClr val="4A4A4A"/>
                </a:solidFill>
                <a:effectLst/>
                <a:latin typeface="Helvetica Neue"/>
              </a:rPr>
              <a:t>Andolsun</a:t>
            </a:r>
            <a:r>
              <a:rPr lang="tr-TR" b="1" i="1" dirty="0">
                <a:solidFill>
                  <a:srgbClr val="4A4A4A"/>
                </a:solidFill>
                <a:effectLst/>
                <a:latin typeface="Helvetica Neue"/>
              </a:rPr>
              <a:t>, bize kusursuz bir çocuk verirsen kesinlikle şükredenlerden olacağız!”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189.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06295"/>
            <a:ext cx="12192000" cy="1818933"/>
          </a:xfrm>
        </p:spPr>
        <p:txBody>
          <a:bodyPr>
            <a:noAutofit/>
          </a:bodyPr>
          <a:lstStyle/>
          <a:p>
            <a:pPr rtl="1"/>
            <a:r>
              <a:rPr lang="ar-AE" sz="3600" b="0" i="0" dirty="0">
                <a:solidFill>
                  <a:srgbClr val="725945"/>
                </a:solidFill>
                <a:effectLst/>
                <a:latin typeface="Elif1"/>
              </a:rPr>
              <a:t>هُوَ الَّذٖي خَلَقَكُمْ مِنْ نَفْسٍ وَاحِدَةٍ وَجَعَلَ مِنْهَا زَوْجَهَا لِيَسْكُنَ اِلَيْهَاۚ فَلَمَّا تَغَشّٰيهَا حَمَلَتْ</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حَمْلاً خَفٖيفاً فَمَرَّتْ بِهٖۚ فَلَمَّٓا اَثْقَلَتْ دَعَوَا اللّٰهَ رَبَّهُمَا لَئِنْ اٰتَيْتَنَا صَالِحاً لَنَكُونَنَّ مِنَ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الشَّاكِرٖينَ</a:t>
            </a:r>
            <a:r>
              <a:rPr lang="ar-AE" sz="3600" b="1" i="0" u="none" strike="noStrike" dirty="0">
                <a:solidFill>
                  <a:srgbClr val="725945"/>
                </a:solidFill>
                <a:effectLst/>
                <a:latin typeface="Elif1"/>
              </a:rPr>
              <a:t>﴿١٨٩﴾</a:t>
            </a:r>
            <a:endParaRPr lang="ar-AE" sz="3600" b="0" i="0" dirty="0">
              <a:solidFill>
                <a:srgbClr val="725945"/>
              </a:solidFill>
              <a:effectLst/>
              <a:latin typeface="Elif1"/>
            </a:endParaRPr>
          </a:p>
        </p:txBody>
      </p:sp>
    </p:spTree>
    <p:extLst>
      <p:ext uri="{BB962C8B-B14F-4D97-AF65-F5344CB8AC3E}">
        <p14:creationId xmlns:p14="http://schemas.microsoft.com/office/powerpoint/2010/main" val="490644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﴾31﴿</a:t>
            </a:r>
            <a:r>
              <a:rPr lang="tr-TR" b="1" i="1" dirty="0">
                <a:solidFill>
                  <a:srgbClr val="4A4A4A"/>
                </a:solidFill>
                <a:effectLst/>
                <a:latin typeface="Helvetica Neue"/>
              </a:rPr>
              <a:t>Allah’ı bırakıp da din âlimlerini, rahiplerini, özellikle Meryem oğlu </a:t>
            </a:r>
            <a:r>
              <a:rPr lang="tr-TR" b="1" i="1" dirty="0" err="1">
                <a:solidFill>
                  <a:srgbClr val="4A4A4A"/>
                </a:solidFill>
                <a:effectLst/>
                <a:latin typeface="Helvetica Neue"/>
              </a:rPr>
              <a:t>Mesîh’i</a:t>
            </a:r>
            <a:r>
              <a:rPr lang="tr-TR" b="1" i="1" dirty="0">
                <a:solidFill>
                  <a:srgbClr val="4A4A4A"/>
                </a:solidFill>
                <a:effectLst/>
                <a:latin typeface="Helvetica Neue"/>
              </a:rPr>
              <a:t> rab edindiler. Oysa tek bir Tanrı’ya kulluk etmekle emrolunmuşlardı. O’ndan başka tanrı yoktur; O yüceler yücesidir, onların yakıştırdıkları eş ve ortaklardan bütünüyle uzaktır.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42917" y="0"/>
            <a:ext cx="3349083" cy="1477328"/>
          </a:xfrm>
          <a:prstGeom prst="rect">
            <a:avLst/>
          </a:prstGeom>
          <a:noFill/>
        </p:spPr>
        <p:txBody>
          <a:bodyPr wrap="square" rtlCol="0">
            <a:spAutoFit/>
          </a:bodyPr>
          <a:lstStyle/>
          <a:p>
            <a:r>
              <a:rPr lang="tr-TR" sz="2400" b="1" i="0" dirty="0" err="1">
                <a:solidFill>
                  <a:srgbClr val="725945"/>
                </a:solidFill>
                <a:effectLst/>
                <a:latin typeface="Helvetica Neue"/>
              </a:rPr>
              <a:t>Tevbe</a:t>
            </a:r>
            <a:r>
              <a:rPr lang="tr-TR" sz="2400" b="1" i="0" dirty="0">
                <a:solidFill>
                  <a:srgbClr val="725945"/>
                </a:solidFill>
                <a:effectLst/>
                <a:latin typeface="Helvetica Neue"/>
              </a:rPr>
              <a:t> Suresi </a:t>
            </a:r>
            <a:r>
              <a:rPr lang="tr-TR" sz="2200" b="1" i="0" dirty="0">
                <a:solidFill>
                  <a:srgbClr val="725945"/>
                </a:solidFill>
                <a:effectLst/>
                <a:latin typeface="inherit"/>
              </a:rPr>
              <a:t>- 9.Sure </a:t>
            </a:r>
          </a:p>
          <a:p>
            <a:r>
              <a:rPr lang="tr-TR" sz="2200" b="1" dirty="0">
                <a:solidFill>
                  <a:srgbClr val="725945"/>
                </a:solidFill>
                <a:latin typeface="Helvetica Neue"/>
                <a:hlinkClick r:id="rId2"/>
              </a:rPr>
              <a:t>31.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اِتَّخَذُٓوا اَحْبَارَهُمْ وَرُهْبَانَهُمْ اَرْبَاباً مِنْ دُونِ اللّٰهِ وَالْمَسٖيحَ ابْنَ مَرْيَمَۚ وَمَٓا اُمِرُٓوا اِلَّا لِيَعْبُدُٓوا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اِلٰهاً وَاحِداًۚ لَٓا اِلٰهَ اِلَّا هُوَؕ سُبْحَانَهُ عَمَّا يُشْرِكُونَ</a:t>
            </a:r>
            <a:r>
              <a:rPr lang="ar-AE" sz="3600" b="1" i="0" u="none" strike="noStrike" dirty="0">
                <a:solidFill>
                  <a:srgbClr val="725945"/>
                </a:solidFill>
                <a:effectLst/>
                <a:latin typeface="Elif1"/>
              </a:rPr>
              <a:t>﴿٣١﴾</a:t>
            </a:r>
            <a:endParaRPr lang="ar-AE" sz="3600" b="0" i="0" dirty="0">
              <a:solidFill>
                <a:srgbClr val="725945"/>
              </a:solidFill>
              <a:effectLst/>
              <a:latin typeface="Elif1"/>
            </a:endParaRPr>
          </a:p>
        </p:txBody>
      </p:sp>
    </p:spTree>
    <p:extLst>
      <p:ext uri="{BB962C8B-B14F-4D97-AF65-F5344CB8AC3E}">
        <p14:creationId xmlns:p14="http://schemas.microsoft.com/office/powerpoint/2010/main" val="1349049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﴾19﴿</a:t>
            </a:r>
            <a:r>
              <a:rPr lang="tr-TR" b="1" i="1" dirty="0">
                <a:solidFill>
                  <a:srgbClr val="4A4A4A"/>
                </a:solidFill>
                <a:effectLst/>
                <a:latin typeface="Helvetica Neue"/>
              </a:rPr>
              <a:t>İnsanlar (inanç birliği içinde bütünleşmiş) tek bir topluluktan ibaretti, sonra aralarında inanç farklılığı oluştu. Eğer rabbinin katından daha önce verilmiş bir söz olmasaydı, ayrılığa düştükleri konuda aralarında hüküm verilir, iş bitirilirdi.</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20254" y="0"/>
            <a:ext cx="347174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19.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25016"/>
            <a:ext cx="12192000" cy="1583848"/>
          </a:xfrm>
        </p:spPr>
        <p:txBody>
          <a:bodyPr>
            <a:noAutofit/>
          </a:bodyPr>
          <a:lstStyle/>
          <a:p>
            <a:pPr rtl="1"/>
            <a:r>
              <a:rPr lang="ar-AE" sz="3600" b="0" i="0" dirty="0">
                <a:solidFill>
                  <a:srgbClr val="725945"/>
                </a:solidFill>
                <a:effectLst/>
                <a:latin typeface="Elif1"/>
              </a:rPr>
              <a:t>وَمَا كَانَ النَّاسُ اِلَّٓا اُمَّةً وَاحِدَةً فَاخْتَلَفُواؕ وَلَوْلَا كَلِمَةٌ سَبَقَتْ مِنْ رَبِّكَ لَقُضِيَ بَيْنَهُمْ فٖيمَا فٖيهِ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يَخْتَلِفُونَ</a:t>
            </a:r>
            <a:r>
              <a:rPr lang="ar-AE" sz="3600" b="1" i="0" u="none" strike="noStrike" dirty="0">
                <a:solidFill>
                  <a:srgbClr val="725945"/>
                </a:solidFill>
                <a:effectLst/>
                <a:latin typeface="Elif1"/>
              </a:rPr>
              <a:t>﴿١٩﴾</a:t>
            </a:r>
            <a:endParaRPr lang="ar-AE" sz="3600" b="0" i="0" dirty="0">
              <a:solidFill>
                <a:srgbClr val="725945"/>
              </a:solidFill>
              <a:effectLst/>
              <a:latin typeface="Elif1"/>
            </a:endParaRPr>
          </a:p>
        </p:txBody>
      </p:sp>
    </p:spTree>
    <p:extLst>
      <p:ext uri="{BB962C8B-B14F-4D97-AF65-F5344CB8AC3E}">
        <p14:creationId xmlns:p14="http://schemas.microsoft.com/office/powerpoint/2010/main" val="2971797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pPr lvl="1"/>
            <a:r>
              <a:rPr lang="tr-TR" b="1" i="1" u="none" strike="noStrike" dirty="0">
                <a:solidFill>
                  <a:srgbClr val="725945"/>
                </a:solidFill>
                <a:effectLst/>
                <a:latin typeface="Helvetica Neue"/>
              </a:rPr>
              <a:t>﴾118-119﴿</a:t>
            </a:r>
            <a:r>
              <a:rPr lang="tr-TR" b="1" i="1" dirty="0">
                <a:solidFill>
                  <a:srgbClr val="4A4A4A"/>
                </a:solidFill>
                <a:effectLst/>
                <a:latin typeface="Helvetica Neue"/>
              </a:rPr>
              <a:t>Rabbin dileseydi insanları elbette tek bir ümmet yapardı. Fakat onlar hep ihtilâf içinde olacaklardır, rabbinin esirgedikleri müstesna; zaten O insanları buna uygun yaratmıştır. Böylece rabbinin, “</a:t>
            </a:r>
            <a:r>
              <a:rPr lang="tr-TR" b="1" i="1" dirty="0" err="1">
                <a:solidFill>
                  <a:srgbClr val="4A4A4A"/>
                </a:solidFill>
                <a:effectLst/>
                <a:latin typeface="Helvetica Neue"/>
              </a:rPr>
              <a:t>Andolsun</a:t>
            </a:r>
            <a:r>
              <a:rPr lang="tr-TR" b="1" i="1" dirty="0">
                <a:solidFill>
                  <a:srgbClr val="4A4A4A"/>
                </a:solidFill>
                <a:effectLst/>
                <a:latin typeface="Helvetica Neue"/>
              </a:rPr>
              <a:t> ki cehennemi hem insanlar hem cinlerle dolduracağım” sözü yerini bulmuş oldu.</a:t>
            </a:r>
            <a:endParaRPr lang="tr-TR" sz="3996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44001" y="0"/>
            <a:ext cx="3048000"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smtClean="0">
                <a:solidFill>
                  <a:srgbClr val="725945"/>
                </a:solidFill>
                <a:latin typeface="Helvetica Neue"/>
                <a:hlinkClick r:id="rId2"/>
              </a:rPr>
              <a:t>118 - 119.</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559992"/>
            <a:ext cx="12192000" cy="1187214"/>
          </a:xfrm>
        </p:spPr>
        <p:txBody>
          <a:bodyPr>
            <a:noAutofit/>
          </a:bodyPr>
          <a:lstStyle/>
          <a:p>
            <a:pPr rtl="1"/>
            <a:r>
              <a:rPr lang="ar-AE" sz="3600" b="0" i="0" dirty="0">
                <a:solidFill>
                  <a:srgbClr val="725945"/>
                </a:solidFill>
                <a:effectLst/>
                <a:latin typeface="Elif1"/>
              </a:rPr>
              <a:t>وَلَوْ شَٓاءَ رَبُّكَ لَجَعَلَ النَّاسَ اُمَّةً وَاحِدَةً وَلَا يَزَالُونَ مُخْتَلِفٖينَۙ</a:t>
            </a:r>
            <a:r>
              <a:rPr lang="ar-AE" sz="3600" b="1" i="0" u="none" strike="noStrike" dirty="0">
                <a:solidFill>
                  <a:srgbClr val="725945"/>
                </a:solidFill>
                <a:effectLst/>
                <a:latin typeface="Elif1"/>
              </a:rPr>
              <a:t>﴿١١٨﴾</a:t>
            </a:r>
            <a:r>
              <a:rPr lang="tr-TR" sz="3600" b="1" i="0" u="none" strike="noStrike" dirty="0">
                <a:solidFill>
                  <a:srgbClr val="725945"/>
                </a:solidFill>
                <a:effectLst/>
                <a:latin typeface="Elif1"/>
              </a:rPr>
              <a:t/>
            </a:r>
            <a:br>
              <a:rPr lang="tr-TR" sz="3600" b="1" i="0" u="none" strike="noStrike" dirty="0">
                <a:solidFill>
                  <a:srgbClr val="725945"/>
                </a:solidFill>
                <a:effectLst/>
                <a:latin typeface="Elif1"/>
              </a:rPr>
            </a:br>
            <a:r>
              <a:rPr lang="ar-AE" sz="3600" b="0" i="0" dirty="0">
                <a:solidFill>
                  <a:srgbClr val="725945"/>
                </a:solidFill>
                <a:effectLst/>
                <a:latin typeface="Elif1"/>
              </a:rPr>
              <a:t/>
            </a:r>
            <a:br>
              <a:rPr lang="ar-AE" sz="3600" b="0" i="0" dirty="0">
                <a:solidFill>
                  <a:srgbClr val="725945"/>
                </a:solidFill>
                <a:effectLst/>
                <a:latin typeface="Elif1"/>
              </a:rPr>
            </a:br>
            <a:r>
              <a:rPr lang="ar-AE" sz="3600" b="0" i="0" dirty="0">
                <a:solidFill>
                  <a:srgbClr val="725945"/>
                </a:solidFill>
                <a:effectLst/>
                <a:latin typeface="Elif1"/>
              </a:rPr>
              <a:t>اِلَّا مَنْ رَحِمَ رَبُّكَۜ وَلِذٰلِكَ خَلَقَهُمْۜ وَتَمَّتْ كَلِمَةُ رَبِّكَ لَاَمْلَـَٔنَّ جَهَنَّمَ مِنَ الْجِنَّةِ وَالنَّاسِ</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اَجْمَع۪ينَ</a:t>
            </a:r>
            <a:r>
              <a:rPr lang="ar-AE" sz="3600" b="1" i="0" u="none" strike="noStrike" dirty="0">
                <a:solidFill>
                  <a:srgbClr val="725945"/>
                </a:solidFill>
                <a:effectLst/>
                <a:latin typeface="Elif1"/>
              </a:rPr>
              <a:t>﴿١١٩﴾</a:t>
            </a:r>
            <a:endParaRPr lang="ar-AE" sz="3600" b="0" i="0" dirty="0">
              <a:solidFill>
                <a:srgbClr val="725945"/>
              </a:solidFill>
              <a:effectLst/>
              <a:latin typeface="Elif1"/>
            </a:endParaRPr>
          </a:p>
        </p:txBody>
      </p:sp>
    </p:spTree>
    <p:extLst>
      <p:ext uri="{BB962C8B-B14F-4D97-AF65-F5344CB8AC3E}">
        <p14:creationId xmlns:p14="http://schemas.microsoft.com/office/powerpoint/2010/main" val="2710016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158548"/>
          </a:xfrm>
        </p:spPr>
        <p:txBody>
          <a:bodyPr>
            <a:normAutofit/>
          </a:bodyPr>
          <a:lstStyle/>
          <a:p>
            <a:r>
              <a:rPr lang="tr-TR" sz="2200" b="1" i="1" dirty="0"/>
              <a:t>﴾31﴿Aziz’in karısı, kadınların dedikodularını duyunca onlara davetçi gönderdi; yaslanmaları için yastıklar hazırladı ve onlardan her birine bir bıçak verdi. (Kadınlar meyvelerini soyarken </a:t>
            </a:r>
            <a:r>
              <a:rPr lang="tr-TR" sz="2200" b="1" i="1" dirty="0" err="1"/>
              <a:t>Yûsuf’a</a:t>
            </a:r>
            <a:r>
              <a:rPr lang="tr-TR" sz="2200" b="1" i="1" dirty="0"/>
              <a:t>), “karşılarına çık!” dedi. Kadınlar </a:t>
            </a:r>
            <a:r>
              <a:rPr lang="tr-TR" sz="2200" b="1" i="1" dirty="0" err="1"/>
              <a:t>Yûsuf’u</a:t>
            </a:r>
            <a:r>
              <a:rPr lang="tr-TR" sz="2200" b="1" i="1" dirty="0"/>
              <a:t> görünce güzelliği karşısında şaşırıp kaldılar. Bu yüzden ellerini kestiler ve “Aman </a:t>
            </a:r>
            <a:r>
              <a:rPr lang="tr-TR" sz="2200" b="1" i="1" dirty="0" err="1"/>
              <a:t>Allahım</a:t>
            </a:r>
            <a:r>
              <a:rPr lang="tr-TR" sz="2200" b="1" i="1" dirty="0"/>
              <a:t>! Bu bir beşer değil, bu ancak seçkin bir melektir!” dediler.</a:t>
            </a:r>
            <a:endParaRPr lang="tr-TR" sz="22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98313" y="0"/>
            <a:ext cx="3393688" cy="1477328"/>
          </a:xfrm>
          <a:prstGeom prst="rect">
            <a:avLst/>
          </a:prstGeom>
          <a:noFill/>
        </p:spPr>
        <p:txBody>
          <a:bodyPr wrap="square" rtlCol="0">
            <a:spAutoFit/>
          </a:bodyPr>
          <a:lstStyle/>
          <a:p>
            <a:r>
              <a:rPr lang="tr-TR" sz="2400" b="1" i="0" dirty="0" err="1">
                <a:solidFill>
                  <a:srgbClr val="725945"/>
                </a:solidFill>
                <a:effectLst/>
                <a:latin typeface="Helvetica Neue"/>
              </a:rPr>
              <a:t>Yûsuf</a:t>
            </a:r>
            <a:r>
              <a:rPr lang="tr-TR" sz="2400" b="1" i="0" dirty="0">
                <a:solidFill>
                  <a:srgbClr val="725945"/>
                </a:solidFill>
                <a:effectLst/>
                <a:latin typeface="Helvetica Neue"/>
              </a:rPr>
              <a:t> Suresi </a:t>
            </a:r>
            <a:r>
              <a:rPr lang="tr-TR" sz="2200" b="1" i="0" dirty="0">
                <a:solidFill>
                  <a:srgbClr val="725945"/>
                </a:solidFill>
                <a:effectLst/>
                <a:latin typeface="inherit"/>
              </a:rPr>
              <a:t>- 12.Sure </a:t>
            </a:r>
          </a:p>
          <a:p>
            <a:r>
              <a:rPr lang="tr-TR" sz="2200" b="1" dirty="0" smtClean="0">
                <a:solidFill>
                  <a:srgbClr val="725945"/>
                </a:solidFill>
                <a:latin typeface="Helvetica Neue"/>
                <a:hlinkClick r:id="rId2"/>
              </a:rPr>
              <a:t>31</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519649"/>
            <a:ext cx="12192000" cy="1187214"/>
          </a:xfrm>
        </p:spPr>
        <p:txBody>
          <a:bodyPr>
            <a:noAutofit/>
          </a:bodyPr>
          <a:lstStyle/>
          <a:p>
            <a:pPr rtl="1"/>
            <a:r>
              <a:rPr lang="ar-AE" sz="3600" dirty="0"/>
              <a:t>فَلَمَّا سَمِعَتْ بِمَكْرِهِنَّ اَرْسَلَتْ اِلَيْهِنَّ وَاَعْتَدَتْ لَهُنَّ مُتَّكَـٔاً وَاٰتَتْ كُلَّ وَاحِدَةٍ مِنْهُنَّ </a:t>
            </a:r>
            <a:r>
              <a:rPr lang="ar-AE" sz="3600" dirty="0" smtClean="0"/>
              <a:t>سِكّٖيناً</a:t>
            </a:r>
            <a:r>
              <a:rPr lang="tr-TR" sz="3600" dirty="0" smtClean="0"/>
              <a:t/>
            </a:r>
            <a:br>
              <a:rPr lang="tr-TR" sz="3600" dirty="0" smtClean="0"/>
            </a:br>
            <a:r>
              <a:rPr lang="tr-TR" sz="3600" dirty="0"/>
              <a:t/>
            </a:r>
            <a:br>
              <a:rPr lang="tr-TR" sz="3600" dirty="0"/>
            </a:br>
            <a:r>
              <a:rPr lang="ar-AE" sz="3600" dirty="0" smtClean="0"/>
              <a:t> </a:t>
            </a:r>
            <a:r>
              <a:rPr lang="ar-AE" sz="3600" dirty="0"/>
              <a:t>وَقَالَتِ اخْرُجْ عَلَيْهِنَّۚ فَلَمَّا رَاَيْنَهُٓ اَكْبَرْنَهُ وَقَطَّعْنَ اَيْدِيَهُنَّ وَقُلْنَ حَاشَ لِلّٰهِ مَا هٰذَا بَشَراًؕ </a:t>
            </a:r>
            <a:r>
              <a:rPr lang="ar-AE" sz="3600" dirty="0" smtClean="0"/>
              <a:t>اِنْ</a:t>
            </a:r>
            <a:r>
              <a:rPr lang="tr-TR" sz="3600" dirty="0" smtClean="0"/>
              <a:t/>
            </a:r>
            <a:br>
              <a:rPr lang="tr-TR" sz="3600" dirty="0" smtClean="0"/>
            </a:br>
            <a:r>
              <a:rPr lang="tr-TR" sz="3600" dirty="0"/>
              <a:t/>
            </a:r>
            <a:br>
              <a:rPr lang="tr-TR" sz="3600" dirty="0"/>
            </a:br>
            <a:r>
              <a:rPr lang="ar-AE" sz="3600" dirty="0" smtClean="0"/>
              <a:t> </a:t>
            </a:r>
            <a:r>
              <a:rPr lang="ar-AE" sz="3600" dirty="0"/>
              <a:t>هٰذَٓا اِلَّا مَلَكٌ كَرٖيمٌ</a:t>
            </a:r>
            <a:r>
              <a:rPr lang="ar-AE" sz="3600" b="1" dirty="0"/>
              <a:t>﴿٣١﴾</a:t>
            </a:r>
            <a:endParaRPr lang="ar-AE" sz="3600" b="0" i="0" dirty="0">
              <a:solidFill>
                <a:srgbClr val="725945"/>
              </a:solidFill>
              <a:effectLst/>
              <a:latin typeface="Elif1"/>
            </a:endParaRPr>
          </a:p>
        </p:txBody>
      </p:sp>
    </p:spTree>
    <p:extLst>
      <p:ext uri="{BB962C8B-B14F-4D97-AF65-F5344CB8AC3E}">
        <p14:creationId xmlns:p14="http://schemas.microsoft.com/office/powerpoint/2010/main" val="934435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dirty="0"/>
              <a:t>﴾39﴿Ey hapishane arkadaşlarım! Çeşit çeşit tanrılar mı, yoksa gücüne karşı durulamaz olan bir tek Allah mı (inanıp bağlanmak için) daha iyi?</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98313" y="0"/>
            <a:ext cx="3393688" cy="1477328"/>
          </a:xfrm>
          <a:prstGeom prst="rect">
            <a:avLst/>
          </a:prstGeom>
          <a:noFill/>
        </p:spPr>
        <p:txBody>
          <a:bodyPr wrap="square" rtlCol="0">
            <a:spAutoFit/>
          </a:bodyPr>
          <a:lstStyle/>
          <a:p>
            <a:r>
              <a:rPr lang="tr-TR" sz="2400" b="1" i="0" dirty="0" err="1">
                <a:solidFill>
                  <a:srgbClr val="725945"/>
                </a:solidFill>
                <a:effectLst/>
                <a:latin typeface="Helvetica Neue"/>
              </a:rPr>
              <a:t>Yûsuf</a:t>
            </a:r>
            <a:r>
              <a:rPr lang="tr-TR" sz="2400" b="1" i="0" dirty="0">
                <a:solidFill>
                  <a:srgbClr val="725945"/>
                </a:solidFill>
                <a:effectLst/>
                <a:latin typeface="Helvetica Neue"/>
              </a:rPr>
              <a:t> Suresi </a:t>
            </a:r>
            <a:r>
              <a:rPr lang="tr-TR" sz="2200" b="1" i="0" dirty="0">
                <a:solidFill>
                  <a:srgbClr val="725945"/>
                </a:solidFill>
                <a:effectLst/>
                <a:latin typeface="inherit"/>
              </a:rPr>
              <a:t>- 12.Sure </a:t>
            </a:r>
          </a:p>
          <a:p>
            <a:r>
              <a:rPr lang="tr-TR" sz="2200" b="1" dirty="0" smtClean="0">
                <a:solidFill>
                  <a:srgbClr val="725945"/>
                </a:solidFill>
                <a:latin typeface="Helvetica Neue"/>
                <a:hlinkClick r:id="rId2"/>
              </a:rPr>
              <a:t>39</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4400" dirty="0"/>
              <a:t>يَا صَاحِبَيِ السِّجْنِ ءَاَرْبَابٌ مُتَفَرِّقُونَ خَيْرٌ اَمِ اللّٰهُ الْوَاحِدُ الْقَهَّارُؕ</a:t>
            </a:r>
            <a:r>
              <a:rPr lang="ar-AE" sz="4400" b="1" dirty="0"/>
              <a:t>﴿٣٩﴾</a:t>
            </a:r>
            <a:endParaRPr lang="ar-AE" sz="2400" b="0" i="0" dirty="0">
              <a:solidFill>
                <a:srgbClr val="725945"/>
              </a:solidFill>
              <a:effectLst/>
              <a:latin typeface="Elif1"/>
            </a:endParaRPr>
          </a:p>
        </p:txBody>
      </p:sp>
    </p:spTree>
    <p:extLst>
      <p:ext uri="{BB962C8B-B14F-4D97-AF65-F5344CB8AC3E}">
        <p14:creationId xmlns:p14="http://schemas.microsoft.com/office/powerpoint/2010/main" val="667520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dirty="0"/>
              <a:t>﴾67﴿Sonra şunu söyledi: “Oğullarım! (Şehre) hepiniz bir kapıdan girmeyin, ayrı ayrı kapılardan girin. Ama Allah’tan gelecek hiçbir şeyi sizden savamam. Hüküm Allah’tan başkasının değildir. Ben yalnız O’na güvenip dayandım. Güvenecek olanlar yalnız O’na güvenip dayansınlar.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98313" y="0"/>
            <a:ext cx="3393688" cy="1477328"/>
          </a:xfrm>
          <a:prstGeom prst="rect">
            <a:avLst/>
          </a:prstGeom>
          <a:noFill/>
        </p:spPr>
        <p:txBody>
          <a:bodyPr wrap="square" rtlCol="0">
            <a:spAutoFit/>
          </a:bodyPr>
          <a:lstStyle/>
          <a:p>
            <a:r>
              <a:rPr lang="tr-TR" sz="2400" b="1" i="0" dirty="0" err="1">
                <a:solidFill>
                  <a:srgbClr val="725945"/>
                </a:solidFill>
                <a:effectLst/>
                <a:latin typeface="Helvetica Neue"/>
              </a:rPr>
              <a:t>Yûsuf</a:t>
            </a:r>
            <a:r>
              <a:rPr lang="tr-TR" sz="2400" b="1" i="0" dirty="0">
                <a:solidFill>
                  <a:srgbClr val="725945"/>
                </a:solidFill>
                <a:effectLst/>
                <a:latin typeface="Helvetica Neue"/>
              </a:rPr>
              <a:t> Suresi </a:t>
            </a:r>
            <a:r>
              <a:rPr lang="tr-TR" sz="2200" b="1" i="0" dirty="0">
                <a:solidFill>
                  <a:srgbClr val="725945"/>
                </a:solidFill>
                <a:effectLst/>
                <a:latin typeface="inherit"/>
              </a:rPr>
              <a:t>- 12.Sure </a:t>
            </a:r>
          </a:p>
          <a:p>
            <a:r>
              <a:rPr lang="tr-TR" sz="2200" b="1" dirty="0" smtClean="0">
                <a:solidFill>
                  <a:srgbClr val="725945"/>
                </a:solidFill>
                <a:latin typeface="Helvetica Neue"/>
                <a:hlinkClick r:id="rId2"/>
              </a:rPr>
              <a:t>67.</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dirty="0"/>
              <a:t>وَقَالَ يَا بَنِيَّ لَا تَدْخُلُوا مِنْ بَابٍ وَاحِدٍ وَادْخُلُوا مِنْ اَبْوَابٍ مُتَفَرِّقَةٍؕ وَمَٓا اُغْنٖي عَنْكُمْ مِنَ </a:t>
            </a:r>
            <a:r>
              <a:rPr lang="ar-AE" sz="3600" dirty="0" smtClean="0"/>
              <a:t>اللّٰهِ</a:t>
            </a:r>
            <a:r>
              <a:rPr lang="tr-TR" sz="3600" dirty="0" smtClean="0"/>
              <a:t/>
            </a:r>
            <a:br>
              <a:rPr lang="tr-TR" sz="3600" dirty="0" smtClean="0"/>
            </a:br>
            <a:r>
              <a:rPr lang="tr-TR" sz="3600" dirty="0"/>
              <a:t/>
            </a:r>
            <a:br>
              <a:rPr lang="tr-TR" sz="3600" dirty="0"/>
            </a:br>
            <a:r>
              <a:rPr lang="ar-AE" sz="3600" dirty="0" smtClean="0"/>
              <a:t> </a:t>
            </a:r>
            <a:r>
              <a:rPr lang="ar-AE" sz="3600" dirty="0"/>
              <a:t>مِنْ شَيْءٍؕ اِنِ الْحُكْمُ اِلَّا لِلّٰهِؕ عَلَيْهِ تَوَكَّلْتُۚ وَعَلَيْهِ فَلْيَتَوَكَّلِ الْمُتَوَكِّلُونَ</a:t>
            </a:r>
            <a:r>
              <a:rPr lang="ar-AE" sz="3600" b="1" dirty="0"/>
              <a:t>﴿٦٧﴾</a:t>
            </a:r>
            <a:endParaRPr lang="ar-AE" sz="1800" b="0" i="0" dirty="0">
              <a:solidFill>
                <a:srgbClr val="725945"/>
              </a:solidFill>
              <a:effectLst/>
              <a:latin typeface="Elif1"/>
            </a:endParaRPr>
          </a:p>
        </p:txBody>
      </p:sp>
    </p:spTree>
    <p:extLst>
      <p:ext uri="{BB962C8B-B14F-4D97-AF65-F5344CB8AC3E}">
        <p14:creationId xmlns:p14="http://schemas.microsoft.com/office/powerpoint/2010/main" val="254959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30628"/>
            <a:ext cx="12192000" cy="2854960"/>
          </a:xfrm>
        </p:spPr>
        <p:txBody>
          <a:bodyPr>
            <a:normAutofit/>
          </a:bodyPr>
          <a:lstStyle/>
          <a:p>
            <a:r>
              <a:rPr lang="tr-TR" b="1" i="1" dirty="0"/>
              <a:t>﴾4﴿Yeryüzünde birbirine komşu parçalar, üzüm bağları, ekinler; </a:t>
            </a:r>
            <a:r>
              <a:rPr lang="tr-TR" b="1" i="1" dirty="0" err="1"/>
              <a:t>sürgünlü</a:t>
            </a:r>
            <a:r>
              <a:rPr lang="tr-TR" b="1" i="1" dirty="0"/>
              <a:t>-çatallı ve tek gövdeli hurma ağaçları vardır; hepsi bir tek su ile sulanır. Böyle iken üründe bir kısmını bir kısmına üstün kılarız. İşte bunlarda akıllarını kullanan insanlar için ibretler vardır.</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smtClean="0">
                <a:solidFill>
                  <a:srgbClr val="725945"/>
                </a:solidFill>
                <a:latin typeface="Helvetica Neue"/>
                <a:hlinkClick r:id="rId2"/>
              </a:rPr>
              <a:t>4.</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3169788"/>
            <a:ext cx="12192000" cy="1187214"/>
          </a:xfrm>
        </p:spPr>
        <p:txBody>
          <a:bodyPr>
            <a:noAutofit/>
          </a:bodyPr>
          <a:lstStyle/>
          <a:p>
            <a:pPr rtl="1"/>
            <a:r>
              <a:rPr lang="ar-AE" sz="3600" dirty="0"/>
              <a:t>وَفِي الْاَرْضِ قِطَعٌ مُتَجَاوِرَاتٌ وَجَنَّاتٌ مِنْ اَعْنَابٍ وَزَرْعٌ </a:t>
            </a:r>
            <a:r>
              <a:rPr lang="ar-AE" sz="3600" dirty="0" smtClean="0"/>
              <a:t>وَنَخٖيلٌ </a:t>
            </a:r>
            <a:r>
              <a:rPr lang="ar-AE" sz="3600" dirty="0"/>
              <a:t>صِنْوَانٌ وَغَيْرُ </a:t>
            </a:r>
            <a:r>
              <a:rPr lang="ar-AE" sz="3600" dirty="0" smtClean="0"/>
              <a:t>صِنْوَانٍ</a:t>
            </a:r>
            <a:r>
              <a:rPr lang="tr-TR" sz="3600" dirty="0" smtClean="0"/>
              <a:t/>
            </a:r>
            <a:br>
              <a:rPr lang="tr-TR" sz="3600" dirty="0" smtClean="0"/>
            </a:br>
            <a:r>
              <a:rPr lang="tr-TR" sz="3600" dirty="0"/>
              <a:t/>
            </a:r>
            <a:br>
              <a:rPr lang="tr-TR" sz="3600" dirty="0"/>
            </a:br>
            <a:r>
              <a:rPr lang="ar-AE" sz="3600" dirty="0" smtClean="0"/>
              <a:t> </a:t>
            </a:r>
            <a:r>
              <a:rPr lang="ar-AE" sz="3600" dirty="0"/>
              <a:t>يُسْقٰى بِمَٓاءٍ وَاحِدٍࣞ وَنُفَضِّلُ بَعْضَهَا </a:t>
            </a:r>
            <a:r>
              <a:rPr lang="ar-AE" sz="3600" dirty="0" smtClean="0"/>
              <a:t>عَلٰى </a:t>
            </a:r>
            <a:r>
              <a:rPr lang="ar-AE" sz="3600" dirty="0"/>
              <a:t>بَعْضٍ فِي الْاُكُلِؕ اِنَّ فٖي ذٰلِكَ لَاٰيَاتٍ لِقَوْمٍ </a:t>
            </a:r>
            <a:r>
              <a:rPr lang="tr-TR" sz="3600" dirty="0" smtClean="0"/>
              <a:t/>
            </a:r>
            <a:br>
              <a:rPr lang="tr-TR" sz="3600" dirty="0" smtClean="0"/>
            </a:br>
            <a:r>
              <a:rPr lang="tr-TR" sz="3600" dirty="0"/>
              <a:t/>
            </a:r>
            <a:br>
              <a:rPr lang="tr-TR" sz="3600" dirty="0"/>
            </a:br>
            <a:r>
              <a:rPr lang="ar-AE" sz="3600" dirty="0" smtClean="0"/>
              <a:t>يَعْقِلُونَ</a:t>
            </a:r>
            <a:r>
              <a:rPr lang="ar-AE" sz="3600" b="1" dirty="0" smtClean="0"/>
              <a:t>﴿٤</a:t>
            </a:r>
            <a:r>
              <a:rPr lang="ar-AE" sz="3600" b="1" dirty="0"/>
              <a:t>﴾</a:t>
            </a:r>
            <a:endParaRPr lang="ar-AE" sz="1800" b="0" i="0" dirty="0">
              <a:solidFill>
                <a:srgbClr val="725945"/>
              </a:solidFill>
              <a:effectLst/>
              <a:latin typeface="Elif1"/>
            </a:endParaRPr>
          </a:p>
        </p:txBody>
      </p:sp>
    </p:spTree>
    <p:extLst>
      <p:ext uri="{BB962C8B-B14F-4D97-AF65-F5344CB8AC3E}">
        <p14:creationId xmlns:p14="http://schemas.microsoft.com/office/powerpoint/2010/main" val="6583895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30628"/>
            <a:ext cx="12192000" cy="2854960"/>
          </a:xfrm>
        </p:spPr>
        <p:txBody>
          <a:bodyPr>
            <a:normAutofit/>
          </a:bodyPr>
          <a:lstStyle/>
          <a:p>
            <a:r>
              <a:rPr lang="tr-TR" sz="1800" b="1" i="1" u="none" strike="noStrike" dirty="0">
                <a:solidFill>
                  <a:srgbClr val="725945"/>
                </a:solidFill>
                <a:effectLst/>
                <a:latin typeface="Helvetica Neue"/>
              </a:rPr>
              <a:t>﴾16﴿</a:t>
            </a:r>
            <a:r>
              <a:rPr lang="tr-TR" sz="1800" b="1" i="1" dirty="0">
                <a:solidFill>
                  <a:srgbClr val="4A4A4A"/>
                </a:solidFill>
                <a:effectLst/>
                <a:latin typeface="Helvetica Neue"/>
              </a:rPr>
              <a:t>“Göklerin ve yerin rabbi kimdir?” diye sor. “Allah’tır” diye de cevap ver; sonra de ki: “Öyle ise O’nu bırakıp da kendilerine bile fayda sağlama veya zararı önleme gücüne sahip olmayanları </a:t>
            </a:r>
            <a:r>
              <a:rPr lang="tr-TR" sz="1800" b="1" i="1" dirty="0" err="1">
                <a:solidFill>
                  <a:srgbClr val="4A4A4A"/>
                </a:solidFill>
                <a:effectLst/>
                <a:latin typeface="Helvetica Neue"/>
              </a:rPr>
              <a:t>velîler</a:t>
            </a:r>
            <a:r>
              <a:rPr lang="tr-TR" sz="1800" b="1" i="1" dirty="0">
                <a:solidFill>
                  <a:srgbClr val="4A4A4A"/>
                </a:solidFill>
                <a:effectLst/>
                <a:latin typeface="Helvetica Neue"/>
              </a:rPr>
              <a:t> yerine mi koyuyorsunuz?” Sor onlara: “Hiç körle gören bir olur mu; yahut karanlıklarla aydınlık eşit olur mu?” Yoksa Allah’ın yarattığı gibi yaratan ortaklar buldular da bu iki yaratma arasındaki benzerlikten dolayı mı şaşırdılar? De ki: “Her şeyi yaratan Allah’tır. O birdir, karşı konulamaz güce sahiptir.”</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16.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3169788"/>
            <a:ext cx="12192000" cy="1187214"/>
          </a:xfrm>
        </p:spPr>
        <p:txBody>
          <a:bodyPr>
            <a:noAutofit/>
          </a:bodyPr>
          <a:lstStyle/>
          <a:p>
            <a:pPr rtl="1"/>
            <a:r>
              <a:rPr lang="ar-AE" sz="3600" b="0" i="0" dirty="0">
                <a:solidFill>
                  <a:srgbClr val="725945"/>
                </a:solidFill>
                <a:effectLst/>
                <a:latin typeface="Elif1"/>
              </a:rPr>
              <a:t>قُلْ مَنْ رَبُّ السَّمٰوَاتِ وَالْاَرْضِؕ قُلِ اللّٰهُؕ قُلْ اَفَاتَّخَذْتُمْ مِنْ دُونِهٖٓ اَوْلِيَٓاءَ لَا يَمْلِكُونَ لِاَنْفُسِهِمْ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نَفْعاً وَلَا ضَراًّؕ قُلْ هَلْ يَسْتَوِي الْاَعْمٰى وَالْبَصٖيرُۙ اَمْ هَلْ تَسْتَوِي الظُّلُمَاتُ وَالنُّورُۚ اَمْ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جَعَلُوا لِلّٰهِ شُرَكَٓاءَ خَلَقُوا كَخَلْقِهٖ فَتَشَابَهَ الْخَلْقُ عَلَيْهِمْؕ قُلِ اللّٰهُ خَالِقُ كُلِّ شَيْءٍ وَهُوَ الْوَاحِدُ</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الْقَهَّارُ</a:t>
            </a:r>
            <a:r>
              <a:rPr lang="ar-AE" sz="3600" b="1" i="0" u="none" strike="noStrike" dirty="0">
                <a:solidFill>
                  <a:srgbClr val="725945"/>
                </a:solidFill>
                <a:effectLst/>
                <a:latin typeface="Elif1"/>
              </a:rPr>
              <a:t>﴿١٦﴾</a:t>
            </a:r>
            <a:endParaRPr lang="ar-AE" sz="3600" b="0" i="0" dirty="0">
              <a:solidFill>
                <a:srgbClr val="725945"/>
              </a:solidFill>
              <a:effectLst/>
              <a:latin typeface="Elif1"/>
            </a:endParaRPr>
          </a:p>
        </p:txBody>
      </p:sp>
    </p:spTree>
    <p:extLst>
      <p:ext uri="{BB962C8B-B14F-4D97-AF65-F5344CB8AC3E}">
        <p14:creationId xmlns:p14="http://schemas.microsoft.com/office/powerpoint/2010/main" val="1003633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dirty="0"/>
              <a:t>﴾48﴿Bir gün gelecek, yer başka yere, gökler de başka göklere dönüştürülecek, insanlar gücüne karşı durulamaz olan bir tek Allah’ın huzuruna çıkacaklardır.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530684" y="0"/>
            <a:ext cx="3661318"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smtClean="0">
                <a:solidFill>
                  <a:srgbClr val="725945"/>
                </a:solidFill>
                <a:latin typeface="Helvetica Neue"/>
                <a:hlinkClick r:id="rId2"/>
              </a:rPr>
              <a:t>48.</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4000" dirty="0"/>
              <a:t>يَوْمَ تُبَدَّلُ الْاَرْضُ غَيْرَ الْاَرْضِ وَالسَّمٰوَاتُ وَبَرَزُوا لِلّٰهِ الْوَاحِدِ الْقَهَّارِ</a:t>
            </a:r>
            <a:r>
              <a:rPr lang="ar-AE" sz="4000" b="1" dirty="0"/>
              <a:t>﴿٤٨﴾</a:t>
            </a:r>
            <a:endParaRPr lang="ar-AE" sz="2000" b="0" i="0" dirty="0">
              <a:solidFill>
                <a:srgbClr val="725945"/>
              </a:solidFill>
              <a:effectLst/>
              <a:latin typeface="Elif1"/>
            </a:endParaRPr>
          </a:p>
        </p:txBody>
      </p:sp>
    </p:spTree>
    <p:extLst>
      <p:ext uri="{BB962C8B-B14F-4D97-AF65-F5344CB8AC3E}">
        <p14:creationId xmlns:p14="http://schemas.microsoft.com/office/powerpoint/2010/main" val="21308282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dirty="0"/>
              <a:t>﴾52﴿İşte bu, bütün insanlara, bununla hem uyarılsınlar hem Allah’ın ancak bir tek Tanrı olduğunu bilsinler hem de akıl sahipleri öğüt alsınlar diye yapılmış bir bildirimdir.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530684" y="0"/>
            <a:ext cx="3661318"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smtClean="0">
                <a:solidFill>
                  <a:srgbClr val="725945"/>
                </a:solidFill>
                <a:latin typeface="Helvetica Neue"/>
                <a:hlinkClick r:id="rId2"/>
              </a:rPr>
              <a:t>52</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dirty="0"/>
              <a:t>هٰذَا بَلَاغٌ لِلنَّاسِ وَلِيُنْذَرُوا بِهٖ وَلِيَعْلَمُٓوا اَنَّمَا هُوَ اِلٰهٌ وَاحِدٌ وَلِيَذَّكَّرَ اُو۬لُوا الْاَلْبَابِ</a:t>
            </a:r>
            <a:r>
              <a:rPr lang="ar-AE" sz="3600" b="1" dirty="0"/>
              <a:t>﴿٥٢﴾</a:t>
            </a:r>
            <a:endParaRPr lang="ar-AE" sz="1800" b="0" i="0" dirty="0">
              <a:solidFill>
                <a:srgbClr val="725945"/>
              </a:solidFill>
              <a:effectLst/>
              <a:latin typeface="Elif1"/>
            </a:endParaRPr>
          </a:p>
        </p:txBody>
      </p:sp>
    </p:spTree>
    <p:extLst>
      <p:ext uri="{BB962C8B-B14F-4D97-AF65-F5344CB8AC3E}">
        <p14:creationId xmlns:p14="http://schemas.microsoft.com/office/powerpoint/2010/main" val="2545734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4000" dirty="0"/>
              <a:t>اِلٰهُكُمْ اِلٰهٌ وَاحِدٌۚ فَالَّذٖينَ لَا يُؤْمِنُونَ بِالْاٰخِرَةِ قُلُوبُهُمْ مُنْكِرَةٌ وَهُمْ مُسْتَكْبِرُونَ</a:t>
            </a:r>
            <a:r>
              <a:rPr lang="ar-AE" sz="4000" b="1" dirty="0"/>
              <a:t>﴿٢٢﴾</a:t>
            </a:r>
            <a:endParaRPr lang="tr-TR" sz="2000" dirty="0"/>
          </a:p>
        </p:txBody>
      </p:sp>
      <p:sp>
        <p:nvSpPr>
          <p:cNvPr id="3" name="Alt Başlık 2"/>
          <p:cNvSpPr>
            <a:spLocks noGrp="1"/>
          </p:cNvSpPr>
          <p:nvPr>
            <p:ph type="subTitle" idx="1"/>
          </p:nvPr>
        </p:nvSpPr>
        <p:spPr>
          <a:xfrm>
            <a:off x="0" y="4625782"/>
            <a:ext cx="12192000" cy="1655762"/>
          </a:xfrm>
        </p:spPr>
        <p:txBody>
          <a:bodyPr/>
          <a:lstStyle/>
          <a:p>
            <a:r>
              <a:rPr lang="tr-TR" b="1" i="1" dirty="0"/>
              <a:t>﴾22﴿Sizin tanrınız bir tek tanrıdır. </a:t>
            </a:r>
            <a:r>
              <a:rPr lang="tr-TR" b="1" i="1" dirty="0" err="1"/>
              <a:t>Âhirete</a:t>
            </a:r>
            <a:r>
              <a:rPr lang="tr-TR" b="1" i="1" dirty="0"/>
              <a:t> inanmayanlara gelince, işte onların kalpleri inkârcıdır; onlar ululuk taslayan küstahlardır.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22 </a:t>
            </a:r>
            <a:r>
              <a:rPr lang="tr-TR" sz="2000" b="1" dirty="0" smtClean="0"/>
              <a:t>. Ayet </a:t>
            </a:r>
            <a:endParaRPr lang="tr-TR" sz="2000" dirty="0"/>
          </a:p>
        </p:txBody>
      </p:sp>
    </p:spTree>
    <p:extLst>
      <p:ext uri="{BB962C8B-B14F-4D97-AF65-F5344CB8AC3E}">
        <p14:creationId xmlns:p14="http://schemas.microsoft.com/office/powerpoint/2010/main" val="14864131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4400" dirty="0"/>
              <a:t>وَقَالَ اللّٰهُ لَا تَتَّخِذُٓوا اِلٰهَيْنِ اثْنَيْنِۚ اِنَّمَا هُوَ اِلٰهٌ وَاحِدٌۚ فَاِيَّايَ فَارْهَبُونِ</a:t>
            </a:r>
            <a:r>
              <a:rPr lang="ar-AE" sz="4400" b="1" dirty="0"/>
              <a:t>﴿٥١﴾</a:t>
            </a:r>
            <a:endParaRPr lang="tr-TR" sz="2400" dirty="0"/>
          </a:p>
        </p:txBody>
      </p:sp>
      <p:sp>
        <p:nvSpPr>
          <p:cNvPr id="3" name="Alt Başlık 2"/>
          <p:cNvSpPr>
            <a:spLocks noGrp="1"/>
          </p:cNvSpPr>
          <p:nvPr>
            <p:ph type="subTitle" idx="1"/>
          </p:nvPr>
        </p:nvSpPr>
        <p:spPr>
          <a:xfrm>
            <a:off x="0" y="4625782"/>
            <a:ext cx="12192000" cy="1655762"/>
          </a:xfrm>
        </p:spPr>
        <p:txBody>
          <a:bodyPr/>
          <a:lstStyle/>
          <a:p>
            <a:r>
              <a:rPr lang="tr-TR" b="1" i="1" dirty="0"/>
              <a:t>﴾51﴿Allah buyurdu ki: “İki tanrı edinmeyin, Tanrı bir tektir. Şu halde yalnız benden korkun.”</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51</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753105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وَلَوْ شَٓاءَ اللّٰهُ لَجَعَلَكُمْ اُمَّةً وَاحِدَةً وَلٰكِنْ يُضِلُّ مَنْ يَشَٓاءُ وَيَهْدٖي مَنْ يَشَٓاءُؕ وَلَتُسْـَٔلُنَّ عَمَّا </a:t>
            </a:r>
            <a:r>
              <a:rPr lang="ar-AE" sz="3600" dirty="0" smtClean="0"/>
              <a:t>كُنْتُمْ</a:t>
            </a:r>
            <a:r>
              <a:rPr lang="tr-TR" sz="3600" dirty="0" smtClean="0"/>
              <a:t/>
            </a:r>
            <a:br>
              <a:rPr lang="tr-TR" sz="3600" dirty="0" smtClean="0"/>
            </a:br>
            <a:r>
              <a:rPr lang="tr-TR" sz="3600" dirty="0"/>
              <a:t/>
            </a:r>
            <a:br>
              <a:rPr lang="tr-TR" sz="3600" dirty="0"/>
            </a:br>
            <a:r>
              <a:rPr lang="ar-AE" sz="3600" dirty="0" smtClean="0"/>
              <a:t> </a:t>
            </a:r>
            <a:r>
              <a:rPr lang="ar-AE" sz="3600" dirty="0"/>
              <a:t>تَعْمَلُونَ</a:t>
            </a:r>
            <a:r>
              <a:rPr lang="ar-AE" sz="3600" b="1" dirty="0"/>
              <a:t>﴿٩٣﴾</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﴾93﴿Eğer Allah isteseydi hepinizi elbette ki bir tek inanç topluluğu yapardı. Ama O, dilediğinin yoldan çıkmasına imkân verir, dilediğini de doğru yola iletir. Yapmakta olduklarınızdan dolayı kesinlikle sorgulanacaksınız.</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93 . Ayet </a:t>
            </a:r>
            <a:endParaRPr lang="tr-TR" sz="2000" dirty="0"/>
          </a:p>
        </p:txBody>
      </p:sp>
    </p:spTree>
    <p:extLst>
      <p:ext uri="{BB962C8B-B14F-4D97-AF65-F5344CB8AC3E}">
        <p14:creationId xmlns:p14="http://schemas.microsoft.com/office/powerpoint/2010/main" val="29394033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688171"/>
          </a:xfrm>
        </p:spPr>
        <p:txBody>
          <a:bodyPr>
            <a:noAutofit/>
          </a:bodyPr>
          <a:lstStyle/>
          <a:p>
            <a:r>
              <a:rPr lang="ar-AE" sz="4800" dirty="0"/>
              <a:t>وَجَعَلْنَا عَلٰى قُلُوبِهِمْ اَكِنَّةً اَنْ يَفْقَهُوهُ وَفٖٓي اٰذَانِهِمْ وَقْراًؕ وَاِذَا </a:t>
            </a:r>
            <a:r>
              <a:rPr lang="ar-AE" sz="4800" dirty="0" smtClean="0"/>
              <a:t>ذَكَرْتَ</a:t>
            </a:r>
            <a:r>
              <a:rPr lang="tr-TR" sz="4800" dirty="0" smtClean="0"/>
              <a:t/>
            </a:r>
            <a:br>
              <a:rPr lang="tr-TR" sz="4800" dirty="0" smtClean="0"/>
            </a:br>
            <a:r>
              <a:rPr lang="tr-TR" sz="4800" dirty="0"/>
              <a:t/>
            </a:r>
            <a:br>
              <a:rPr lang="tr-TR" sz="4800" dirty="0"/>
            </a:br>
            <a:r>
              <a:rPr lang="ar-AE" sz="4800" dirty="0" smtClean="0"/>
              <a:t> </a:t>
            </a:r>
            <a:r>
              <a:rPr lang="ar-AE" sz="4800" dirty="0"/>
              <a:t>رَبَّكَ فِي الْقُرْاٰنِ وَحْدَهُ وَلَّوْا عَلٰٓى اَدْبَارِهِمْ نُفُوراً</a:t>
            </a:r>
            <a:r>
              <a:rPr lang="ar-AE" sz="4800" b="1" dirty="0"/>
              <a:t>﴿٤٦﴾</a:t>
            </a:r>
            <a:endParaRPr lang="tr-TR" sz="2800" dirty="0"/>
          </a:p>
        </p:txBody>
      </p:sp>
      <p:sp>
        <p:nvSpPr>
          <p:cNvPr id="3" name="Alt Başlık 2"/>
          <p:cNvSpPr>
            <a:spLocks noGrp="1"/>
          </p:cNvSpPr>
          <p:nvPr>
            <p:ph type="subTitle" idx="1"/>
          </p:nvPr>
        </p:nvSpPr>
        <p:spPr>
          <a:xfrm>
            <a:off x="0" y="4625782"/>
            <a:ext cx="12192000" cy="1655762"/>
          </a:xfrm>
        </p:spPr>
        <p:txBody>
          <a:bodyPr/>
          <a:lstStyle/>
          <a:p>
            <a:r>
              <a:rPr lang="tr-TR" b="1" i="1" dirty="0"/>
              <a:t>﴾46﴿Ayrıca onu anlamamaları için kalplerinin üzerine örtüler, kulaklarına da bir tıkaç koyarız. Sen rabbinin Kur’an’daki ismini tek başına andığında canları sıkılmış olarak arkalarını dönüp giderler.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46 </a:t>
            </a:r>
            <a:r>
              <a:rPr lang="tr-TR" sz="2000" b="1" dirty="0" smtClean="0"/>
              <a:t>. Ayet </a:t>
            </a:r>
            <a:endParaRPr lang="tr-TR" sz="2000" dirty="0"/>
          </a:p>
        </p:txBody>
      </p:sp>
    </p:spTree>
    <p:extLst>
      <p:ext uri="{BB962C8B-B14F-4D97-AF65-F5344CB8AC3E}">
        <p14:creationId xmlns:p14="http://schemas.microsoft.com/office/powerpoint/2010/main" val="17102869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قُلْ اِنَّـمَٓا اَنَا۬ بَشَرٌ مِثْلُكُمْ يُوحٰٓى اِلَيَّ اَنَّـمَٓا اِلٰهُكُمْ اِلٰهٌ وَاحِدٌۚ فَمَنْ كَانَ يَرْجُوا لِقَٓاءَ رَبِّهٖ فَلْيَعْمَلْ </a:t>
            </a:r>
            <a:r>
              <a:rPr lang="tr-TR" sz="3600" dirty="0" smtClean="0"/>
              <a:t/>
            </a:r>
            <a:br>
              <a:rPr lang="tr-TR" sz="3600" dirty="0" smtClean="0"/>
            </a:br>
            <a:r>
              <a:rPr lang="tr-TR" sz="3600" dirty="0"/>
              <a:t/>
            </a:r>
            <a:br>
              <a:rPr lang="tr-TR" sz="3600" dirty="0"/>
            </a:br>
            <a:r>
              <a:rPr lang="ar-AE" sz="3600" dirty="0" smtClean="0"/>
              <a:t>عَمَلاً </a:t>
            </a:r>
            <a:r>
              <a:rPr lang="ar-AE" sz="3600" dirty="0"/>
              <a:t>صَالِحاً وَلَا يُشْرِكْ بِعِبَادَةِ رَبِّهٖٓ اَحَداً</a:t>
            </a:r>
            <a:r>
              <a:rPr lang="ar-AE" sz="3600" b="1" dirty="0"/>
              <a:t>﴿١١٠﴾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﴾110﴿De ki: “Ben, yalnızca sizin gibi bir insanım. Şu var ki bana, ilâhınızın, sadece bir ilâh olduğu vahyolunuyor. Artık her kim rabbine kavuşmayı bekliyorsa dünya ve </a:t>
            </a:r>
            <a:r>
              <a:rPr lang="tr-TR" b="1" i="1" dirty="0" err="1"/>
              <a:t>âhirete</a:t>
            </a:r>
            <a:r>
              <a:rPr lang="tr-TR" b="1" i="1" dirty="0"/>
              <a:t> yararlı iş yapsın ve rabbine ibadette hiçbir şeyi ortak koşmasın.”</a:t>
            </a:r>
            <a:endParaRPr lang="tr-TR" sz="20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110 . Ayet </a:t>
            </a:r>
            <a:endParaRPr lang="tr-TR" sz="2000" dirty="0"/>
          </a:p>
        </p:txBody>
      </p:sp>
    </p:spTree>
    <p:extLst>
      <p:ext uri="{BB962C8B-B14F-4D97-AF65-F5344CB8AC3E}">
        <p14:creationId xmlns:p14="http://schemas.microsoft.com/office/powerpoint/2010/main" val="34410990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اِنَّ هٰذِهٖٓ اُمَّتُكُمْ اُمَّةً وَاحِدَةًؗ وَاَنَا۬ رَبُّكُمْ فَاعْبُدُونِ</a:t>
            </a:r>
            <a:r>
              <a:rPr lang="ar-AE" b="1" dirty="0"/>
              <a:t>﴿٩٢﴾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﴾92﴿“Gerçekten bu, tek bir din topluluğu olarak sizin ümmetinizdir; ben de sizin rabbinizim. Şu halde bana kulluk edin” (dedik).</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err="1" smtClean="0"/>
              <a:t>Enbiyâ</a:t>
            </a:r>
            <a:r>
              <a:rPr lang="tr-TR" sz="2000" b="1" dirty="0" smtClean="0"/>
              <a:t> Suresi 21.sure</a:t>
            </a:r>
          </a:p>
          <a:p>
            <a:r>
              <a:rPr lang="tr-TR" sz="2000" b="1" dirty="0" smtClean="0"/>
              <a:t>92 . Ayet </a:t>
            </a:r>
            <a:endParaRPr lang="tr-TR" sz="2000" dirty="0"/>
          </a:p>
        </p:txBody>
      </p:sp>
      <p:sp>
        <p:nvSpPr>
          <p:cNvPr id="5" name="Dikdörtgen 4"/>
          <p:cNvSpPr/>
          <p:nvPr/>
        </p:nvSpPr>
        <p:spPr>
          <a:xfrm>
            <a:off x="3048000" y="3105835"/>
            <a:ext cx="6096000" cy="646331"/>
          </a:xfrm>
          <a:prstGeom prst="rect">
            <a:avLst/>
          </a:prstGeom>
        </p:spPr>
        <p:txBody>
          <a:bodyPr>
            <a:spAutoFit/>
          </a:bodyPr>
          <a:lstStyle/>
          <a:p>
            <a:r>
              <a:rPr lang="tr-TR" b="1" i="1" u="none" strike="noStrike" dirty="0" smtClean="0">
                <a:solidFill>
                  <a:srgbClr val="725945"/>
                </a:solidFill>
                <a:effectLst/>
                <a:latin typeface="Helvetica Neue"/>
              </a:rPr>
              <a:t>﴾108﴿</a:t>
            </a:r>
            <a:r>
              <a:rPr lang="tr-TR" b="1" i="1" dirty="0" smtClean="0">
                <a:solidFill>
                  <a:srgbClr val="4A4A4A"/>
                </a:solidFill>
                <a:effectLst/>
                <a:latin typeface="Helvetica Neue"/>
              </a:rPr>
              <a:t>De ki: “Bana ilâhınız bir tek ilâhtır diye </a:t>
            </a:r>
            <a:r>
              <a:rPr lang="tr-TR" b="1" i="1" dirty="0" err="1" smtClean="0">
                <a:solidFill>
                  <a:srgbClr val="4A4A4A"/>
                </a:solidFill>
                <a:effectLst/>
                <a:latin typeface="Helvetica Neue"/>
              </a:rPr>
              <a:t>vahyediliyor</a:t>
            </a:r>
            <a:r>
              <a:rPr lang="tr-TR" b="1" i="1" dirty="0" smtClean="0">
                <a:solidFill>
                  <a:srgbClr val="4A4A4A"/>
                </a:solidFill>
                <a:effectLst/>
                <a:latin typeface="Helvetica Neue"/>
              </a:rPr>
              <a:t>; siz hâlâ teslim olmayacak mısınız?”</a:t>
            </a:r>
            <a:endParaRPr lang="tr-TR" dirty="0"/>
          </a:p>
        </p:txBody>
      </p:sp>
    </p:spTree>
    <p:extLst>
      <p:ext uri="{BB962C8B-B14F-4D97-AF65-F5344CB8AC3E}">
        <p14:creationId xmlns:p14="http://schemas.microsoft.com/office/powerpoint/2010/main" val="31229492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800" dirty="0"/>
              <a:t>قُلْ اِنَّمَا يُوحٰٓى اِلَيَّ اَنَّـمَٓا اِلٰهُكُمْ اِلٰهٌ وَاحِدٌۚ فَهَلْ اَنْتُمْ مُسْلِمُونَ</a:t>
            </a:r>
            <a:r>
              <a:rPr lang="ar-AE" sz="4800" b="1" dirty="0"/>
              <a:t>﴿١٠٨﴾</a:t>
            </a:r>
            <a:endParaRPr lang="tr-TR" sz="2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﴾108﴿De ki: “Bana ilâhınız bir tek ilâhtır diye </a:t>
            </a:r>
            <a:r>
              <a:rPr lang="tr-TR" b="1" i="1" dirty="0" err="1"/>
              <a:t>vahyediliyor</a:t>
            </a:r>
            <a:r>
              <a:rPr lang="tr-TR" b="1" i="1" dirty="0"/>
              <a:t>; siz hâlâ teslim olmayacak mısınız?”</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err="1" smtClean="0"/>
              <a:t>Enbiyâ</a:t>
            </a:r>
            <a:r>
              <a:rPr lang="tr-TR" sz="2000" b="1" dirty="0" smtClean="0"/>
              <a:t> Suresi 21.sure</a:t>
            </a:r>
          </a:p>
          <a:p>
            <a:r>
              <a:rPr lang="tr-TR" sz="2000" b="1" dirty="0" smtClean="0"/>
              <a:t>108</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5223747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350697"/>
            <a:ext cx="12192000" cy="1204331"/>
          </a:xfrm>
        </p:spPr>
        <p:txBody>
          <a:bodyPr>
            <a:noAutofit/>
          </a:bodyPr>
          <a:lstStyle/>
          <a:p>
            <a:pPr rtl="1"/>
            <a:r>
              <a:rPr lang="ar-AE" sz="4800" dirty="0"/>
              <a:t>وَلِكُلِّ اُمَّةٍ جَعَلْنَا مَنْسَكاً لِيَذْكُرُوا اسْمَ اللّٰهِ عَلٰى مَا رَزَقَهُمْ مِنْ </a:t>
            </a:r>
            <a:r>
              <a:rPr lang="ar-AE" sz="4800" dirty="0" smtClean="0"/>
              <a:t>بَهٖيمَةِ</a:t>
            </a:r>
            <a:r>
              <a:rPr lang="tr-TR" sz="4800" dirty="0" smtClean="0"/>
              <a:t/>
            </a:r>
            <a:br>
              <a:rPr lang="tr-TR" sz="4800" dirty="0" smtClean="0"/>
            </a:br>
            <a:r>
              <a:rPr lang="tr-TR" sz="4800" dirty="0"/>
              <a:t/>
            </a:r>
            <a:br>
              <a:rPr lang="tr-TR" sz="4800" dirty="0"/>
            </a:br>
            <a:r>
              <a:rPr lang="ar-AE" sz="4800" dirty="0" smtClean="0"/>
              <a:t> </a:t>
            </a:r>
            <a:r>
              <a:rPr lang="ar-AE" sz="4800" dirty="0"/>
              <a:t>الْاَنْعَامِؕ فَاِلٰهُكُمْ اِلٰهٌ وَاحِدٌ فَلَـهُٓ اَسْلِمُواؕ وَبَشِّرِ الْمُخْبِتٖينَۙ</a:t>
            </a:r>
            <a:r>
              <a:rPr lang="ar-AE" sz="4800" b="1" dirty="0"/>
              <a:t>﴿٣٤﴾</a:t>
            </a:r>
            <a:endParaRPr lang="tr-TR" sz="28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﴾34﴿Biz her ümmete kurban kesmeyi </a:t>
            </a:r>
            <a:r>
              <a:rPr lang="tr-TR" sz="2000" b="1" i="1" dirty="0" err="1"/>
              <a:t>meşrû</a:t>
            </a:r>
            <a:r>
              <a:rPr lang="tr-TR" sz="2000" b="1" i="1" dirty="0"/>
              <a:t> kıldık ki kendilerine rızık olarak verdiği kurbanlık hayvanlar üzerine Allah’ın adını ansınlar. Sonuç itibariyle hepinizin </a:t>
            </a:r>
            <a:r>
              <a:rPr lang="tr-TR" sz="2000" b="1" i="1" dirty="0" err="1"/>
              <a:t>mâbudu</a:t>
            </a:r>
            <a:r>
              <a:rPr lang="tr-TR" sz="2000" b="1" i="1" dirty="0"/>
              <a:t> tek bir tanrıdır. Şu halde yalnız O’na teslimiyet gösterin. Sen de Allah’ın buyruklarına içtenlikle teslimiyet gösteren kimseleri müjdele!</a:t>
            </a:r>
            <a:endParaRPr lang="tr-TR" sz="18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smtClean="0"/>
              <a:t>Hac</a:t>
            </a:r>
            <a:r>
              <a:rPr lang="tr-TR" sz="2000" b="1" dirty="0" smtClean="0"/>
              <a:t> Suresi 22.sure</a:t>
            </a:r>
          </a:p>
          <a:p>
            <a:r>
              <a:rPr lang="tr-TR" sz="2000" b="1" dirty="0" smtClean="0"/>
              <a:t>34</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11343666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وَاِنَّ هٰذِهٖٓ اُمَّتُكُمْ اُمَّةً وَاحِدَةً وَاَنَا۬ رَبُّكُمْ فَاتَّقُونِ</a:t>
            </a:r>
            <a:r>
              <a:rPr lang="ar-AE" b="1" dirty="0"/>
              <a:t>﴿٥٢﴾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﴾52﴿Biliniz ki, sizin şu ümmetiniz bir tek ümmettir, ben de sizin rabbinizim. Onun için yolumdan çıkmaktan sakının.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52 . Ayet </a:t>
            </a:r>
            <a:endParaRPr lang="tr-TR" sz="2000" dirty="0"/>
          </a:p>
        </p:txBody>
      </p:sp>
    </p:spTree>
    <p:extLst>
      <p:ext uri="{BB962C8B-B14F-4D97-AF65-F5344CB8AC3E}">
        <p14:creationId xmlns:p14="http://schemas.microsoft.com/office/powerpoint/2010/main" val="21880708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اَلزَّانِيَةُ وَالزَّانٖي فَاجْلِدُوا كُلَّ وَاحِدٍ مِنْهُمَا مِائَةَ جَلْدَةٍۖ وَلَا تَأْخُذْكُمْ بِهِمَا رَأْفَةٌ فٖي دٖينِ اللّٰهِ </a:t>
            </a:r>
            <a:r>
              <a:rPr lang="ar-AE" sz="3600" dirty="0" smtClean="0"/>
              <a:t>اِنْ</a:t>
            </a:r>
            <a:r>
              <a:rPr lang="tr-TR" sz="3600" dirty="0" smtClean="0"/>
              <a:t/>
            </a:r>
            <a:br>
              <a:rPr lang="tr-TR" sz="3600" dirty="0" smtClean="0"/>
            </a:br>
            <a:r>
              <a:rPr lang="tr-TR" sz="3600" dirty="0"/>
              <a:t/>
            </a:r>
            <a:br>
              <a:rPr lang="tr-TR" sz="3600" dirty="0"/>
            </a:br>
            <a:r>
              <a:rPr lang="ar-AE" sz="3600" dirty="0" smtClean="0"/>
              <a:t> </a:t>
            </a:r>
            <a:r>
              <a:rPr lang="ar-AE" sz="3600" dirty="0"/>
              <a:t>كُنْتُمْ تُؤْمِنُونَ بِاللّٰهِ وَالْيَوْمِ الْاٰخِرِۚ وَلْيَشْهَدْ عَذَابَهُمَا طَٓائِفَةٌ مِنَ الْمُؤْمِنٖينَ</a:t>
            </a:r>
            <a:r>
              <a:rPr lang="ar-AE" sz="3600" b="1" dirty="0"/>
              <a:t>﴿٢﴾</a:t>
            </a:r>
            <a:endParaRPr lang="tr-TR" sz="20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﴾2﴿Zina eden kadın ile zina eden erkeğin her birine yüz sopa vurun. Allah’a ve </a:t>
            </a:r>
            <a:r>
              <a:rPr lang="tr-TR" b="1" i="1" dirty="0" err="1"/>
              <a:t>âhiret</a:t>
            </a:r>
            <a:r>
              <a:rPr lang="tr-TR" b="1" i="1" dirty="0"/>
              <a:t> gününe inanıyorsanız, Allah’ın dinini uygulama hususunda o ikisine karşı merhamet duygusuna kapılmayın. </a:t>
            </a:r>
            <a:r>
              <a:rPr lang="tr-TR" b="1" i="1" dirty="0" err="1"/>
              <a:t>Mü’minlerden</a:t>
            </a:r>
            <a:r>
              <a:rPr lang="tr-TR" b="1" i="1" dirty="0"/>
              <a:t> bir topluluk da onların cezalandırılmasına şahit olsun.</a:t>
            </a:r>
            <a:endParaRPr lang="tr-TR" sz="2000" dirty="0"/>
          </a:p>
        </p:txBody>
      </p:sp>
      <p:sp>
        <p:nvSpPr>
          <p:cNvPr id="4" name="Metin kutusu 3"/>
          <p:cNvSpPr txBox="1"/>
          <p:nvPr/>
        </p:nvSpPr>
        <p:spPr>
          <a:xfrm>
            <a:off x="9720387" y="0"/>
            <a:ext cx="2324130" cy="707886"/>
          </a:xfrm>
          <a:prstGeom prst="rect">
            <a:avLst/>
          </a:prstGeom>
          <a:noFill/>
        </p:spPr>
        <p:txBody>
          <a:bodyPr wrap="square" rtlCol="0">
            <a:spAutoFit/>
          </a:bodyPr>
          <a:lstStyle/>
          <a:p>
            <a:r>
              <a:rPr lang="tr-TR" b="1" dirty="0"/>
              <a:t>Nur</a:t>
            </a:r>
            <a:r>
              <a:rPr lang="tr-TR" sz="2000" b="1" dirty="0"/>
              <a:t> Suresi 24.sure</a:t>
            </a:r>
          </a:p>
          <a:p>
            <a:r>
              <a:rPr lang="tr-TR" sz="2000" b="1" dirty="0"/>
              <a:t>2</a:t>
            </a:r>
            <a:r>
              <a:rPr lang="tr-TR" sz="2000" b="1" dirty="0" smtClean="0"/>
              <a:t> </a:t>
            </a:r>
            <a:r>
              <a:rPr lang="tr-TR" sz="2000" b="1" dirty="0"/>
              <a:t>. Ayet </a:t>
            </a:r>
            <a:endParaRPr lang="tr-TR" sz="2000" dirty="0"/>
          </a:p>
        </p:txBody>
      </p:sp>
    </p:spTree>
    <p:extLst>
      <p:ext uri="{BB962C8B-B14F-4D97-AF65-F5344CB8AC3E}">
        <p14:creationId xmlns:p14="http://schemas.microsoft.com/office/powerpoint/2010/main" val="3632217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5400" dirty="0"/>
              <a:t>لَا تَدْعُوا الْيَوْمَ ثُبُوراً وَاحِداً وَادْعُوا ثُبُوراً كَثٖيراً</a:t>
            </a:r>
            <a:r>
              <a:rPr lang="ar-AE" sz="5400" b="1" dirty="0"/>
              <a:t>﴿١٤﴾</a:t>
            </a:r>
            <a:endParaRPr lang="tr-TR" sz="32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﴾14﴿Bugün boşuna bir defada yok olmayı istemeyin! Defalarca yok olmak için yalvarın!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Furkân</a:t>
            </a:r>
            <a:r>
              <a:rPr lang="tr-TR" sz="2000" b="1" dirty="0" smtClean="0"/>
              <a:t> Suresi 25.sure</a:t>
            </a:r>
          </a:p>
          <a:p>
            <a:r>
              <a:rPr lang="tr-TR" sz="2000" b="1" dirty="0" smtClean="0"/>
              <a:t>14</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16555956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فَلَا تُطِعِ الْكَافِرٖينَ وَجَاهِدْهُمْ بِهٖ جِهَاداً كَبٖيراً</a:t>
            </a:r>
            <a:r>
              <a:rPr lang="ar-AE" b="1" dirty="0"/>
              <a:t>﴿٥٢﴾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﴾52﴿Öyleyse artık inkârcılara boyun eğme, bu Kur’an’la onlara karşı bütün gücünle mücadeleni sürdür.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Furkân</a:t>
            </a:r>
            <a:r>
              <a:rPr lang="tr-TR" sz="2000" b="1" dirty="0" smtClean="0"/>
              <a:t> Suresi 25.sure</a:t>
            </a:r>
          </a:p>
          <a:p>
            <a:r>
              <a:rPr lang="tr-TR" sz="2000" b="1" dirty="0" smtClean="0"/>
              <a:t>52</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41380878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000" dirty="0"/>
              <a:t>وَلَا تُجَادِلُٓوا اَهْلَ الْكِتَابِ اِلَّا بِالَّتٖي هِيَ اَحْسَنُࣗ اِلَّا الَّذٖينَ ظَلَمُوا مِنْهُمْ وَقُولُٓوا </a:t>
            </a:r>
            <a:r>
              <a:rPr lang="ar-AE" sz="4000" dirty="0" smtClean="0"/>
              <a:t>اٰمَنَّا</a:t>
            </a:r>
            <a:r>
              <a:rPr lang="tr-TR" sz="4000" dirty="0" smtClean="0"/>
              <a:t/>
            </a:r>
            <a:br>
              <a:rPr lang="tr-TR" sz="4000" dirty="0" smtClean="0"/>
            </a:br>
            <a:r>
              <a:rPr lang="tr-TR" sz="4000" dirty="0"/>
              <a:t/>
            </a:r>
            <a:br>
              <a:rPr lang="tr-TR" sz="4000" dirty="0"/>
            </a:br>
            <a:r>
              <a:rPr lang="ar-AE" sz="4000" dirty="0" smtClean="0"/>
              <a:t> </a:t>
            </a:r>
            <a:r>
              <a:rPr lang="ar-AE" sz="4000" dirty="0"/>
              <a:t>بِالَّـذٖٓي اُنْزِلَ اِلَيْنَا وَاُنْزِلَ اِلَيْكُمْ وَاِلٰهُنَا وَاِلٰهُكُمْ وَاحِدٌ وَنَحْنُ لَهُ مُسْلِمُونَ</a:t>
            </a:r>
            <a:r>
              <a:rPr lang="ar-AE" sz="4000" b="1" dirty="0"/>
              <a:t>﴿٤٦﴾</a:t>
            </a:r>
            <a:endParaRPr lang="tr-TR" sz="20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﴾46﴿İçlerinden haksızlığa sapanlar dışında </a:t>
            </a:r>
            <a:r>
              <a:rPr lang="tr-TR" b="1" i="1" dirty="0" err="1"/>
              <a:t>Ehl</a:t>
            </a:r>
            <a:r>
              <a:rPr lang="tr-TR" b="1" i="1" dirty="0"/>
              <a:t>-i </a:t>
            </a:r>
            <a:r>
              <a:rPr lang="tr-TR" b="1" i="1" dirty="0" err="1"/>
              <a:t>kitap’la</a:t>
            </a:r>
            <a:r>
              <a:rPr lang="tr-TR" b="1" i="1" dirty="0"/>
              <a:t> mücadelenizi sadece en güzel yolla sürdürün ve deyin ki: “Bize indirilene de size indirilene de inandık. Bizim tanrımız da sizin tanrınız da birdir. Biz O’na teslim olmuşuzdur.”</a:t>
            </a:r>
            <a:endParaRPr lang="tr-TR" sz="2000" dirty="0"/>
          </a:p>
        </p:txBody>
      </p:sp>
      <p:sp>
        <p:nvSpPr>
          <p:cNvPr id="4" name="Metin kutusu 3"/>
          <p:cNvSpPr txBox="1"/>
          <p:nvPr/>
        </p:nvSpPr>
        <p:spPr>
          <a:xfrm>
            <a:off x="9271819" y="0"/>
            <a:ext cx="2920181" cy="707886"/>
          </a:xfrm>
          <a:prstGeom prst="rect">
            <a:avLst/>
          </a:prstGeom>
          <a:noFill/>
        </p:spPr>
        <p:txBody>
          <a:bodyPr wrap="square" rtlCol="0">
            <a:spAutoFit/>
          </a:bodyPr>
          <a:lstStyle/>
          <a:p>
            <a:r>
              <a:rPr lang="tr-TR" b="1" dirty="0" err="1"/>
              <a:t>Ankebût</a:t>
            </a:r>
            <a:r>
              <a:rPr lang="tr-TR" sz="2000" b="1" dirty="0"/>
              <a:t> Suresi 29 . sure</a:t>
            </a:r>
          </a:p>
          <a:p>
            <a:r>
              <a:rPr lang="tr-TR" sz="2000" b="1" dirty="0" smtClean="0"/>
              <a:t>46</a:t>
            </a:r>
            <a:r>
              <a:rPr lang="tr-TR" sz="2000" b="1" dirty="0" smtClean="0"/>
              <a:t>. </a:t>
            </a:r>
            <a:r>
              <a:rPr lang="tr-TR" sz="2000" b="1" dirty="0"/>
              <a:t>Ayet </a:t>
            </a:r>
            <a:endParaRPr lang="tr-TR" sz="2000" dirty="0"/>
          </a:p>
        </p:txBody>
      </p:sp>
    </p:spTree>
    <p:extLst>
      <p:ext uri="{BB962C8B-B14F-4D97-AF65-F5344CB8AC3E}">
        <p14:creationId xmlns:p14="http://schemas.microsoft.com/office/powerpoint/2010/main" val="35283092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800" dirty="0"/>
              <a:t>مَا خَلْقُكُمْ وَلَا بَعْثُكُمْ اِلَّا كَنَفْسٍ وَاحِدَةٍؕ اِنَّ اللّٰهَ سَمٖيعٌ بَصٖيرٌ</a:t>
            </a:r>
            <a:r>
              <a:rPr lang="ar-AE" sz="4800" b="1" dirty="0"/>
              <a:t>﴿٢٨﴾</a:t>
            </a:r>
            <a:endParaRPr lang="tr-TR" sz="2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﴾28﴿Sizin hepinizin yaratılmanız da yeniden diriltilmeniz de sadece bir tek kişinin yaratılması ve diriltilmesi gibidir; Allah her şeyi işitir, her şeyi görür.</a:t>
            </a:r>
            <a:endParaRPr lang="tr-TR" sz="1800" dirty="0"/>
          </a:p>
        </p:txBody>
      </p:sp>
      <p:sp>
        <p:nvSpPr>
          <p:cNvPr id="4" name="Metin kutusu 3"/>
          <p:cNvSpPr txBox="1"/>
          <p:nvPr/>
        </p:nvSpPr>
        <p:spPr>
          <a:xfrm>
            <a:off x="9193161" y="0"/>
            <a:ext cx="2998839" cy="707886"/>
          </a:xfrm>
          <a:prstGeom prst="rect">
            <a:avLst/>
          </a:prstGeom>
          <a:noFill/>
        </p:spPr>
        <p:txBody>
          <a:bodyPr wrap="square" rtlCol="0">
            <a:spAutoFit/>
          </a:bodyPr>
          <a:lstStyle/>
          <a:p>
            <a:r>
              <a:rPr lang="tr-TR" b="1" dirty="0"/>
              <a:t>Lokman </a:t>
            </a:r>
            <a:r>
              <a:rPr lang="tr-TR" sz="2000" b="1" dirty="0"/>
              <a:t>Suresi 31 . sure</a:t>
            </a:r>
          </a:p>
          <a:p>
            <a:r>
              <a:rPr lang="tr-TR" sz="2000" b="1" dirty="0" smtClean="0"/>
              <a:t>28</a:t>
            </a:r>
            <a:r>
              <a:rPr lang="tr-TR" sz="2000" b="1" dirty="0" smtClean="0"/>
              <a:t> </a:t>
            </a:r>
            <a:r>
              <a:rPr lang="tr-TR" sz="2000" b="1" dirty="0"/>
              <a:t>. Ayet </a:t>
            </a:r>
            <a:endParaRPr lang="tr-TR" sz="2000" dirty="0"/>
          </a:p>
        </p:txBody>
      </p:sp>
    </p:spTree>
    <p:extLst>
      <p:ext uri="{BB962C8B-B14F-4D97-AF65-F5344CB8AC3E}">
        <p14:creationId xmlns:p14="http://schemas.microsoft.com/office/powerpoint/2010/main" val="4605709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897918"/>
          </a:xfrm>
        </p:spPr>
        <p:txBody>
          <a:bodyPr>
            <a:noAutofit/>
          </a:bodyPr>
          <a:lstStyle/>
          <a:p>
            <a:pPr rtl="1"/>
            <a:r>
              <a:rPr lang="ar-AE" sz="4400" dirty="0"/>
              <a:t>قُلْ اِنَّـمَٓا اَعِظُكُمْ بِوَاحِدَةٍۚ اَنْ تَقُومُوا لِلّٰهِ مَثْنٰى وَفُرَادٰى ثُمَّ تَتَفَكَّرُواࣞ مَا </a:t>
            </a:r>
            <a:r>
              <a:rPr lang="tr-TR" sz="4400" dirty="0" smtClean="0"/>
              <a:t/>
            </a:r>
            <a:br>
              <a:rPr lang="tr-TR" sz="4400" dirty="0" smtClean="0"/>
            </a:br>
            <a:r>
              <a:rPr lang="tr-TR" sz="4400" dirty="0"/>
              <a:t/>
            </a:r>
            <a:br>
              <a:rPr lang="tr-TR" sz="4400" dirty="0"/>
            </a:br>
            <a:r>
              <a:rPr lang="ar-AE" sz="4400" dirty="0" smtClean="0"/>
              <a:t>بِصَاحِبِكُمْ </a:t>
            </a:r>
            <a:r>
              <a:rPr lang="ar-AE" sz="4400" dirty="0"/>
              <a:t>مِنْ جِنَّةٍؕ اِنْ هُوَ اِلَّا نَذٖيرٌ لَكُمْ بَيْنَ يَدَيْ عَذَابٍ شَدٖيدٍ</a:t>
            </a:r>
            <a:r>
              <a:rPr lang="ar-AE" sz="4400" b="1" dirty="0"/>
              <a:t>﴿٤٦﴾</a:t>
            </a:r>
            <a:endParaRPr lang="tr-TR" sz="24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﴾46﴿De ki: “Size tek bir öğüt vereceğim: Allah için, başkalarıyla birlikte veya tek başınıza şöyle bir durup düşünün! (Görüyorsunuz ki) arkadaşınızda cinnetten eser yok; o ancak şiddetli bir azap öncesinde sizi uyaran bir kimse.”</a:t>
            </a:r>
            <a:endParaRPr lang="tr-TR" sz="18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smtClean="0"/>
              <a:t>46</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9626308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اِنْ كَانَتْ اِلَّا صَيْحَةً وَاحِدَةً فَاِذَا هُمْ خَامِدُونَ</a:t>
            </a:r>
            <a:r>
              <a:rPr lang="ar-AE" b="1" dirty="0"/>
              <a:t>﴿٢٩﴾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﴾29﴿(Cezaları) korkunç bir sesten ibaretti; sönüverdiler.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Yâsîn</a:t>
            </a:r>
            <a:r>
              <a:rPr lang="tr-TR" b="1" dirty="0" smtClean="0"/>
              <a:t> </a:t>
            </a:r>
            <a:r>
              <a:rPr lang="tr-TR" sz="2000" b="1" dirty="0" smtClean="0"/>
              <a:t>Suresi 36 . sure</a:t>
            </a:r>
          </a:p>
          <a:p>
            <a:r>
              <a:rPr lang="tr-TR" sz="2000" b="1" dirty="0" smtClean="0"/>
              <a:t>29 </a:t>
            </a:r>
            <a:r>
              <a:rPr lang="tr-TR" sz="2000" b="1" dirty="0" smtClean="0"/>
              <a:t>. Ayet </a:t>
            </a:r>
            <a:endParaRPr lang="tr-TR" sz="2000" dirty="0"/>
          </a:p>
        </p:txBody>
      </p:sp>
    </p:spTree>
    <p:extLst>
      <p:ext uri="{BB962C8B-B14F-4D97-AF65-F5344CB8AC3E}">
        <p14:creationId xmlns:p14="http://schemas.microsoft.com/office/powerpoint/2010/main" val="33340189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5400" dirty="0"/>
              <a:t>مَا يَنْظُرُونَ اِلَّا صَيْحَةً وَاحِدَةً تَأْخُذُهُمْ وَهُمْ يَخِصِّمُونَ</a:t>
            </a:r>
            <a:r>
              <a:rPr lang="ar-AE" sz="5400" b="1" dirty="0"/>
              <a:t>﴿٤٩﴾</a:t>
            </a:r>
            <a:endParaRPr lang="tr-TR" sz="32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﴾49﴿Onlar, besbelli ki, birbirleriyle uğraşırken kendilerini ansızın yakalayacak korkunç bir sesi bekliyorlar!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Yâsîn</a:t>
            </a:r>
            <a:r>
              <a:rPr lang="tr-TR" b="1" dirty="0" smtClean="0"/>
              <a:t> </a:t>
            </a:r>
            <a:r>
              <a:rPr lang="tr-TR" sz="2000" b="1" dirty="0" smtClean="0"/>
              <a:t>Suresi 36 . sure</a:t>
            </a:r>
          </a:p>
          <a:p>
            <a:r>
              <a:rPr lang="tr-TR" sz="2000" b="1" dirty="0" smtClean="0"/>
              <a:t>49</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6970244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800" dirty="0"/>
              <a:t>اِنْ كَانَتْ اِلَّا صَيْحَةً وَاحِدَةً فَاِذَا هُمْ جَمٖيعٌ لَدَيْنَا مُحْضَرُونَ</a:t>
            </a:r>
            <a:r>
              <a:rPr lang="ar-AE" sz="4800" b="1" dirty="0"/>
              <a:t>﴿٥٣﴾</a:t>
            </a:r>
            <a:endParaRPr lang="tr-TR" sz="2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﴾53﴿Olup biten yalnızca bir ses! Ama ardından onların tamamı, birden toplanmış olarak işte huzurumuzdalar.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Yâsîn</a:t>
            </a:r>
            <a:r>
              <a:rPr lang="tr-TR" b="1" dirty="0" smtClean="0"/>
              <a:t> </a:t>
            </a:r>
            <a:r>
              <a:rPr lang="tr-TR" sz="2000" b="1" dirty="0" smtClean="0"/>
              <a:t>Suresi 36 . sure</a:t>
            </a:r>
          </a:p>
          <a:p>
            <a:r>
              <a:rPr lang="tr-TR" sz="2000" b="1" dirty="0" smtClean="0"/>
              <a:t>53</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42914184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053223"/>
            <a:ext cx="12192000" cy="1204331"/>
          </a:xfrm>
        </p:spPr>
        <p:txBody>
          <a:bodyPr>
            <a:noAutofit/>
          </a:bodyPr>
          <a:lstStyle/>
          <a:p>
            <a:pPr rtl="1"/>
            <a:r>
              <a:rPr lang="ar-AE" sz="3600" dirty="0"/>
              <a:t>وَالصَّٓافَّاتِ صَفًّاۙ</a:t>
            </a:r>
            <a:r>
              <a:rPr lang="ar-AE" sz="3600" b="1" dirty="0"/>
              <a:t>﴿١</a:t>
            </a:r>
            <a:r>
              <a:rPr lang="ar-AE" sz="3600" b="1" dirty="0" smtClean="0"/>
              <a:t>﴾</a:t>
            </a:r>
            <a:r>
              <a:rPr lang="tr-TR" sz="3600" b="1" dirty="0" smtClean="0"/>
              <a:t/>
            </a:r>
            <a:br>
              <a:rPr lang="tr-TR" sz="3600" b="1" dirty="0" smtClean="0"/>
            </a:br>
            <a:r>
              <a:rPr lang="ar-AE" sz="3600" dirty="0"/>
              <a:t/>
            </a:r>
            <a:br>
              <a:rPr lang="ar-AE" sz="3600" dirty="0"/>
            </a:br>
            <a:r>
              <a:rPr lang="ar-AE" sz="3600" dirty="0"/>
              <a:t>فَالزَّاجِرَاتِ زَجْرًاۙ</a:t>
            </a:r>
            <a:r>
              <a:rPr lang="ar-AE" sz="3600" b="1" dirty="0"/>
              <a:t>﴿٢</a:t>
            </a:r>
            <a:r>
              <a:rPr lang="ar-AE" sz="3600" b="1" dirty="0" smtClean="0"/>
              <a:t>﴾</a:t>
            </a:r>
            <a:r>
              <a:rPr lang="tr-TR" sz="3600" b="1" dirty="0" smtClean="0"/>
              <a:t/>
            </a:r>
            <a:br>
              <a:rPr lang="tr-TR" sz="3600" b="1" dirty="0" smtClean="0"/>
            </a:br>
            <a:r>
              <a:rPr lang="ar-AE" sz="3600" dirty="0"/>
              <a:t/>
            </a:r>
            <a:br>
              <a:rPr lang="ar-AE" sz="3600" dirty="0"/>
            </a:br>
            <a:r>
              <a:rPr lang="ar-AE" sz="3600" dirty="0"/>
              <a:t>فَالتَّالِيَاتِ ذِكْرًاۙ</a:t>
            </a:r>
            <a:r>
              <a:rPr lang="ar-AE" sz="3600" b="1" dirty="0"/>
              <a:t>﴿٣</a:t>
            </a:r>
            <a:r>
              <a:rPr lang="ar-AE" sz="3600" b="1" dirty="0" smtClean="0"/>
              <a:t>﴾</a:t>
            </a:r>
            <a:r>
              <a:rPr lang="tr-TR" sz="3600" b="1" dirty="0" smtClean="0"/>
              <a:t/>
            </a:r>
            <a:br>
              <a:rPr lang="tr-TR" sz="3600" b="1" dirty="0" smtClean="0"/>
            </a:br>
            <a:r>
              <a:rPr lang="ar-AE" sz="3600" dirty="0"/>
              <a:t/>
            </a:r>
            <a:br>
              <a:rPr lang="ar-AE" sz="3600" dirty="0"/>
            </a:br>
            <a:r>
              <a:rPr lang="ar-AE" sz="3600" dirty="0"/>
              <a:t>اِنَّ اِلٰهَكُمْ لَوَاحِدٌؕ</a:t>
            </a:r>
            <a:r>
              <a:rPr lang="ar-AE" sz="3600" b="1" dirty="0"/>
              <a:t>﴿٤﴾</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﴾1-4﴿Sıra sıra dizilmiş olanlara, (yanlışları) engellemeye çalışanlara ve anmak için okuyanlara </a:t>
            </a:r>
            <a:r>
              <a:rPr lang="tr-TR" b="1" i="1" dirty="0" err="1"/>
              <a:t>andolsun</a:t>
            </a:r>
            <a:r>
              <a:rPr lang="tr-TR" b="1" i="1" dirty="0"/>
              <a:t> ki kuşkusuz tanrınız bir tekdir.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1-2-3-4 . Ayet </a:t>
            </a:r>
            <a:endParaRPr lang="tr-TR" sz="2000" dirty="0"/>
          </a:p>
        </p:txBody>
      </p:sp>
    </p:spTree>
    <p:extLst>
      <p:ext uri="{BB962C8B-B14F-4D97-AF65-F5344CB8AC3E}">
        <p14:creationId xmlns:p14="http://schemas.microsoft.com/office/powerpoint/2010/main" val="28587466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018371"/>
            <a:ext cx="12192000" cy="1237785"/>
          </a:xfrm>
        </p:spPr>
        <p:txBody>
          <a:bodyPr>
            <a:noAutofit/>
          </a:bodyPr>
          <a:lstStyle/>
          <a:p>
            <a:pPr rtl="1"/>
            <a:r>
              <a:rPr lang="ar-AE" dirty="0"/>
              <a:t>فَاِنَّمَا هِيَ زَجْرَةٌ وَاحِدَةٌ فَاِذَا هُمْ يَنْظُرُونَ</a:t>
            </a:r>
            <a:r>
              <a:rPr lang="ar-AE" b="1" dirty="0"/>
              <a:t>﴿١٩﴾</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﴾19﴿Kuşkusuz o, bir tek korkunç sesten ibarettir; bunun ardından onlar şaşkınlıkla etrafa bakıyor olacaklar!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19 </a:t>
            </a:r>
            <a:r>
              <a:rPr lang="tr-TR" sz="2000" b="1" dirty="0" smtClean="0"/>
              <a:t>. Ayet </a:t>
            </a:r>
            <a:endParaRPr lang="tr-TR" sz="2000" dirty="0"/>
          </a:p>
        </p:txBody>
      </p:sp>
    </p:spTree>
    <p:extLst>
      <p:ext uri="{BB962C8B-B14F-4D97-AF65-F5344CB8AC3E}">
        <p14:creationId xmlns:p14="http://schemas.microsoft.com/office/powerpoint/2010/main" val="16573636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اَجَعَلَ الْاٰلِهَةَ اِلٰهاً وَاحِداًۚ اِنَّ هٰذَا لَشَيْءٌ عُجَابٌ</a:t>
            </a:r>
            <a:r>
              <a:rPr lang="ar-AE" b="1" dirty="0"/>
              <a:t>﴿٥﴾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﴾5﴿Tanrıları tek tanrıya mı indiriyor? Bu gerçekten şaşılacak bir şey!”</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Sâd</a:t>
            </a:r>
            <a:r>
              <a:rPr lang="tr-TR" b="1" dirty="0" smtClean="0"/>
              <a:t> </a:t>
            </a:r>
            <a:r>
              <a:rPr lang="tr-TR" sz="2000" b="1" dirty="0" smtClean="0"/>
              <a:t>Suresi 38 . sure</a:t>
            </a:r>
          </a:p>
          <a:p>
            <a:r>
              <a:rPr lang="tr-TR" sz="2000" b="1" dirty="0" smtClean="0"/>
              <a:t>5 </a:t>
            </a:r>
            <a:r>
              <a:rPr lang="tr-TR" sz="2000" b="1" dirty="0" smtClean="0"/>
              <a:t>. Ayet </a:t>
            </a:r>
            <a:endParaRPr lang="tr-TR" sz="2000" dirty="0"/>
          </a:p>
        </p:txBody>
      </p:sp>
    </p:spTree>
    <p:extLst>
      <p:ext uri="{BB962C8B-B14F-4D97-AF65-F5344CB8AC3E}">
        <p14:creationId xmlns:p14="http://schemas.microsoft.com/office/powerpoint/2010/main" val="9065827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5400" dirty="0"/>
              <a:t>وَمَا يَنْظُرُ هٰٓؤُ۬لَٓاءِ اِلَّا صَيْحَةً وَاحِدَةً مَا لَهَا مِنْ فَوَاقٍ</a:t>
            </a:r>
            <a:r>
              <a:rPr lang="ar-AE" sz="5400" b="1" dirty="0"/>
              <a:t>﴿١٥﴾</a:t>
            </a:r>
            <a:endParaRPr lang="tr-TR" sz="32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﴾15﴿Bunlar da şimdi, bir daha geri dönüşe imkân bırakmayacak olan korkunç bir sesi, yalnızca bunu beklemektedirler.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Sâd</a:t>
            </a:r>
            <a:r>
              <a:rPr lang="tr-TR" b="1" dirty="0" smtClean="0"/>
              <a:t> </a:t>
            </a:r>
            <a:r>
              <a:rPr lang="tr-TR" sz="2000" b="1" dirty="0" smtClean="0"/>
              <a:t>Suresi 38 . sure</a:t>
            </a:r>
          </a:p>
          <a:p>
            <a:r>
              <a:rPr lang="tr-TR" sz="2000" b="1" dirty="0" smtClean="0"/>
              <a:t>15 </a:t>
            </a:r>
            <a:r>
              <a:rPr lang="tr-TR" sz="2000" b="1" dirty="0" smtClean="0"/>
              <a:t>. Ayet </a:t>
            </a:r>
            <a:endParaRPr lang="tr-TR" sz="2000" dirty="0"/>
          </a:p>
        </p:txBody>
      </p:sp>
    </p:spTree>
    <p:extLst>
      <p:ext uri="{BB962C8B-B14F-4D97-AF65-F5344CB8AC3E}">
        <p14:creationId xmlns:p14="http://schemas.microsoft.com/office/powerpoint/2010/main" val="11220476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686044"/>
          </a:xfrm>
        </p:spPr>
        <p:txBody>
          <a:bodyPr>
            <a:noAutofit/>
          </a:bodyPr>
          <a:lstStyle/>
          <a:p>
            <a:pPr rtl="1"/>
            <a:r>
              <a:rPr lang="ar-AE" sz="4400" dirty="0"/>
              <a:t>اِنَّ هٰذَٓا اَخٖي لَهُ تِسْعٌ وَتِسْعُونَ نَعْجَةً وَلِيَ نَعْجَةٌ وَاحِدَةٌ فَقَالَ </a:t>
            </a:r>
            <a:r>
              <a:rPr lang="ar-AE" sz="4400" dirty="0" smtClean="0"/>
              <a:t>اَكْفِلْنٖيهَا</a:t>
            </a:r>
            <a:r>
              <a:rPr lang="tr-TR" sz="4400" dirty="0" smtClean="0"/>
              <a:t/>
            </a:r>
            <a:br>
              <a:rPr lang="tr-TR" sz="4400" dirty="0" smtClean="0"/>
            </a:br>
            <a:r>
              <a:rPr lang="tr-TR" sz="4400" dirty="0"/>
              <a:t/>
            </a:r>
            <a:br>
              <a:rPr lang="tr-TR" sz="4400" dirty="0"/>
            </a:br>
            <a:r>
              <a:rPr lang="ar-AE" sz="4400" dirty="0" smtClean="0"/>
              <a:t> </a:t>
            </a:r>
            <a:r>
              <a:rPr lang="ar-AE" sz="4400" dirty="0"/>
              <a:t>وَعَزَّنٖي فِي الْخِطَابِ</a:t>
            </a:r>
            <a:r>
              <a:rPr lang="ar-AE" sz="4400" b="1" dirty="0"/>
              <a:t>﴿٢٣﴾</a:t>
            </a:r>
            <a:endParaRPr lang="tr-TR" sz="24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﴾23﴿“Şu adam benim kardeşim. Onun doksan dokuz koyunu, benim ise bir tek koyunum var. Buna rağmen ‘Onu da bana ver’ dedi ve bu tartışmada bana baskın çıktı.”</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Sâd</a:t>
            </a:r>
            <a:r>
              <a:rPr lang="tr-TR" b="1" dirty="0" smtClean="0"/>
              <a:t> </a:t>
            </a:r>
            <a:r>
              <a:rPr lang="tr-TR" sz="2000" b="1" dirty="0" smtClean="0"/>
              <a:t>Suresi 38 . sure</a:t>
            </a:r>
          </a:p>
          <a:p>
            <a:r>
              <a:rPr lang="tr-TR" sz="2000" b="1" dirty="0" smtClean="0"/>
              <a:t>23</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41619713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5400" dirty="0"/>
              <a:t>قُلْ اِنَّـمَٓا اَنَا۬ مُنْذِرٌࣗ وَمَا مِنْ اِلٰهٍ اِلَّا اللّٰهُ الْوَاحِدُ الْقَهَّارُۚ</a:t>
            </a:r>
            <a:r>
              <a:rPr lang="ar-AE" sz="5400" b="1" dirty="0"/>
              <a:t>﴿٦٥﴾</a:t>
            </a:r>
            <a:endParaRPr lang="tr-TR" sz="32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﴾65﴿De ki: “Ben sadece bir uyarıcıyım. Karşı konulmaz güç sahibi tek Allah’tan başka tanrı yoktur.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Sâd</a:t>
            </a:r>
            <a:r>
              <a:rPr lang="tr-TR" b="1" dirty="0" smtClean="0"/>
              <a:t> </a:t>
            </a:r>
            <a:r>
              <a:rPr lang="tr-TR" sz="2000" b="1" dirty="0" smtClean="0"/>
              <a:t>Suresi 38 . sure</a:t>
            </a:r>
          </a:p>
          <a:p>
            <a:r>
              <a:rPr lang="tr-TR" sz="2000" b="1" dirty="0" smtClean="0"/>
              <a:t>65</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27131032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204332"/>
            <a:ext cx="12192000" cy="1416205"/>
          </a:xfrm>
        </p:spPr>
        <p:txBody>
          <a:bodyPr>
            <a:noAutofit/>
          </a:bodyPr>
          <a:lstStyle/>
          <a:p>
            <a:pPr rtl="1"/>
            <a:r>
              <a:rPr lang="ar-AE" sz="3600" dirty="0"/>
              <a:t>لَوْ اَرَادَ اللّٰهُ اَنْ يَتَّخِذَ وَلَداً لَاصْطَفٰى مِمَّا يَخْلُقُ مَا يَشَٓاءُۙ سُبْحَانَهُؕ هُوَ اللّٰهُ الْوَاحِدُ الْقَهَّارُ</a:t>
            </a:r>
            <a:r>
              <a:rPr lang="ar-AE" sz="3600" b="1" dirty="0"/>
              <a:t>﴿٤﴾</a:t>
            </a:r>
            <a:endParaRPr lang="tr-TR" sz="1800" dirty="0"/>
          </a:p>
        </p:txBody>
      </p:sp>
      <p:sp>
        <p:nvSpPr>
          <p:cNvPr id="3" name="Alt Başlık 2"/>
          <p:cNvSpPr>
            <a:spLocks noGrp="1"/>
          </p:cNvSpPr>
          <p:nvPr>
            <p:ph type="subTitle" idx="1"/>
          </p:nvPr>
        </p:nvSpPr>
        <p:spPr>
          <a:xfrm>
            <a:off x="0" y="4536572"/>
            <a:ext cx="12192000" cy="1655762"/>
          </a:xfrm>
        </p:spPr>
        <p:txBody>
          <a:bodyPr>
            <a:normAutofit/>
          </a:bodyPr>
          <a:lstStyle/>
          <a:p>
            <a:r>
              <a:rPr lang="tr-TR" b="1" i="1" dirty="0"/>
              <a:t>﴾4﴿Eğer Allah (iddia ettikleri gibi) bir evlât sahibi olmak isteseydi elbette yarattıklarından dilediğini seçerdi. Ama O’nun böyle bir durumla ilgisi yoktur; O bir tek Allah’tır, mutlak otorite sahibidir.</a:t>
            </a:r>
            <a:endParaRPr lang="tr-TR" sz="1800"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a:t>4</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1996519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451058"/>
            <a:ext cx="12192000" cy="1204331"/>
          </a:xfrm>
        </p:spPr>
        <p:txBody>
          <a:bodyPr>
            <a:noAutofit/>
          </a:bodyPr>
          <a:lstStyle/>
          <a:p>
            <a:pPr rtl="1"/>
            <a:r>
              <a:rPr lang="ar-AE" sz="3600" dirty="0"/>
              <a:t>خَلَقَكُمْ مِنْ نَفْسٍ وَاحِدَةٍ ثُمَّ جَعَلَ مِنْهَا زَوْجَهَا وَاَنْزَلَ لَكُمْ مِنَ الْاَنْعَامِ ثَمَانِيَةَ اَزْوَاجٍؕ </a:t>
            </a:r>
            <a:r>
              <a:rPr lang="ar-AE" sz="3600" dirty="0" smtClean="0"/>
              <a:t>يَخْلُقُكُمْ</a:t>
            </a:r>
            <a:r>
              <a:rPr lang="tr-TR" sz="3600" dirty="0" smtClean="0"/>
              <a:t/>
            </a:r>
            <a:br>
              <a:rPr lang="tr-TR" sz="3600" dirty="0" smtClean="0"/>
            </a:br>
            <a:r>
              <a:rPr lang="tr-TR" sz="3600" dirty="0"/>
              <a:t/>
            </a:r>
            <a:br>
              <a:rPr lang="tr-TR" sz="3600" dirty="0"/>
            </a:br>
            <a:r>
              <a:rPr lang="ar-AE" sz="3600" dirty="0" smtClean="0"/>
              <a:t> </a:t>
            </a:r>
            <a:r>
              <a:rPr lang="ar-AE" sz="3600" dirty="0"/>
              <a:t>فٖي بُطُونِ اُمَّهَاتِكُمْ خَلْقاً مِنْ بَعْدِ خَلْقٍ فٖي ظُلُمَاتٍ ثَلٰثٍؕ ذٰلِكُمُ اللّٰهُ رَبُّكُمْ لَهُ الْمُلْكُؕ لَٓا اِلٰهَ اِلَّا </a:t>
            </a:r>
            <a:r>
              <a:rPr lang="tr-TR" sz="3600" dirty="0" smtClean="0"/>
              <a:t/>
            </a:r>
            <a:br>
              <a:rPr lang="tr-TR" sz="3600" dirty="0" smtClean="0"/>
            </a:br>
            <a:r>
              <a:rPr lang="tr-TR" sz="3600" dirty="0"/>
              <a:t/>
            </a:r>
            <a:br>
              <a:rPr lang="tr-TR" sz="3600" dirty="0"/>
            </a:br>
            <a:r>
              <a:rPr lang="ar-AE" sz="3600" dirty="0" smtClean="0"/>
              <a:t>هُوَۚ </a:t>
            </a:r>
            <a:r>
              <a:rPr lang="ar-AE" sz="3600" dirty="0"/>
              <a:t>فَاَنّٰى تُصْرَفُونَ</a:t>
            </a:r>
            <a:r>
              <a:rPr lang="ar-AE" sz="3600" b="1" dirty="0"/>
              <a:t>﴿٦﴾</a:t>
            </a:r>
            <a:endParaRPr lang="tr-TR" sz="3600" dirty="0"/>
          </a:p>
        </p:txBody>
      </p:sp>
      <p:sp>
        <p:nvSpPr>
          <p:cNvPr id="3" name="Alt Başlık 2"/>
          <p:cNvSpPr>
            <a:spLocks noGrp="1"/>
          </p:cNvSpPr>
          <p:nvPr>
            <p:ph type="subTitle" idx="1"/>
          </p:nvPr>
        </p:nvSpPr>
        <p:spPr>
          <a:xfrm>
            <a:off x="0" y="4793050"/>
            <a:ext cx="12192000" cy="1655762"/>
          </a:xfrm>
        </p:spPr>
        <p:txBody>
          <a:bodyPr>
            <a:normAutofit/>
          </a:bodyPr>
          <a:lstStyle/>
          <a:p>
            <a:r>
              <a:rPr lang="tr-TR" sz="1800" b="1" i="1" dirty="0"/>
              <a:t>﴾6﴿O sizi bir tek nefisten yaratmış, sonra ondan eşini de var etmiştir; hayvanlardan da sizin için sekiz eş </a:t>
            </a:r>
            <a:r>
              <a:rPr lang="tr-TR" sz="1800" b="1" i="1" dirty="0" err="1"/>
              <a:t>lutfetti</a:t>
            </a:r>
            <a:r>
              <a:rPr lang="tr-TR" sz="1800" b="1" i="1" dirty="0"/>
              <a:t>. Sizi annelerinizin karnında üç karanlık içinde türlü yaratılış safhalarından geçirerek yaratmaktadır. İşte bu yaratıcı, rabbiniz Allah’tır. Hükümranlık O’nundur; O'ndan başka tanrı yoktur. Buna rağmen nasıl olup da hakikatten uzaklaşabiliyorsunuz?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6 . Ayet </a:t>
            </a:r>
            <a:endParaRPr lang="tr-TR" sz="2000" dirty="0"/>
          </a:p>
        </p:txBody>
      </p:sp>
    </p:spTree>
    <p:extLst>
      <p:ext uri="{BB962C8B-B14F-4D97-AF65-F5344CB8AC3E}">
        <p14:creationId xmlns:p14="http://schemas.microsoft.com/office/powerpoint/2010/main" val="23212198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451058"/>
            <a:ext cx="12192000" cy="1204331"/>
          </a:xfrm>
        </p:spPr>
        <p:txBody>
          <a:bodyPr>
            <a:noAutofit/>
          </a:bodyPr>
          <a:lstStyle/>
          <a:p>
            <a:pPr rtl="1"/>
            <a:r>
              <a:rPr lang="ar-AE" sz="5400" dirty="0"/>
              <a:t>وَاِذَا ذُكِرَ اللّٰهُ وَحْدَهُ اشْمَاَزَّتْ قُلُوبُ الَّذٖينَ لَا </a:t>
            </a:r>
            <a:r>
              <a:rPr lang="ar-AE" sz="5400" dirty="0" smtClean="0"/>
              <a:t>يُؤْمِنُونَ</a:t>
            </a:r>
            <a:r>
              <a:rPr lang="tr-TR" sz="5400" dirty="0" smtClean="0"/>
              <a:t/>
            </a:r>
            <a:br>
              <a:rPr lang="tr-TR" sz="5400" dirty="0" smtClean="0"/>
            </a:br>
            <a:r>
              <a:rPr lang="tr-TR" sz="5400" dirty="0"/>
              <a:t/>
            </a:r>
            <a:br>
              <a:rPr lang="tr-TR" sz="5400" dirty="0"/>
            </a:br>
            <a:r>
              <a:rPr lang="ar-AE" sz="5400" dirty="0" smtClean="0"/>
              <a:t> </a:t>
            </a:r>
            <a:r>
              <a:rPr lang="ar-AE" sz="5400" dirty="0"/>
              <a:t>بِالْاٰخِرَةِۚ وَاِذَا ذُكِرَ الَّذٖينَ مِنْ دُونِهٖٓ اِذَا هُمْ يَسْتَبْشِرُونَ</a:t>
            </a:r>
            <a:r>
              <a:rPr lang="ar-AE" sz="5400" b="1" dirty="0"/>
              <a:t>﴿٤٥﴾</a:t>
            </a:r>
            <a:endParaRPr lang="tr-TR" sz="3200" dirty="0"/>
          </a:p>
        </p:txBody>
      </p:sp>
      <p:sp>
        <p:nvSpPr>
          <p:cNvPr id="3" name="Alt Başlık 2"/>
          <p:cNvSpPr>
            <a:spLocks noGrp="1"/>
          </p:cNvSpPr>
          <p:nvPr>
            <p:ph type="subTitle" idx="1"/>
          </p:nvPr>
        </p:nvSpPr>
        <p:spPr>
          <a:xfrm>
            <a:off x="0" y="4793050"/>
            <a:ext cx="12192000" cy="1655762"/>
          </a:xfrm>
        </p:spPr>
        <p:txBody>
          <a:bodyPr>
            <a:normAutofit/>
          </a:bodyPr>
          <a:lstStyle/>
          <a:p>
            <a:r>
              <a:rPr lang="tr-TR" b="1" i="1" dirty="0"/>
              <a:t>﴾45﴿Ne zaman tek başına Allah’ın ismi zikredilse </a:t>
            </a:r>
            <a:r>
              <a:rPr lang="tr-TR" b="1" i="1" dirty="0" err="1"/>
              <a:t>âhirete</a:t>
            </a:r>
            <a:r>
              <a:rPr lang="tr-TR" b="1" i="1" dirty="0"/>
              <a:t> inanmayanların kalplerindeki nefret yüzlerine vurur; ama Allah’ın dışındakiler (putlar) anıldığında hemen sevinçten yüzlerinin parladığını görürsün.</a:t>
            </a:r>
            <a:endParaRPr lang="tr-TR" sz="1800"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45</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16173549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ذٰلِكُمْ بِاَنَّـهُٓ اِذَا دُعِيَ اللّٰهُ وَحْدَهُ كَفَرْتُمْۚ وَاِنْ يُشْرَكْ بِهٖ تُؤْمِنُواؕ فَالْحُكْمُ لِلّٰهِ الْعَلِيِّ الْكَبٖيرِ</a:t>
            </a:r>
            <a:r>
              <a:rPr lang="ar-AE" sz="3600" b="1" dirty="0"/>
              <a:t>﴿١٢﴾</a:t>
            </a:r>
            <a:endParaRPr lang="tr-TR" sz="1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﴾12﴿Bu duruma düşmenizin sebebi şudur: Allah’ın ismi tek başına anıldığı zaman inkâra sapardınız, ama O’na ortak koşulduğunda buna inanırdınız. Artık hüküm, yüce ve ulu olan Allah’ındır.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12</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8595560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يَوْمَ هُمْ بَارِزُونَۚ لَا يَخْفٰى عَلَى اللّٰهِ مِنْهُمْ شَيْءٌؕ لِمَنِ الْمُلْكُ الْيَوْمَؕ لِلّٰهِ الْوَاحِدِ الْقَهَّارِ</a:t>
            </a:r>
            <a:r>
              <a:rPr lang="ar-AE" sz="3600" b="1" dirty="0"/>
              <a:t>﴿١٦﴾</a:t>
            </a:r>
            <a:endParaRPr lang="tr-TR" sz="1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﴾16﴿O gün onlar, Allah’a gizli kalan hiçbir şeyleri olmaksızın (kabirlerinden) çıkarlar. Bugün hükümranlık kimindir? Elbette tek ve mutlak hükümran olan Allah’ındır!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16 </a:t>
            </a:r>
            <a:r>
              <a:rPr lang="tr-TR" sz="2000" b="1" dirty="0" smtClean="0"/>
              <a:t>. Ayet </a:t>
            </a:r>
            <a:endParaRPr lang="tr-TR" sz="2000" dirty="0"/>
          </a:p>
        </p:txBody>
      </p:sp>
    </p:spTree>
    <p:extLst>
      <p:ext uri="{BB962C8B-B14F-4D97-AF65-F5344CB8AC3E}">
        <p14:creationId xmlns:p14="http://schemas.microsoft.com/office/powerpoint/2010/main" val="40184108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4400" dirty="0"/>
              <a:t>فَلَمَّا رَاَوْا بَأْسَنَا قَالُٓوا اٰمَنَّا بِاللّٰهِ وَحْدَهُ وَكَفَرْنَا بِمَا كُنَّا بِهٖ مُشْرِكٖينَ</a:t>
            </a:r>
            <a:r>
              <a:rPr lang="ar-AE" sz="4400" b="1" dirty="0"/>
              <a:t>﴿٨٤﴾</a:t>
            </a:r>
            <a:endParaRPr lang="tr-TR" sz="24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﴾84﴿Dehşetli cezamızı gördüklerinde, “Allah’ın birliğine inandık, O’na ortak koştuğumuz şeyleri de şimdi reddetmekteyiz” derler.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84</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28111346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تَنْزٖيلٌ مِنَ الرَّحْمٰنِ الرَّحٖيمِۚ</a:t>
            </a:r>
            <a:r>
              <a:rPr lang="ar-AE" b="1" dirty="0"/>
              <a:t>﴿٢﴾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﴾2﴿Bu Kur’an, rahman ve rahîm olan Allah’ın katından indirilmiştir;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Fussilet</a:t>
            </a:r>
            <a:r>
              <a:rPr lang="tr-TR" b="1" dirty="0" smtClean="0"/>
              <a:t> </a:t>
            </a:r>
            <a:r>
              <a:rPr lang="tr-TR" sz="2000" b="1" dirty="0" smtClean="0"/>
              <a:t>Suresi 41 . sure</a:t>
            </a:r>
          </a:p>
          <a:p>
            <a:r>
              <a:rPr lang="tr-TR" sz="2000" b="1" dirty="0" smtClean="0"/>
              <a:t>2 </a:t>
            </a:r>
            <a:r>
              <a:rPr lang="tr-TR" sz="2000" b="1" dirty="0" smtClean="0"/>
              <a:t>. Ayet </a:t>
            </a:r>
            <a:endParaRPr lang="tr-TR" sz="2000" dirty="0"/>
          </a:p>
        </p:txBody>
      </p:sp>
    </p:spTree>
    <p:extLst>
      <p:ext uri="{BB962C8B-B14F-4D97-AF65-F5344CB8AC3E}">
        <p14:creationId xmlns:p14="http://schemas.microsoft.com/office/powerpoint/2010/main" val="15903520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وَلَوْ شَٓاءَ اللّٰهُ لَجَعَلَهُمْ اُمَّةً وَاحِدَةً وَلٰكِنْ يُدْخِلُ مَنْ يَشَٓاءُ فٖي رَحْمَتِهٖؕ وَالظَّالِمُونَ مَا لَهُمْ </a:t>
            </a:r>
            <a:r>
              <a:rPr lang="ar-AE" sz="3600" dirty="0" smtClean="0"/>
              <a:t>مِنْ</a:t>
            </a:r>
            <a:r>
              <a:rPr lang="tr-TR" sz="3600" dirty="0" smtClean="0"/>
              <a:t/>
            </a:r>
            <a:br>
              <a:rPr lang="tr-TR" sz="3600" dirty="0" smtClean="0"/>
            </a:br>
            <a:r>
              <a:rPr lang="tr-TR" sz="3600" dirty="0"/>
              <a:t/>
            </a:r>
            <a:br>
              <a:rPr lang="tr-TR" sz="3600" dirty="0"/>
            </a:br>
            <a:r>
              <a:rPr lang="ar-AE" sz="3600" dirty="0" smtClean="0"/>
              <a:t> </a:t>
            </a:r>
            <a:r>
              <a:rPr lang="ar-AE" sz="3600" dirty="0"/>
              <a:t>وَلِيٍّ وَلَا نَصٖيرٍ</a:t>
            </a:r>
            <a:r>
              <a:rPr lang="ar-AE" sz="3600" b="1" dirty="0"/>
              <a:t>﴿٨﴾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﴾8﴿Allah dileseydi onları elbette (aynı inançta) tek bir ümmet yapardı, fakat O kimi dilerse onu rahmetine kavuşturur; zalimlerin ise ne bir velisi (arka çıkanı) ne de bir yardımcısı olacaktır.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Şûrâ</a:t>
            </a:r>
            <a:r>
              <a:rPr lang="tr-TR" b="1" dirty="0" smtClean="0"/>
              <a:t> </a:t>
            </a:r>
            <a:r>
              <a:rPr lang="tr-TR" sz="2000" b="1" dirty="0" smtClean="0"/>
              <a:t>Suresi 42 . sure</a:t>
            </a:r>
          </a:p>
          <a:p>
            <a:r>
              <a:rPr lang="tr-TR" sz="2000" b="1" dirty="0" smtClean="0"/>
              <a:t>8 . Ayet </a:t>
            </a:r>
            <a:endParaRPr lang="tr-TR" sz="2000" dirty="0"/>
          </a:p>
        </p:txBody>
      </p:sp>
    </p:spTree>
    <p:extLst>
      <p:ext uri="{BB962C8B-B14F-4D97-AF65-F5344CB8AC3E}">
        <p14:creationId xmlns:p14="http://schemas.microsoft.com/office/powerpoint/2010/main" val="34645848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853313"/>
          </a:xfrm>
        </p:spPr>
        <p:txBody>
          <a:bodyPr>
            <a:noAutofit/>
          </a:bodyPr>
          <a:lstStyle/>
          <a:p>
            <a:pPr rtl="1"/>
            <a:r>
              <a:rPr lang="ar-AE" sz="4800" dirty="0"/>
              <a:t>وَلَوْلَٓا اَنْ يَكُونَ النَّاسُ اُمَّةً وَاحِدَةً لَجَعَلْنَا لِمَنْ يَكْفُرُ بِالرَّحْمٰنِ </a:t>
            </a:r>
            <a:r>
              <a:rPr lang="tr-TR" sz="4800" dirty="0" smtClean="0"/>
              <a:t/>
            </a:r>
            <a:br>
              <a:rPr lang="tr-TR" sz="4800" dirty="0" smtClean="0"/>
            </a:br>
            <a:r>
              <a:rPr lang="tr-TR" sz="4800" dirty="0"/>
              <a:t/>
            </a:r>
            <a:br>
              <a:rPr lang="tr-TR" sz="4800" dirty="0"/>
            </a:br>
            <a:r>
              <a:rPr lang="ar-AE" sz="4800" dirty="0" smtClean="0"/>
              <a:t>لِبُيُوتِهِمْ </a:t>
            </a:r>
            <a:r>
              <a:rPr lang="ar-AE" sz="4800" dirty="0"/>
              <a:t>سُقُفاً مِنْ فِضَّةٍ وَمَعَارِجَ عَلَيْهَا يَظْهَرُونَۙ</a:t>
            </a:r>
            <a:r>
              <a:rPr lang="ar-AE" sz="4800" b="1" dirty="0"/>
              <a:t>﴿٣٣﴾</a:t>
            </a:r>
            <a:endParaRPr lang="tr-TR" sz="2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﴾33﴿Eğer insanlar tek tip bir topluluk haline gelecek olmasaydı </a:t>
            </a:r>
            <a:r>
              <a:rPr lang="tr-TR" b="1" i="1" dirty="0" err="1"/>
              <a:t>rahmânı</a:t>
            </a:r>
            <a:r>
              <a:rPr lang="tr-TR" b="1" i="1" dirty="0"/>
              <a:t> inkâr edenlerin evlerine (her biri) gümüşten tavan, yukarı çıkmak için kullanacakları merdivenler yapardık.</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Zuhruf</a:t>
            </a:r>
            <a:r>
              <a:rPr lang="tr-TR" b="1" dirty="0" smtClean="0"/>
              <a:t> </a:t>
            </a:r>
            <a:r>
              <a:rPr lang="tr-TR" sz="2000" b="1" dirty="0" smtClean="0"/>
              <a:t>Suresi 43 . sure</a:t>
            </a:r>
          </a:p>
          <a:p>
            <a:r>
              <a:rPr lang="tr-TR" sz="2000" b="1" dirty="0" smtClean="0"/>
              <a:t>33</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6070998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4800" dirty="0"/>
              <a:t>فَقَالُٓوا اَبَشَرًا مِنَّا وَاحِدًا نَتَّبِعُهُٓۙ اِنَّٓا اِذًا لَفٖى ضَلَالٍ وَسُعُرٍ</a:t>
            </a:r>
            <a:r>
              <a:rPr lang="ar-AE" sz="4800" b="1" dirty="0"/>
              <a:t>﴿٢٤﴾</a:t>
            </a:r>
            <a:endParaRPr lang="tr-TR" sz="2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﴾24﴿Dediler ki: “İçimizden tek başına bir beşere mi uyacağız? O takdirde doğru yoldan sapmış olur, yanarız.</a:t>
            </a:r>
            <a:endParaRPr lang="tr-TR" b="1" i="1" dirty="0"/>
          </a:p>
        </p:txBody>
      </p:sp>
      <p:sp>
        <p:nvSpPr>
          <p:cNvPr id="4" name="Metin kutusu 3"/>
          <p:cNvSpPr txBox="1"/>
          <p:nvPr/>
        </p:nvSpPr>
        <p:spPr>
          <a:xfrm>
            <a:off x="9645805" y="8704"/>
            <a:ext cx="2546195" cy="707886"/>
          </a:xfrm>
          <a:prstGeom prst="rect">
            <a:avLst/>
          </a:prstGeom>
          <a:noFill/>
        </p:spPr>
        <p:txBody>
          <a:bodyPr wrap="square" rtlCol="0">
            <a:spAutoFit/>
          </a:bodyPr>
          <a:lstStyle/>
          <a:p>
            <a:r>
              <a:rPr lang="tr-TR" b="1" dirty="0" smtClean="0"/>
              <a:t>Kamer</a:t>
            </a:r>
            <a:r>
              <a:rPr lang="tr-TR" b="1" dirty="0"/>
              <a:t> </a:t>
            </a:r>
            <a:r>
              <a:rPr lang="tr-TR" b="1" dirty="0" smtClean="0"/>
              <a:t> </a:t>
            </a:r>
            <a:r>
              <a:rPr lang="tr-TR" sz="2000" b="1" dirty="0" smtClean="0"/>
              <a:t>Suresi 54 . sure</a:t>
            </a:r>
          </a:p>
          <a:p>
            <a:r>
              <a:rPr lang="tr-TR" sz="2000" b="1" dirty="0" smtClean="0"/>
              <a:t>24</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870452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4800" dirty="0"/>
              <a:t>اِنَّٓا اَرْسَلْنَا عَلَيْهِمْ صَيْحَةً وَاحِدَةً فَكَانُوا كَهَشٖيمِ الْمُحْتَظِرِ</a:t>
            </a:r>
            <a:r>
              <a:rPr lang="ar-AE" sz="4800" b="1" dirty="0"/>
              <a:t>﴿٣١﴾</a:t>
            </a:r>
            <a:endParaRPr lang="tr-TR" sz="2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﴾31﴿Üzerlerine tek bir ses yolladık da hayvan ağılındaki (çiğnenip ufalanmış) kuru çalılar gibi oluverdiler.</a:t>
            </a:r>
            <a:endParaRPr lang="tr-TR" b="1" i="1" dirty="0"/>
          </a:p>
        </p:txBody>
      </p:sp>
      <p:sp>
        <p:nvSpPr>
          <p:cNvPr id="4" name="Metin kutusu 3"/>
          <p:cNvSpPr txBox="1"/>
          <p:nvPr/>
        </p:nvSpPr>
        <p:spPr>
          <a:xfrm>
            <a:off x="9645805" y="8704"/>
            <a:ext cx="2546195" cy="707886"/>
          </a:xfrm>
          <a:prstGeom prst="rect">
            <a:avLst/>
          </a:prstGeom>
          <a:noFill/>
        </p:spPr>
        <p:txBody>
          <a:bodyPr wrap="square" rtlCol="0">
            <a:spAutoFit/>
          </a:bodyPr>
          <a:lstStyle/>
          <a:p>
            <a:r>
              <a:rPr lang="tr-TR" b="1" dirty="0" smtClean="0"/>
              <a:t>Kamer</a:t>
            </a:r>
            <a:r>
              <a:rPr lang="tr-TR" b="1" dirty="0"/>
              <a:t> </a:t>
            </a:r>
            <a:r>
              <a:rPr lang="tr-TR" b="1" dirty="0" smtClean="0"/>
              <a:t> </a:t>
            </a:r>
            <a:r>
              <a:rPr lang="tr-TR" sz="2000" b="1" dirty="0" smtClean="0"/>
              <a:t>Suresi 54 . sure</a:t>
            </a:r>
          </a:p>
          <a:p>
            <a:r>
              <a:rPr lang="tr-TR" sz="2000" b="1" dirty="0" smtClean="0"/>
              <a:t>31</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704604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وَمَٓا اَمْرُنَٓا اِلَّا وَاحِدَةٌ كَلَمْحٍ بِالْبَصَرِ</a:t>
            </a:r>
            <a:r>
              <a:rPr lang="ar-AE" b="1" dirty="0"/>
              <a:t>﴿٥٠﴾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﴾50﴿Ve bizim buyruğumuz tektir, göz açıp kapayıncaya kadar olup biter.</a:t>
            </a:r>
            <a:endParaRPr lang="tr-TR" b="1" i="1" dirty="0"/>
          </a:p>
        </p:txBody>
      </p:sp>
      <p:sp>
        <p:nvSpPr>
          <p:cNvPr id="4" name="Metin kutusu 3"/>
          <p:cNvSpPr txBox="1"/>
          <p:nvPr/>
        </p:nvSpPr>
        <p:spPr>
          <a:xfrm>
            <a:off x="9645805" y="8704"/>
            <a:ext cx="2546195" cy="707886"/>
          </a:xfrm>
          <a:prstGeom prst="rect">
            <a:avLst/>
          </a:prstGeom>
          <a:noFill/>
        </p:spPr>
        <p:txBody>
          <a:bodyPr wrap="square" rtlCol="0">
            <a:spAutoFit/>
          </a:bodyPr>
          <a:lstStyle/>
          <a:p>
            <a:r>
              <a:rPr lang="tr-TR" b="1" dirty="0" smtClean="0"/>
              <a:t>Kamer</a:t>
            </a:r>
            <a:r>
              <a:rPr lang="tr-TR" b="1" dirty="0"/>
              <a:t> </a:t>
            </a:r>
            <a:r>
              <a:rPr lang="tr-TR" b="1" dirty="0" smtClean="0"/>
              <a:t> </a:t>
            </a:r>
            <a:r>
              <a:rPr lang="tr-TR" sz="2000" b="1" dirty="0" smtClean="0"/>
              <a:t>Suresi 54 . sure</a:t>
            </a:r>
          </a:p>
          <a:p>
            <a:r>
              <a:rPr lang="tr-TR" sz="2000" b="1" dirty="0" smtClean="0"/>
              <a:t>50 </a:t>
            </a:r>
            <a:r>
              <a:rPr lang="tr-TR" sz="2000" b="1" dirty="0" smtClean="0"/>
              <a:t>. Ayet </a:t>
            </a:r>
            <a:endParaRPr lang="tr-TR" sz="2000" dirty="0"/>
          </a:p>
        </p:txBody>
      </p:sp>
    </p:spTree>
    <p:extLst>
      <p:ext uri="{BB962C8B-B14F-4D97-AF65-F5344CB8AC3E}">
        <p14:creationId xmlns:p14="http://schemas.microsoft.com/office/powerpoint/2010/main" val="23302772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172991"/>
            <a:ext cx="12192000" cy="1204331"/>
          </a:xfrm>
        </p:spPr>
        <p:txBody>
          <a:bodyPr>
            <a:noAutofit/>
          </a:bodyPr>
          <a:lstStyle/>
          <a:p>
            <a:pPr rtl="1"/>
            <a:r>
              <a:rPr lang="ar-AE" sz="3600" dirty="0"/>
              <a:t>قَدْ كَانَتْ لَكُمْ اُسْوَةٌ حَسَنَةٌ فٖٓى اِبْرٰهٖيمَ وَ‏الَّذٖينَ مَعَهُۚ اِذْ قَالُوا لِقَوْمِهِمْ اِنَّا بُرَءٰٓؤُ۬ا مِنْكُمْ </a:t>
            </a:r>
            <a:r>
              <a:rPr lang="ar-AE" sz="3600" dirty="0" smtClean="0"/>
              <a:t>وَمِمَّا</a:t>
            </a:r>
            <a:r>
              <a:rPr lang="tr-TR" sz="3600" dirty="0" smtClean="0"/>
              <a:t/>
            </a:r>
            <a:br>
              <a:rPr lang="tr-TR" sz="3600" dirty="0" smtClean="0"/>
            </a:br>
            <a:r>
              <a:rPr lang="tr-TR" sz="3600" dirty="0"/>
              <a:t/>
            </a:r>
            <a:br>
              <a:rPr lang="tr-TR" sz="3600" dirty="0"/>
            </a:br>
            <a:r>
              <a:rPr lang="ar-AE" sz="3600" dirty="0" smtClean="0"/>
              <a:t> </a:t>
            </a:r>
            <a:r>
              <a:rPr lang="ar-AE" sz="3600" dirty="0"/>
              <a:t>تَعْبُدُونَ مِنْ دُونِ اللّٰهِؗ كَفَرْنَا بِكُمْ وَبَدَا بَيْنَنَا وَبَيْنَكُمُ الْعَدَاوَةُ وَالْبَغْضَٓاءُ اَبَدًا حَتّٰى تُؤْمِنُوا </a:t>
            </a:r>
            <a:r>
              <a:rPr lang="ar-AE" sz="3600" dirty="0" smtClean="0"/>
              <a:t>بِاللّٰهِ</a:t>
            </a:r>
            <a:r>
              <a:rPr lang="tr-TR" sz="3600" dirty="0" smtClean="0"/>
              <a:t/>
            </a:r>
            <a:br>
              <a:rPr lang="tr-TR" sz="3600" dirty="0" smtClean="0"/>
            </a:br>
            <a:r>
              <a:rPr lang="tr-TR" sz="3600" dirty="0"/>
              <a:t/>
            </a:r>
            <a:br>
              <a:rPr lang="tr-TR" sz="3600" dirty="0"/>
            </a:br>
            <a:r>
              <a:rPr lang="ar-AE" sz="3600" dirty="0" smtClean="0"/>
              <a:t> </a:t>
            </a:r>
            <a:r>
              <a:rPr lang="ar-AE" sz="3600" dirty="0"/>
              <a:t>وَحْدَهُٓ اِلَّا قَوْلَ اِبْرٰهٖيمَ لِاَبٖيهِ لَاَسْتَغْفِرَنَّ لَكَ وَمَٓا اَمْلِكُ لَكَ مِنَ اللّٰهِ مِنْ شَىْءٍۜ رَبَّنَا </a:t>
            </a:r>
            <a:r>
              <a:rPr lang="ar-AE" sz="3600" dirty="0" smtClean="0"/>
              <a:t>عَلَيْكَ</a:t>
            </a:r>
            <a:r>
              <a:rPr lang="tr-TR" sz="3600" dirty="0" smtClean="0"/>
              <a:t/>
            </a:r>
            <a:br>
              <a:rPr lang="tr-TR" sz="3600" dirty="0" smtClean="0"/>
            </a:br>
            <a:r>
              <a:rPr lang="tr-TR" sz="3600" dirty="0"/>
              <a:t/>
            </a:r>
            <a:br>
              <a:rPr lang="tr-TR" sz="3600" dirty="0"/>
            </a:br>
            <a:r>
              <a:rPr lang="ar-AE" sz="3600" dirty="0" smtClean="0"/>
              <a:t> </a:t>
            </a:r>
            <a:r>
              <a:rPr lang="ar-AE" sz="3600" dirty="0"/>
              <a:t>تَوَكَّلْنَا وَاِلَيْكَ اَنَبْنَا وَاِلَيْكَ الْمَصٖيرُ</a:t>
            </a:r>
            <a:r>
              <a:rPr lang="ar-AE" sz="3600" b="1" dirty="0"/>
              <a:t>﴿٤﴾</a:t>
            </a:r>
            <a:endParaRPr lang="ar-AE" sz="3600" dirty="0"/>
          </a:p>
        </p:txBody>
      </p:sp>
      <p:sp>
        <p:nvSpPr>
          <p:cNvPr id="3" name="Alt Başlık 2"/>
          <p:cNvSpPr>
            <a:spLocks noGrp="1"/>
          </p:cNvSpPr>
          <p:nvPr>
            <p:ph type="subTitle" idx="1"/>
          </p:nvPr>
        </p:nvSpPr>
        <p:spPr>
          <a:xfrm>
            <a:off x="0" y="4759597"/>
            <a:ext cx="12192000" cy="1655762"/>
          </a:xfrm>
        </p:spPr>
        <p:txBody>
          <a:bodyPr>
            <a:noAutofit/>
          </a:bodyPr>
          <a:lstStyle/>
          <a:p>
            <a:r>
              <a:rPr lang="tr-TR" sz="1600" b="1" i="1" dirty="0"/>
              <a:t>﴾4﴿İbrâhim’de ve ona uyanlarda size güzel bir örneklik vardır; onlar kavimlerine şöyle demişlerdi: Bilin ki bizim sizinle ve Allah’ı bırakıp da taptıklarınızla bir ilişiğimiz yoktur. Sizi (ve değerlerinizi) reddediyoruz. Sizinle bizim aramızda, siz bir tek Allah’a iman edinceye kadar sürüp gidecek bir düşmanlık ve nefret açıkça ortaya çıkmıştır. Ancak </a:t>
            </a:r>
            <a:r>
              <a:rPr lang="tr-TR" sz="1600" b="1" i="1" dirty="0" err="1"/>
              <a:t>İbrâhim’in</a:t>
            </a:r>
            <a:r>
              <a:rPr lang="tr-TR" sz="1600" b="1" i="1" dirty="0"/>
              <a:t>, babasına “Hiç şüphen olmasın bağışlanman için dua edeceğim, ama Allah’tan sana geleceklere karşı yapabileceğim bir şey de yoktur” demesi başka. Rabbimiz! Sadece sana dayanıp güvendik, sana yöneldik; dönüş de ancak sanadır.</a:t>
            </a:r>
          </a:p>
        </p:txBody>
      </p:sp>
      <p:sp>
        <p:nvSpPr>
          <p:cNvPr id="4" name="Metin kutusu 3"/>
          <p:cNvSpPr txBox="1"/>
          <p:nvPr/>
        </p:nvSpPr>
        <p:spPr>
          <a:xfrm>
            <a:off x="9222059" y="8704"/>
            <a:ext cx="2969941" cy="707886"/>
          </a:xfrm>
          <a:prstGeom prst="rect">
            <a:avLst/>
          </a:prstGeom>
          <a:noFill/>
        </p:spPr>
        <p:txBody>
          <a:bodyPr wrap="square" rtlCol="0">
            <a:spAutoFit/>
          </a:bodyPr>
          <a:lstStyle/>
          <a:p>
            <a:r>
              <a:rPr lang="tr-TR" b="1" dirty="0" err="1" smtClean="0"/>
              <a:t>Mümtehine</a:t>
            </a:r>
            <a:r>
              <a:rPr lang="tr-TR" b="1" dirty="0" smtClean="0"/>
              <a:t> </a:t>
            </a:r>
            <a:r>
              <a:rPr lang="tr-TR" sz="2000" b="1" dirty="0" smtClean="0"/>
              <a:t>Suresi 60 . sure</a:t>
            </a:r>
          </a:p>
          <a:p>
            <a:r>
              <a:rPr lang="tr-TR" sz="2000" b="1" dirty="0"/>
              <a:t>4</a:t>
            </a:r>
            <a:r>
              <a:rPr lang="tr-TR" sz="2000" b="1" dirty="0" smtClean="0"/>
              <a:t> . Ayet </a:t>
            </a:r>
            <a:endParaRPr lang="tr-TR" sz="2000" dirty="0"/>
          </a:p>
        </p:txBody>
      </p:sp>
    </p:spTree>
    <p:extLst>
      <p:ext uri="{BB962C8B-B14F-4D97-AF65-F5344CB8AC3E}">
        <p14:creationId xmlns:p14="http://schemas.microsoft.com/office/powerpoint/2010/main" val="8694315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01391"/>
            <a:ext cx="12192000" cy="1766999"/>
          </a:xfrm>
        </p:spPr>
        <p:txBody>
          <a:bodyPr>
            <a:noAutofit/>
          </a:bodyPr>
          <a:lstStyle/>
          <a:p>
            <a:pPr rtl="1"/>
            <a:r>
              <a:rPr lang="ar-AE" sz="4800" dirty="0"/>
              <a:t>فَاِذَا نُفِخَ فِي الصُّورِ نَفْخَةٌ وَاحِدَةٌۙ</a:t>
            </a:r>
            <a:r>
              <a:rPr lang="ar-AE" sz="4800" b="1" dirty="0"/>
              <a:t>﴿١٣</a:t>
            </a:r>
            <a:r>
              <a:rPr lang="ar-AE" sz="4800" b="1" dirty="0" smtClean="0"/>
              <a:t>﴾</a:t>
            </a:r>
            <a:r>
              <a:rPr lang="tr-TR" sz="4800" b="1" dirty="0" smtClean="0"/>
              <a:t/>
            </a:r>
            <a:br>
              <a:rPr lang="tr-TR" sz="4800" b="1" dirty="0" smtClean="0"/>
            </a:br>
            <a:r>
              <a:rPr lang="ar-AE" sz="4800" dirty="0"/>
              <a:t/>
            </a:r>
            <a:br>
              <a:rPr lang="ar-AE" sz="4800" dirty="0"/>
            </a:br>
            <a:r>
              <a:rPr lang="ar-AE" sz="4800" dirty="0"/>
              <a:t>وَحُمِلَتِ الْاَرْضُ وَالْجِبَالُ فَدُكَّتَا دَكَّةً وَاحِدَةً</a:t>
            </a:r>
            <a:r>
              <a:rPr lang="ar-AE" sz="4800" b="1" dirty="0"/>
              <a:t>﴿١٤﴾</a:t>
            </a:r>
            <a:endParaRPr lang="ar-AE" sz="4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﴾13﴿Sûra bir defa üflendiğinde;</a:t>
            </a:r>
          </a:p>
          <a:p>
            <a:r>
              <a:rPr lang="tr-TR" b="1" i="1" dirty="0"/>
              <a:t>﴾14﴿Yeryüzü ve dağlar yerlerinden sökülüp birbirine bir defa çarptırılarak darmadağın ­edildiğinde;</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err="1" smtClean="0"/>
              <a:t>Hâkka</a:t>
            </a:r>
            <a:r>
              <a:rPr lang="tr-TR" b="1" dirty="0" smtClean="0"/>
              <a:t> </a:t>
            </a:r>
            <a:r>
              <a:rPr lang="tr-TR" sz="2000" b="1" dirty="0" smtClean="0"/>
              <a:t>Suresi 69 . sure</a:t>
            </a:r>
          </a:p>
          <a:p>
            <a:r>
              <a:rPr lang="tr-TR" sz="2000" b="1" dirty="0" smtClean="0"/>
              <a:t>13 - 14 </a:t>
            </a:r>
            <a:r>
              <a:rPr lang="tr-TR" sz="2000" b="1" dirty="0" smtClean="0"/>
              <a:t>. Ayet </a:t>
            </a:r>
            <a:endParaRPr lang="tr-TR" sz="2000" dirty="0"/>
          </a:p>
        </p:txBody>
      </p:sp>
    </p:spTree>
    <p:extLst>
      <p:ext uri="{BB962C8B-B14F-4D97-AF65-F5344CB8AC3E}">
        <p14:creationId xmlns:p14="http://schemas.microsoft.com/office/powerpoint/2010/main" val="21484633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dirty="0"/>
              <a:t>فَاِنَّمَا هِيَ زَجْرَةٌ وَاحِدَةٌۙ</a:t>
            </a:r>
            <a:r>
              <a:rPr lang="ar-AE" b="1" dirty="0"/>
              <a:t>﴿١٣﴾</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﴾13﴿Oysa bu dönüş sadece bir seslenmeye bakar.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Naziât</a:t>
            </a:r>
            <a:r>
              <a:rPr lang="tr-TR" b="1" dirty="0"/>
              <a:t> </a:t>
            </a:r>
            <a:r>
              <a:rPr lang="tr-TR" b="1" dirty="0" smtClean="0"/>
              <a:t>Suresi 79.Sure</a:t>
            </a:r>
          </a:p>
          <a:p>
            <a:r>
              <a:rPr lang="tr-TR" b="1" dirty="0" smtClean="0"/>
              <a:t>13 </a:t>
            </a:r>
            <a:r>
              <a:rPr lang="tr-TR" b="1" dirty="0" smtClean="0"/>
              <a:t>. Ayet</a:t>
            </a:r>
            <a:endParaRPr lang="tr-TR" dirty="0"/>
          </a:p>
        </p:txBody>
      </p:sp>
    </p:spTree>
    <p:extLst>
      <p:ext uri="{BB962C8B-B14F-4D97-AF65-F5344CB8AC3E}">
        <p14:creationId xmlns:p14="http://schemas.microsoft.com/office/powerpoint/2010/main" val="277871531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TotalTime>
  <Words>3827</Words>
  <Application>Microsoft Office PowerPoint</Application>
  <PresentationFormat>Geniş ekran</PresentationFormat>
  <Paragraphs>265</Paragraphs>
  <Slides>65</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65</vt:i4>
      </vt:variant>
    </vt:vector>
  </HeadingPairs>
  <TitlesOfParts>
    <vt:vector size="73" baseType="lpstr">
      <vt:lpstr>Arial</vt:lpstr>
      <vt:lpstr>Calibri</vt:lpstr>
      <vt:lpstr>Calibri Light</vt:lpstr>
      <vt:lpstr>Elif1</vt:lpstr>
      <vt:lpstr>Helvetica Neue</vt:lpstr>
      <vt:lpstr>inherit</vt:lpstr>
      <vt:lpstr>Times New Roman</vt:lpstr>
      <vt:lpstr>Office Teması</vt:lpstr>
      <vt:lpstr>وَاِذْ قُلْتُمْ يَا مُوسٰى لَنْ نَصْبِرَ عَلٰى طَعَامٍ وَاحِدٍ فَادْعُ لَنَا رَبَّكَ يُخْرِجْ لَنَا مِمَّا تُنْبِتُ   الْاَرْضُ مِنْ بَقْلِهَا وَقِثَّٓائِهَا وَفُومِهَا وَعَدَسِهَا وَبَصَلِهَاۜ قَالَ اَتَسْتَبْدِلُونَ الَّذٖى هُوَ   اَدْنٰى بِالَّذٖى هُوَ خَيْرٌۜ اِهْبِطُوا مِصْرًا فَاِنَّ لَكُمْ مَا سَاَلْتُمْۜ وَضُرِبَتْ عَلَيْهِمُ الذِّلَّةُ   وَالْمَسْكَنَةُ وَبَٓاؤُ۫ بِغَضَبٍ مِنَ اللّٰهِۜ ذٰلِكَ بِاَنَّهُمْ كَانُوا يَكْفُرُونَ بِاٰيَاتِ اللّٰهِ وَيَقْتُلُونَ   النَّبِيّٖنَ بِغَيْرِ الْحَقِّۜ ذٰلِكَ بِمَا عَصَوْا وَكَانُوا يَعْتَدُونَ۟﴿٦١﴾</vt:lpstr>
      <vt:lpstr>اَمْ كُنْتُمْ شُهَدَٓاءَ اِذْ حَضَرَ يَعْقُوبَ الْمَوْتُۙ اِذْ قَالَ لِبَنٖيهِ مَا تَعْبُدُونَ مِنْ بَعْدٖىۜ قَالُوا نَعْبُدُ اِلٰهَكَ وَاِلٰهَ اٰبَٓائِكَ اِبْرٰهٖيمَ وَاِسْمٰعٖيلَ وَاِسْحٰقَ اِلٰهًا وَاحِدًاۚ وَنَحْنُ لَهُ مُسْلِمُونَ﴿١٣٣﴾</vt:lpstr>
      <vt:lpstr>وَاِلٰهُكُمْ اِلٰهٌ وَاحِدٌۚ لَٓا اِلٰهَ اِلَّا هُوَ الرَّحْمٰنُ الرَّحٖيمُࣖ﴿١٦٣﴾</vt:lpstr>
      <vt:lpstr>كَانَ النَّاسُ اُمَّةً وَاحِدَةً فَبَعَثَ اللّٰهُ النَّبِيّٖنَ مُبَشِّرٖينَ وَمُنْذِرٖينَۖ وَاَنْزَلَ مَعَهُمُ الْكِتَابَ بِالْحَقِّ   لِيَحْكُمَ بَيْنَ النَّاسِ فٖيمَا اخْتَلَفُوا فٖيهِۜ وَمَا اخْتَلَفَ فٖيهِ اِلَّا الَّذٖينَ اُو۫تُوهُ مِنْ بَعْدِ مَا جَٓاءَتْهُمُ الْبَيِّنَاتُ بَغْيًا   بَيْنَهُمْۚ فَهَدَى اللّٰهُ الَّذٖينَ اٰمَنُوا لِمَا اخْتَلَفُوا فٖيهِ مِنَ الْحَقِّ بِاِذْنِهٖۜ وَاللّٰهُ يَهْدٖى مَنْ يَشَٓاءُ اِلٰى صِرَاطٍ   مُسْتَقٖيمٍ﴿٢١٣﴾</vt:lpstr>
      <vt:lpstr>يَٓا اَيُّهَا النَّاسُ اتَّقُوا رَبَّكُمُ الَّذٖى خَلَقَكُمْ مِنْ نَفْسٍ وَاحِدَةٍ وَخَلَقَ مِنْهَا زَوْجَهَا وَبَثَّ مِنْهُمَا   رِجَالًا كَثٖيرًا وَنِسَٓاءًۚ وَاتَّقُوا اللّٰهَ الَّذٖى تَسَٓاءَلُونَ بِهٖ وَالْاَرْحَامَۜ اِنَّ اللّٰهَ كَانَ عَلَيْكُمْ رَقٖيبًا﴿١﴾</vt:lpstr>
      <vt:lpstr>وَاِنْ خِفْتُمْ اَلَّا تُـقْسِطُوا فِي الْيَتَامٰى فَانْكِحُوا مَا طَابَ لَكُمْ مِنَ النِّسَٓاءِ مَثْنٰى وَثُلٰثَ وَرُبَاعَۚ   فَاِنْ خِفْتُمْ اَلَّا تَعْدِلُوا فَوَاحِدَةً اَوْ مَا مَلَكَتْ اَيْمَانُكُمْؕ ذٰلِكَ اَدْنٰٓى اَلَّا تَـعُولُواؕ﴿٣﴾</vt:lpstr>
      <vt:lpstr>يُوصٖيكُمُ اللّٰهُ فٖٓى اَوْلَادِكُمْ لِلذَّكَرِ مِثْلُ حَظِّ الْاُنْثَيَيْنِۚ فَاِنْ كُنَّ نِسَٓاءً فَوْقَ اثْنَتَيْنِ فَلَهُنَّ ثُلُثَا مَا تَرَكَۚ وَاِنْ   كَانَتْ وَاحِدَةً فَلَهَا النِّصْفُۜ وَلِاَبَوَيْهِ لِكُلِّ وَاحِدٍ مِنْهُمَا السُّدُسُ مِمَّا تَرَكَ اِنْ كَانَ لَهُ وَلَدٌۚ فَاِنْ لَمْ يَكُنْ لَهُ   وَلَدٌ وَوَرِثَهُٓ اَبَوَاهُ فَلِاُمِّهِ الثُّلُثُۚ فَاِنْ كَانَ لَهُٓ اِخْوَةٌ فَلِاُمِّهِ السُّدُسُ مِنْ بَعْدِ وَصِيَّةٍ يُوصٖى بِهَٓا اَوْ دَيْنٍۜ   اٰبَٓاؤُ۬كُمْ وَاَبْنَٓاؤُ۬كُمْۚ لَا تَدْرُونَ اَيُّهُمْ اَقْرَبُ لَكُمْ نَفْعًاۚ فَرٖيضَةً مِنَ اللّٰهِۜ اِنَّ اللّٰهَ كَانَ عَلٖيمًا حَكٖيمًا﴿١١﴾</vt:lpstr>
      <vt:lpstr>وَلَكُمْ نِصْفُ مَا تَرَكَ اَزْوَاجُكُمْ اِنْ لَمْ يَكُنْ لَهُنَّ وَلَدٌۚ فَاِنْ كَانَ لَهُنَّ وَلَدٌ فَلَكُمُ الرُّبُعُ مِمَّا تَرَكْنَ مِنْ بَعْدِ   وَصِيَّةٍ يُوصٖينَ بِهَٓا اَوْ دَيْنٍؕ وَلَهُنَّ الرُّبُعُ مِمَّا تَرَكْتُمْ اِنْ لَمْ يَكُنْ لَكُمْ وَلَدٌۚ فَاِنْ كَانَ لَكُمْ وَلَدٌ فَلَهُنَّ الثُّمُنُ   مِمَّا تَرَكْتُمْ مِنْ بَعْدِ وَصِيَّةٍ تُوصُونَ بِهَٓا اَوْ دَيْنٍؕ وَاِنْ كَانَ رَجُلٌ يُورَثُ كَلَالَةً اَوِ امْرَاَةٌ وَلَهُٓ اَخٌ اَوْ   اُخْتٌ فَلِكُلِّ وَاحِدٍ مِنْهُمَا السُّدُسُۚ فَاِنْ كَانُٓوا اَكْثَرَ مِنْ ذٰلِكَ فَهُمْ شُرَكَٓاءُ فِي الثُّلُثِ مِنْ بَعْدِ وَصِيَّةٍ   يُوصٰى بِهَٓا اَوْ دَيْنٍۙ غَيْرَ مُضَٓارٍّۚ وَصِيَّةً مِنَ اللّٰهِؕ وَاللّٰهُ عَلٖيمٌ حَلٖيمٌؕ﴿١٢﴾</vt:lpstr>
      <vt:lpstr>وَاِذَا كُنْتَ فٖيهِمْ فَاَقَمْتَ لَهُمُ الصَّلٰوةَ فَلْتَقُمْ طَٓائِفَةٌ مِنْهُمْ مَعَكَ وَلْيَاْخُذُٓوا اَسْلِحَتَهُمْ۠ فَاِذَا سَجَدُوا فَلْيَكُونُوا مِنْ   وَرَٓائِكُمْۖ وَلْتَاْتِ طَٓائِفَةٌ اُخْرٰى لَمْ يُصَلُّوا فَلْيُصَلُّوا مَعَكَ وَلْيَاْخُذُوا حِذْرَهُمْ وَاَسْلِحَتَهُمْۚ وَدَّ الَّذٖينَ كَفَرُوا لَوْ   تَغْفُلُونَ عَنْ اَسْلِحَتِكُمْ وَاَمْتِعَتِكُمْ فَيَمٖيلُونَ عَلَيْكُمْ مَيْلَةً وَاحِدَةًۜ وَلَا جُنَاحَ عَلَيْكُمْ اِنْ كَانَ بِكُمْ اَذًى مِنْ مَطَرٍ اَوْ   كُنْتُمْ مَرْضٰٓى اَنْ تَضَعُٓوا اَسْلِحَتَكُمْۚ وَخُذُوا حِذْرَكُمْۜ اِنَّ اللّٰهَ اَعَدَّ لِلْكَافِرٖينَ عَذَابًا مُهٖينًا﴿١٠٢﴾</vt:lpstr>
      <vt:lpstr>يَٓا اَهْلَ الْكِتَابِ لَا تَغْلُوا فٖى دٖينِكُمْ وَلَا تَقُولُوا عَلَى اللّٰهِ اِلَّا الْحَقَّۜ اِنَّمَا الْمَسٖيحُ عٖيسَى ابْنُ   مَرْيَمَ رَسُولُ اللّٰهِ وَكَلِمَتُهُۚ اَلْقٰيهَٓا اِلٰى مَرْيَمَ وَرُوحٌ مِنْهُؗ فَاٰمِنُوا بِاللّٰهِ وَرُسُلِهٖۚ وَلَا تَقُولُوا ثَلٰثَةٌۜ   اِنْتَهُوا خَيْرًا لَكُمْۜ اِنَّمَا اللّٰهُ اِلٰهٌ وَاحِدٌۜ سُبْحَانَهُٓ اَنْ يَكُونَ لَهُ وَلَدٌۘ لَهُ مَا فِى السَّمٰوَاتِ وَمَا فِى   الْاَرْضِۜ وَكَفٰى بِاللّٰهِ وَكٖيلًا۟﴿١٧١﴾</vt:lpstr>
      <vt:lpstr>وَاَنْزَلْنَٓا اِلَيْكَ الْكِتَابَ بِالْحَقِّ مُصَدِّقًا لِمَا بَيْنَ يَدَيْهِ مِنَ الْكِتَابِ وَمُهَيْمِنًا عَلَيْهِ فَاحْكُمْ بَيْنَهُمْ بِمَٓا اَنْزَلَ اللّٰهُ وَلَا   تَتَّبِعْ اَهْوَٓاءَهُمْ عَمَّا جَٓاءَكَ مِنَ الْحَقِّۜ لِكُلٍّ جَعَلْنَا مِنْكُمْ شِرْعَةً وَمِنْهَاجًاۜ وَلَوْ شَٓاءَ اللّٰهُ لَجَعَلَكُمْ اُمَّةً وَاحِدَةً وَلٰكِنْ   لِيَبْلُوَكُمْ فٖى مَٓا اٰتٰيكُمْ فَاسْتَبِقُوا الْخَيْرَاتِۜ اِلَى اللّٰهِ مَرْجِعُكُمْ جَمٖيعًا فَيُنَبِّئُكُمْ بِمَا كُنْتُمْ فٖيهِ تَخْتَلِفُونَۙ﴿٤٨﴾</vt:lpstr>
      <vt:lpstr>لَقَدْ كَفَرَ الَّذٖينَ قَالُٓوا اِنَّ اللّٰهَ ثَالِثُ ثَلٰثَةٍۘ وَمَا مِنْ اِلٰهٍ اِلَّٓا اِلٰهٌ وَاحِدٌۜ وَاِنْ لَمْ يَنْتَهُوا عَمَّا   يَقُولُونَ لَيَمَسَّنَّ الَّذٖينَ كَفَرُوا مِنْهُمْ عَذَابٌ اَلٖيمٌ﴿٧٣﴾</vt:lpstr>
      <vt:lpstr>قُلْ اَيُّ شَيْءٍ اَكْبَرُ شَهَادَةًؕ قُلِ اللّٰهُ شَهٖيدٌ بَيْنٖي وَبَيْنَكُمْ وَاُو۫حِيَ اِلَيَّ هٰذَا الْقُرْاٰنُ لِاُنْذِرَكُمْ بِهٖ   وَمَنْ بَلَغَؕ اَئِنَّكُمْ لَتَشْهَدُونَ اَنَّ مَعَ اللّٰهِ اٰلِهَةً اُخْرٰىؕ قُلْ لَٓا اَشْهَدُۚ قُلْ اِنَّمَا هُوَ اِلٰهٌ وَاحِدٌ وَاِنَّنٖي   بَرٖٓيءٌ مِمَّا تُشْرِكُونَۘ﴿١٩﴾</vt:lpstr>
      <vt:lpstr>وَهُوَ الَّـذٖٓي اَنْشَاَكُمْ مِنْ نَفْسٍ وَاحِدَةٍ فَمُسْتَقَرٌّ وَمُسْتَوْدَعٌؕ قَدْ فَصَّلْنَا الْاٰيَاتِ لِقَوْمٍ   يَفْقَهُونَ﴿٩٨﴾</vt:lpstr>
      <vt:lpstr>قَالُٓوا اَجِئْتَنَا لِنَعْبُدَ اللّٰهَ وَحْدَهُ وَنَذَرَ مَا كَانَ يَعْبُدُ اٰبَٓاؤُ۬نَاۚ فَأْتِنَا بِمَا تَعِدُنَٓا   اِنْ كُنْتَ مِنَ الصَّادِقٖينَ﴿٧٠﴾</vt:lpstr>
      <vt:lpstr>هُوَ الَّذٖي خَلَقَكُمْ مِنْ نَفْسٍ وَاحِدَةٍ وَجَعَلَ مِنْهَا زَوْجَهَا لِيَسْكُنَ اِلَيْهَاۚ فَلَمَّا تَغَشّٰيهَا حَمَلَتْ   حَمْلاً خَفٖيفاً فَمَرَّتْ بِهٖۚ فَلَمَّٓا اَثْقَلَتْ دَعَوَا اللّٰهَ رَبَّهُمَا لَئِنْ اٰتَيْتَنَا صَالِحاً لَنَكُونَنَّ مِنَ   الشَّاكِرٖينَ﴿١٨٩﴾</vt:lpstr>
      <vt:lpstr>اِتَّخَذُٓوا اَحْبَارَهُمْ وَرُهْبَانَهُمْ اَرْبَاباً مِنْ دُونِ اللّٰهِ وَالْمَسٖيحَ ابْنَ مَرْيَمَۚ وَمَٓا اُمِرُٓوا اِلَّا لِيَعْبُدُٓوا   اِلٰهاً وَاحِداًۚ لَٓا اِلٰهَ اِلَّا هُوَؕ سُبْحَانَهُ عَمَّا يُشْرِكُونَ﴿٣١﴾</vt:lpstr>
      <vt:lpstr>وَمَا كَانَ النَّاسُ اِلَّٓا اُمَّةً وَاحِدَةً فَاخْتَلَفُواؕ وَلَوْلَا كَلِمَةٌ سَبَقَتْ مِنْ رَبِّكَ لَقُضِيَ بَيْنَهُمْ فٖيمَا فٖيهِ   يَخْتَلِفُونَ﴿١٩﴾</vt:lpstr>
      <vt:lpstr>وَلَوْ شَٓاءَ رَبُّكَ لَجَعَلَ النَّاسَ اُمَّةً وَاحِدَةً وَلَا يَزَالُونَ مُخْتَلِفٖينَۙ﴿١١٨﴾  اِلَّا مَنْ رَحِمَ رَبُّكَۜ وَلِذٰلِكَ خَلَقَهُمْۜ وَتَمَّتْ كَلِمَةُ رَبِّكَ لَاَمْلَـَٔنَّ جَهَنَّمَ مِنَ الْجِنَّةِ وَالنَّاسِ   اَجْمَع۪ينَ﴿١١٩﴾</vt:lpstr>
      <vt:lpstr>فَلَمَّا سَمِعَتْ بِمَكْرِهِنَّ اَرْسَلَتْ اِلَيْهِنَّ وَاَعْتَدَتْ لَهُنَّ مُتَّكَـٔاً وَاٰتَتْ كُلَّ وَاحِدَةٍ مِنْهُنَّ سِكّٖيناً   وَقَالَتِ اخْرُجْ عَلَيْهِنَّۚ فَلَمَّا رَاَيْنَهُٓ اَكْبَرْنَهُ وَقَطَّعْنَ اَيْدِيَهُنَّ وَقُلْنَ حَاشَ لِلّٰهِ مَا هٰذَا بَشَراًؕ اِنْ   هٰذَٓا اِلَّا مَلَكٌ كَرٖيمٌ﴿٣١﴾</vt:lpstr>
      <vt:lpstr>يَا صَاحِبَيِ السِّجْنِ ءَاَرْبَابٌ مُتَفَرِّقُونَ خَيْرٌ اَمِ اللّٰهُ الْوَاحِدُ الْقَهَّارُؕ﴿٣٩﴾</vt:lpstr>
      <vt:lpstr>وَقَالَ يَا بَنِيَّ لَا تَدْخُلُوا مِنْ بَابٍ وَاحِدٍ وَادْخُلُوا مِنْ اَبْوَابٍ مُتَفَرِّقَةٍؕ وَمَٓا اُغْنٖي عَنْكُمْ مِنَ اللّٰهِ   مِنْ شَيْءٍؕ اِنِ الْحُكْمُ اِلَّا لِلّٰهِؕ عَلَيْهِ تَوَكَّلْتُۚ وَعَلَيْهِ فَلْيَتَوَكَّلِ الْمُتَوَكِّلُونَ﴿٦٧﴾</vt:lpstr>
      <vt:lpstr>وَفِي الْاَرْضِ قِطَعٌ مُتَجَاوِرَاتٌ وَجَنَّاتٌ مِنْ اَعْنَابٍ وَزَرْعٌ وَنَخٖيلٌ صِنْوَانٌ وَغَيْرُ صِنْوَانٍ   يُسْقٰى بِمَٓاءٍ وَاحِدٍࣞ وَنُفَضِّلُ بَعْضَهَا عَلٰى بَعْضٍ فِي الْاُكُلِؕ اِنَّ فٖي ذٰلِكَ لَاٰيَاتٍ لِقَوْمٍ   يَعْقِلُونَ﴿٤﴾</vt:lpstr>
      <vt:lpstr>قُلْ مَنْ رَبُّ السَّمٰوَاتِ وَالْاَرْضِؕ قُلِ اللّٰهُؕ قُلْ اَفَاتَّخَذْتُمْ مِنْ دُونِهٖٓ اَوْلِيَٓاءَ لَا يَمْلِكُونَ لِاَنْفُسِهِمْ   نَفْعاً وَلَا ضَراًّؕ قُلْ هَلْ يَسْتَوِي الْاَعْمٰى وَالْبَصٖيرُۙ اَمْ هَلْ تَسْتَوِي الظُّلُمَاتُ وَالنُّورُۚ اَمْ   جَعَلُوا لِلّٰهِ شُرَكَٓاءَ خَلَقُوا كَخَلْقِهٖ فَتَشَابَهَ الْخَلْقُ عَلَيْهِمْؕ قُلِ اللّٰهُ خَالِقُ كُلِّ شَيْءٍ وَهُوَ الْوَاحِدُ   الْقَهَّارُ﴿١٦﴾</vt:lpstr>
      <vt:lpstr>يَوْمَ تُبَدَّلُ الْاَرْضُ غَيْرَ الْاَرْضِ وَالسَّمٰوَاتُ وَبَرَزُوا لِلّٰهِ الْوَاحِدِ الْقَهَّارِ﴿٤٨﴾</vt:lpstr>
      <vt:lpstr>هٰذَا بَلَاغٌ لِلنَّاسِ وَلِيُنْذَرُوا بِهٖ وَلِيَعْلَمُٓوا اَنَّمَا هُوَ اِلٰهٌ وَاحِدٌ وَلِيَذَّكَّرَ اُو۬لُوا الْاَلْبَابِ﴿٥٢﴾</vt:lpstr>
      <vt:lpstr>اِلٰهُكُمْ اِلٰهٌ وَاحِدٌۚ فَالَّذٖينَ لَا يُؤْمِنُونَ بِالْاٰخِرَةِ قُلُوبُهُمْ مُنْكِرَةٌ وَهُمْ مُسْتَكْبِرُونَ﴿٢٢﴾</vt:lpstr>
      <vt:lpstr>وَقَالَ اللّٰهُ لَا تَتَّخِذُٓوا اِلٰهَيْنِ اثْنَيْنِۚ اِنَّمَا هُوَ اِلٰهٌ وَاحِدٌۚ فَاِيَّايَ فَارْهَبُونِ﴿٥١﴾</vt:lpstr>
      <vt:lpstr>وَلَوْ شَٓاءَ اللّٰهُ لَجَعَلَكُمْ اُمَّةً وَاحِدَةً وَلٰكِنْ يُضِلُّ مَنْ يَشَٓاءُ وَيَهْدٖي مَنْ يَشَٓاءُؕ وَلَتُسْـَٔلُنَّ عَمَّا كُنْتُمْ   تَعْمَلُونَ﴿٩٣﴾</vt:lpstr>
      <vt:lpstr>وَجَعَلْنَا عَلٰى قُلُوبِهِمْ اَكِنَّةً اَنْ يَفْقَهُوهُ وَفٖٓي اٰذَانِهِمْ وَقْراًؕ وَاِذَا ذَكَرْتَ   رَبَّكَ فِي الْقُرْاٰنِ وَحْدَهُ وَلَّوْا عَلٰٓى اَدْبَارِهِمْ نُفُوراً﴿٤٦﴾</vt:lpstr>
      <vt:lpstr>قُلْ اِنَّـمَٓا اَنَا۬ بَشَرٌ مِثْلُكُمْ يُوحٰٓى اِلَيَّ اَنَّـمَٓا اِلٰهُكُمْ اِلٰهٌ وَاحِدٌۚ فَمَنْ كَانَ يَرْجُوا لِقَٓاءَ رَبِّهٖ فَلْيَعْمَلْ   عَمَلاً صَالِحاً وَلَا يُشْرِكْ بِعِبَادَةِ رَبِّهٖٓ اَحَداً﴿١١٠﴾</vt:lpstr>
      <vt:lpstr>اِنَّ هٰذِهٖٓ اُمَّتُكُمْ اُمَّةً وَاحِدَةًؗ وَاَنَا۬ رَبُّكُمْ فَاعْبُدُونِ﴿٩٢﴾</vt:lpstr>
      <vt:lpstr>قُلْ اِنَّمَا يُوحٰٓى اِلَيَّ اَنَّـمَٓا اِلٰهُكُمْ اِلٰهٌ وَاحِدٌۚ فَهَلْ اَنْتُمْ مُسْلِمُونَ﴿١٠٨﴾</vt:lpstr>
      <vt:lpstr>وَلِكُلِّ اُمَّةٍ جَعَلْنَا مَنْسَكاً لِيَذْكُرُوا اسْمَ اللّٰهِ عَلٰى مَا رَزَقَهُمْ مِنْ بَهٖيمَةِ   الْاَنْعَامِؕ فَاِلٰهُكُمْ اِلٰهٌ وَاحِدٌ فَلَـهُٓ اَسْلِمُواؕ وَبَشِّرِ الْمُخْبِتٖينَۙ﴿٣٤﴾</vt:lpstr>
      <vt:lpstr>وَاِنَّ هٰذِهٖٓ اُمَّتُكُمْ اُمَّةً وَاحِدَةً وَاَنَا۬ رَبُّكُمْ فَاتَّقُونِ﴿٥٢﴾</vt:lpstr>
      <vt:lpstr>اَلزَّانِيَةُ وَالزَّانٖي فَاجْلِدُوا كُلَّ وَاحِدٍ مِنْهُمَا مِائَةَ جَلْدَةٍۖ وَلَا تَأْخُذْكُمْ بِهِمَا رَأْفَةٌ فٖي دٖينِ اللّٰهِ اِنْ   كُنْتُمْ تُؤْمِنُونَ بِاللّٰهِ وَالْيَوْمِ الْاٰخِرِۚ وَلْيَشْهَدْ عَذَابَهُمَا طَٓائِفَةٌ مِنَ الْمُؤْمِنٖينَ﴿٢﴾</vt:lpstr>
      <vt:lpstr>لَا تَدْعُوا الْيَوْمَ ثُبُوراً وَاحِداً وَادْعُوا ثُبُوراً كَثٖيراً﴿١٤﴾</vt:lpstr>
      <vt:lpstr>فَلَا تُطِعِ الْكَافِرٖينَ وَجَاهِدْهُمْ بِهٖ جِهَاداً كَبٖيراً﴿٥٢﴾</vt:lpstr>
      <vt:lpstr>وَلَا تُجَادِلُٓوا اَهْلَ الْكِتَابِ اِلَّا بِالَّتٖي هِيَ اَحْسَنُࣗ اِلَّا الَّذٖينَ ظَلَمُوا مِنْهُمْ وَقُولُٓوا اٰمَنَّا   بِالَّـذٖٓي اُنْزِلَ اِلَيْنَا وَاُنْزِلَ اِلَيْكُمْ وَاِلٰهُنَا وَاِلٰهُكُمْ وَاحِدٌ وَنَحْنُ لَهُ مُسْلِمُونَ﴿٤٦﴾</vt:lpstr>
      <vt:lpstr>مَا خَلْقُكُمْ وَلَا بَعْثُكُمْ اِلَّا كَنَفْسٍ وَاحِدَةٍؕ اِنَّ اللّٰهَ سَمٖيعٌ بَصٖيرٌ﴿٢٨﴾</vt:lpstr>
      <vt:lpstr>قُلْ اِنَّـمَٓا اَعِظُكُمْ بِوَاحِدَةٍۚ اَنْ تَقُومُوا لِلّٰهِ مَثْنٰى وَفُرَادٰى ثُمَّ تَتَفَكَّرُواࣞ مَا   بِصَاحِبِكُمْ مِنْ جِنَّةٍؕ اِنْ هُوَ اِلَّا نَذٖيرٌ لَكُمْ بَيْنَ يَدَيْ عَذَابٍ شَدٖيدٍ﴿٤٦﴾</vt:lpstr>
      <vt:lpstr>اِنْ كَانَتْ اِلَّا صَيْحَةً وَاحِدَةً فَاِذَا هُمْ خَامِدُونَ﴿٢٩﴾</vt:lpstr>
      <vt:lpstr>مَا يَنْظُرُونَ اِلَّا صَيْحَةً وَاحِدَةً تَأْخُذُهُمْ وَهُمْ يَخِصِّمُونَ﴿٤٩﴾</vt:lpstr>
      <vt:lpstr>اِنْ كَانَتْ اِلَّا صَيْحَةً وَاحِدَةً فَاِذَا هُمْ جَمٖيعٌ لَدَيْنَا مُحْضَرُونَ﴿٥٣﴾</vt:lpstr>
      <vt:lpstr>وَالصَّٓافَّاتِ صَفًّاۙ﴿١﴾  فَالزَّاجِرَاتِ زَجْرًاۙ﴿٢﴾  فَالتَّالِيَاتِ ذِكْرًاۙ﴿٣﴾  اِنَّ اِلٰهَكُمْ لَوَاحِدٌؕ﴿٤﴾</vt:lpstr>
      <vt:lpstr>فَاِنَّمَا هِيَ زَجْرَةٌ وَاحِدَةٌ فَاِذَا هُمْ يَنْظُرُونَ﴿١٩﴾</vt:lpstr>
      <vt:lpstr>اَجَعَلَ الْاٰلِهَةَ اِلٰهاً وَاحِداًۚ اِنَّ هٰذَا لَشَيْءٌ عُجَابٌ﴿٥﴾</vt:lpstr>
      <vt:lpstr>وَمَا يَنْظُرُ هٰٓؤُ۬لَٓاءِ اِلَّا صَيْحَةً وَاحِدَةً مَا لَهَا مِنْ فَوَاقٍ﴿١٥﴾</vt:lpstr>
      <vt:lpstr>اِنَّ هٰذَٓا اَخٖي لَهُ تِسْعٌ وَتِسْعُونَ نَعْجَةً وَلِيَ نَعْجَةٌ وَاحِدَةٌ فَقَالَ اَكْفِلْنٖيهَا   وَعَزَّنٖي فِي الْخِطَابِ﴿٢٣﴾</vt:lpstr>
      <vt:lpstr>قُلْ اِنَّـمَٓا اَنَا۬ مُنْذِرٌࣗ وَمَا مِنْ اِلٰهٍ اِلَّا اللّٰهُ الْوَاحِدُ الْقَهَّارُۚ﴿٦٥﴾</vt:lpstr>
      <vt:lpstr>لَوْ اَرَادَ اللّٰهُ اَنْ يَتَّخِذَ وَلَداً لَاصْطَفٰى مِمَّا يَخْلُقُ مَا يَشَٓاءُۙ سُبْحَانَهُؕ هُوَ اللّٰهُ الْوَاحِدُ الْقَهَّارُ﴿٤﴾</vt:lpstr>
      <vt:lpstr>خَلَقَكُمْ مِنْ نَفْسٍ وَاحِدَةٍ ثُمَّ جَعَلَ مِنْهَا زَوْجَهَا وَاَنْزَلَ لَكُمْ مِنَ الْاَنْعَامِ ثَمَانِيَةَ اَزْوَاجٍؕ يَخْلُقُكُمْ   فٖي بُطُونِ اُمَّهَاتِكُمْ خَلْقاً مِنْ بَعْدِ خَلْقٍ فٖي ظُلُمَاتٍ ثَلٰثٍؕ ذٰلِكُمُ اللّٰهُ رَبُّكُمْ لَهُ الْمُلْكُؕ لَٓا اِلٰهَ اِلَّا   هُوَۚ فَاَنّٰى تُصْرَفُونَ﴿٦﴾</vt:lpstr>
      <vt:lpstr>وَاِذَا ذُكِرَ اللّٰهُ وَحْدَهُ اشْمَاَزَّتْ قُلُوبُ الَّذٖينَ لَا يُؤْمِنُونَ   بِالْاٰخِرَةِۚ وَاِذَا ذُكِرَ الَّذٖينَ مِنْ دُونِهٖٓ اِذَا هُمْ يَسْتَبْشِرُونَ﴿٤٥﴾</vt:lpstr>
      <vt:lpstr>ذٰلِكُمْ بِاَنَّـهُٓ اِذَا دُعِيَ اللّٰهُ وَحْدَهُ كَفَرْتُمْۚ وَاِنْ يُشْرَكْ بِهٖ تُؤْمِنُواؕ فَالْحُكْمُ لِلّٰهِ الْعَلِيِّ الْكَبٖيرِ﴿١٢﴾</vt:lpstr>
      <vt:lpstr>يَوْمَ هُمْ بَارِزُونَۚ لَا يَخْفٰى عَلَى اللّٰهِ مِنْهُمْ شَيْءٌؕ لِمَنِ الْمُلْكُ الْيَوْمَؕ لِلّٰهِ الْوَاحِدِ الْقَهَّارِ﴿١٦﴾</vt:lpstr>
      <vt:lpstr>فَلَمَّا رَاَوْا بَأْسَنَا قَالُٓوا اٰمَنَّا بِاللّٰهِ وَحْدَهُ وَكَفَرْنَا بِمَا كُنَّا بِهٖ مُشْرِكٖينَ﴿٨٤﴾</vt:lpstr>
      <vt:lpstr>تَنْزٖيلٌ مِنَ الرَّحْمٰنِ الرَّحٖيمِۚ﴿٢﴾</vt:lpstr>
      <vt:lpstr>وَلَوْ شَٓاءَ اللّٰهُ لَجَعَلَهُمْ اُمَّةً وَاحِدَةً وَلٰكِنْ يُدْخِلُ مَنْ يَشَٓاءُ فٖي رَحْمَتِهٖؕ وَالظَّالِمُونَ مَا لَهُمْ مِنْ   وَلِيٍّ وَلَا نَصٖيرٍ﴿٨﴾</vt:lpstr>
      <vt:lpstr>وَلَوْلَٓا اَنْ يَكُونَ النَّاسُ اُمَّةً وَاحِدَةً لَجَعَلْنَا لِمَنْ يَكْفُرُ بِالرَّحْمٰنِ   لِبُيُوتِهِمْ سُقُفاً مِنْ فِضَّةٍ وَمَعَارِجَ عَلَيْهَا يَظْهَرُونَۙ﴿٣٣﴾</vt:lpstr>
      <vt:lpstr>فَقَالُٓوا اَبَشَرًا مِنَّا وَاحِدًا نَتَّبِعُهُٓۙ اِنَّٓا اِذًا لَفٖى ضَلَالٍ وَسُعُرٍ﴿٢٤﴾</vt:lpstr>
      <vt:lpstr>اِنَّٓا اَرْسَلْنَا عَلَيْهِمْ صَيْحَةً وَاحِدَةً فَكَانُوا كَهَشٖيمِ الْمُحْتَظِرِ﴿٣١﴾</vt:lpstr>
      <vt:lpstr>وَمَٓا اَمْرُنَٓا اِلَّا وَاحِدَةٌ كَلَمْحٍ بِالْبَصَرِ﴿٥٠﴾</vt:lpstr>
      <vt:lpstr>قَدْ كَانَتْ لَكُمْ اُسْوَةٌ حَسَنَةٌ فٖٓى اِبْرٰهٖيمَ وَ‏الَّذٖينَ مَعَهُۚ اِذْ قَالُوا لِقَوْمِهِمْ اِنَّا بُرَءٰٓؤُ۬ا مِنْكُمْ وَمِمَّا   تَعْبُدُونَ مِنْ دُونِ اللّٰهِؗ كَفَرْنَا بِكُمْ وَبَدَا بَيْنَنَا وَبَيْنَكُمُ الْعَدَاوَةُ وَالْبَغْضَٓاءُ اَبَدًا حَتّٰى تُؤْمِنُوا بِاللّٰهِ   وَحْدَهُٓ اِلَّا قَوْلَ اِبْرٰهٖيمَ لِاَبٖيهِ لَاَسْتَغْفِرَنَّ لَكَ وَمَٓا اَمْلِكُ لَكَ مِنَ اللّٰهِ مِنْ شَىْءٍۜ رَبَّنَا عَلَيْكَ   تَوَكَّلْنَا وَاِلَيْكَ اَنَبْنَا وَاِلَيْكَ الْمَصٖيرُ﴿٤﴾</vt:lpstr>
      <vt:lpstr>فَاِذَا نُفِخَ فِي الصُّورِ نَفْخَةٌ وَاحِدَةٌۙ﴿١٣﴾  وَحُمِلَتِ الْاَرْضُ وَالْجِبَالُ فَدُكَّتَا دَكَّةً وَاحِدَةً﴿١٤﴾</vt:lpstr>
      <vt:lpstr>فَاِنَّمَا هِيَ زَجْرَةٌ وَاحِدَةٌۙ﴿١٣﴾</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وَاِذْ قُلْتُمْ يَا مُوسٰى لَنْ نَصْبِرَ عَلٰى طَعَامٍ وَاحِدٍ فَادْعُ لَنَا رَبَّكَ يُخْرِجْ لَنَا مِمَّا تُنْبِتُ   الْاَرْضُ مِنْ بَقْلِهَا وَقِثَّٓائِهَا وَفُومِهَا وَعَدَسِهَا وَبَصَلِهَاۜ قَالَ اَتَسْتَبْدِلُونَ الَّذٖى هُوَ   اَدْنٰى بِالَّذٖى هُوَ خَيْرٌۜ اِهْبِطُوا مِصْرًا فَاِنَّ لَكُمْ مَا سَاَلْتُمْۜ وَضُرِبَتْ عَلَيْهِمُ الذِّلَّةُ   وَالْمَسْكَنَةُ وَبَٓاؤُ۫ بِغَضَبٍ مِنَ اللّٰهِۜ ذٰلِكَ بِاَنَّهُمْ كَانُوا يَكْفُرُونَ بِاٰيَاتِ اللّٰهِ وَيَقْتُلُونَ   النَّبِيّٖنَ بِغَيْرِ الْحَقِّۜ ذٰلِكَ بِمَا عَصَوْا وَكَانُوا يَعْتَدُونَ۟﴿٦١﴾</dc:title>
  <dc:creator>User</dc:creator>
  <cp:lastModifiedBy>User</cp:lastModifiedBy>
  <cp:revision>11</cp:revision>
  <dcterms:created xsi:type="dcterms:W3CDTF">2025-11-30T16:13:22Z</dcterms:created>
  <dcterms:modified xsi:type="dcterms:W3CDTF">2025-11-30T18:10:29Z</dcterms:modified>
</cp:coreProperties>
</file>