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5B71C20A-8133-4FE7-A095-E87A55BF96D5}" type="datetimeFigureOut">
              <a:rPr lang="tr-TR" smtClean="0"/>
              <a:t>15.12.2025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835743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B71C20A-8133-4FE7-A095-E87A55BF96D5}" type="datetimeFigureOut">
              <a:rPr lang="tr-TR" smtClean="0"/>
              <a:t>15.12.2025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20046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5B71C20A-8133-4FE7-A095-E87A55BF96D5}" type="datetimeFigureOut">
              <a:rPr lang="tr-TR" smtClean="0"/>
              <a:t>15.12.2025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338417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B71C20A-8133-4FE7-A095-E87A55BF96D5}" type="datetimeFigureOut">
              <a:rPr lang="tr-TR" smtClean="0"/>
              <a:t>15.12.2025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4211745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B71C20A-8133-4FE7-A095-E87A55BF96D5}" type="datetimeFigureOut">
              <a:rPr lang="tr-TR" smtClean="0"/>
              <a:t>15.12.2025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4245415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B71C20A-8133-4FE7-A095-E87A55BF96D5}" type="datetimeFigureOut">
              <a:rPr lang="tr-TR" smtClean="0"/>
              <a:t>15.12.2025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606240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B71C20A-8133-4FE7-A095-E87A55BF96D5}" type="datetimeFigureOut">
              <a:rPr lang="tr-TR" smtClean="0"/>
              <a:t>15.12.2025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643340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B71C20A-8133-4FE7-A095-E87A55BF96D5}" type="datetimeFigureOut">
              <a:rPr lang="tr-TR" smtClean="0"/>
              <a:t>15.12.2025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67051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B71C20A-8133-4FE7-A095-E87A55BF96D5}" type="datetimeFigureOut">
              <a:rPr lang="tr-TR" smtClean="0"/>
              <a:t>15.12.2025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407877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B71C20A-8133-4FE7-A095-E87A55BF96D5}" type="datetimeFigureOut">
              <a:rPr lang="tr-TR" smtClean="0"/>
              <a:t>15.12.2025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505906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B71C20A-8133-4FE7-A095-E87A55BF96D5}" type="datetimeFigureOut">
              <a:rPr lang="tr-TR" smtClean="0"/>
              <a:t>15.12.2025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02EB4A7-03E3-4FE1-8841-341D657F1DA7}" type="slidenum">
              <a:rPr lang="tr-TR" smtClean="0"/>
              <a:t>‹#›</a:t>
            </a:fld>
            <a:endParaRPr lang="tr-TR"/>
          </a:p>
        </p:txBody>
      </p:sp>
    </p:spTree>
    <p:extLst>
      <p:ext uri="{BB962C8B-B14F-4D97-AF65-F5344CB8AC3E}">
        <p14:creationId xmlns:p14="http://schemas.microsoft.com/office/powerpoint/2010/main" val="2866753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71C20A-8133-4FE7-A095-E87A55BF96D5}" type="datetimeFigureOut">
              <a:rPr lang="tr-TR" smtClean="0"/>
              <a:t>15.12.2025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2EB4A7-03E3-4FE1-8841-341D657F1DA7}" type="slidenum">
              <a:rPr lang="tr-TR" smtClean="0"/>
              <a:t>‹#›</a:t>
            </a:fld>
            <a:endParaRPr lang="tr-TR"/>
          </a:p>
        </p:txBody>
      </p:sp>
    </p:spTree>
    <p:extLst>
      <p:ext uri="{BB962C8B-B14F-4D97-AF65-F5344CB8AC3E}">
        <p14:creationId xmlns:p14="http://schemas.microsoft.com/office/powerpoint/2010/main" val="1882792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0" y="0"/>
            <a:ext cx="12192000" cy="6858000"/>
          </a:xfrm>
        </p:spPr>
        <p:txBody>
          <a:bodyPr>
            <a:normAutofit/>
          </a:bodyPr>
          <a:lstStyle/>
          <a:p>
            <a:r>
              <a:rPr lang="tr-TR" sz="3600" b="1" dirty="0" smtClean="0">
                <a:solidFill>
                  <a:srgbClr val="FF0000"/>
                </a:solidFill>
              </a:rPr>
              <a:t>EL - HAYY</a:t>
            </a:r>
          </a:p>
          <a:p>
            <a:endParaRPr lang="tr-TR" sz="3600" b="1" dirty="0" smtClean="0"/>
          </a:p>
          <a:p>
            <a:pPr algn="just"/>
            <a:r>
              <a:rPr lang="tr-TR" b="1" dirty="0" smtClean="0"/>
              <a:t>	Allah dirilten diridir. Diğer diriler ise diriltilen diridir. Bu ikisi arasında </a:t>
            </a:r>
            <a:r>
              <a:rPr lang="tr-TR" b="1" dirty="0" err="1" smtClean="0"/>
              <a:t>halîk</a:t>
            </a:r>
            <a:r>
              <a:rPr lang="tr-TR" b="1" dirty="0" smtClean="0"/>
              <a:t> ile mahluk arasındaki fark kadar fark vardır.</a:t>
            </a:r>
          </a:p>
          <a:p>
            <a:pPr algn="just"/>
            <a:endParaRPr lang="tr-TR" b="1" dirty="0"/>
          </a:p>
          <a:p>
            <a:pPr algn="just"/>
            <a:r>
              <a:rPr lang="tr-TR" b="1" dirty="0" smtClean="0"/>
              <a:t>	Kura-</a:t>
            </a:r>
            <a:r>
              <a:rPr lang="tr-TR" b="1" dirty="0" err="1" smtClean="0"/>
              <a:t>an’da</a:t>
            </a:r>
            <a:r>
              <a:rPr lang="tr-TR" b="1" dirty="0" smtClean="0"/>
              <a:t> geçen beş </a:t>
            </a:r>
            <a:r>
              <a:rPr lang="tr-TR" b="1" dirty="0" err="1" smtClean="0"/>
              <a:t>Hayy</a:t>
            </a:r>
            <a:r>
              <a:rPr lang="tr-TR" b="1" dirty="0" smtClean="0"/>
              <a:t> isminden üçü Kayyum ismi ile birlikte gelir.</a:t>
            </a:r>
          </a:p>
          <a:p>
            <a:pPr algn="just"/>
            <a:r>
              <a:rPr lang="tr-TR" b="1" dirty="0" smtClean="0"/>
              <a:t>	Kayyum ;</a:t>
            </a:r>
          </a:p>
          <a:p>
            <a:pPr marL="457200" indent="-457200" algn="just">
              <a:buAutoNum type="arabicPeriod"/>
            </a:pPr>
            <a:r>
              <a:rPr lang="tr-TR" b="1" dirty="0" smtClean="0"/>
              <a:t>Eşsiz yönetici </a:t>
            </a:r>
          </a:p>
          <a:p>
            <a:pPr marL="457200" indent="-457200" algn="just">
              <a:buAutoNum type="arabicPeriod"/>
            </a:pPr>
            <a:r>
              <a:rPr lang="tr-TR" b="1" dirty="0" smtClean="0"/>
              <a:t>Varlığı sevk ve idare eden </a:t>
            </a:r>
          </a:p>
          <a:p>
            <a:pPr marL="457200" indent="-457200" algn="just">
              <a:buAutoNum type="arabicPeriod"/>
            </a:pPr>
            <a:r>
              <a:rPr lang="tr-TR" b="1" dirty="0" smtClean="0"/>
              <a:t>Her şeyin varlığı kendisine bağlı olan demektir. </a:t>
            </a:r>
          </a:p>
          <a:p>
            <a:pPr algn="just"/>
            <a:endParaRPr lang="tr-TR" b="1" dirty="0" smtClean="0"/>
          </a:p>
          <a:p>
            <a:pPr algn="just"/>
            <a:r>
              <a:rPr lang="tr-TR" b="1" dirty="0" smtClean="0"/>
              <a:t>	El-</a:t>
            </a:r>
            <a:r>
              <a:rPr lang="tr-TR" b="1" dirty="0" err="1" smtClean="0"/>
              <a:t>hayy</a:t>
            </a:r>
            <a:r>
              <a:rPr lang="tr-TR" b="1" dirty="0" smtClean="0"/>
              <a:t> ismi Allah’ın </a:t>
            </a:r>
            <a:r>
              <a:rPr lang="tr-TR" b="1" dirty="0" err="1" smtClean="0"/>
              <a:t>zaatı</a:t>
            </a:r>
            <a:r>
              <a:rPr lang="tr-TR" b="1" dirty="0" smtClean="0"/>
              <a:t> hakkında bilgi vermektedir. Onun mutlak diriliğini ifade eder. </a:t>
            </a:r>
            <a:endParaRPr lang="tr-TR" b="1" dirty="0"/>
          </a:p>
        </p:txBody>
      </p:sp>
    </p:spTree>
    <p:extLst>
      <p:ext uri="{BB962C8B-B14F-4D97-AF65-F5344CB8AC3E}">
        <p14:creationId xmlns:p14="http://schemas.microsoft.com/office/powerpoint/2010/main" val="120155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0" y="0"/>
            <a:ext cx="12192000" cy="6858000"/>
          </a:xfrm>
        </p:spPr>
        <p:txBody>
          <a:bodyPr>
            <a:normAutofit lnSpcReduction="10000"/>
          </a:bodyPr>
          <a:lstStyle/>
          <a:p>
            <a:r>
              <a:rPr lang="tr-TR" sz="3600" b="1" dirty="0">
                <a:solidFill>
                  <a:srgbClr val="FF0000"/>
                </a:solidFill>
              </a:rPr>
              <a:t>EL - HAYY</a:t>
            </a:r>
          </a:p>
          <a:p>
            <a:endParaRPr lang="tr-TR" sz="3600" b="1" dirty="0" smtClean="0"/>
          </a:p>
          <a:p>
            <a:pPr algn="just"/>
            <a:r>
              <a:rPr lang="tr-TR" b="1" dirty="0" smtClean="0"/>
              <a:t>	El-hay isminin fiili tecellisi </a:t>
            </a:r>
            <a:r>
              <a:rPr lang="tr-TR" b="1" dirty="0" err="1" smtClean="0"/>
              <a:t>yuhyî</a:t>
            </a:r>
            <a:r>
              <a:rPr lang="tr-TR" b="1" dirty="0" smtClean="0"/>
              <a:t> ilahi fiili üzerinden gerçekleşir. </a:t>
            </a:r>
            <a:r>
              <a:rPr lang="tr-TR" b="1" dirty="0" err="1" smtClean="0"/>
              <a:t>Zaate</a:t>
            </a:r>
            <a:r>
              <a:rPr lang="tr-TR" b="1" dirty="0" smtClean="0"/>
              <a:t> bakan El-hay isminin ayrı olarak Kur’an’da bir de Allah’a isnatla </a:t>
            </a:r>
            <a:r>
              <a:rPr lang="tr-TR" b="1" dirty="0" err="1" smtClean="0"/>
              <a:t>yuhyî</a:t>
            </a:r>
            <a:r>
              <a:rPr lang="tr-TR" b="1" dirty="0" smtClean="0"/>
              <a:t> fiilinin gelmiş olmasının hikmeti budur. Oysa ki her isim fiili ile birlikte yer almaz.</a:t>
            </a:r>
          </a:p>
          <a:p>
            <a:pPr algn="just"/>
            <a:endParaRPr lang="tr-TR" b="1" dirty="0" smtClean="0"/>
          </a:p>
          <a:p>
            <a:pPr algn="just"/>
            <a:r>
              <a:rPr lang="tr-TR" b="1" dirty="0"/>
              <a:t>	</a:t>
            </a:r>
            <a:r>
              <a:rPr lang="tr-TR" b="1" dirty="0" smtClean="0"/>
              <a:t>Kur-</a:t>
            </a:r>
            <a:r>
              <a:rPr lang="tr-TR" b="1" dirty="0" err="1" smtClean="0"/>
              <a:t>an’da</a:t>
            </a:r>
            <a:r>
              <a:rPr lang="tr-TR" b="1" dirty="0" smtClean="0"/>
              <a:t> El-hay ismi sadece beş kez geldiği halde kırk altı yerde (diriltme) fiili Allah’a isnatla gelir. </a:t>
            </a:r>
          </a:p>
          <a:p>
            <a:pPr algn="just"/>
            <a:endParaRPr lang="tr-TR" b="1" dirty="0"/>
          </a:p>
          <a:p>
            <a:pPr algn="just"/>
            <a:r>
              <a:rPr lang="tr-TR" b="1" dirty="0" smtClean="0"/>
              <a:t>	Tamamen </a:t>
            </a:r>
            <a:r>
              <a:rPr lang="tr-TR" b="1" dirty="0" err="1" smtClean="0"/>
              <a:t>Halîk’a</a:t>
            </a:r>
            <a:r>
              <a:rPr lang="tr-TR" b="1" dirty="0" smtClean="0"/>
              <a:t> dönük olan El-hay isminin yanında tamamen mahluka dönük olan </a:t>
            </a:r>
          </a:p>
          <a:p>
            <a:pPr algn="just"/>
            <a:r>
              <a:rPr lang="tr-TR" b="1" dirty="0" smtClean="0"/>
              <a:t>El-kayyum isminin gelmesi büyük bir anlam kazanmaktadır.</a:t>
            </a:r>
          </a:p>
          <a:p>
            <a:pPr algn="just"/>
            <a:endParaRPr lang="tr-TR" b="1" dirty="0"/>
          </a:p>
          <a:p>
            <a:pPr algn="just"/>
            <a:r>
              <a:rPr lang="tr-TR" b="1" dirty="0" smtClean="0"/>
              <a:t>	Onun mutlak diri ve canlılığı ifade eden El-hay ismi ile birlikte onun eşsiz yöneticiliği ifade eden El-kayyum ismi yan yana şu </a:t>
            </a:r>
            <a:r>
              <a:rPr lang="tr-TR" b="1" dirty="0" err="1" smtClean="0"/>
              <a:t>zımmi</a:t>
            </a:r>
            <a:r>
              <a:rPr lang="tr-TR" b="1" dirty="0" smtClean="0"/>
              <a:t> anlama sahiptir. </a:t>
            </a:r>
          </a:p>
          <a:p>
            <a:pPr algn="just"/>
            <a:endParaRPr lang="tr-TR" b="1" dirty="0"/>
          </a:p>
          <a:p>
            <a:pPr algn="just"/>
            <a:r>
              <a:rPr lang="tr-TR" b="1" dirty="0"/>
              <a:t>	</a:t>
            </a:r>
            <a:r>
              <a:rPr lang="tr-TR" b="1" dirty="0" smtClean="0"/>
              <a:t>O öyle mutlak bir diridir ki dirileri o yaratır ve yarattığını o diriltir. </a:t>
            </a:r>
            <a:endParaRPr lang="tr-TR" b="1" dirty="0"/>
          </a:p>
        </p:txBody>
      </p:sp>
    </p:spTree>
    <p:extLst>
      <p:ext uri="{BB962C8B-B14F-4D97-AF65-F5344CB8AC3E}">
        <p14:creationId xmlns:p14="http://schemas.microsoft.com/office/powerpoint/2010/main" val="13831069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0" y="0"/>
            <a:ext cx="12192000" cy="6858000"/>
          </a:xfrm>
        </p:spPr>
        <p:txBody>
          <a:bodyPr>
            <a:normAutofit/>
          </a:bodyPr>
          <a:lstStyle/>
          <a:p>
            <a:r>
              <a:rPr lang="tr-TR" sz="3600" b="1">
                <a:solidFill>
                  <a:srgbClr val="FF0000"/>
                </a:solidFill>
              </a:rPr>
              <a:t>EL - HAYY</a:t>
            </a:r>
          </a:p>
          <a:p>
            <a:endParaRPr lang="tr-TR" sz="3600" b="1" dirty="0" smtClean="0"/>
          </a:p>
          <a:p>
            <a:pPr algn="just"/>
            <a:r>
              <a:rPr lang="tr-TR" b="1" dirty="0" smtClean="0"/>
              <a:t>	Bununla da kalmaz yarattıklarının kimilerini koyduğu yasalar üzerinde kimilerini verdiği idare üzerinde sevk ve idare eder. Asla onları başıboş bırakmaz. </a:t>
            </a:r>
          </a:p>
          <a:p>
            <a:pPr algn="just"/>
            <a:endParaRPr lang="tr-TR" b="1" dirty="0"/>
          </a:p>
          <a:p>
            <a:pPr algn="just"/>
            <a:endParaRPr lang="tr-TR" b="1" dirty="0" smtClean="0"/>
          </a:p>
          <a:p>
            <a:r>
              <a:rPr lang="ar-AE" sz="4800" b="1" dirty="0"/>
              <a:t>اَيَحْسَبُ الْاِنْسَانُ اَنْ يُتْرَكَ سُدًىؕ﴿٣٦</a:t>
            </a:r>
            <a:r>
              <a:rPr lang="ar-AE" sz="4800" b="1" dirty="0" smtClean="0"/>
              <a:t>﴾</a:t>
            </a:r>
            <a:r>
              <a:rPr lang="tr-TR" sz="4800" b="1" dirty="0" smtClean="0"/>
              <a:t> 		</a:t>
            </a:r>
          </a:p>
          <a:p>
            <a:endParaRPr lang="tr-TR" sz="4800" b="1" dirty="0"/>
          </a:p>
          <a:p>
            <a:r>
              <a:rPr lang="tr-TR" b="1" i="1" dirty="0"/>
              <a:t>﴾36﴿İnsan, kendisinin başı boş bırakılacağını mı sanır? </a:t>
            </a:r>
            <a:endParaRPr lang="tr-TR" b="1" i="1" dirty="0" smtClean="0"/>
          </a:p>
          <a:p>
            <a:endParaRPr lang="tr-TR" b="1" i="1" dirty="0"/>
          </a:p>
          <a:p>
            <a:r>
              <a:rPr lang="tr-TR" b="1" i="1" dirty="0" smtClean="0"/>
              <a:t>Kıyamet Suresi 75. Sure 36 . Ayet </a:t>
            </a:r>
            <a:r>
              <a:rPr lang="tr-TR" b="1" dirty="0" smtClean="0"/>
              <a:t>	</a:t>
            </a:r>
            <a:endParaRPr lang="tr-TR" b="1" dirty="0"/>
          </a:p>
        </p:txBody>
      </p:sp>
    </p:spTree>
    <p:extLst>
      <p:ext uri="{BB962C8B-B14F-4D97-AF65-F5344CB8AC3E}">
        <p14:creationId xmlns:p14="http://schemas.microsoft.com/office/powerpoint/2010/main" val="1093986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8800"/>
            <a:ext cx="12192000" cy="2486721"/>
          </a:xfrm>
        </p:spPr>
        <p:txBody>
          <a:bodyPr>
            <a:noAutofit/>
          </a:bodyPr>
          <a:lstStyle/>
          <a:p>
            <a:pPr rtl="1"/>
            <a:r>
              <a:rPr lang="ar-AE" sz="6600" dirty="0"/>
              <a:t>وَتَوَكَّلْ عَلَى الْحَيِّ الَّذٖي لَا يَمُوتُ وَسَبِّـحْ بِحَمْدِهٖؕ </a:t>
            </a:r>
            <a:r>
              <a:rPr lang="tr-TR" sz="6600" dirty="0" smtClean="0"/>
              <a:t/>
            </a:r>
            <a:br>
              <a:rPr lang="tr-TR" sz="6600" dirty="0" smtClean="0"/>
            </a:br>
            <a:r>
              <a:rPr lang="tr-TR" sz="6600" dirty="0"/>
              <a:t/>
            </a:r>
            <a:br>
              <a:rPr lang="tr-TR" sz="6600" dirty="0"/>
            </a:br>
            <a:r>
              <a:rPr lang="ar-AE" sz="6600" dirty="0" smtClean="0"/>
              <a:t>وَكَفٰى </a:t>
            </a:r>
            <a:r>
              <a:rPr lang="ar-AE" sz="6600" dirty="0"/>
              <a:t>بِهٖ بِذُنُوبِ عِبَادِهٖ خَبٖيراًۚۛ</a:t>
            </a:r>
            <a:r>
              <a:rPr lang="ar-AE" sz="6600" b="1" dirty="0"/>
              <a:t>﴿٥٨﴾</a:t>
            </a:r>
            <a:endParaRPr lang="ar-AE" sz="2000" dirty="0"/>
          </a:p>
        </p:txBody>
      </p:sp>
      <p:sp>
        <p:nvSpPr>
          <p:cNvPr id="3" name="Alt Başlık 2"/>
          <p:cNvSpPr>
            <a:spLocks noGrp="1"/>
          </p:cNvSpPr>
          <p:nvPr>
            <p:ph type="subTitle" idx="1"/>
          </p:nvPr>
        </p:nvSpPr>
        <p:spPr>
          <a:xfrm>
            <a:off x="0" y="5018050"/>
            <a:ext cx="12192000" cy="1839950"/>
          </a:xfrm>
        </p:spPr>
        <p:txBody>
          <a:bodyPr>
            <a:noAutofit/>
          </a:bodyPr>
          <a:lstStyle/>
          <a:p>
            <a:r>
              <a:rPr lang="tr-TR" sz="3200" b="1" i="1" dirty="0"/>
              <a:t>﴾58﴿Asla ölmeyecek olan O diri varlığa (Allah’a) dayanıp güven ve O’na </a:t>
            </a:r>
            <a:r>
              <a:rPr lang="tr-TR" sz="3200" b="1" i="1" dirty="0" err="1"/>
              <a:t>hamdederek</a:t>
            </a:r>
            <a:r>
              <a:rPr lang="tr-TR" sz="3200" b="1" i="1" dirty="0"/>
              <a:t> yüceliğini dile getir. Kullarının günahlarından haberdar olma konusunda O kendi kendine yeterlidir.</a:t>
            </a:r>
            <a:endParaRPr lang="tr-TR" sz="3200" dirty="0"/>
          </a:p>
        </p:txBody>
      </p:sp>
      <p:sp>
        <p:nvSpPr>
          <p:cNvPr id="4" name="Metin kutusu 3"/>
          <p:cNvSpPr txBox="1"/>
          <p:nvPr/>
        </p:nvSpPr>
        <p:spPr>
          <a:xfrm>
            <a:off x="9021337" y="0"/>
            <a:ext cx="3170664" cy="830997"/>
          </a:xfrm>
          <a:prstGeom prst="rect">
            <a:avLst/>
          </a:prstGeom>
          <a:noFill/>
        </p:spPr>
        <p:txBody>
          <a:bodyPr wrap="square" rtlCol="0">
            <a:spAutoFit/>
          </a:bodyPr>
          <a:lstStyle/>
          <a:p>
            <a:r>
              <a:rPr lang="tr-TR" sz="2400" b="1" dirty="0" smtClean="0"/>
              <a:t>Furkan </a:t>
            </a:r>
            <a:r>
              <a:rPr lang="tr-TR" sz="2400" b="1" dirty="0"/>
              <a:t>Suresi </a:t>
            </a:r>
            <a:r>
              <a:rPr lang="tr-TR" sz="2400" b="1" dirty="0" smtClean="0"/>
              <a:t>25 . Sure</a:t>
            </a:r>
            <a:endParaRPr lang="tr-TR" sz="2400" b="1" dirty="0"/>
          </a:p>
          <a:p>
            <a:r>
              <a:rPr lang="tr-TR" sz="2400" b="1" dirty="0" smtClean="0"/>
              <a:t>58 </a:t>
            </a:r>
            <a:r>
              <a:rPr lang="tr-TR" sz="2400" b="1" dirty="0"/>
              <a:t>. Ayet </a:t>
            </a:r>
            <a:endParaRPr lang="tr-TR" sz="2400" dirty="0"/>
          </a:p>
        </p:txBody>
      </p:sp>
    </p:spTree>
    <p:extLst>
      <p:ext uri="{BB962C8B-B14F-4D97-AF65-F5344CB8AC3E}">
        <p14:creationId xmlns:p14="http://schemas.microsoft.com/office/powerpoint/2010/main" val="1229834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8800"/>
            <a:ext cx="12192000" cy="1126273"/>
          </a:xfrm>
        </p:spPr>
        <p:txBody>
          <a:bodyPr>
            <a:noAutofit/>
          </a:bodyPr>
          <a:lstStyle/>
          <a:p>
            <a:pPr rtl="1"/>
            <a:r>
              <a:rPr lang="ar-AE" sz="4800" dirty="0"/>
              <a:t>وَعَنَتِ الْوُجُوهُ لِلْحَيِّ الْقَيُّومِؕ وَقَدْ خَابَ مَنْ حَمَلَ ظُلْماً</a:t>
            </a:r>
            <a:r>
              <a:rPr lang="ar-AE" sz="4800" b="1" dirty="0"/>
              <a:t>﴿١١١﴾</a:t>
            </a:r>
            <a:endParaRPr lang="ar-AE" sz="1600" dirty="0"/>
          </a:p>
        </p:txBody>
      </p:sp>
      <p:sp>
        <p:nvSpPr>
          <p:cNvPr id="3" name="Alt Başlık 2"/>
          <p:cNvSpPr>
            <a:spLocks noGrp="1"/>
          </p:cNvSpPr>
          <p:nvPr>
            <p:ph type="subTitle" idx="1"/>
          </p:nvPr>
        </p:nvSpPr>
        <p:spPr>
          <a:xfrm>
            <a:off x="0" y="4259768"/>
            <a:ext cx="12192000" cy="1839950"/>
          </a:xfrm>
        </p:spPr>
        <p:txBody>
          <a:bodyPr>
            <a:noAutofit/>
          </a:bodyPr>
          <a:lstStyle/>
          <a:p>
            <a:r>
              <a:rPr lang="tr-TR" sz="3600" b="1" i="1" dirty="0"/>
              <a:t>﴾111﴿Diri ve her şeyin varlığı kendine bağlı olan Allah’ın huzurunda yüzler (başlar) hicapla eğilmiştir; zulmü yüklenmiş olan ise hüsrana uğramıştır.</a:t>
            </a:r>
            <a:endParaRPr lang="tr-TR" sz="4400" dirty="0"/>
          </a:p>
        </p:txBody>
      </p:sp>
      <p:sp>
        <p:nvSpPr>
          <p:cNvPr id="4" name="Metin kutusu 3"/>
          <p:cNvSpPr txBox="1"/>
          <p:nvPr/>
        </p:nvSpPr>
        <p:spPr>
          <a:xfrm>
            <a:off x="9021337" y="0"/>
            <a:ext cx="3170664" cy="830997"/>
          </a:xfrm>
          <a:prstGeom prst="rect">
            <a:avLst/>
          </a:prstGeom>
          <a:noFill/>
        </p:spPr>
        <p:txBody>
          <a:bodyPr wrap="square" rtlCol="0">
            <a:spAutoFit/>
          </a:bodyPr>
          <a:lstStyle/>
          <a:p>
            <a:r>
              <a:rPr lang="tr-TR" sz="2400" b="1" dirty="0" smtClean="0"/>
              <a:t>Taha </a:t>
            </a:r>
            <a:r>
              <a:rPr lang="tr-TR" sz="2400" b="1" dirty="0"/>
              <a:t>Suresi </a:t>
            </a:r>
            <a:r>
              <a:rPr lang="tr-TR" sz="2400" b="1" dirty="0" smtClean="0"/>
              <a:t>20 . Sure</a:t>
            </a:r>
            <a:endParaRPr lang="tr-TR" sz="2400" b="1" dirty="0"/>
          </a:p>
          <a:p>
            <a:r>
              <a:rPr lang="tr-TR" sz="2400" b="1" dirty="0" smtClean="0"/>
              <a:t>111 </a:t>
            </a:r>
            <a:r>
              <a:rPr lang="tr-TR" sz="2400" b="1" dirty="0"/>
              <a:t>. Ayet </a:t>
            </a:r>
            <a:endParaRPr lang="tr-TR" sz="2400" dirty="0"/>
          </a:p>
        </p:txBody>
      </p:sp>
    </p:spTree>
    <p:extLst>
      <p:ext uri="{BB962C8B-B14F-4D97-AF65-F5344CB8AC3E}">
        <p14:creationId xmlns:p14="http://schemas.microsoft.com/office/powerpoint/2010/main" val="24142356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8800"/>
            <a:ext cx="12192000" cy="2152185"/>
          </a:xfrm>
        </p:spPr>
        <p:txBody>
          <a:bodyPr>
            <a:noAutofit/>
          </a:bodyPr>
          <a:lstStyle/>
          <a:p>
            <a:pPr rtl="1"/>
            <a:r>
              <a:rPr lang="ar-AE" sz="6600" dirty="0"/>
              <a:t>هُوَ الْحَيُّ لَٓا اِلٰهَ اِلَّا هُوَ فَادْعُوهُ مُخْلِصٖينَ </a:t>
            </a:r>
            <a:r>
              <a:rPr lang="ar-AE" sz="6600" dirty="0" smtClean="0"/>
              <a:t>لَهُ</a:t>
            </a:r>
            <a:r>
              <a:rPr lang="tr-TR" sz="6600" dirty="0" smtClean="0"/>
              <a:t/>
            </a:r>
            <a:br>
              <a:rPr lang="tr-TR" sz="6600" dirty="0" smtClean="0"/>
            </a:br>
            <a:r>
              <a:rPr lang="tr-TR" sz="6600" dirty="0"/>
              <a:t/>
            </a:r>
            <a:br>
              <a:rPr lang="tr-TR" sz="6600" dirty="0"/>
            </a:br>
            <a:r>
              <a:rPr lang="ar-AE" sz="6600" dirty="0" smtClean="0"/>
              <a:t> </a:t>
            </a:r>
            <a:r>
              <a:rPr lang="ar-AE" sz="6600" dirty="0"/>
              <a:t>الدّٖينَؕ اَلْحَمْدُ لِلّٰهِ رَبِّ الْعَالَمٖينَ</a:t>
            </a:r>
            <a:r>
              <a:rPr lang="ar-AE" sz="6600" b="1" dirty="0"/>
              <a:t>﴿٦٥﴾</a:t>
            </a:r>
            <a:endParaRPr lang="ar-AE" sz="1800" dirty="0"/>
          </a:p>
        </p:txBody>
      </p:sp>
      <p:sp>
        <p:nvSpPr>
          <p:cNvPr id="3" name="Alt Başlık 2"/>
          <p:cNvSpPr>
            <a:spLocks noGrp="1"/>
          </p:cNvSpPr>
          <p:nvPr>
            <p:ph type="subTitle" idx="1"/>
          </p:nvPr>
        </p:nvSpPr>
        <p:spPr>
          <a:xfrm>
            <a:off x="0" y="4605454"/>
            <a:ext cx="12192000" cy="2252546"/>
          </a:xfrm>
        </p:spPr>
        <p:txBody>
          <a:bodyPr>
            <a:noAutofit/>
          </a:bodyPr>
          <a:lstStyle/>
          <a:p>
            <a:r>
              <a:rPr lang="tr-TR" sz="4000" b="1" i="1" dirty="0"/>
              <a:t>﴾65﴿O diridir, O’ndan başka tanrı yoktur. Şu halde içten bir dindarlık ve bağlılıkla O’na dua edin. </a:t>
            </a:r>
            <a:r>
              <a:rPr lang="tr-TR" sz="4000" b="1" i="1" dirty="0" err="1"/>
              <a:t>Hamd</a:t>
            </a:r>
            <a:r>
              <a:rPr lang="tr-TR" sz="4000" b="1" i="1" dirty="0"/>
              <a:t>, âlemlerin rabbi olan Allah’a mahsustur.</a:t>
            </a:r>
            <a:endParaRPr lang="tr-TR" sz="6600" dirty="0"/>
          </a:p>
        </p:txBody>
      </p:sp>
      <p:sp>
        <p:nvSpPr>
          <p:cNvPr id="4" name="Metin kutusu 3"/>
          <p:cNvSpPr txBox="1"/>
          <p:nvPr/>
        </p:nvSpPr>
        <p:spPr>
          <a:xfrm>
            <a:off x="9021337" y="0"/>
            <a:ext cx="3170664" cy="830997"/>
          </a:xfrm>
          <a:prstGeom prst="rect">
            <a:avLst/>
          </a:prstGeom>
          <a:noFill/>
        </p:spPr>
        <p:txBody>
          <a:bodyPr wrap="square" rtlCol="0">
            <a:spAutoFit/>
          </a:bodyPr>
          <a:lstStyle/>
          <a:p>
            <a:r>
              <a:rPr lang="tr-TR" sz="2400" b="1" dirty="0" err="1" smtClean="0"/>
              <a:t>Mü’min</a:t>
            </a:r>
            <a:r>
              <a:rPr lang="tr-TR" sz="2400" b="1" dirty="0" smtClean="0"/>
              <a:t> </a:t>
            </a:r>
            <a:r>
              <a:rPr lang="tr-TR" sz="2400" b="1" dirty="0"/>
              <a:t>Suresi </a:t>
            </a:r>
            <a:r>
              <a:rPr lang="tr-TR" sz="2400" b="1" dirty="0" smtClean="0"/>
              <a:t>40 . Sure</a:t>
            </a:r>
            <a:endParaRPr lang="tr-TR" sz="2400" b="1" dirty="0"/>
          </a:p>
          <a:p>
            <a:r>
              <a:rPr lang="tr-TR" sz="2400" b="1" dirty="0" smtClean="0"/>
              <a:t>65 </a:t>
            </a:r>
            <a:r>
              <a:rPr lang="tr-TR" sz="2400" b="1" dirty="0"/>
              <a:t>. Ayet </a:t>
            </a:r>
            <a:endParaRPr lang="tr-TR" sz="2400" dirty="0"/>
          </a:p>
        </p:txBody>
      </p:sp>
    </p:spTree>
    <p:extLst>
      <p:ext uri="{BB962C8B-B14F-4D97-AF65-F5344CB8AC3E}">
        <p14:creationId xmlns:p14="http://schemas.microsoft.com/office/powerpoint/2010/main" val="3781716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8800"/>
            <a:ext cx="12192000" cy="3267306"/>
          </a:xfrm>
        </p:spPr>
        <p:txBody>
          <a:bodyPr>
            <a:noAutofit/>
          </a:bodyPr>
          <a:lstStyle/>
          <a:p>
            <a:pPr rtl="1"/>
            <a:r>
              <a:rPr lang="ar-AE" sz="4400" dirty="0"/>
              <a:t>اَللّٰهُ لَٓا اِلٰهَ اِلَّا هُوَۚ اَلْحَىُّ الْقَيُّومُۚ لَا تَاْخُذُهُ سِنَةٌ وَلَا نَوْمٌۜ لَهُ مَا فِى </a:t>
            </a:r>
            <a:r>
              <a:rPr lang="ar-AE" sz="4400" dirty="0" smtClean="0"/>
              <a:t>السَّمٰوَاتِ</a:t>
            </a:r>
            <a:r>
              <a:rPr lang="tr-TR" sz="4400" dirty="0" smtClean="0"/>
              <a:t/>
            </a:r>
            <a:br>
              <a:rPr lang="tr-TR" sz="4400" dirty="0" smtClean="0"/>
            </a:br>
            <a:r>
              <a:rPr lang="tr-TR" sz="4400" dirty="0"/>
              <a:t/>
            </a:r>
            <a:br>
              <a:rPr lang="tr-TR" sz="4400" dirty="0"/>
            </a:br>
            <a:r>
              <a:rPr lang="ar-AE" sz="4400" dirty="0" smtClean="0"/>
              <a:t> </a:t>
            </a:r>
            <a:r>
              <a:rPr lang="ar-AE" sz="4400" dirty="0"/>
              <a:t>وَمَا فِى الْاَرْضِۜ مَنْ ذَا الَّذٖى يَشْفَعُ عِنْدَهُٓ اِلَّا بِاِذْنِهٖۜ يَعْلَمُ مَا بَيْنَ </a:t>
            </a:r>
            <a:r>
              <a:rPr lang="ar-AE" sz="4400" dirty="0" smtClean="0"/>
              <a:t>اَيْدٖيهِمْ</a:t>
            </a:r>
            <a:r>
              <a:rPr lang="tr-TR" sz="4400" dirty="0" smtClean="0"/>
              <a:t/>
            </a:r>
            <a:br>
              <a:rPr lang="tr-TR" sz="4400" dirty="0" smtClean="0"/>
            </a:br>
            <a:r>
              <a:rPr lang="tr-TR" sz="4400" dirty="0"/>
              <a:t/>
            </a:r>
            <a:br>
              <a:rPr lang="tr-TR" sz="4400" dirty="0"/>
            </a:br>
            <a:r>
              <a:rPr lang="ar-AE" sz="4400" dirty="0" smtClean="0"/>
              <a:t> </a:t>
            </a:r>
            <a:r>
              <a:rPr lang="ar-AE" sz="4400" dirty="0"/>
              <a:t>وَمَا خَلْفَهُمْۚ وَلَا يُحٖيطُونَ بِشَىْءٍ مِنْ عِلْمِهٖٓ اِلَّا بِمَا شَٓاءَۚ وَسِعَ كُرْسِيُّهُ </a:t>
            </a:r>
            <a:r>
              <a:rPr lang="tr-TR" sz="4400" dirty="0" smtClean="0"/>
              <a:t/>
            </a:r>
            <a:br>
              <a:rPr lang="tr-TR" sz="4400" dirty="0" smtClean="0"/>
            </a:br>
            <a:r>
              <a:rPr lang="tr-TR" sz="4400" dirty="0"/>
              <a:t/>
            </a:r>
            <a:br>
              <a:rPr lang="tr-TR" sz="4400" dirty="0"/>
            </a:br>
            <a:r>
              <a:rPr lang="ar-AE" sz="4400" dirty="0" smtClean="0"/>
              <a:t>السَّمٰوَاتِ </a:t>
            </a:r>
            <a:r>
              <a:rPr lang="ar-AE" sz="4400" dirty="0"/>
              <a:t>وَالْاَرْضَۚ وَلَا يَؤُ۫دُهُ حِفْظُهُمَاۚ وَهُوَ الْعَلِىُّ الْعَظٖيمُ</a:t>
            </a:r>
            <a:r>
              <a:rPr lang="ar-AE" sz="4400" b="1" dirty="0"/>
              <a:t>﴿٢٥٥﴾</a:t>
            </a:r>
            <a:endParaRPr lang="ar-AE" sz="700" dirty="0"/>
          </a:p>
        </p:txBody>
      </p:sp>
      <p:sp>
        <p:nvSpPr>
          <p:cNvPr id="3" name="Alt Başlık 2"/>
          <p:cNvSpPr>
            <a:spLocks noGrp="1"/>
          </p:cNvSpPr>
          <p:nvPr>
            <p:ph type="subTitle" idx="1"/>
          </p:nvPr>
        </p:nvSpPr>
        <p:spPr>
          <a:xfrm>
            <a:off x="0" y="5096106"/>
            <a:ext cx="12192000" cy="1761893"/>
          </a:xfrm>
        </p:spPr>
        <p:txBody>
          <a:bodyPr>
            <a:noAutofit/>
          </a:bodyPr>
          <a:lstStyle/>
          <a:p>
            <a:r>
              <a:rPr lang="tr-TR" b="1" i="1" dirty="0"/>
              <a:t>﴾255﴿Allah, O’ndan başka tanrı yoktur; diridir, her şeyin varlığı O’na bağlı ve dayalıdır. Ne uykusu gelir ne de uyur. Göklerde ve yerde ne varsa hepsi O’nundur. O’nun izni olmadıkça katında hiçbir kimse şefaat edemez. Onların önlerinde ve arkalarında olanları O bilir. O’nun ilminden hiçbir şeyi -dilediği müstesna- kimse bilgisi içine sığdıramaz. O’nun kürsüsü gökleri ve yeri içine almıştır. Onları korumak kendisine zor gelmez. O yücedir, mutlak büyüktür.</a:t>
            </a:r>
            <a:endParaRPr lang="tr-TR" sz="6600" dirty="0"/>
          </a:p>
        </p:txBody>
      </p:sp>
      <p:sp>
        <p:nvSpPr>
          <p:cNvPr id="4" name="Metin kutusu 3"/>
          <p:cNvSpPr txBox="1"/>
          <p:nvPr/>
        </p:nvSpPr>
        <p:spPr>
          <a:xfrm>
            <a:off x="9021337" y="0"/>
            <a:ext cx="3170664" cy="830997"/>
          </a:xfrm>
          <a:prstGeom prst="rect">
            <a:avLst/>
          </a:prstGeom>
          <a:noFill/>
        </p:spPr>
        <p:txBody>
          <a:bodyPr wrap="square" rtlCol="0">
            <a:spAutoFit/>
          </a:bodyPr>
          <a:lstStyle/>
          <a:p>
            <a:r>
              <a:rPr lang="tr-TR" sz="2400" b="1" dirty="0" smtClean="0"/>
              <a:t>Bakara </a:t>
            </a:r>
            <a:r>
              <a:rPr lang="tr-TR" sz="2400" b="1" dirty="0"/>
              <a:t>Suresi </a:t>
            </a:r>
            <a:r>
              <a:rPr lang="tr-TR" sz="2400" b="1" dirty="0" smtClean="0"/>
              <a:t>2 . Sure</a:t>
            </a:r>
            <a:endParaRPr lang="tr-TR" sz="2400" b="1" dirty="0"/>
          </a:p>
          <a:p>
            <a:r>
              <a:rPr lang="tr-TR" sz="2400" b="1" dirty="0" smtClean="0"/>
              <a:t>255 </a:t>
            </a:r>
            <a:r>
              <a:rPr lang="tr-TR" sz="2400" b="1" dirty="0"/>
              <a:t>. Ayet </a:t>
            </a:r>
            <a:endParaRPr lang="tr-TR" sz="2400" dirty="0"/>
          </a:p>
        </p:txBody>
      </p:sp>
    </p:spTree>
    <p:extLst>
      <p:ext uri="{BB962C8B-B14F-4D97-AF65-F5344CB8AC3E}">
        <p14:creationId xmlns:p14="http://schemas.microsoft.com/office/powerpoint/2010/main" val="4074951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84917"/>
            <a:ext cx="12192000" cy="1315844"/>
          </a:xfrm>
        </p:spPr>
        <p:txBody>
          <a:bodyPr>
            <a:noAutofit/>
          </a:bodyPr>
          <a:lstStyle/>
          <a:p>
            <a:pPr rtl="1"/>
            <a:r>
              <a:rPr lang="ar-AE" sz="8000" dirty="0"/>
              <a:t>اَللّٰهُ لَٓا اِلٰهَ اِلَّا هُوَۙ الْحَيُّ الْقَيُّومُؕ</a:t>
            </a:r>
            <a:r>
              <a:rPr lang="ar-AE" sz="8000" b="1" dirty="0"/>
              <a:t>﴿٢﴾</a:t>
            </a:r>
            <a:r>
              <a:rPr lang="ar-AE" sz="8000" dirty="0"/>
              <a:t/>
            </a:r>
            <a:br>
              <a:rPr lang="ar-AE" sz="8000" dirty="0"/>
            </a:br>
            <a:endParaRPr lang="ar-AE" sz="2800" dirty="0"/>
          </a:p>
        </p:txBody>
      </p:sp>
      <p:sp>
        <p:nvSpPr>
          <p:cNvPr id="3" name="Alt Başlık 2"/>
          <p:cNvSpPr>
            <a:spLocks noGrp="1"/>
          </p:cNvSpPr>
          <p:nvPr>
            <p:ph type="subTitle" idx="1"/>
          </p:nvPr>
        </p:nvSpPr>
        <p:spPr>
          <a:xfrm>
            <a:off x="0" y="4605454"/>
            <a:ext cx="12192000" cy="2252546"/>
          </a:xfrm>
        </p:spPr>
        <p:txBody>
          <a:bodyPr>
            <a:noAutofit/>
          </a:bodyPr>
          <a:lstStyle/>
          <a:p>
            <a:r>
              <a:rPr lang="tr-TR" sz="3600" b="1" i="1" dirty="0"/>
              <a:t>﴾2﴿Allah; O’ndan başka asla ilâh yoktur; </a:t>
            </a:r>
            <a:r>
              <a:rPr lang="tr-TR" sz="3600" b="1" i="1" dirty="0" err="1"/>
              <a:t>hayy</a:t>
            </a:r>
            <a:r>
              <a:rPr lang="tr-TR" sz="3600" b="1" i="1" dirty="0"/>
              <a:t> ve </a:t>
            </a:r>
            <a:r>
              <a:rPr lang="tr-TR" sz="3600" b="1" i="1" dirty="0" err="1"/>
              <a:t>kayyûmdur</a:t>
            </a:r>
            <a:r>
              <a:rPr lang="tr-TR" sz="3600" b="1" i="1" dirty="0"/>
              <a:t>.</a:t>
            </a:r>
            <a:endParaRPr lang="tr-TR" sz="8800" dirty="0"/>
          </a:p>
        </p:txBody>
      </p:sp>
      <p:sp>
        <p:nvSpPr>
          <p:cNvPr id="4" name="Metin kutusu 3"/>
          <p:cNvSpPr txBox="1"/>
          <p:nvPr/>
        </p:nvSpPr>
        <p:spPr>
          <a:xfrm>
            <a:off x="8664498" y="0"/>
            <a:ext cx="3527503" cy="830997"/>
          </a:xfrm>
          <a:prstGeom prst="rect">
            <a:avLst/>
          </a:prstGeom>
          <a:noFill/>
        </p:spPr>
        <p:txBody>
          <a:bodyPr wrap="square" rtlCol="0">
            <a:spAutoFit/>
          </a:bodyPr>
          <a:lstStyle/>
          <a:p>
            <a:r>
              <a:rPr lang="tr-TR" sz="2400" b="1" dirty="0" err="1"/>
              <a:t>Âl</a:t>
            </a:r>
            <a:r>
              <a:rPr lang="tr-TR" sz="2400" b="1" dirty="0"/>
              <a:t>-i </a:t>
            </a:r>
            <a:r>
              <a:rPr lang="tr-TR" sz="2400" b="1" dirty="0" err="1" smtClean="0"/>
              <a:t>İmrân</a:t>
            </a:r>
            <a:r>
              <a:rPr lang="tr-TR" sz="2400" b="1" dirty="0" smtClean="0"/>
              <a:t> </a:t>
            </a:r>
            <a:r>
              <a:rPr lang="tr-TR" sz="2400" b="1" dirty="0"/>
              <a:t>Suresi </a:t>
            </a:r>
            <a:r>
              <a:rPr lang="tr-TR" sz="2400" b="1" dirty="0" smtClean="0"/>
              <a:t>3 . Sure</a:t>
            </a:r>
            <a:endParaRPr lang="tr-TR" sz="2400" b="1" dirty="0"/>
          </a:p>
          <a:p>
            <a:r>
              <a:rPr lang="tr-TR" sz="2400" b="1" dirty="0" smtClean="0"/>
              <a:t>2 </a:t>
            </a:r>
            <a:r>
              <a:rPr lang="tr-TR" sz="2400" b="1" dirty="0"/>
              <a:t>. Ayet </a:t>
            </a:r>
            <a:endParaRPr lang="tr-TR" sz="2400" dirty="0"/>
          </a:p>
        </p:txBody>
      </p:sp>
    </p:spTree>
    <p:extLst>
      <p:ext uri="{BB962C8B-B14F-4D97-AF65-F5344CB8AC3E}">
        <p14:creationId xmlns:p14="http://schemas.microsoft.com/office/powerpoint/2010/main" val="4197388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84917"/>
            <a:ext cx="12192000" cy="1315844"/>
          </a:xfrm>
        </p:spPr>
        <p:txBody>
          <a:bodyPr>
            <a:noAutofit/>
          </a:bodyPr>
          <a:lstStyle/>
          <a:p>
            <a:pPr rtl="1"/>
            <a:r>
              <a:rPr lang="ar-AE" dirty="0"/>
              <a:t>اَيَحْسَبُ الْاِنْسَانُ اَنْ يُتْرَكَ سُدًىؕ</a:t>
            </a:r>
            <a:r>
              <a:rPr lang="ar-AE" b="1" dirty="0"/>
              <a:t>﴿٣٦﴾</a:t>
            </a:r>
            <a:endParaRPr lang="ar-AE" sz="2800" dirty="0"/>
          </a:p>
        </p:txBody>
      </p:sp>
      <p:sp>
        <p:nvSpPr>
          <p:cNvPr id="3" name="Alt Başlık 2"/>
          <p:cNvSpPr>
            <a:spLocks noGrp="1"/>
          </p:cNvSpPr>
          <p:nvPr>
            <p:ph type="subTitle" idx="1"/>
          </p:nvPr>
        </p:nvSpPr>
        <p:spPr>
          <a:xfrm>
            <a:off x="0" y="4605454"/>
            <a:ext cx="12192000" cy="2252546"/>
          </a:xfrm>
        </p:spPr>
        <p:txBody>
          <a:bodyPr>
            <a:noAutofit/>
          </a:bodyPr>
          <a:lstStyle/>
          <a:p>
            <a:r>
              <a:rPr lang="tr-TR" sz="4000" b="1" i="1" dirty="0"/>
              <a:t>﴾36﴿İnsan, kendisinin başı boş bırakılacağını mı sanır?</a:t>
            </a:r>
            <a:endParaRPr lang="tr-TR" sz="16600" dirty="0"/>
          </a:p>
        </p:txBody>
      </p:sp>
      <p:sp>
        <p:nvSpPr>
          <p:cNvPr id="4" name="Metin kutusu 3"/>
          <p:cNvSpPr txBox="1"/>
          <p:nvPr/>
        </p:nvSpPr>
        <p:spPr>
          <a:xfrm>
            <a:off x="8664498" y="0"/>
            <a:ext cx="3527503" cy="830997"/>
          </a:xfrm>
          <a:prstGeom prst="rect">
            <a:avLst/>
          </a:prstGeom>
          <a:noFill/>
        </p:spPr>
        <p:txBody>
          <a:bodyPr wrap="square" rtlCol="0">
            <a:spAutoFit/>
          </a:bodyPr>
          <a:lstStyle/>
          <a:p>
            <a:r>
              <a:rPr lang="tr-TR" sz="2400" b="1" dirty="0" smtClean="0"/>
              <a:t>Kıyamet Suresi 75 . Sure</a:t>
            </a:r>
            <a:endParaRPr lang="tr-TR" sz="2400" b="1" dirty="0"/>
          </a:p>
          <a:p>
            <a:r>
              <a:rPr lang="tr-TR" sz="2400" b="1" dirty="0" smtClean="0"/>
              <a:t>36 </a:t>
            </a:r>
            <a:r>
              <a:rPr lang="tr-TR" sz="2400" b="1" dirty="0"/>
              <a:t>. Ayet </a:t>
            </a:r>
            <a:endParaRPr lang="tr-TR" sz="2400" dirty="0"/>
          </a:p>
        </p:txBody>
      </p:sp>
    </p:spTree>
    <p:extLst>
      <p:ext uri="{BB962C8B-B14F-4D97-AF65-F5344CB8AC3E}">
        <p14:creationId xmlns:p14="http://schemas.microsoft.com/office/powerpoint/2010/main" val="1395198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84916"/>
            <a:ext cx="12192000" cy="1761893"/>
          </a:xfrm>
        </p:spPr>
        <p:txBody>
          <a:bodyPr>
            <a:noAutofit/>
          </a:bodyPr>
          <a:lstStyle/>
          <a:p>
            <a:pPr rtl="1"/>
            <a:r>
              <a:rPr lang="ar-AE" dirty="0"/>
              <a:t>اَلَّذٖي خَلَقَ الْمَوْتَ وَالْحَيٰوةَ لِيَبْلُوَكُمْ اَيُّـكُمْ اَحْسَنُ </a:t>
            </a:r>
            <a:r>
              <a:rPr lang="ar-AE" dirty="0" smtClean="0"/>
              <a:t>عَمَلاًؕ</a:t>
            </a:r>
            <a:r>
              <a:rPr lang="tr-TR" dirty="0" smtClean="0"/>
              <a:t/>
            </a:r>
            <a:br>
              <a:rPr lang="tr-TR" dirty="0" smtClean="0"/>
            </a:br>
            <a:r>
              <a:rPr lang="tr-TR" dirty="0"/>
              <a:t/>
            </a:r>
            <a:br>
              <a:rPr lang="tr-TR" dirty="0"/>
            </a:br>
            <a:r>
              <a:rPr lang="ar-AE" dirty="0" smtClean="0"/>
              <a:t> </a:t>
            </a:r>
            <a:r>
              <a:rPr lang="ar-AE" dirty="0"/>
              <a:t>وَهُوَ الْعَزٖيزُ الْغَفُورُۙ</a:t>
            </a:r>
            <a:r>
              <a:rPr lang="ar-AE" b="1" dirty="0"/>
              <a:t>﴿٢﴾</a:t>
            </a:r>
            <a:endParaRPr lang="ar-AE" sz="2800" dirty="0"/>
          </a:p>
        </p:txBody>
      </p:sp>
      <p:sp>
        <p:nvSpPr>
          <p:cNvPr id="3" name="Alt Başlık 2"/>
          <p:cNvSpPr>
            <a:spLocks noGrp="1"/>
          </p:cNvSpPr>
          <p:nvPr>
            <p:ph type="subTitle" idx="1"/>
          </p:nvPr>
        </p:nvSpPr>
        <p:spPr>
          <a:xfrm>
            <a:off x="0" y="4605454"/>
            <a:ext cx="12192000" cy="2252546"/>
          </a:xfrm>
        </p:spPr>
        <p:txBody>
          <a:bodyPr>
            <a:noAutofit/>
          </a:bodyPr>
          <a:lstStyle/>
          <a:p>
            <a:r>
              <a:rPr lang="tr-TR" sz="3600" b="1" i="1" dirty="0"/>
              <a:t>﴾2﴿Hanginizin davranışça daha iyi olduğunu denemek için ölümü ve hayatı yaratan O’dur. O, güçlüdür, çok bağışlayıcıdır.</a:t>
            </a:r>
            <a:endParaRPr lang="tr-TR" sz="28700" dirty="0"/>
          </a:p>
        </p:txBody>
      </p:sp>
      <p:sp>
        <p:nvSpPr>
          <p:cNvPr id="4" name="Metin kutusu 3"/>
          <p:cNvSpPr txBox="1"/>
          <p:nvPr/>
        </p:nvSpPr>
        <p:spPr>
          <a:xfrm>
            <a:off x="9132849" y="0"/>
            <a:ext cx="3059152" cy="830997"/>
          </a:xfrm>
          <a:prstGeom prst="rect">
            <a:avLst/>
          </a:prstGeom>
          <a:noFill/>
        </p:spPr>
        <p:txBody>
          <a:bodyPr wrap="square" rtlCol="0">
            <a:spAutoFit/>
          </a:bodyPr>
          <a:lstStyle/>
          <a:p>
            <a:r>
              <a:rPr lang="tr-TR" sz="2400" b="1" dirty="0" smtClean="0"/>
              <a:t>Mülk Suresi 67 . Sure</a:t>
            </a:r>
            <a:endParaRPr lang="tr-TR" sz="2400" b="1" dirty="0"/>
          </a:p>
          <a:p>
            <a:r>
              <a:rPr lang="tr-TR" sz="2400" b="1" dirty="0" smtClean="0"/>
              <a:t>2 </a:t>
            </a:r>
            <a:r>
              <a:rPr lang="tr-TR" sz="2400" b="1" dirty="0"/>
              <a:t>. Ayet </a:t>
            </a:r>
            <a:endParaRPr lang="tr-TR" sz="2400" dirty="0"/>
          </a:p>
        </p:txBody>
      </p:sp>
    </p:spTree>
    <p:extLst>
      <p:ext uri="{BB962C8B-B14F-4D97-AF65-F5344CB8AC3E}">
        <p14:creationId xmlns:p14="http://schemas.microsoft.com/office/powerpoint/2010/main" val="1181824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84916"/>
            <a:ext cx="12192000" cy="2274850"/>
          </a:xfrm>
        </p:spPr>
        <p:txBody>
          <a:bodyPr>
            <a:noAutofit/>
          </a:bodyPr>
          <a:lstStyle/>
          <a:p>
            <a:pPr rtl="1"/>
            <a:r>
              <a:rPr lang="ar-AE" sz="4800" dirty="0"/>
              <a:t>اِنَّ الَّذٖينَ لَا يَرْجُونَ لِقَٓاءَنَا وَرَضُوا بِالْحَيٰوةِ الدُّنْيَا وَاطْمَاَنُّوا </a:t>
            </a:r>
            <a:r>
              <a:rPr lang="ar-AE" sz="4800" dirty="0" smtClean="0"/>
              <a:t>بِهَا</a:t>
            </a:r>
            <a:r>
              <a:rPr lang="tr-TR" sz="4800" dirty="0" smtClean="0"/>
              <a:t/>
            </a:r>
            <a:br>
              <a:rPr lang="tr-TR" sz="4800" dirty="0" smtClean="0"/>
            </a:br>
            <a:r>
              <a:rPr lang="tr-TR" sz="4800" dirty="0"/>
              <a:t/>
            </a:r>
            <a:br>
              <a:rPr lang="tr-TR" sz="4800" dirty="0"/>
            </a:br>
            <a:r>
              <a:rPr lang="ar-AE" sz="4800" dirty="0" smtClean="0"/>
              <a:t> </a:t>
            </a:r>
            <a:r>
              <a:rPr lang="ar-AE" sz="4800" dirty="0"/>
              <a:t>وَالَّذٖينَ هُمْ عَنْ اٰيَاتِنَا غَافِلُونَۙ</a:t>
            </a:r>
            <a:r>
              <a:rPr lang="ar-AE" sz="4800" b="1" dirty="0"/>
              <a:t>﴿٧</a:t>
            </a:r>
            <a:r>
              <a:rPr lang="ar-AE" sz="4800" b="1" dirty="0" smtClean="0"/>
              <a:t>﴾</a:t>
            </a:r>
            <a:r>
              <a:rPr lang="tr-TR" sz="4800" b="1" dirty="0" smtClean="0"/>
              <a:t/>
            </a:r>
            <a:br>
              <a:rPr lang="tr-TR" sz="4800" b="1" dirty="0" smtClean="0"/>
            </a:br>
            <a:r>
              <a:rPr lang="ar-AE" sz="4800" dirty="0"/>
              <a:t/>
            </a:r>
            <a:br>
              <a:rPr lang="ar-AE" sz="4800" dirty="0"/>
            </a:br>
            <a:r>
              <a:rPr lang="ar-AE" sz="4800" dirty="0"/>
              <a:t>اُو۬لٰٓئِكَ مَأْوٰيهُمُ النَّارُ بِمَا كَانُوا يَكْسِبُونَ</a:t>
            </a:r>
            <a:r>
              <a:rPr lang="ar-AE" sz="4800" b="1" dirty="0"/>
              <a:t>﴿٨﴾</a:t>
            </a:r>
            <a:endParaRPr lang="ar-AE" sz="4800" dirty="0"/>
          </a:p>
        </p:txBody>
      </p:sp>
      <p:sp>
        <p:nvSpPr>
          <p:cNvPr id="3" name="Alt Başlık 2"/>
          <p:cNvSpPr>
            <a:spLocks noGrp="1"/>
          </p:cNvSpPr>
          <p:nvPr>
            <p:ph type="subTitle" idx="1"/>
          </p:nvPr>
        </p:nvSpPr>
        <p:spPr>
          <a:xfrm>
            <a:off x="0" y="4739268"/>
            <a:ext cx="12192000" cy="2118732"/>
          </a:xfrm>
        </p:spPr>
        <p:txBody>
          <a:bodyPr>
            <a:noAutofit/>
          </a:bodyPr>
          <a:lstStyle/>
          <a:p>
            <a:r>
              <a:rPr lang="tr-TR" sz="3600" b="1" i="1" dirty="0"/>
              <a:t>﴾7-8﴿Bize kavuşma ümidi taşımayanlar, dünya hayatıyla yetinip onunla mutlu ve huzurlu olanlar, kanıtlarımıza aldırış etmeyenler var ya, hak ettikleri için onların yeri ateştir.</a:t>
            </a:r>
            <a:endParaRPr lang="tr-TR" sz="49600" dirty="0"/>
          </a:p>
        </p:txBody>
      </p:sp>
      <p:sp>
        <p:nvSpPr>
          <p:cNvPr id="4" name="Metin kutusu 3"/>
          <p:cNvSpPr txBox="1"/>
          <p:nvPr/>
        </p:nvSpPr>
        <p:spPr>
          <a:xfrm>
            <a:off x="8909824" y="0"/>
            <a:ext cx="3282177" cy="830997"/>
          </a:xfrm>
          <a:prstGeom prst="rect">
            <a:avLst/>
          </a:prstGeom>
          <a:noFill/>
        </p:spPr>
        <p:txBody>
          <a:bodyPr wrap="square" rtlCol="0">
            <a:spAutoFit/>
          </a:bodyPr>
          <a:lstStyle/>
          <a:p>
            <a:r>
              <a:rPr lang="tr-TR" sz="2400" b="1" dirty="0" smtClean="0"/>
              <a:t>Yunus  Suresi 10 . Sure</a:t>
            </a:r>
            <a:endParaRPr lang="tr-TR" sz="2400" b="1" dirty="0"/>
          </a:p>
          <a:p>
            <a:r>
              <a:rPr lang="tr-TR" sz="2400" b="1" dirty="0" smtClean="0"/>
              <a:t>7 – 8  </a:t>
            </a:r>
            <a:r>
              <a:rPr lang="tr-TR" sz="2400" b="1" dirty="0"/>
              <a:t>. Ayet </a:t>
            </a:r>
            <a:endParaRPr lang="tr-TR" sz="2400" dirty="0"/>
          </a:p>
        </p:txBody>
      </p:sp>
    </p:spTree>
    <p:extLst>
      <p:ext uri="{BB962C8B-B14F-4D97-AF65-F5344CB8AC3E}">
        <p14:creationId xmlns:p14="http://schemas.microsoft.com/office/powerpoint/2010/main" val="1021018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62976"/>
            <a:ext cx="12192000" cy="1839951"/>
          </a:xfrm>
        </p:spPr>
        <p:txBody>
          <a:bodyPr>
            <a:noAutofit/>
          </a:bodyPr>
          <a:lstStyle/>
          <a:p>
            <a:pPr rtl="1"/>
            <a:r>
              <a:rPr lang="ar-AE" dirty="0"/>
              <a:t>بَلْ تُؤْثِرُونَ الْحَيٰوةَ </a:t>
            </a:r>
            <a:r>
              <a:rPr lang="ar-AE" dirty="0" smtClean="0"/>
              <a:t>الدُّنْيَاؗ</a:t>
            </a:r>
            <a:r>
              <a:rPr lang="ar-AE" b="1" dirty="0" smtClean="0"/>
              <a:t>﴿١٦﴾</a:t>
            </a:r>
            <a:r>
              <a:rPr lang="tr-TR" b="1" dirty="0" smtClean="0"/>
              <a:t/>
            </a:r>
            <a:br>
              <a:rPr lang="tr-TR" b="1" dirty="0" smtClean="0"/>
            </a:br>
            <a:r>
              <a:rPr lang="ar-AE" dirty="0"/>
              <a:t/>
            </a:r>
            <a:br>
              <a:rPr lang="ar-AE" dirty="0"/>
            </a:br>
            <a:r>
              <a:rPr lang="ar-AE" dirty="0"/>
              <a:t>وَالْاٰخِرَةُ خَيْرٌ وَاَبْقٰىؕ</a:t>
            </a:r>
            <a:r>
              <a:rPr lang="ar-AE" b="1" dirty="0"/>
              <a:t>﴿١٧</a:t>
            </a:r>
            <a:r>
              <a:rPr lang="ar-AE" b="1" dirty="0" smtClean="0"/>
              <a:t>﴾</a:t>
            </a:r>
            <a:endParaRPr lang="ar-AE" dirty="0"/>
          </a:p>
        </p:txBody>
      </p:sp>
      <p:sp>
        <p:nvSpPr>
          <p:cNvPr id="3" name="Alt Başlık 2"/>
          <p:cNvSpPr>
            <a:spLocks noGrp="1"/>
          </p:cNvSpPr>
          <p:nvPr>
            <p:ph type="subTitle" idx="1"/>
          </p:nvPr>
        </p:nvSpPr>
        <p:spPr>
          <a:xfrm>
            <a:off x="0" y="4705814"/>
            <a:ext cx="12192000" cy="2152185"/>
          </a:xfrm>
        </p:spPr>
        <p:txBody>
          <a:bodyPr>
            <a:noAutofit/>
          </a:bodyPr>
          <a:lstStyle/>
          <a:p>
            <a:r>
              <a:rPr lang="tr-TR" sz="4400" b="1" i="1" dirty="0"/>
              <a:t>﴾16﴿Fakat siz dünya hayatını tercih ediyorsunuz.</a:t>
            </a:r>
          </a:p>
          <a:p>
            <a:r>
              <a:rPr lang="tr-TR" sz="4400" b="1" i="1" dirty="0"/>
              <a:t>﴾17﴿Oysa </a:t>
            </a:r>
            <a:r>
              <a:rPr lang="tr-TR" sz="4400" b="1" i="1" dirty="0" err="1"/>
              <a:t>âhiret</a:t>
            </a:r>
            <a:r>
              <a:rPr lang="tr-TR" sz="4400" b="1" i="1" dirty="0"/>
              <a:t> daha hayırlı ve süreklidir.</a:t>
            </a:r>
          </a:p>
        </p:txBody>
      </p:sp>
      <p:sp>
        <p:nvSpPr>
          <p:cNvPr id="4" name="Metin kutusu 3"/>
          <p:cNvSpPr txBox="1"/>
          <p:nvPr/>
        </p:nvSpPr>
        <p:spPr>
          <a:xfrm>
            <a:off x="9266663" y="0"/>
            <a:ext cx="2925338" cy="830997"/>
          </a:xfrm>
          <a:prstGeom prst="rect">
            <a:avLst/>
          </a:prstGeom>
          <a:noFill/>
        </p:spPr>
        <p:txBody>
          <a:bodyPr wrap="square" rtlCol="0">
            <a:spAutoFit/>
          </a:bodyPr>
          <a:lstStyle/>
          <a:p>
            <a:r>
              <a:rPr lang="tr-TR" sz="2400" b="1" dirty="0" err="1" smtClean="0"/>
              <a:t>A’lâ</a:t>
            </a:r>
            <a:r>
              <a:rPr lang="tr-TR" sz="2400" b="1" dirty="0" smtClean="0"/>
              <a:t> Suresi 87 . Sure</a:t>
            </a:r>
            <a:endParaRPr lang="tr-TR" sz="2400" b="1" dirty="0"/>
          </a:p>
          <a:p>
            <a:r>
              <a:rPr lang="tr-TR" sz="2400" b="1" dirty="0" smtClean="0"/>
              <a:t>16 – 17  </a:t>
            </a:r>
            <a:r>
              <a:rPr lang="tr-TR" sz="2400" b="1" dirty="0"/>
              <a:t>. Ayet </a:t>
            </a:r>
            <a:endParaRPr lang="tr-TR" sz="2400" dirty="0"/>
          </a:p>
        </p:txBody>
      </p:sp>
    </p:spTree>
    <p:extLst>
      <p:ext uri="{BB962C8B-B14F-4D97-AF65-F5344CB8AC3E}">
        <p14:creationId xmlns:p14="http://schemas.microsoft.com/office/powerpoint/2010/main" val="24594373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84916"/>
            <a:ext cx="12192000" cy="1884557"/>
          </a:xfrm>
        </p:spPr>
        <p:txBody>
          <a:bodyPr>
            <a:noAutofit/>
          </a:bodyPr>
          <a:lstStyle/>
          <a:p>
            <a:pPr rtl="1"/>
            <a:r>
              <a:rPr lang="ar-AE" dirty="0"/>
              <a:t>وَمَا هٰذِهِ الْحَيٰوةُ الدُّنْيَٓا اِلَّا لَهْوٌ وَلَعِبٌؕ وَاِنَّ </a:t>
            </a:r>
            <a:r>
              <a:rPr lang="ar-AE" dirty="0" smtClean="0"/>
              <a:t>الدَّارَ</a:t>
            </a:r>
            <a:r>
              <a:rPr lang="tr-TR" dirty="0" smtClean="0"/>
              <a:t/>
            </a:r>
            <a:br>
              <a:rPr lang="tr-TR" dirty="0" smtClean="0"/>
            </a:br>
            <a:r>
              <a:rPr lang="tr-TR" dirty="0"/>
              <a:t/>
            </a:r>
            <a:br>
              <a:rPr lang="tr-TR" dirty="0"/>
            </a:br>
            <a:r>
              <a:rPr lang="ar-AE" dirty="0" smtClean="0"/>
              <a:t> </a:t>
            </a:r>
            <a:r>
              <a:rPr lang="ar-AE" dirty="0"/>
              <a:t>الْاٰخِرَةَ لَهِيَ الْحَيَوَانُۘ لَوْ كَانُوا يَعْلَمُونَ</a:t>
            </a:r>
            <a:r>
              <a:rPr lang="ar-AE" b="1" dirty="0"/>
              <a:t>﴿٦٤﴾</a:t>
            </a:r>
            <a:endParaRPr lang="ar-AE" sz="2800" dirty="0"/>
          </a:p>
        </p:txBody>
      </p:sp>
      <p:sp>
        <p:nvSpPr>
          <p:cNvPr id="3" name="Alt Başlık 2"/>
          <p:cNvSpPr>
            <a:spLocks noGrp="1"/>
          </p:cNvSpPr>
          <p:nvPr>
            <p:ph type="subTitle" idx="1"/>
          </p:nvPr>
        </p:nvSpPr>
        <p:spPr>
          <a:xfrm>
            <a:off x="0" y="4605454"/>
            <a:ext cx="12192000" cy="2252546"/>
          </a:xfrm>
        </p:spPr>
        <p:txBody>
          <a:bodyPr>
            <a:noAutofit/>
          </a:bodyPr>
          <a:lstStyle/>
          <a:p>
            <a:r>
              <a:rPr lang="tr-TR" sz="3600" b="1" i="1" dirty="0"/>
              <a:t>﴾64﴿(Oysa onların tek gerçek kabul ettikleri) bu dünya hayatı hakikatte sadece bir oyun ve eğlenceden ibarettir; </a:t>
            </a:r>
            <a:r>
              <a:rPr lang="tr-TR" sz="3600" b="1" i="1" dirty="0" err="1"/>
              <a:t>âhiret</a:t>
            </a:r>
            <a:r>
              <a:rPr lang="tr-TR" sz="3600" b="1" i="1" dirty="0"/>
              <a:t> yurduna gelince işte asıl hayat odur; keşke bunu bilselerdi!</a:t>
            </a:r>
            <a:endParaRPr lang="tr-TR" sz="49600" dirty="0"/>
          </a:p>
        </p:txBody>
      </p:sp>
      <p:sp>
        <p:nvSpPr>
          <p:cNvPr id="4" name="Metin kutusu 3"/>
          <p:cNvSpPr txBox="1"/>
          <p:nvPr/>
        </p:nvSpPr>
        <p:spPr>
          <a:xfrm>
            <a:off x="8842917" y="0"/>
            <a:ext cx="3349084" cy="830997"/>
          </a:xfrm>
          <a:prstGeom prst="rect">
            <a:avLst/>
          </a:prstGeom>
          <a:noFill/>
        </p:spPr>
        <p:txBody>
          <a:bodyPr wrap="square" rtlCol="0">
            <a:spAutoFit/>
          </a:bodyPr>
          <a:lstStyle/>
          <a:p>
            <a:r>
              <a:rPr lang="tr-TR" sz="2400" b="1" dirty="0" err="1"/>
              <a:t>Ankebût</a:t>
            </a:r>
            <a:r>
              <a:rPr lang="tr-TR" sz="2400" b="1" dirty="0"/>
              <a:t> </a:t>
            </a:r>
            <a:r>
              <a:rPr lang="tr-TR" sz="2400" b="1" dirty="0" smtClean="0"/>
              <a:t> Suresi 29 . Sure</a:t>
            </a:r>
            <a:endParaRPr lang="tr-TR" sz="2400" b="1" dirty="0"/>
          </a:p>
          <a:p>
            <a:r>
              <a:rPr lang="tr-TR" sz="2400" b="1" dirty="0" smtClean="0"/>
              <a:t>64 </a:t>
            </a:r>
            <a:r>
              <a:rPr lang="tr-TR" sz="2400" b="1" dirty="0"/>
              <a:t>. Ayet </a:t>
            </a:r>
            <a:endParaRPr lang="tr-TR" sz="2400" dirty="0"/>
          </a:p>
        </p:txBody>
      </p:sp>
    </p:spTree>
    <p:extLst>
      <p:ext uri="{BB962C8B-B14F-4D97-AF65-F5344CB8AC3E}">
        <p14:creationId xmlns:p14="http://schemas.microsoft.com/office/powerpoint/2010/main" val="2009604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84916"/>
            <a:ext cx="12192000" cy="1884557"/>
          </a:xfrm>
        </p:spPr>
        <p:txBody>
          <a:bodyPr>
            <a:noAutofit/>
          </a:bodyPr>
          <a:lstStyle/>
          <a:p>
            <a:pPr rtl="1"/>
            <a:r>
              <a:rPr lang="ar-AE" sz="4000" dirty="0"/>
              <a:t>مِنْ اَجْلِ ذٰلِكَۚۛ كَتَبْنَا عَلٰى بَنٖٓى اِسْرَٓاءٖيلَ اَنَّهُ مَنْ قَتَلَ نَفْسًا بِغَيْرِ نَفْسٍ اَوْ فَسَادٍ </a:t>
            </a:r>
            <a:r>
              <a:rPr lang="ar-AE" sz="4000" dirty="0" smtClean="0"/>
              <a:t>فِى</a:t>
            </a:r>
            <a:r>
              <a:rPr lang="tr-TR" sz="4000" dirty="0" smtClean="0"/>
              <a:t/>
            </a:r>
            <a:br>
              <a:rPr lang="tr-TR" sz="4000" dirty="0" smtClean="0"/>
            </a:br>
            <a:r>
              <a:rPr lang="tr-TR" sz="4000" dirty="0"/>
              <a:t/>
            </a:r>
            <a:br>
              <a:rPr lang="tr-TR" sz="4000" dirty="0"/>
            </a:br>
            <a:r>
              <a:rPr lang="ar-AE" sz="4000" dirty="0" smtClean="0"/>
              <a:t> </a:t>
            </a:r>
            <a:r>
              <a:rPr lang="ar-AE" sz="4000" dirty="0"/>
              <a:t>الْاَرْضِ فَكَاَنَّمَا قَتَلَ النَّاسَ جَمٖيعًاۜ وَمَنْ اَحْيَاهَا فَكَاَنَّمَٓا اَحْيَا النَّاسَ جَمٖيعًاۜ </a:t>
            </a:r>
            <a:r>
              <a:rPr lang="ar-AE" sz="4000" dirty="0" smtClean="0"/>
              <a:t>وَلَقَدْ</a:t>
            </a:r>
            <a:r>
              <a:rPr lang="tr-TR" sz="4000" dirty="0" smtClean="0"/>
              <a:t/>
            </a:r>
            <a:br>
              <a:rPr lang="tr-TR" sz="4000" dirty="0" smtClean="0"/>
            </a:br>
            <a:r>
              <a:rPr lang="tr-TR" sz="4000" dirty="0"/>
              <a:t/>
            </a:r>
            <a:br>
              <a:rPr lang="tr-TR" sz="4000" dirty="0"/>
            </a:br>
            <a:r>
              <a:rPr lang="ar-AE" sz="4000" dirty="0" smtClean="0"/>
              <a:t> </a:t>
            </a:r>
            <a:r>
              <a:rPr lang="ar-AE" sz="4000" dirty="0"/>
              <a:t>جَٓاءَتْهُمْ رُسُلُنَا بِالْبَيِّنَاتِؗ ثُمَّ اِنَّ كَثٖيرًا مِنْهُمْ بَعْدَ ذٰلِكَ فِى الْاَرْضِ لَمُسْرِفُونَ</a:t>
            </a:r>
            <a:r>
              <a:rPr lang="ar-AE" sz="4000" b="1" dirty="0"/>
              <a:t>﴿٣٢﴾</a:t>
            </a:r>
            <a:endParaRPr lang="ar-AE" sz="1600" dirty="0"/>
          </a:p>
        </p:txBody>
      </p:sp>
      <p:sp>
        <p:nvSpPr>
          <p:cNvPr id="3" name="Alt Başlık 2"/>
          <p:cNvSpPr>
            <a:spLocks noGrp="1"/>
          </p:cNvSpPr>
          <p:nvPr>
            <p:ph type="subTitle" idx="1"/>
          </p:nvPr>
        </p:nvSpPr>
        <p:spPr>
          <a:xfrm>
            <a:off x="0" y="4415883"/>
            <a:ext cx="12192000" cy="2442117"/>
          </a:xfrm>
        </p:spPr>
        <p:txBody>
          <a:bodyPr>
            <a:noAutofit/>
          </a:bodyPr>
          <a:lstStyle/>
          <a:p>
            <a:r>
              <a:rPr lang="tr-TR" sz="2800" b="1" i="1" dirty="0"/>
              <a:t>﴾32﴿İşte bundan dolayı </a:t>
            </a:r>
            <a:r>
              <a:rPr lang="tr-TR" sz="2800" b="1" i="1" dirty="0" err="1"/>
              <a:t>İsrâiloğulları’na</a:t>
            </a:r>
            <a:r>
              <a:rPr lang="tr-TR" sz="2800" b="1" i="1" dirty="0"/>
              <a:t> şöyle yazmıştık: “Bir cana kıymaya veya yeryüzünde fesat çıkarmaya karşılık olması dışında, kim bir kimseyi öldürürse bütün insanları öldürmüş gibi olur. Kim de bir can kurtarırsa bütün insanların hayatını kurtarmış gibi olur.” Şüphesiz peygamberlerimiz onlara apaçık deliller getirdiler. Ama bundan sonra da onların çoğu yeryüzünde taşkınlık göstermektedirler.</a:t>
            </a:r>
            <a:endParaRPr lang="tr-TR" sz="59500" dirty="0"/>
          </a:p>
        </p:txBody>
      </p:sp>
      <p:sp>
        <p:nvSpPr>
          <p:cNvPr id="4" name="Metin kutusu 3"/>
          <p:cNvSpPr txBox="1"/>
          <p:nvPr/>
        </p:nvSpPr>
        <p:spPr>
          <a:xfrm>
            <a:off x="8842917" y="0"/>
            <a:ext cx="3349084" cy="830997"/>
          </a:xfrm>
          <a:prstGeom prst="rect">
            <a:avLst/>
          </a:prstGeom>
          <a:noFill/>
        </p:spPr>
        <p:txBody>
          <a:bodyPr wrap="square" rtlCol="0">
            <a:spAutoFit/>
          </a:bodyPr>
          <a:lstStyle/>
          <a:p>
            <a:r>
              <a:rPr lang="tr-TR" sz="2400" b="1" dirty="0" err="1"/>
              <a:t>Mâide</a:t>
            </a:r>
            <a:r>
              <a:rPr lang="tr-TR" sz="2400" b="1" dirty="0"/>
              <a:t>  </a:t>
            </a:r>
            <a:r>
              <a:rPr lang="tr-TR" sz="2400" b="1" dirty="0" smtClean="0"/>
              <a:t> Suresi 5 . Sure</a:t>
            </a:r>
            <a:endParaRPr lang="tr-TR" sz="2400" b="1" dirty="0"/>
          </a:p>
          <a:p>
            <a:r>
              <a:rPr lang="tr-TR" sz="2400" b="1" dirty="0" smtClean="0"/>
              <a:t>32 </a:t>
            </a:r>
            <a:r>
              <a:rPr lang="tr-TR" sz="2400" b="1" dirty="0"/>
              <a:t>. Ayet </a:t>
            </a:r>
            <a:endParaRPr lang="tr-TR" sz="2400" dirty="0"/>
          </a:p>
        </p:txBody>
      </p:sp>
    </p:spTree>
    <p:extLst>
      <p:ext uri="{BB962C8B-B14F-4D97-AF65-F5344CB8AC3E}">
        <p14:creationId xmlns:p14="http://schemas.microsoft.com/office/powerpoint/2010/main" val="4373091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84917"/>
            <a:ext cx="12192000" cy="1449660"/>
          </a:xfrm>
        </p:spPr>
        <p:txBody>
          <a:bodyPr>
            <a:noAutofit/>
          </a:bodyPr>
          <a:lstStyle/>
          <a:p>
            <a:pPr rtl="1"/>
            <a:r>
              <a:rPr lang="ar-AE" sz="4800" dirty="0"/>
              <a:t>يَٓا اَيُّهَا الَّذٖينَ اٰمَنُوا اسْتَجٖيبُوا لِلّٰهِ وَلِلرَّسُولِ اِذَا دَعَاكُمْ لِمَا يُحْيٖيكُمْۚ </a:t>
            </a:r>
            <a:r>
              <a:rPr lang="tr-TR" sz="4800" dirty="0" smtClean="0"/>
              <a:t/>
            </a:r>
            <a:br>
              <a:rPr lang="tr-TR" sz="4800" dirty="0" smtClean="0"/>
            </a:br>
            <a:r>
              <a:rPr lang="tr-TR" sz="4800" dirty="0"/>
              <a:t/>
            </a:r>
            <a:br>
              <a:rPr lang="tr-TR" sz="4800" dirty="0"/>
            </a:br>
            <a:r>
              <a:rPr lang="ar-AE" sz="4800" dirty="0" smtClean="0"/>
              <a:t>وَاعْلَمُٓوا </a:t>
            </a:r>
            <a:r>
              <a:rPr lang="ar-AE" sz="4800" dirty="0"/>
              <a:t>اَنَّ اللّٰهَ يَحُولُ بَيْنَ الْمَرْءِ وَقَلْبِهٖ وَاَنَّـهُٓ اِلَيْهِ تُحْشَرُونَ</a:t>
            </a:r>
            <a:r>
              <a:rPr lang="ar-AE" sz="4800" b="1" dirty="0"/>
              <a:t>﴿٢٤﴾</a:t>
            </a:r>
            <a:endParaRPr lang="ar-AE" sz="2000" dirty="0"/>
          </a:p>
        </p:txBody>
      </p:sp>
      <p:sp>
        <p:nvSpPr>
          <p:cNvPr id="3" name="Alt Başlık 2"/>
          <p:cNvSpPr>
            <a:spLocks noGrp="1"/>
          </p:cNvSpPr>
          <p:nvPr>
            <p:ph type="subTitle" idx="1"/>
          </p:nvPr>
        </p:nvSpPr>
        <p:spPr>
          <a:xfrm>
            <a:off x="0" y="4605454"/>
            <a:ext cx="12192000" cy="2252546"/>
          </a:xfrm>
        </p:spPr>
        <p:txBody>
          <a:bodyPr>
            <a:noAutofit/>
          </a:bodyPr>
          <a:lstStyle/>
          <a:p>
            <a:r>
              <a:rPr lang="tr-TR" sz="3600" b="1" i="1" dirty="0"/>
              <a:t>﴾24﴿Ey iman edenler! Sizi hayat verecek şeylere çağırdıklarında Allah ve resulünün çağrısına uyun ve şüphesiz bilin ki, Allah kişi ile kalbinin arasına girer. Unutmayın ki, O’nun huzuruna götürüleceksiniz.</a:t>
            </a:r>
            <a:endParaRPr lang="tr-TR" sz="85700" dirty="0"/>
          </a:p>
        </p:txBody>
      </p:sp>
      <p:sp>
        <p:nvSpPr>
          <p:cNvPr id="4" name="Metin kutusu 3"/>
          <p:cNvSpPr txBox="1"/>
          <p:nvPr/>
        </p:nvSpPr>
        <p:spPr>
          <a:xfrm>
            <a:off x="9155151" y="0"/>
            <a:ext cx="3036850" cy="830997"/>
          </a:xfrm>
          <a:prstGeom prst="rect">
            <a:avLst/>
          </a:prstGeom>
          <a:noFill/>
        </p:spPr>
        <p:txBody>
          <a:bodyPr wrap="square" rtlCol="0">
            <a:spAutoFit/>
          </a:bodyPr>
          <a:lstStyle/>
          <a:p>
            <a:r>
              <a:rPr lang="tr-TR" sz="2400" b="1" dirty="0" err="1"/>
              <a:t>Enfâl</a:t>
            </a:r>
            <a:r>
              <a:rPr lang="tr-TR" sz="2400" b="1" dirty="0"/>
              <a:t>  </a:t>
            </a:r>
            <a:r>
              <a:rPr lang="tr-TR" sz="2400" b="1" dirty="0" smtClean="0"/>
              <a:t> Suresi 8 . Sure</a:t>
            </a:r>
            <a:endParaRPr lang="tr-TR" sz="2400" b="1" dirty="0"/>
          </a:p>
          <a:p>
            <a:r>
              <a:rPr lang="tr-TR" sz="2400" b="1" dirty="0" smtClean="0"/>
              <a:t>24 </a:t>
            </a:r>
            <a:r>
              <a:rPr lang="tr-TR" sz="2400" b="1" dirty="0"/>
              <a:t>. Ayet </a:t>
            </a:r>
            <a:endParaRPr lang="tr-TR" sz="2400" dirty="0"/>
          </a:p>
        </p:txBody>
      </p:sp>
    </p:spTree>
    <p:extLst>
      <p:ext uri="{BB962C8B-B14F-4D97-AF65-F5344CB8AC3E}">
        <p14:creationId xmlns:p14="http://schemas.microsoft.com/office/powerpoint/2010/main" val="21595057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84917"/>
            <a:ext cx="12192000" cy="2051824"/>
          </a:xfrm>
        </p:spPr>
        <p:txBody>
          <a:bodyPr>
            <a:noAutofit/>
          </a:bodyPr>
          <a:lstStyle/>
          <a:p>
            <a:pPr rtl="1"/>
            <a:r>
              <a:rPr lang="ar-AE" sz="4000" dirty="0"/>
              <a:t>وَلَا تَحْسَبَنَّ الَّذٖينَ قُتِلُوا فٖى سَبٖيلِ اللّٰهِ اَمْوَاتًاۜ بَلْ اَحْيَٓاءٌ عِنْدَ رَبِّهِمْ يُرْزَقُونَۙ</a:t>
            </a:r>
            <a:r>
              <a:rPr lang="ar-AE" sz="4000" b="1" dirty="0"/>
              <a:t>﴿١٦٩</a:t>
            </a:r>
            <a:r>
              <a:rPr lang="ar-AE" sz="4000" b="1" dirty="0" smtClean="0"/>
              <a:t>﴾</a:t>
            </a:r>
            <a:r>
              <a:rPr lang="tr-TR" sz="4000" b="1" dirty="0" smtClean="0"/>
              <a:t/>
            </a:r>
            <a:br>
              <a:rPr lang="tr-TR" sz="4000" b="1" dirty="0" smtClean="0"/>
            </a:br>
            <a:r>
              <a:rPr lang="ar-AE" sz="4000" dirty="0"/>
              <a:t/>
            </a:r>
            <a:br>
              <a:rPr lang="ar-AE" sz="4000" dirty="0"/>
            </a:br>
            <a:r>
              <a:rPr lang="ar-AE" sz="4000" dirty="0"/>
              <a:t>فَرِحٖينَ بِمَٓا اٰتٰيهُمُ اللّٰهُ مِنْ فَضْلِهٖۙ وَيَسْتَبْشِرُونَ بِالَّذٖينَ لَمْ يَلْحَقُوا بِهِمْ مِنْ خَلْفِهِمْۙ </a:t>
            </a:r>
            <a:r>
              <a:rPr lang="ar-AE" sz="4000" dirty="0" smtClean="0"/>
              <a:t>اَلَّا</a:t>
            </a:r>
            <a:r>
              <a:rPr lang="tr-TR" sz="4000" dirty="0" smtClean="0"/>
              <a:t/>
            </a:r>
            <a:br>
              <a:rPr lang="tr-TR" sz="4000" dirty="0" smtClean="0"/>
            </a:br>
            <a:r>
              <a:rPr lang="tr-TR" sz="4000" dirty="0"/>
              <a:t/>
            </a:r>
            <a:br>
              <a:rPr lang="tr-TR" sz="4000" dirty="0"/>
            </a:br>
            <a:r>
              <a:rPr lang="ar-AE" sz="4000" dirty="0" smtClean="0"/>
              <a:t> </a:t>
            </a:r>
            <a:r>
              <a:rPr lang="ar-AE" sz="4000" dirty="0"/>
              <a:t>خَوْفٌ عَلَيْهِمْ وَلَا هُمْ يَحْزَنُونَۘ</a:t>
            </a:r>
            <a:r>
              <a:rPr lang="ar-AE" sz="4000" b="1" dirty="0"/>
              <a:t>﴿١٧٠﴾</a:t>
            </a:r>
            <a:endParaRPr lang="ar-AE" sz="4000" dirty="0"/>
          </a:p>
        </p:txBody>
      </p:sp>
      <p:sp>
        <p:nvSpPr>
          <p:cNvPr id="3" name="Alt Başlık 2"/>
          <p:cNvSpPr>
            <a:spLocks noGrp="1"/>
          </p:cNvSpPr>
          <p:nvPr>
            <p:ph type="subTitle" idx="1"/>
          </p:nvPr>
        </p:nvSpPr>
        <p:spPr>
          <a:xfrm>
            <a:off x="0" y="4605454"/>
            <a:ext cx="12192000" cy="2252546"/>
          </a:xfrm>
        </p:spPr>
        <p:txBody>
          <a:bodyPr>
            <a:noAutofit/>
          </a:bodyPr>
          <a:lstStyle/>
          <a:p>
            <a:r>
              <a:rPr lang="tr-TR" sz="3200" b="1" i="1" dirty="0"/>
              <a:t>﴾169-170﴿Allah yolunda öldürülenleri sakın ölüler sanma! Bilâkis onlar diridirler; Allah’ın, lütuf ve kereminden kendilerine verdikleriyle sevinçli bir halde rableri yanında rızıklara mazhar olmaktadırlar. Arkalarından gelecek ve henüz kendilerine katılmamış olan </a:t>
            </a:r>
            <a:r>
              <a:rPr lang="tr-TR" sz="3200" b="1" i="1" dirty="0" err="1"/>
              <a:t>şehid</a:t>
            </a:r>
            <a:r>
              <a:rPr lang="tr-TR" sz="3200" b="1" i="1" dirty="0"/>
              <a:t> kardeşlerine de hiçbir keder ve korku bulunmadığı müjdesinin sevincini duymaktadırlar.</a:t>
            </a:r>
            <a:endParaRPr lang="tr-TR" sz="11500" dirty="0"/>
          </a:p>
        </p:txBody>
      </p:sp>
      <p:sp>
        <p:nvSpPr>
          <p:cNvPr id="4" name="Metin kutusu 3"/>
          <p:cNvSpPr txBox="1"/>
          <p:nvPr/>
        </p:nvSpPr>
        <p:spPr>
          <a:xfrm>
            <a:off x="8664498" y="0"/>
            <a:ext cx="3527503" cy="830997"/>
          </a:xfrm>
          <a:prstGeom prst="rect">
            <a:avLst/>
          </a:prstGeom>
          <a:noFill/>
        </p:spPr>
        <p:txBody>
          <a:bodyPr wrap="square" rtlCol="0">
            <a:spAutoFit/>
          </a:bodyPr>
          <a:lstStyle/>
          <a:p>
            <a:r>
              <a:rPr lang="tr-TR" sz="2400" b="1" dirty="0" err="1"/>
              <a:t>Âl</a:t>
            </a:r>
            <a:r>
              <a:rPr lang="tr-TR" sz="2400" b="1" dirty="0"/>
              <a:t>-i </a:t>
            </a:r>
            <a:r>
              <a:rPr lang="tr-TR" sz="2400" b="1" dirty="0" err="1" smtClean="0"/>
              <a:t>İmrân</a:t>
            </a:r>
            <a:r>
              <a:rPr lang="tr-TR" sz="2400" b="1" dirty="0" smtClean="0"/>
              <a:t> </a:t>
            </a:r>
            <a:r>
              <a:rPr lang="tr-TR" sz="2400" b="1" dirty="0"/>
              <a:t>Suresi </a:t>
            </a:r>
            <a:r>
              <a:rPr lang="tr-TR" sz="2400" b="1" dirty="0" smtClean="0"/>
              <a:t>3 . Sure</a:t>
            </a:r>
            <a:endParaRPr lang="tr-TR" sz="2400" b="1" dirty="0"/>
          </a:p>
          <a:p>
            <a:r>
              <a:rPr lang="tr-TR" sz="2400" b="1" dirty="0" smtClean="0"/>
              <a:t>169 – 170  </a:t>
            </a:r>
            <a:r>
              <a:rPr lang="tr-TR" sz="2400" b="1" dirty="0"/>
              <a:t>. Ayet </a:t>
            </a:r>
            <a:endParaRPr lang="tr-TR" sz="2400" dirty="0"/>
          </a:p>
        </p:txBody>
      </p:sp>
    </p:spTree>
    <p:extLst>
      <p:ext uri="{BB962C8B-B14F-4D97-AF65-F5344CB8AC3E}">
        <p14:creationId xmlns:p14="http://schemas.microsoft.com/office/powerpoint/2010/main" val="1769773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8800"/>
            <a:ext cx="12192000" cy="2029522"/>
          </a:xfrm>
        </p:spPr>
        <p:txBody>
          <a:bodyPr>
            <a:noAutofit/>
          </a:bodyPr>
          <a:lstStyle/>
          <a:p>
            <a:pPr rtl="1"/>
            <a:r>
              <a:rPr lang="ar-AE" dirty="0"/>
              <a:t>كَيْفَ تَكْفُرُونَ بِاللّٰهِ وَكُنْتُمْ اَمْوَاتًا فَاَحْيَاكُمْۚ ثُمَّ يُمٖيتُكُمْ </a:t>
            </a:r>
            <a:r>
              <a:rPr lang="ar-AE" dirty="0" smtClean="0"/>
              <a:t>ثُمَّ</a:t>
            </a:r>
            <a:r>
              <a:rPr lang="tr-TR" dirty="0" smtClean="0"/>
              <a:t/>
            </a:r>
            <a:br>
              <a:rPr lang="tr-TR" dirty="0" smtClean="0"/>
            </a:br>
            <a:r>
              <a:rPr lang="tr-TR" dirty="0"/>
              <a:t/>
            </a:r>
            <a:br>
              <a:rPr lang="tr-TR" dirty="0"/>
            </a:br>
            <a:r>
              <a:rPr lang="ar-AE" dirty="0" smtClean="0"/>
              <a:t> </a:t>
            </a:r>
            <a:r>
              <a:rPr lang="ar-AE" dirty="0"/>
              <a:t>يُحْيٖيكُمْ ثُمَّ اِلَيْهِ تُرْجَعُونَ</a:t>
            </a:r>
            <a:r>
              <a:rPr lang="ar-AE" b="1" dirty="0"/>
              <a:t>﴿٢٨﴾</a:t>
            </a:r>
            <a:endParaRPr lang="ar-AE" sz="700" dirty="0"/>
          </a:p>
        </p:txBody>
      </p:sp>
      <p:sp>
        <p:nvSpPr>
          <p:cNvPr id="3" name="Alt Başlık 2"/>
          <p:cNvSpPr>
            <a:spLocks noGrp="1"/>
          </p:cNvSpPr>
          <p:nvPr>
            <p:ph type="subTitle" idx="1"/>
          </p:nvPr>
        </p:nvSpPr>
        <p:spPr>
          <a:xfrm>
            <a:off x="0" y="4438186"/>
            <a:ext cx="12192000" cy="2419814"/>
          </a:xfrm>
        </p:spPr>
        <p:txBody>
          <a:bodyPr>
            <a:noAutofit/>
          </a:bodyPr>
          <a:lstStyle/>
          <a:p>
            <a:r>
              <a:rPr lang="tr-TR" sz="3600" b="1" i="1" dirty="0"/>
              <a:t>﴾28﴿Sizler cansız iken size O hayat verdiği halde Allah’ı nasıl inkâr edebiliyorsunuz? Sonra sizi öldürecek, sonra diriltecek, sonra O’na götürüleceksiniz.</a:t>
            </a:r>
            <a:endParaRPr lang="tr-TR" sz="8800" dirty="0"/>
          </a:p>
        </p:txBody>
      </p:sp>
      <p:sp>
        <p:nvSpPr>
          <p:cNvPr id="4" name="Metin kutusu 3"/>
          <p:cNvSpPr txBox="1"/>
          <p:nvPr/>
        </p:nvSpPr>
        <p:spPr>
          <a:xfrm>
            <a:off x="9021337" y="0"/>
            <a:ext cx="3170664" cy="830997"/>
          </a:xfrm>
          <a:prstGeom prst="rect">
            <a:avLst/>
          </a:prstGeom>
          <a:noFill/>
        </p:spPr>
        <p:txBody>
          <a:bodyPr wrap="square" rtlCol="0">
            <a:spAutoFit/>
          </a:bodyPr>
          <a:lstStyle/>
          <a:p>
            <a:r>
              <a:rPr lang="tr-TR" sz="2400" b="1" dirty="0" smtClean="0"/>
              <a:t>Bakara </a:t>
            </a:r>
            <a:r>
              <a:rPr lang="tr-TR" sz="2400" b="1" dirty="0"/>
              <a:t>Suresi </a:t>
            </a:r>
            <a:r>
              <a:rPr lang="tr-TR" sz="2400" b="1" dirty="0" smtClean="0"/>
              <a:t>2 . Sure</a:t>
            </a:r>
            <a:endParaRPr lang="tr-TR" sz="2400" b="1" dirty="0"/>
          </a:p>
          <a:p>
            <a:r>
              <a:rPr lang="tr-TR" sz="2400" b="1" dirty="0" smtClean="0"/>
              <a:t>28 </a:t>
            </a:r>
            <a:r>
              <a:rPr lang="tr-TR" sz="2400" b="1" dirty="0"/>
              <a:t>. Ayet </a:t>
            </a:r>
            <a:endParaRPr lang="tr-TR" sz="2400" dirty="0"/>
          </a:p>
        </p:txBody>
      </p:sp>
    </p:spTree>
    <p:extLst>
      <p:ext uri="{BB962C8B-B14F-4D97-AF65-F5344CB8AC3E}">
        <p14:creationId xmlns:p14="http://schemas.microsoft.com/office/powerpoint/2010/main" val="7634467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697</Words>
  <Application>Microsoft Office PowerPoint</Application>
  <PresentationFormat>Geniş ekran</PresentationFormat>
  <Paragraphs>90</Paragraphs>
  <Slides>17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Arial</vt:lpstr>
      <vt:lpstr>Calibri</vt:lpstr>
      <vt:lpstr>Calibri Light</vt:lpstr>
      <vt:lpstr>Times New Roman</vt:lpstr>
      <vt:lpstr>Office Teması</vt:lpstr>
      <vt:lpstr>PowerPoint Sunusu</vt:lpstr>
      <vt:lpstr>PowerPoint Sunusu</vt:lpstr>
      <vt:lpstr>PowerPoint Sunusu</vt:lpstr>
      <vt:lpstr>وَتَوَكَّلْ عَلَى الْحَيِّ الَّذٖي لَا يَمُوتُ وَسَبِّـحْ بِحَمْدِهٖؕ   وَكَفٰى بِهٖ بِذُنُوبِ عِبَادِهٖ خَبٖيراًۚۛ﴿٥٨﴾</vt:lpstr>
      <vt:lpstr>وَعَنَتِ الْوُجُوهُ لِلْحَيِّ الْقَيُّومِؕ وَقَدْ خَابَ مَنْ حَمَلَ ظُلْماً﴿١١١﴾</vt:lpstr>
      <vt:lpstr>هُوَ الْحَيُّ لَٓا اِلٰهَ اِلَّا هُوَ فَادْعُوهُ مُخْلِصٖينَ لَهُ   الدّٖينَؕ اَلْحَمْدُ لِلّٰهِ رَبِّ الْعَالَمٖينَ﴿٦٥﴾</vt:lpstr>
      <vt:lpstr>اَللّٰهُ لَٓا اِلٰهَ اِلَّا هُوَۚ اَلْحَىُّ الْقَيُّومُۚ لَا تَاْخُذُهُ سِنَةٌ وَلَا نَوْمٌۜ لَهُ مَا فِى السَّمٰوَاتِ   وَمَا فِى الْاَرْضِۜ مَنْ ذَا الَّذٖى يَشْفَعُ عِنْدَهُٓ اِلَّا بِاِذْنِهٖۜ يَعْلَمُ مَا بَيْنَ اَيْدٖيهِمْ   وَمَا خَلْفَهُمْۚ وَلَا يُحٖيطُونَ بِشَىْءٍ مِنْ عِلْمِهٖٓ اِلَّا بِمَا شَٓاءَۚ وَسِعَ كُرْسِيُّهُ   السَّمٰوَاتِ وَالْاَرْضَۚ وَلَا يَؤُ۫دُهُ حِفْظُهُمَاۚ وَهُوَ الْعَلِىُّ الْعَظٖيمُ﴿٢٥٥﴾</vt:lpstr>
      <vt:lpstr>اَللّٰهُ لَٓا اِلٰهَ اِلَّا هُوَۙ الْحَيُّ الْقَيُّومُؕ﴿٢﴾ </vt:lpstr>
      <vt:lpstr>اَيَحْسَبُ الْاِنْسَانُ اَنْ يُتْرَكَ سُدًىؕ﴿٣٦﴾</vt:lpstr>
      <vt:lpstr>اَلَّذٖي خَلَقَ الْمَوْتَ وَالْحَيٰوةَ لِيَبْلُوَكُمْ اَيُّـكُمْ اَحْسَنُ عَمَلاًؕ   وَهُوَ الْعَزٖيزُ الْغَفُورُۙ﴿٢﴾</vt:lpstr>
      <vt:lpstr>اِنَّ الَّذٖينَ لَا يَرْجُونَ لِقَٓاءَنَا وَرَضُوا بِالْحَيٰوةِ الدُّنْيَا وَاطْمَاَنُّوا بِهَا   وَالَّذٖينَ هُمْ عَنْ اٰيَاتِنَا غَافِلُونَۙ﴿٧﴾  اُو۬لٰٓئِكَ مَأْوٰيهُمُ النَّارُ بِمَا كَانُوا يَكْسِبُونَ﴿٨﴾</vt:lpstr>
      <vt:lpstr>بَلْ تُؤْثِرُونَ الْحَيٰوةَ الدُّنْيَاؗ﴿١٦﴾  وَالْاٰخِرَةُ خَيْرٌ وَاَبْقٰىؕ﴿١٧﴾</vt:lpstr>
      <vt:lpstr>وَمَا هٰذِهِ الْحَيٰوةُ الدُّنْيَٓا اِلَّا لَهْوٌ وَلَعِبٌؕ وَاِنَّ الدَّارَ   الْاٰخِرَةَ لَهِيَ الْحَيَوَانُۘ لَوْ كَانُوا يَعْلَمُونَ﴿٦٤﴾</vt:lpstr>
      <vt:lpstr>مِنْ اَجْلِ ذٰلِكَۚۛ كَتَبْنَا عَلٰى بَنٖٓى اِسْرَٓاءٖيلَ اَنَّهُ مَنْ قَتَلَ نَفْسًا بِغَيْرِ نَفْسٍ اَوْ فَسَادٍ فِى   الْاَرْضِ فَكَاَنَّمَا قَتَلَ النَّاسَ جَمٖيعًاۜ وَمَنْ اَحْيَاهَا فَكَاَنَّمَٓا اَحْيَا النَّاسَ جَمٖيعًاۜ وَلَقَدْ   جَٓاءَتْهُمْ رُسُلُنَا بِالْبَيِّنَاتِؗ ثُمَّ اِنَّ كَثٖيرًا مِنْهُمْ بَعْدَ ذٰلِكَ فِى الْاَرْضِ لَمُسْرِفُونَ﴿٣٢﴾</vt:lpstr>
      <vt:lpstr>يَٓا اَيُّهَا الَّذٖينَ اٰمَنُوا اسْتَجٖيبُوا لِلّٰهِ وَلِلرَّسُولِ اِذَا دَعَاكُمْ لِمَا يُحْيٖيكُمْۚ   وَاعْلَمُٓوا اَنَّ اللّٰهَ يَحُولُ بَيْنَ الْمَرْءِ وَقَلْبِهٖ وَاَنَّـهُٓ اِلَيْهِ تُحْشَرُونَ﴿٢٤﴾</vt:lpstr>
      <vt:lpstr>وَلَا تَحْسَبَنَّ الَّذٖينَ قُتِلُوا فٖى سَبٖيلِ اللّٰهِ اَمْوَاتًاۜ بَلْ اَحْيَٓاءٌ عِنْدَ رَبِّهِمْ يُرْزَقُونَۙ﴿١٦٩﴾  فَرِحٖينَ بِمَٓا اٰتٰيهُمُ اللّٰهُ مِنْ فَضْلِهٖۙ وَيَسْتَبْشِرُونَ بِالَّذٖينَ لَمْ يَلْحَقُوا بِهِمْ مِنْ خَلْفِهِمْۙ اَلَّا   خَوْفٌ عَلَيْهِمْ وَلَا هُمْ يَحْزَنُونَۘ﴿١٧٠﴾</vt:lpstr>
      <vt:lpstr>كَيْفَ تَكْفُرُونَ بِاللّٰهِ وَكُنْتُمْ اَمْوَاتًا فَاَحْيَاكُمْۚ ثُمَّ يُمٖيتُكُمْ ثُمَّ   يُحْيٖيكُمْ ثُمَّ اِلَيْهِ تُرْجَعُونَ﴿٢٨﴾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10</cp:revision>
  <dcterms:created xsi:type="dcterms:W3CDTF">2025-12-15T17:12:10Z</dcterms:created>
  <dcterms:modified xsi:type="dcterms:W3CDTF">2025-12-15T18:28:25Z</dcterms:modified>
</cp:coreProperties>
</file>