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notesMaster" Target="notesMasters/notesMaster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8E8766-BD5B-4A18-909B-C9DCD8F4E48E}" type="datetimeFigureOut">
              <a:rPr lang="tr-TR" smtClean="0"/>
              <a:t>10.12.2025</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FBB98C-F055-43F9-8887-1C0776AE4A12}" type="slidenum">
              <a:rPr lang="tr-TR" smtClean="0"/>
              <a:t>‹#›</a:t>
            </a:fld>
            <a:endParaRPr lang="tr-TR"/>
          </a:p>
        </p:txBody>
      </p:sp>
    </p:spTree>
    <p:extLst>
      <p:ext uri="{BB962C8B-B14F-4D97-AF65-F5344CB8AC3E}">
        <p14:creationId xmlns:p14="http://schemas.microsoft.com/office/powerpoint/2010/main" val="1263268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30C8CB33-DB62-4223-B8E4-E2C67CB8105D}" type="slidenum">
              <a:rPr lang="tr-TR" smtClean="0"/>
              <a:t>15</a:t>
            </a:fld>
            <a:endParaRPr lang="tr-TR"/>
          </a:p>
        </p:txBody>
      </p:sp>
    </p:spTree>
    <p:extLst>
      <p:ext uri="{BB962C8B-B14F-4D97-AF65-F5344CB8AC3E}">
        <p14:creationId xmlns:p14="http://schemas.microsoft.com/office/powerpoint/2010/main" val="2133867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21ED74DE-5DF6-4E72-8B93-1EC3017600CC}" type="datetimeFigureOut">
              <a:rPr lang="tr-TR" smtClean="0"/>
              <a:t>10.12.2025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E159D07-5AD4-40DC-891E-865B056C9607}" type="slidenum">
              <a:rPr lang="tr-TR" smtClean="0"/>
              <a:t>‹#›</a:t>
            </a:fld>
            <a:endParaRPr lang="tr-TR"/>
          </a:p>
        </p:txBody>
      </p:sp>
    </p:spTree>
    <p:extLst>
      <p:ext uri="{BB962C8B-B14F-4D97-AF65-F5344CB8AC3E}">
        <p14:creationId xmlns:p14="http://schemas.microsoft.com/office/powerpoint/2010/main" val="1978274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1ED74DE-5DF6-4E72-8B93-1EC3017600CC}" type="datetimeFigureOut">
              <a:rPr lang="tr-TR" smtClean="0"/>
              <a:t>10.12.2025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E159D07-5AD4-40DC-891E-865B056C9607}" type="slidenum">
              <a:rPr lang="tr-TR" smtClean="0"/>
              <a:t>‹#›</a:t>
            </a:fld>
            <a:endParaRPr lang="tr-TR"/>
          </a:p>
        </p:txBody>
      </p:sp>
    </p:spTree>
    <p:extLst>
      <p:ext uri="{BB962C8B-B14F-4D97-AF65-F5344CB8AC3E}">
        <p14:creationId xmlns:p14="http://schemas.microsoft.com/office/powerpoint/2010/main" val="714490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21ED74DE-5DF6-4E72-8B93-1EC3017600CC}" type="datetimeFigureOut">
              <a:rPr lang="tr-TR" smtClean="0"/>
              <a:t>10.12.2025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E159D07-5AD4-40DC-891E-865B056C9607}" type="slidenum">
              <a:rPr lang="tr-TR" smtClean="0"/>
              <a:t>‹#›</a:t>
            </a:fld>
            <a:endParaRPr lang="tr-TR"/>
          </a:p>
        </p:txBody>
      </p:sp>
    </p:spTree>
    <p:extLst>
      <p:ext uri="{BB962C8B-B14F-4D97-AF65-F5344CB8AC3E}">
        <p14:creationId xmlns:p14="http://schemas.microsoft.com/office/powerpoint/2010/main" val="4084538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1ED74DE-5DF6-4E72-8B93-1EC3017600CC}" type="datetimeFigureOut">
              <a:rPr lang="tr-TR" smtClean="0"/>
              <a:t>10.12.2025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E159D07-5AD4-40DC-891E-865B056C9607}" type="slidenum">
              <a:rPr lang="tr-TR" smtClean="0"/>
              <a:t>‹#›</a:t>
            </a:fld>
            <a:endParaRPr lang="tr-TR"/>
          </a:p>
        </p:txBody>
      </p:sp>
    </p:spTree>
    <p:extLst>
      <p:ext uri="{BB962C8B-B14F-4D97-AF65-F5344CB8AC3E}">
        <p14:creationId xmlns:p14="http://schemas.microsoft.com/office/powerpoint/2010/main" val="3629209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1ED74DE-5DF6-4E72-8B93-1EC3017600CC}" type="datetimeFigureOut">
              <a:rPr lang="tr-TR" smtClean="0"/>
              <a:t>10.12.2025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E159D07-5AD4-40DC-891E-865B056C9607}" type="slidenum">
              <a:rPr lang="tr-TR" smtClean="0"/>
              <a:t>‹#›</a:t>
            </a:fld>
            <a:endParaRPr lang="tr-TR"/>
          </a:p>
        </p:txBody>
      </p:sp>
    </p:spTree>
    <p:extLst>
      <p:ext uri="{BB962C8B-B14F-4D97-AF65-F5344CB8AC3E}">
        <p14:creationId xmlns:p14="http://schemas.microsoft.com/office/powerpoint/2010/main" val="3630919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1ED74DE-5DF6-4E72-8B93-1EC3017600CC}" type="datetimeFigureOut">
              <a:rPr lang="tr-TR" smtClean="0"/>
              <a:t>10.12.2025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E159D07-5AD4-40DC-891E-865B056C9607}" type="slidenum">
              <a:rPr lang="tr-TR" smtClean="0"/>
              <a:t>‹#›</a:t>
            </a:fld>
            <a:endParaRPr lang="tr-TR"/>
          </a:p>
        </p:txBody>
      </p:sp>
    </p:spTree>
    <p:extLst>
      <p:ext uri="{BB962C8B-B14F-4D97-AF65-F5344CB8AC3E}">
        <p14:creationId xmlns:p14="http://schemas.microsoft.com/office/powerpoint/2010/main" val="701965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1ED74DE-5DF6-4E72-8B93-1EC3017600CC}" type="datetimeFigureOut">
              <a:rPr lang="tr-TR" smtClean="0"/>
              <a:t>10.12.2025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E159D07-5AD4-40DC-891E-865B056C9607}" type="slidenum">
              <a:rPr lang="tr-TR" smtClean="0"/>
              <a:t>‹#›</a:t>
            </a:fld>
            <a:endParaRPr lang="tr-TR"/>
          </a:p>
        </p:txBody>
      </p:sp>
    </p:spTree>
    <p:extLst>
      <p:ext uri="{BB962C8B-B14F-4D97-AF65-F5344CB8AC3E}">
        <p14:creationId xmlns:p14="http://schemas.microsoft.com/office/powerpoint/2010/main" val="1023645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21ED74DE-5DF6-4E72-8B93-1EC3017600CC}" type="datetimeFigureOut">
              <a:rPr lang="tr-TR" smtClean="0"/>
              <a:t>10.12.2025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E159D07-5AD4-40DC-891E-865B056C9607}" type="slidenum">
              <a:rPr lang="tr-TR" smtClean="0"/>
              <a:t>‹#›</a:t>
            </a:fld>
            <a:endParaRPr lang="tr-TR"/>
          </a:p>
        </p:txBody>
      </p:sp>
    </p:spTree>
    <p:extLst>
      <p:ext uri="{BB962C8B-B14F-4D97-AF65-F5344CB8AC3E}">
        <p14:creationId xmlns:p14="http://schemas.microsoft.com/office/powerpoint/2010/main" val="2210889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21ED74DE-5DF6-4E72-8B93-1EC3017600CC}" type="datetimeFigureOut">
              <a:rPr lang="tr-TR" smtClean="0"/>
              <a:t>10.12.2025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E159D07-5AD4-40DC-891E-865B056C9607}" type="slidenum">
              <a:rPr lang="tr-TR" smtClean="0"/>
              <a:t>‹#›</a:t>
            </a:fld>
            <a:endParaRPr lang="tr-TR"/>
          </a:p>
        </p:txBody>
      </p:sp>
    </p:spTree>
    <p:extLst>
      <p:ext uri="{BB962C8B-B14F-4D97-AF65-F5344CB8AC3E}">
        <p14:creationId xmlns:p14="http://schemas.microsoft.com/office/powerpoint/2010/main" val="3656756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1ED74DE-5DF6-4E72-8B93-1EC3017600CC}" type="datetimeFigureOut">
              <a:rPr lang="tr-TR" smtClean="0"/>
              <a:t>10.12.2025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E159D07-5AD4-40DC-891E-865B056C9607}" type="slidenum">
              <a:rPr lang="tr-TR" smtClean="0"/>
              <a:t>‹#›</a:t>
            </a:fld>
            <a:endParaRPr lang="tr-TR"/>
          </a:p>
        </p:txBody>
      </p:sp>
    </p:spTree>
    <p:extLst>
      <p:ext uri="{BB962C8B-B14F-4D97-AF65-F5344CB8AC3E}">
        <p14:creationId xmlns:p14="http://schemas.microsoft.com/office/powerpoint/2010/main" val="577764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1ED74DE-5DF6-4E72-8B93-1EC3017600CC}" type="datetimeFigureOut">
              <a:rPr lang="tr-TR" smtClean="0"/>
              <a:t>10.12.2025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E159D07-5AD4-40DC-891E-865B056C9607}" type="slidenum">
              <a:rPr lang="tr-TR" smtClean="0"/>
              <a:t>‹#›</a:t>
            </a:fld>
            <a:endParaRPr lang="tr-TR"/>
          </a:p>
        </p:txBody>
      </p:sp>
    </p:spTree>
    <p:extLst>
      <p:ext uri="{BB962C8B-B14F-4D97-AF65-F5344CB8AC3E}">
        <p14:creationId xmlns:p14="http://schemas.microsoft.com/office/powerpoint/2010/main" val="1953895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ED74DE-5DF6-4E72-8B93-1EC3017600CC}" type="datetimeFigureOut">
              <a:rPr lang="tr-TR" smtClean="0"/>
              <a:t>10.12.2025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159D07-5AD4-40DC-891E-865B056C9607}" type="slidenum">
              <a:rPr lang="tr-TR" smtClean="0"/>
              <a:t>‹#›</a:t>
            </a:fld>
            <a:endParaRPr lang="tr-TR"/>
          </a:p>
        </p:txBody>
      </p:sp>
    </p:spTree>
    <p:extLst>
      <p:ext uri="{BB962C8B-B14F-4D97-AF65-F5344CB8AC3E}">
        <p14:creationId xmlns:p14="http://schemas.microsoft.com/office/powerpoint/2010/main" val="2014921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kuran.diyanet.gov.tr/tefsir/Bakara-suresi/51/44-ayet-tefsiri"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74645" y="183596"/>
            <a:ext cx="12192000" cy="2525907"/>
          </a:xfrm>
        </p:spPr>
        <p:txBody>
          <a:bodyPr>
            <a:normAutofit/>
          </a:bodyPr>
          <a:lstStyle/>
          <a:p>
            <a:r>
              <a:rPr lang="ar-AE" sz="3600" b="0" i="0" dirty="0">
                <a:solidFill>
                  <a:srgbClr val="725945"/>
                </a:solidFill>
                <a:effectLst/>
                <a:latin typeface="Elif1"/>
              </a:rPr>
              <a:t>كَيْفَ تَكْفُرُونَ بِاللّٰهِ وَكُنْتُمْ اَمْوَاتًا فَاَحْيَاكُمْۚ ثُمَّ يُمٖيتُكُمْ ثُمَّ يُحْيٖيكُمْ ثُمَّ اِلَيْهِ تُرْجَعُونَ</a:t>
            </a:r>
            <a:r>
              <a:rPr lang="ar-AE" sz="3600" b="1" i="0" u="none" strike="noStrike" dirty="0">
                <a:solidFill>
                  <a:srgbClr val="725945"/>
                </a:solidFill>
                <a:effectLst/>
                <a:latin typeface="Elif1"/>
              </a:rPr>
              <a:t>﴿٢٨﴾</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1" y="4520358"/>
            <a:ext cx="12192000" cy="2225673"/>
          </a:xfrm>
        </p:spPr>
        <p:txBody>
          <a:bodyPr>
            <a:normAutofit/>
          </a:bodyPr>
          <a:lstStyle/>
          <a:p>
            <a:r>
              <a:rPr lang="tr-TR" sz="2400" b="1" i="1" u="none" strike="noStrike" dirty="0">
                <a:solidFill>
                  <a:srgbClr val="725945"/>
                </a:solidFill>
                <a:effectLst/>
                <a:latin typeface="Helvetica Neue"/>
              </a:rPr>
              <a:t>﴾28﴿</a:t>
            </a:r>
            <a:r>
              <a:rPr lang="tr-TR" sz="2400" b="1" i="1" dirty="0">
                <a:solidFill>
                  <a:srgbClr val="4A4A4A"/>
                </a:solidFill>
                <a:effectLst/>
                <a:latin typeface="Helvetica Neue"/>
              </a:rPr>
              <a:t>Sizler cansız iken size O hayat verdiği halde Allah’ı nasıl inkâr edebiliyorsunuz? Sonra sizi öldürecek, sonra diriltecek, sonra O’na götürüleceksiniz.</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10546" y="0"/>
            <a:ext cx="3081454"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28.Ayet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1044966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306285"/>
            <a:ext cx="12192000" cy="2525907"/>
          </a:xfrm>
        </p:spPr>
        <p:txBody>
          <a:bodyPr>
            <a:normAutofit/>
          </a:bodyPr>
          <a:lstStyle/>
          <a:p>
            <a:r>
              <a:rPr lang="ar-AE" sz="4500" b="0" i="0" dirty="0">
                <a:solidFill>
                  <a:srgbClr val="725945"/>
                </a:solidFill>
                <a:effectLst/>
                <a:latin typeface="Elif1"/>
              </a:rPr>
              <a:t>وَلَا تَلْبِسُوا الْحَقَّ بِالْبَاطِلِ وَتَكْتُمُوا الْحَقَّ وَاَنْتُمْ تَعْلَمُونَ</a:t>
            </a:r>
            <a:r>
              <a:rPr lang="ar-AE" sz="4500" b="1" i="0" u="none" strike="noStrike" dirty="0">
                <a:solidFill>
                  <a:srgbClr val="725945"/>
                </a:solidFill>
                <a:effectLst/>
                <a:latin typeface="Elif1"/>
              </a:rPr>
              <a:t>﴿٤٢﴾</a:t>
            </a:r>
            <a:endParaRPr lang="tr-TR" sz="45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400" b="1" i="1" u="none" strike="noStrike" dirty="0">
                <a:solidFill>
                  <a:srgbClr val="725945"/>
                </a:solidFill>
                <a:effectLst/>
                <a:latin typeface="Helvetica Neue"/>
              </a:rPr>
              <a:t>﴾42﴿</a:t>
            </a:r>
            <a:r>
              <a:rPr lang="tr-TR" sz="2400" b="1" i="1" dirty="0">
                <a:solidFill>
                  <a:srgbClr val="4A4A4A"/>
                </a:solidFill>
                <a:effectLst/>
                <a:latin typeface="Helvetica Neue"/>
              </a:rPr>
              <a:t>Bilerek hakkı bâtıl ile karıştırmayın, hakkı gizlemeyin.</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032488" y="0"/>
            <a:ext cx="3159512"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42.Ayet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3128772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2"/>
            <a:ext cx="12192000" cy="2525907"/>
          </a:xfrm>
        </p:spPr>
        <p:txBody>
          <a:bodyPr>
            <a:normAutofit/>
          </a:bodyPr>
          <a:lstStyle/>
          <a:p>
            <a:r>
              <a:rPr lang="ar-AE" sz="3600" b="0" i="0" dirty="0">
                <a:solidFill>
                  <a:srgbClr val="725945"/>
                </a:solidFill>
                <a:effectLst/>
                <a:latin typeface="Elif1"/>
              </a:rPr>
              <a:t>قَالَ اِنَّهُ يَقُولُ اِنَّهَا بَقَرَةٌ لَا ذَلُولٌ تُثٖيرُ الْاَرْضَ وَلَا تَسْقِى الْحَرْثَۚ مُسَلَّمَةٌ لَا شِيَةَ فٖيهَاۜ قَالُوا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الْـٰٔنَ جِئْتَ بِالْحَقِّۜ فَذَبَحُوهَا وَمَا كَادُوا يَفْعَلُونَ۟</a:t>
            </a:r>
            <a:r>
              <a:rPr lang="ar-AE" sz="3600" b="1" i="0" u="none" strike="noStrike" dirty="0">
                <a:solidFill>
                  <a:srgbClr val="725945"/>
                </a:solidFill>
                <a:effectLst/>
                <a:latin typeface="Elif1"/>
              </a:rPr>
              <a:t>﴿٧١﴾</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400" b="1" i="1" u="none" strike="noStrike" dirty="0">
                <a:solidFill>
                  <a:srgbClr val="725945"/>
                </a:solidFill>
                <a:effectLst/>
                <a:latin typeface="Helvetica Neue"/>
              </a:rPr>
              <a:t>﴾71﴿</a:t>
            </a:r>
            <a:r>
              <a:rPr lang="tr-TR" sz="2400" b="1" i="1" dirty="0">
                <a:solidFill>
                  <a:srgbClr val="4A4A4A"/>
                </a:solidFill>
                <a:effectLst/>
                <a:latin typeface="Helvetica Neue"/>
              </a:rPr>
              <a:t>Mûsâ, “Rabbim şöyle buyuruyor, dedi: O, henüz boyunduruk altına alınıp yer sürmemiş, ekin sulamamış, serbest dolaşan ve alacası bulunmayan bir inektir.” “İşte şimdi doğrusunu anlattın” dediler ve ineği (bulup) kestiler, ama az daha (bunu) yapmayacaklardı.</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8954429" y="0"/>
            <a:ext cx="3237571"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71.Ayet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4040657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903093"/>
            <a:ext cx="12192000" cy="2525907"/>
          </a:xfrm>
        </p:spPr>
        <p:txBody>
          <a:bodyPr>
            <a:normAutofit/>
          </a:bodyPr>
          <a:lstStyle/>
          <a:p>
            <a:r>
              <a:rPr lang="ar-AE" sz="3600" b="0" i="0" dirty="0">
                <a:solidFill>
                  <a:srgbClr val="725945"/>
                </a:solidFill>
                <a:effectLst/>
                <a:latin typeface="Elif1"/>
              </a:rPr>
              <a:t>وَاِذَا قٖيلَ لَهُمْ اٰمِنُوا بِمَٓا اَنْزَلَ اللّٰهُ قَالُوا نُؤْمِنُ بِمَٓا اُنْزِلَ عَلَيْنَا وَيَكْفُرُونَ بِمَا وَرَٓاءَهُ وَهُوَ</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الْحَقُّ مُصَدِّقًا لِمَا مَعَهُمْۜ قُلْ فَلِمَ تَقْتُلُونَ اَنْبِيَٓاءَ اللّٰهِ مِنْ قَبْلُ اِنْ كُنْتُمْ مُؤْمِنٖينَ</a:t>
            </a:r>
            <a:r>
              <a:rPr lang="ar-AE" sz="3600" b="1" i="0" u="none" strike="noStrike" dirty="0">
                <a:solidFill>
                  <a:srgbClr val="725945"/>
                </a:solidFill>
                <a:effectLst/>
                <a:latin typeface="Elif1"/>
              </a:rPr>
              <a:t>﴿٩١﴾</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000" b="1" i="1" u="none" strike="noStrike" dirty="0">
                <a:solidFill>
                  <a:srgbClr val="725945"/>
                </a:solidFill>
                <a:effectLst/>
                <a:latin typeface="Helvetica Neue"/>
              </a:rPr>
              <a:t>﴾91﴿</a:t>
            </a:r>
            <a:r>
              <a:rPr lang="tr-TR" sz="2000" b="1" i="1" dirty="0">
                <a:solidFill>
                  <a:srgbClr val="4A4A4A"/>
                </a:solidFill>
                <a:effectLst/>
                <a:latin typeface="Helvetica Neue"/>
              </a:rPr>
              <a:t>Kendilerine, “Allah’ın indirdiğine iman edin” denilince, “Biz sadece bize indirilene inanırız” derler ve ondan başkasını inkâr ederler. Hâlbuki o Kur’an, kendi ellerinde bulunan Tevrat’ı doğrulayıcı olarak gelmiş hak kitaptır. (Resulüm!) Onlara de ki: “Şayet siz gerçekten inanıyor idiyseniz daha önce Allah’ın peygamberlerini neden öldürüyordunuz?”</a:t>
            </a:r>
            <a:endParaRPr lang="tr-TR" sz="28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8976732" y="0"/>
            <a:ext cx="3215268"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9</a:t>
            </a:r>
            <a:r>
              <a:rPr lang="tr-TR" sz="2200" b="1" dirty="0">
                <a:solidFill>
                  <a:srgbClr val="725945"/>
                </a:solidFill>
                <a:latin typeface="Helvetica Neue"/>
                <a:hlinkClick r:id="rId2"/>
              </a:rPr>
              <a:t>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1621834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2"/>
            <a:ext cx="12192000" cy="2525907"/>
          </a:xfrm>
        </p:spPr>
        <p:txBody>
          <a:bodyPr>
            <a:normAutofit fontScale="90000"/>
          </a:bodyPr>
          <a:lstStyle/>
          <a:p>
            <a:r>
              <a:rPr lang="ar-AE" sz="3600" b="0" i="0" dirty="0">
                <a:solidFill>
                  <a:srgbClr val="725945"/>
                </a:solidFill>
                <a:effectLst/>
                <a:latin typeface="Elif1"/>
              </a:rPr>
              <a:t>وَدَّ كَثٖيرٌ مِنْ اَهْلِ الْكِتَابِ لَوْ يَرُدُّونَكُمْ مِنْ بَعْدِ اٖيمَانِكُمْ كُفَّارًاۚ حَسَدًا مِنْ عِنْدِ اَنْفُسِهِمْ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بَعْدِ مَا تَبَيَّنَ لَهُمُ الْحَقُّۚ فَاعْفُوا وَاصْفَحُوا حَتّٰى يَاْتِىَ اللّٰهُ بِاَمْرِهٖۜ اِنَّ اللّٰهَ عَلٰى كُلِّ شَىْءٍ</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قَدٖيرٌ</a:t>
            </a:r>
            <a:r>
              <a:rPr lang="ar-AE" sz="3600" b="1" i="0" u="none" strike="noStrike" dirty="0">
                <a:solidFill>
                  <a:srgbClr val="725945"/>
                </a:solidFill>
                <a:effectLst/>
                <a:latin typeface="Elif1"/>
              </a:rPr>
              <a:t>﴿١٠٩﴾</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400" b="1" i="1" u="none" strike="noStrike" dirty="0">
                <a:solidFill>
                  <a:srgbClr val="725945"/>
                </a:solidFill>
                <a:effectLst/>
                <a:latin typeface="Helvetica Neue"/>
              </a:rPr>
              <a:t>﴾109﴿</a:t>
            </a:r>
            <a:r>
              <a:rPr lang="tr-TR" sz="2400" b="1" i="1" dirty="0">
                <a:solidFill>
                  <a:srgbClr val="4A4A4A"/>
                </a:solidFill>
                <a:effectLst/>
                <a:latin typeface="Helvetica Neue"/>
              </a:rPr>
              <a:t>Ehl-i </a:t>
            </a:r>
            <a:r>
              <a:rPr lang="tr-TR" sz="2400" b="1" i="1" dirty="0" err="1">
                <a:solidFill>
                  <a:srgbClr val="4A4A4A"/>
                </a:solidFill>
                <a:effectLst/>
                <a:latin typeface="Helvetica Neue"/>
              </a:rPr>
              <a:t>kitap’tan</a:t>
            </a:r>
            <a:r>
              <a:rPr lang="tr-TR" sz="2400" b="1" i="1" dirty="0">
                <a:solidFill>
                  <a:srgbClr val="4A4A4A"/>
                </a:solidFill>
                <a:effectLst/>
                <a:latin typeface="Helvetica Neue"/>
              </a:rPr>
              <a:t> çoğu, hakikat kendilerine apaçık belli olduktan sonra, sırf içlerindeki haset duygusundan ötürü, sizi imanınızdan vazgeçirip küfre döndürmek istediler. Yine de siz, Allah hükmünü ortaya koyuncaya kadar affedin ve hoşgörün. Şüphesiz Allah her şeye kadirdir.</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99756" y="0"/>
            <a:ext cx="2992244"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10</a:t>
            </a:r>
            <a:r>
              <a:rPr lang="tr-TR" sz="2200" b="1" i="0" u="none" strike="noStrike" dirty="0">
                <a:solidFill>
                  <a:srgbClr val="725945"/>
                </a:solidFill>
                <a:effectLst/>
                <a:latin typeface="Helvetica Neue"/>
                <a:hlinkClick r:id="rId2"/>
              </a:rPr>
              <a:t>9.Ayet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3301894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2"/>
            <a:ext cx="12192000" cy="1728993"/>
          </a:xfrm>
        </p:spPr>
        <p:txBody>
          <a:bodyPr>
            <a:normAutofit/>
          </a:bodyPr>
          <a:lstStyle/>
          <a:p>
            <a:r>
              <a:rPr lang="ar-AE" sz="4000" b="0" i="0" dirty="0">
                <a:solidFill>
                  <a:srgbClr val="725945"/>
                </a:solidFill>
                <a:effectLst/>
                <a:latin typeface="Elif1"/>
              </a:rPr>
              <a:t>اِنَّٓا اَرْسَلْنَاكَ بِالْحَقِّ بَشٖيرًا وَنَذٖيرًاۙ وَلَا تُسْـَٔلُ عَنْ اَصْحَابِ الْجَحٖيمِ</a:t>
            </a:r>
            <a:r>
              <a:rPr lang="ar-AE" sz="4000" b="1" i="0" u="none" strike="noStrike" dirty="0">
                <a:solidFill>
                  <a:srgbClr val="725945"/>
                </a:solidFill>
                <a:effectLst/>
                <a:latin typeface="Elif1"/>
              </a:rPr>
              <a:t>﴿١١٩﴾</a:t>
            </a:r>
            <a:endParaRPr lang="tr-TR" sz="40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400" b="1" i="1" u="none" strike="noStrike" dirty="0">
                <a:solidFill>
                  <a:srgbClr val="725945"/>
                </a:solidFill>
                <a:effectLst/>
                <a:latin typeface="Helvetica Neue"/>
              </a:rPr>
              <a:t>﴾119﴿</a:t>
            </a:r>
            <a:r>
              <a:rPr lang="tr-TR" sz="2400" b="1" i="1" dirty="0">
                <a:solidFill>
                  <a:srgbClr val="4A4A4A"/>
                </a:solidFill>
                <a:effectLst/>
                <a:latin typeface="Helvetica Neue"/>
              </a:rPr>
              <a:t>Doğrusu (ey peygamber), biz seni hak ile desteklenmiş bir müjdeci ve uyarıcı olarak gönderdik. Yakıcı azaba mahkûm olanlardan sen sorumlu değilsin.</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32849" y="0"/>
            <a:ext cx="3059151"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119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3829294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3"/>
            <a:ext cx="12192000" cy="2306638"/>
          </a:xfrm>
        </p:spPr>
        <p:txBody>
          <a:bodyPr>
            <a:normAutofit/>
          </a:bodyPr>
          <a:lstStyle/>
          <a:p>
            <a:r>
              <a:rPr lang="ar-AE" sz="3600" b="0" i="0" dirty="0">
                <a:solidFill>
                  <a:srgbClr val="725945"/>
                </a:solidFill>
                <a:effectLst/>
                <a:latin typeface="Elif1"/>
              </a:rPr>
              <a:t>اَلَّذٖينَ اٰتَيْنَاهُمُ الْكِتَابَ يَتْلُونَهُ حَقَّ تِلَاوَتِهٖؕ اُو۬لٰٓئِكَ يُؤْمِنُونَ بِهٖؕ وَمَنْ يَكْفُرْ بِهٖ فَاُو۬لٰٓئِكَ 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الْخَاسِرُونَࣖ</a:t>
            </a:r>
            <a:r>
              <a:rPr lang="ar-AE" sz="3600" b="1" i="0" u="none" strike="noStrike" dirty="0">
                <a:solidFill>
                  <a:srgbClr val="725945"/>
                </a:solidFill>
                <a:effectLst/>
                <a:latin typeface="Elif1"/>
              </a:rPr>
              <a:t>﴿١٢١﴾</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400" b="1" i="1" u="none" strike="noStrike" dirty="0">
                <a:solidFill>
                  <a:srgbClr val="725945"/>
                </a:solidFill>
                <a:effectLst/>
                <a:latin typeface="Helvetica Neue"/>
              </a:rPr>
              <a:t>﴾121﴿</a:t>
            </a:r>
            <a:r>
              <a:rPr lang="tr-TR" sz="2400" b="1" i="1" dirty="0">
                <a:solidFill>
                  <a:srgbClr val="4A4A4A"/>
                </a:solidFill>
                <a:effectLst/>
                <a:latin typeface="Helvetica Neue"/>
              </a:rPr>
              <a:t>Kendilerine kitap verdiğimiz ve onu hakkını vererek okumakta olanlar var ya, işte kitaba iman edenler onlardır; ama her kim onu inkâr ederse işte asıl kaybedenler onlardır.</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32849" y="0"/>
            <a:ext cx="3059151"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121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1847694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3"/>
            <a:ext cx="12192000" cy="2225674"/>
          </a:xfrm>
        </p:spPr>
        <p:txBody>
          <a:bodyPr>
            <a:normAutofit/>
          </a:bodyPr>
          <a:lstStyle/>
          <a:p>
            <a:r>
              <a:rPr lang="ar-AE" sz="3600" b="0" i="0" dirty="0">
                <a:solidFill>
                  <a:srgbClr val="725945"/>
                </a:solidFill>
                <a:effectLst/>
                <a:latin typeface="Elif1"/>
              </a:rPr>
              <a:t>اَلَّذٖينَ اٰتَيْنَاهُمُ الْكِتَابَ يَعْرِفُونَهُ كَمَا يَعْرِفُونَ اَبْنَٓاءَهُمْۜ وَاِنَّ فَرٖيقًا مِنْهُمْ لَيَكْتُمُونَ الْحَقَّ وَهُمْ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يَعْلَمُونَ</a:t>
            </a:r>
            <a:r>
              <a:rPr lang="ar-AE" sz="3600" b="1" i="0" u="none" strike="noStrike" dirty="0">
                <a:solidFill>
                  <a:srgbClr val="725945"/>
                </a:solidFill>
                <a:effectLst/>
                <a:latin typeface="Elif1"/>
              </a:rPr>
              <a:t>﴿١٤٦﴾</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400" b="1" i="1" u="none" strike="noStrike" dirty="0">
                <a:solidFill>
                  <a:srgbClr val="725945"/>
                </a:solidFill>
                <a:effectLst/>
                <a:latin typeface="Helvetica Neue"/>
              </a:rPr>
              <a:t>﴾146﴿</a:t>
            </a:r>
            <a:r>
              <a:rPr lang="tr-TR" sz="2400" b="1" i="1" dirty="0">
                <a:solidFill>
                  <a:srgbClr val="4A4A4A"/>
                </a:solidFill>
                <a:effectLst/>
                <a:latin typeface="Helvetica Neue"/>
              </a:rPr>
              <a:t>Kendilerine kitap verdiklerimiz onu kendi oğullarını tanıdıkları gibi tanırlar. Yine de içlerinden bir grup bile bile gerçeği saklıyorlar.</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44000" y="0"/>
            <a:ext cx="304800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146.Ayet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533810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3"/>
            <a:ext cx="12192000" cy="1689664"/>
          </a:xfrm>
        </p:spPr>
        <p:txBody>
          <a:bodyPr>
            <a:normAutofit/>
          </a:bodyPr>
          <a:lstStyle/>
          <a:p>
            <a:r>
              <a:rPr lang="ar-AE" sz="3600" b="0" i="0" dirty="0">
                <a:solidFill>
                  <a:srgbClr val="725945"/>
                </a:solidFill>
                <a:effectLst/>
                <a:latin typeface="Elif1"/>
              </a:rPr>
              <a:t>ذٰلِكَ بِاَنَّ اللّٰهَ نَزَّلَ الْكِتَابَ بِالْحَقِّؕ وَاِنَّ الَّذٖينَ اخْتَلَفُوا فِي الْكِتَابِ لَفٖي شِقَاقٍ بَعٖيدٍࣖ</a:t>
            </a:r>
            <a:r>
              <a:rPr lang="ar-AE" sz="3600" b="1" i="0" u="none" strike="noStrike" dirty="0">
                <a:solidFill>
                  <a:srgbClr val="725945"/>
                </a:solidFill>
                <a:effectLst/>
                <a:latin typeface="Elif1"/>
              </a:rPr>
              <a:t>﴿١٧٦﴾</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400" b="1" i="1" u="none" strike="noStrike" dirty="0">
                <a:solidFill>
                  <a:srgbClr val="725945"/>
                </a:solidFill>
                <a:effectLst/>
                <a:latin typeface="Helvetica Neue"/>
              </a:rPr>
              <a:t>﴾176﴿</a:t>
            </a:r>
            <a:r>
              <a:rPr lang="tr-TR" sz="2400" b="1" i="1" dirty="0">
                <a:solidFill>
                  <a:srgbClr val="4A4A4A"/>
                </a:solidFill>
                <a:effectLst/>
                <a:latin typeface="Helvetica Neue"/>
              </a:rPr>
              <a:t>Bu azabın sebebi, Allah’ın, kitabı hak olarak indirmiş olması ve kitap hakkında aykırı görüşlere sapanların derin bir ayrılıkçılık içine düşmüş bulunmalarıdır.</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66302" y="0"/>
            <a:ext cx="3025698"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176.Ayet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3465677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3"/>
            <a:ext cx="12192000" cy="2306638"/>
          </a:xfrm>
        </p:spPr>
        <p:txBody>
          <a:bodyPr>
            <a:normAutofit/>
          </a:bodyPr>
          <a:lstStyle/>
          <a:p>
            <a:r>
              <a:rPr lang="ar-AE" sz="4000" b="0" i="0" dirty="0">
                <a:solidFill>
                  <a:srgbClr val="725945"/>
                </a:solidFill>
                <a:effectLst/>
                <a:latin typeface="Elif1"/>
              </a:rPr>
              <a:t>كُتِبَ عَلَيْكُمْ اِذَا حَضَرَ اَحَدَكُمُ الْمَوْتُ اِنْ تَرَكَ خَيْرًاۚ اَلْوَصِيَّةُ لِلْوَالِدَيْنِ وَالْاَقْرَبٖينَ</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بِالْمَعْرُوفِۚ حَقًّا عَلَى الْمُتَّقٖينَۜ</a:t>
            </a:r>
            <a:r>
              <a:rPr lang="ar-AE" sz="4000" b="1" i="0" u="none" strike="noStrike" dirty="0">
                <a:solidFill>
                  <a:srgbClr val="725945"/>
                </a:solidFill>
                <a:effectLst/>
                <a:latin typeface="Elif1"/>
              </a:rPr>
              <a:t>﴿١٨٠﴾</a:t>
            </a:r>
            <a:endParaRPr lang="tr-TR" sz="40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400" b="1" i="1" u="none" strike="noStrike" dirty="0">
                <a:solidFill>
                  <a:srgbClr val="725945"/>
                </a:solidFill>
                <a:effectLst/>
                <a:latin typeface="Helvetica Neue"/>
              </a:rPr>
              <a:t>﴾180﴿</a:t>
            </a:r>
            <a:r>
              <a:rPr lang="tr-TR" sz="2400" b="1" i="1" dirty="0">
                <a:solidFill>
                  <a:srgbClr val="4A4A4A"/>
                </a:solidFill>
                <a:effectLst/>
                <a:latin typeface="Helvetica Neue"/>
              </a:rPr>
              <a:t>Birinize ölüm yaklaştığında, eğer geriye mal bırakıyorsa anasına, babasına ve akrabasına uygun bir vasiyette bulunması, sakınanlara bir borç olmak üzere yazıldı.</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77454" y="0"/>
            <a:ext cx="3014546"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180.Ayet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849515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446550"/>
            <a:ext cx="12192000" cy="2525907"/>
          </a:xfrm>
        </p:spPr>
        <p:txBody>
          <a:bodyPr>
            <a:normAutofit fontScale="90000"/>
          </a:bodyPr>
          <a:lstStyle/>
          <a:p>
            <a:r>
              <a:rPr lang="ar-AE" sz="3600" b="0" i="0" dirty="0">
                <a:solidFill>
                  <a:srgbClr val="725945"/>
                </a:solidFill>
                <a:effectLst/>
                <a:latin typeface="Elif1"/>
              </a:rPr>
              <a:t>كَانَ النَّاسُ اُمَّةً وَاحِدَةً فَبَعَثَ اللّٰهُ النَّبِيّٖنَ مُبَشِّرٖينَ وَمُنْذِرٖينَۖ وَاَنْزَلَ مَعَهُمُ الْكِتَابَ بِالْحَقِّ</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لِيَحْكُمَ بَيْنَ النَّاسِ فٖيمَا اخْتَلَفُوا فٖيهِۜ وَمَا اخْتَلَفَ فٖيهِ اِلَّا الَّذٖينَ اُو۫تُوهُ مِنْ بَعْدِ مَا جَٓاءَتْهُمُ الْبَيِّنَاتُ بَغْيًا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بَيْنَهُمْۚ فَهَدَى اللّٰهُ الَّذٖينَ اٰمَنُوا لِمَا اخْتَلَفُوا فٖيهِ مِنَ الْحَقِّ بِاِذْنِهٖۜ وَاللّٰهُ يَهْدٖى مَنْ يَشَٓاءُ اِلٰى صِرَاطٍ</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مُسْتَقٖيمٍ</a:t>
            </a:r>
            <a:r>
              <a:rPr lang="ar-AE" sz="3600" b="1" i="0" u="none" strike="noStrike" dirty="0">
                <a:solidFill>
                  <a:srgbClr val="725945"/>
                </a:solidFill>
                <a:effectLst/>
                <a:latin typeface="Elif1"/>
              </a:rPr>
              <a:t>﴿٢١٣﴾</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000" b="1" i="1" u="none" strike="noStrike" dirty="0">
                <a:solidFill>
                  <a:srgbClr val="725945"/>
                </a:solidFill>
                <a:effectLst/>
                <a:latin typeface="Helvetica Neue"/>
              </a:rPr>
              <a:t>﴾213﴿</a:t>
            </a:r>
            <a:r>
              <a:rPr lang="tr-TR" sz="2000" b="1" i="1" dirty="0">
                <a:solidFill>
                  <a:srgbClr val="4A4A4A"/>
                </a:solidFill>
                <a:effectLst/>
                <a:latin typeface="Helvetica Neue"/>
              </a:rPr>
              <a:t>İnsanlar bir tek ümmet idi. Sonra Allah, müjdeciler ve uyarıcılar olarak peygamberleri gönderdi; onlar aracılığı ile anlaşmazlığa düştükleri konularda insanlar arasında hüküm vermek için gerçeği içeren kitabı indirdi. Ancak kendilerine apaçık gerçekler geldikten sonra aralarındaki kıskançlık yüzünden, o kitap hakkında anlaşmazlığa düşenler de onun kendilerine verildiği kimselerden başkası değildi. Sonra Allah onların, üzerinde ayrılığa düştükleri gerçeği, kendi izniyle müminlerin bulmasını sağladı. Allah dilediğini doğru yola iletir.</a:t>
            </a:r>
            <a:endParaRPr lang="tr-TR" sz="28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065941" y="0"/>
            <a:ext cx="3126059"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213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2727506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3"/>
            <a:ext cx="12192000" cy="2225674"/>
          </a:xfrm>
        </p:spPr>
        <p:txBody>
          <a:bodyPr>
            <a:normAutofit/>
          </a:bodyPr>
          <a:lstStyle/>
          <a:p>
            <a:r>
              <a:rPr lang="ar-AE" sz="3600" b="0" i="0" dirty="0">
                <a:solidFill>
                  <a:srgbClr val="725945"/>
                </a:solidFill>
                <a:effectLst/>
                <a:latin typeface="Elif1"/>
              </a:rPr>
              <a:t>لَا جُنَاحَ عَلَيْكُمْ اِنْ طَلَّقْتُمُ النِّسَٓاءَ مَالَمْ تَمَسُّوهُنَّ اَوْ تَفْرِضُوا لَهُنَّ فَرٖيضَةًۚ وَمَتِّعُوهُنَّۚ عَلَى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الْمُوسِعِ قَدَرُهُ وَعَلَى الْمُقْتِرِ قَدَرُهُۚ مَتَاعًا بِالْمَعْرُوفِۚ حَقًّا عَلَى الْمُحْسِنٖينَ</a:t>
            </a:r>
            <a:r>
              <a:rPr lang="ar-AE" sz="3600" b="1" i="0" u="none" strike="noStrike" dirty="0">
                <a:solidFill>
                  <a:srgbClr val="725945"/>
                </a:solidFill>
                <a:effectLst/>
                <a:latin typeface="Elif1"/>
              </a:rPr>
              <a:t>﴿٢٣٦﴾</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000" b="1" i="1" u="none" strike="noStrike" dirty="0">
                <a:solidFill>
                  <a:srgbClr val="725945"/>
                </a:solidFill>
                <a:effectLst/>
                <a:latin typeface="Helvetica Neue"/>
              </a:rPr>
              <a:t>﴾236﴿</a:t>
            </a:r>
            <a:r>
              <a:rPr lang="tr-TR" sz="2000" b="1" i="1" dirty="0">
                <a:solidFill>
                  <a:srgbClr val="4A4A4A"/>
                </a:solidFill>
                <a:effectLst/>
                <a:latin typeface="Helvetica Neue"/>
              </a:rPr>
              <a:t>Kadınları boşarsanız, onlarla birleşmemiş ve </a:t>
            </a:r>
            <a:r>
              <a:rPr lang="tr-TR" sz="2000" b="1" i="1" dirty="0" err="1">
                <a:solidFill>
                  <a:srgbClr val="4A4A4A"/>
                </a:solidFill>
                <a:effectLst/>
                <a:latin typeface="Helvetica Neue"/>
              </a:rPr>
              <a:t>mehir</a:t>
            </a:r>
            <a:r>
              <a:rPr lang="tr-TR" sz="2000" b="1" i="1" dirty="0">
                <a:solidFill>
                  <a:srgbClr val="4A4A4A"/>
                </a:solidFill>
                <a:effectLst/>
                <a:latin typeface="Helvetica Neue"/>
              </a:rPr>
              <a:t> de belirlememiş olursanız malî bir sorumluluğunuz yoktur. Zengin gücü yettiği kadar, eli darda olan da gücü yettiği kadar olmak üzere, onlara </a:t>
            </a:r>
            <a:r>
              <a:rPr lang="tr-TR" sz="2000" b="1" i="1" dirty="0" err="1">
                <a:solidFill>
                  <a:srgbClr val="4A4A4A"/>
                </a:solidFill>
                <a:effectLst/>
                <a:latin typeface="Helvetica Neue"/>
              </a:rPr>
              <a:t>mâkul</a:t>
            </a:r>
            <a:r>
              <a:rPr lang="tr-TR" sz="2000" b="1" i="1" dirty="0">
                <a:solidFill>
                  <a:srgbClr val="4A4A4A"/>
                </a:solidFill>
                <a:effectLst/>
                <a:latin typeface="Helvetica Neue"/>
              </a:rPr>
              <a:t>, gönül alıcı bir şeyler verin; iyiler için bu bir borçtur.</a:t>
            </a:r>
            <a:endParaRPr lang="tr-TR" sz="28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10546" y="0"/>
            <a:ext cx="3081454"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236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2434602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2"/>
            <a:ext cx="12192000" cy="1827315"/>
          </a:xfrm>
        </p:spPr>
        <p:txBody>
          <a:bodyPr>
            <a:normAutofit/>
          </a:bodyPr>
          <a:lstStyle/>
          <a:p>
            <a:r>
              <a:rPr lang="ar-AE" sz="4500" b="0" i="0" dirty="0">
                <a:solidFill>
                  <a:srgbClr val="725945"/>
                </a:solidFill>
                <a:effectLst/>
                <a:latin typeface="Elif1"/>
              </a:rPr>
              <a:t>وَلِلْمُطَلَّقَاتِ مَتَاعٌ بِالْمَعْرُوفِۜ حَقًّا عَلَى الْمُتَّقٖينَ</a:t>
            </a:r>
            <a:r>
              <a:rPr lang="ar-AE" sz="4500" b="1" i="0" u="none" strike="noStrike" dirty="0">
                <a:solidFill>
                  <a:srgbClr val="725945"/>
                </a:solidFill>
                <a:effectLst/>
                <a:latin typeface="Elif1"/>
              </a:rPr>
              <a:t>﴿٢٤١﴾</a:t>
            </a:r>
            <a:endParaRPr lang="tr-TR" sz="45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400" b="1" i="1" u="none" strike="noStrike" dirty="0">
                <a:solidFill>
                  <a:srgbClr val="725945"/>
                </a:solidFill>
                <a:effectLst/>
                <a:latin typeface="Helvetica Neue"/>
              </a:rPr>
              <a:t>﴾241﴿</a:t>
            </a:r>
            <a:r>
              <a:rPr lang="tr-TR" sz="2400" b="1" i="1" dirty="0">
                <a:solidFill>
                  <a:srgbClr val="4A4A4A"/>
                </a:solidFill>
                <a:effectLst/>
                <a:latin typeface="Helvetica Neue"/>
              </a:rPr>
              <a:t>Boşanmış kadınlara faydalanacakları uygun bir şeyler verilmesi, Allah’ın rızasını gözetenlerin borcudur.</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065941" y="0"/>
            <a:ext cx="3126059"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241.Ayet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719273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2"/>
            <a:ext cx="12192000" cy="2525907"/>
          </a:xfrm>
        </p:spPr>
        <p:txBody>
          <a:bodyPr>
            <a:normAutofit fontScale="90000"/>
          </a:bodyPr>
          <a:lstStyle/>
          <a:p>
            <a:r>
              <a:rPr lang="ar-AE" sz="3600" b="0" i="0" dirty="0">
                <a:solidFill>
                  <a:srgbClr val="725945"/>
                </a:solidFill>
                <a:effectLst/>
                <a:latin typeface="Elif1"/>
              </a:rPr>
              <a:t>وَقَالَ لَهُمْ نَبِيُّهُمْ اِنَّ اللّٰهَ قَدْ بَعَثَ لَكُمْ طَالُوتَ مَلِكًاۜ قَالُٓوا اَنّٰى يَكُونُ لَهُ الْمُلْكُ عَلَيْنَا وَنَحْنُ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اَحَقُّ بِالْمُلْكِ مِنْهُ وَلَمْ يُؤْتَ سَعَةً مِنَ الْمَالِۜ قَالَ اِنَّ اللّٰهَ اصْطَفٰيهُ عَلَيْكُمْ وَزَادَهُ بَسْطَةً فِى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الْعِلْمِ وَالْجِسْمِۜ وَاللّٰهُ يُؤْتٖى مُلْكَهُ مَنْ يَشَٓاءُۜ وَاللّٰهُ وَاسِعٌ عَلٖيمٌ</a:t>
            </a:r>
            <a:r>
              <a:rPr lang="ar-AE" sz="3600" b="1" i="0" u="none" strike="noStrike" dirty="0">
                <a:solidFill>
                  <a:srgbClr val="725945"/>
                </a:solidFill>
                <a:effectLst/>
                <a:latin typeface="Elif1"/>
              </a:rPr>
              <a:t>﴿٢٤٧﴾</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000" b="1" i="1" u="none" strike="noStrike" dirty="0">
                <a:solidFill>
                  <a:srgbClr val="725945"/>
                </a:solidFill>
                <a:effectLst/>
                <a:latin typeface="Helvetica Neue"/>
              </a:rPr>
              <a:t>﴾247﴿</a:t>
            </a:r>
            <a:r>
              <a:rPr lang="tr-TR" sz="2000" b="1" i="1" dirty="0">
                <a:solidFill>
                  <a:srgbClr val="4A4A4A"/>
                </a:solidFill>
                <a:effectLst/>
                <a:latin typeface="Helvetica Neue"/>
              </a:rPr>
              <a:t>Peygamberleri onlara “Allah size </a:t>
            </a:r>
            <a:r>
              <a:rPr lang="tr-TR" sz="2000" b="1" i="1" dirty="0" err="1">
                <a:solidFill>
                  <a:srgbClr val="4A4A4A"/>
                </a:solidFill>
                <a:effectLst/>
                <a:latin typeface="Helvetica Neue"/>
              </a:rPr>
              <a:t>Tâlût’u</a:t>
            </a:r>
            <a:r>
              <a:rPr lang="tr-TR" sz="2000" b="1" i="1" dirty="0">
                <a:solidFill>
                  <a:srgbClr val="4A4A4A"/>
                </a:solidFill>
                <a:effectLst/>
                <a:latin typeface="Helvetica Neue"/>
              </a:rPr>
              <a:t> hükümdar olarak gönderdi” dedi. “Biz hükümdarlığa ondan daha lâyık iken ve ona servet bakımından bir zenginlik de verilmemişken onun üzerimize hükümdarlığı nasıl olur?” dediler. Peygamber “Allah onu sizin için seçti, kendisini ilimde ve bedende daha güçlü kıldı” dedi. Allah mülkünü dilediğine verir ve Allah (zât ve sıfatlarında) sınırsızdır, her şeyi bilir.</a:t>
            </a:r>
            <a:endParaRPr lang="tr-TR" sz="28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77454" y="0"/>
            <a:ext cx="3014546"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247.Ayet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351846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2"/>
            <a:ext cx="12192000" cy="1827315"/>
          </a:xfrm>
        </p:spPr>
        <p:txBody>
          <a:bodyPr>
            <a:normAutofit/>
          </a:bodyPr>
          <a:lstStyle/>
          <a:p>
            <a:r>
              <a:rPr lang="ar-AE" sz="4500" b="0" i="0" dirty="0">
                <a:solidFill>
                  <a:srgbClr val="725945"/>
                </a:solidFill>
                <a:effectLst/>
                <a:latin typeface="Elif1"/>
              </a:rPr>
              <a:t>تِلْكَ اٰيَاتُ اللّٰهِ نَتْلُوهَا عَلَيْكَ بِالْحَقِّؕ وَاِنَّكَ لَمِنَ الْمُرْسَلٖينَ</a:t>
            </a:r>
            <a:r>
              <a:rPr lang="ar-AE" sz="4500" b="1" i="0" u="none" strike="noStrike" dirty="0">
                <a:solidFill>
                  <a:srgbClr val="725945"/>
                </a:solidFill>
                <a:effectLst/>
                <a:latin typeface="Elif1"/>
              </a:rPr>
              <a:t>﴿٢٥٢﴾</a:t>
            </a:r>
            <a:endParaRPr lang="tr-TR" sz="45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400" b="1" i="1" u="none" strike="noStrike" dirty="0">
                <a:solidFill>
                  <a:srgbClr val="725945"/>
                </a:solidFill>
                <a:effectLst/>
                <a:latin typeface="Helvetica Neue"/>
              </a:rPr>
              <a:t>﴾252﴿</a:t>
            </a:r>
            <a:r>
              <a:rPr lang="tr-TR" sz="2400" b="1" i="1" dirty="0">
                <a:solidFill>
                  <a:srgbClr val="4A4A4A"/>
                </a:solidFill>
                <a:effectLst/>
                <a:latin typeface="Helvetica Neue"/>
              </a:rPr>
              <a:t>İşte bunlar sana gerçek olarak okumakta olduğumuz Allah’ın </a:t>
            </a:r>
            <a:r>
              <a:rPr lang="tr-TR" sz="2400" b="1" i="1" dirty="0" err="1">
                <a:solidFill>
                  <a:srgbClr val="4A4A4A"/>
                </a:solidFill>
                <a:effectLst/>
                <a:latin typeface="Helvetica Neue"/>
              </a:rPr>
              <a:t>âyetleridir</a:t>
            </a:r>
            <a:r>
              <a:rPr lang="tr-TR" sz="2400" b="1" i="1" dirty="0">
                <a:solidFill>
                  <a:srgbClr val="4A4A4A"/>
                </a:solidFill>
                <a:effectLst/>
                <a:latin typeface="Helvetica Neue"/>
              </a:rPr>
              <a:t> ve sen şüphesiz Allah’ın elçilerinden birisin.</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222059" y="0"/>
            <a:ext cx="2969941"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3"/>
              </a:rPr>
              <a:t>252</a:t>
            </a:r>
            <a:r>
              <a:rPr lang="tr-TR" sz="2200" b="1" i="0" u="none" strike="noStrike" dirty="0">
                <a:solidFill>
                  <a:srgbClr val="725945"/>
                </a:solidFill>
                <a:effectLst/>
                <a:latin typeface="Helvetica Neue"/>
                <a:hlinkClick r:id="rId3"/>
              </a:rPr>
              <a:t>.Ayet </a:t>
            </a:r>
            <a:br>
              <a:rPr lang="tr-TR" sz="2200" b="1" i="0" u="none" strike="noStrike" dirty="0">
                <a:solidFill>
                  <a:srgbClr val="725945"/>
                </a:solidFill>
                <a:effectLst/>
                <a:latin typeface="Helvetica Neue"/>
                <a:hlinkClick r:id="rId3"/>
              </a:rPr>
            </a:br>
            <a:endParaRPr lang="tr-TR" sz="2200" dirty="0"/>
          </a:p>
          <a:p>
            <a:endParaRPr lang="tr-TR" sz="2200" dirty="0"/>
          </a:p>
        </p:txBody>
      </p:sp>
    </p:spTree>
    <p:extLst>
      <p:ext uri="{BB962C8B-B14F-4D97-AF65-F5344CB8AC3E}">
        <p14:creationId xmlns:p14="http://schemas.microsoft.com/office/powerpoint/2010/main" val="634527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2"/>
            <a:ext cx="12192000" cy="2525907"/>
          </a:xfrm>
        </p:spPr>
        <p:txBody>
          <a:bodyPr>
            <a:normAutofit fontScale="90000"/>
          </a:bodyPr>
          <a:lstStyle/>
          <a:p>
            <a:r>
              <a:rPr lang="ar-AE" sz="3600" b="0" i="0" dirty="0">
                <a:solidFill>
                  <a:srgbClr val="725945"/>
                </a:solidFill>
                <a:effectLst/>
                <a:latin typeface="Elif1"/>
              </a:rPr>
              <a:t>يَٓا اَيُّهَا الَّذٖينَ اٰمَنُٓوا اِذَا تَدَايَنْتُمْ بِدَيْنٍ اِلٰٓى اَجَلٍ مُسَمًّى فَاكْتُبُوهُۜ وَلْيَكْتُبْ بَيْنَكُمْ كَاتِبٌ بِالْعَدْلِۖ</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وَلَا يَاْبَ كَاتِبٌ اَنْ يَكْتُبَ كَمَا عَلَّمَهُ اللّٰهُ فَلْيَكْتُبْۚ وَلْيُمْلِلِ الَّذٖى عَلَيْهِ الْحَقُّ وَلْيَتَّقِ اللّٰهَ رَبَّهُ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وَلَا يَبْخَسْ مِنْهُ شَيْـًٔاۜ فَاِنْ كَانَ الَّذٖى عَلَيْهِ الْحَقُّ سَفٖيهًا اَوْ</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3775587"/>
            <a:ext cx="12117355" cy="2970445"/>
          </a:xfrm>
        </p:spPr>
        <p:txBody>
          <a:bodyPr>
            <a:normAutofit fontScale="85000" lnSpcReduction="20000"/>
          </a:bodyPr>
          <a:lstStyle/>
          <a:p>
            <a:r>
              <a:rPr lang="tr-TR" sz="2400" b="1" i="1" u="none" strike="noStrike" dirty="0">
                <a:solidFill>
                  <a:srgbClr val="725945"/>
                </a:solidFill>
                <a:effectLst/>
                <a:latin typeface="Helvetica Neue"/>
              </a:rPr>
              <a:t>﴾282﴿</a:t>
            </a:r>
            <a:r>
              <a:rPr lang="tr-TR" sz="2400" b="1" i="1" dirty="0">
                <a:solidFill>
                  <a:srgbClr val="4A4A4A"/>
                </a:solidFill>
                <a:effectLst/>
                <a:latin typeface="Helvetica Neue"/>
              </a:rPr>
              <a:t>Ey iman edenler! Belirlenmiş bir zamana kadar bir borç ilişkisi kurduğunuzda bunu yazın. Aranızdan bir kâtip bunu adaletle yazsın. Kâtip Allah’ın kendisine öğrettiği gibi yazmaktan geri durmasın. Artık o yazsın, borçlu da yazdırsın; rabbi olan Allah’tan korksun ve borçtan hiçbir şeyi eksik bırakmasın. Eğer borçlu akılca zayıf veya eksik yahut kendisi yazdıramaz durumda olursa velisi adaletle yazdırsın. Erkeklerinizden iki şahidi de tanık tutun. Şahitler iki erkek olmazlarsa, rıza göstereceğiniz şahitlerden bir erkekle -biri yanılırsa diğerinin ona hatırlatması için- iki de kadın olsunlar. Çağrıldıklarında şahitler </a:t>
            </a:r>
            <a:r>
              <a:rPr lang="tr-TR" sz="2400" b="1" i="1" dirty="0" err="1">
                <a:solidFill>
                  <a:srgbClr val="4A4A4A"/>
                </a:solidFill>
                <a:effectLst/>
                <a:latin typeface="Helvetica Neue"/>
              </a:rPr>
              <a:t>gelmezlik</a:t>
            </a:r>
            <a:r>
              <a:rPr lang="tr-TR" sz="2400" b="1" i="1" dirty="0">
                <a:solidFill>
                  <a:srgbClr val="4A4A4A"/>
                </a:solidFill>
                <a:effectLst/>
                <a:latin typeface="Helvetica Neue"/>
              </a:rPr>
              <a:t> etmesinler. Borç küçük olsun büyük olsun vadesini belirterek onu yazmaktan üşenmeyin. Böyle yapmanız Allah katında daha adaletli, şahitlik için daha destekleyici ve şüpheye düşmemeniz için daha uygundur. Borç ilişkisinin, aranızda alıp vererek bitirdiğiniz peşin ticaret olması müstesnadır; onu yazmamanızda sizin için bir sakınca yoktur. Alış veriş yaptığınızda şahit tutun. Kâtip de şahit de zarar görmesin. Eğer zarar verirseniz şüphesiz bu sizin yoldan çıkmanız demektir. Allah’tan korkun, Allah size öğretiyor, Allah her şeyi hakkıyla bilmektedir.</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21698" y="0"/>
            <a:ext cx="3070302"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282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2961151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91470"/>
            <a:ext cx="12192000" cy="2797994"/>
          </a:xfrm>
        </p:spPr>
        <p:txBody>
          <a:bodyPr>
            <a:normAutofit/>
          </a:bodyPr>
          <a:lstStyle/>
          <a:p>
            <a:r>
              <a:rPr lang="tr-TR" sz="2000" b="1" i="1" u="none" strike="noStrike" dirty="0">
                <a:solidFill>
                  <a:srgbClr val="725945"/>
                </a:solidFill>
                <a:effectLst/>
                <a:latin typeface="Helvetica Neue"/>
              </a:rPr>
              <a:t>﴾3-4﴿</a:t>
            </a:r>
            <a:r>
              <a:rPr lang="tr-TR" sz="2000" b="1" i="1" dirty="0">
                <a:solidFill>
                  <a:srgbClr val="4A4A4A"/>
                </a:solidFill>
                <a:effectLst/>
                <a:latin typeface="Helvetica Neue"/>
              </a:rPr>
              <a:t>O sana kitabı, gerçeğin ta kendisi ve öncekileri doğrulayıcı olarak indirmiştir; daha önce insanlara doğru yolu göstermek üzere Tevrat ve İncil’i indirmişti; </a:t>
            </a:r>
            <a:r>
              <a:rPr lang="tr-TR" sz="2000" b="1" i="1" dirty="0" err="1">
                <a:solidFill>
                  <a:srgbClr val="4A4A4A"/>
                </a:solidFill>
                <a:effectLst/>
                <a:latin typeface="Helvetica Neue"/>
              </a:rPr>
              <a:t>furkanı</a:t>
            </a:r>
            <a:r>
              <a:rPr lang="tr-TR" sz="2000" b="1" i="1" dirty="0">
                <a:solidFill>
                  <a:srgbClr val="4A4A4A"/>
                </a:solidFill>
                <a:effectLst/>
                <a:latin typeface="Helvetica Neue"/>
              </a:rPr>
              <a:t> da indirdi. Bilinmeli ki Allah’ın </a:t>
            </a:r>
            <a:r>
              <a:rPr lang="tr-TR" sz="2000" b="1" i="1" dirty="0" err="1">
                <a:solidFill>
                  <a:srgbClr val="4A4A4A"/>
                </a:solidFill>
                <a:effectLst/>
                <a:latin typeface="Helvetica Neue"/>
              </a:rPr>
              <a:t>âyetlerini</a:t>
            </a:r>
            <a:r>
              <a:rPr lang="tr-TR" sz="2000" b="1" i="1" dirty="0">
                <a:solidFill>
                  <a:srgbClr val="4A4A4A"/>
                </a:solidFill>
                <a:effectLst/>
                <a:latin typeface="Helvetica Neue"/>
              </a:rPr>
              <a:t> inkâr edenler için şiddetli bir azap vardır. Allah suçlunun hakkından gelen mutlak güç sahibidir.</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408020" y="-30779"/>
            <a:ext cx="378398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3 - 4.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07412"/>
            <a:ext cx="12192000" cy="1635760"/>
          </a:xfrm>
        </p:spPr>
        <p:txBody>
          <a:bodyPr>
            <a:noAutofit/>
          </a:bodyPr>
          <a:lstStyle/>
          <a:p>
            <a:pPr rtl="1"/>
            <a:r>
              <a:rPr lang="ar-AE" sz="3600" b="0" i="0" dirty="0">
                <a:solidFill>
                  <a:srgbClr val="725945"/>
                </a:solidFill>
                <a:effectLst/>
                <a:latin typeface="Elif1"/>
              </a:rPr>
              <a:t>نَزَّلَ عَلَيْكَ الْكِتَابَ بِالْحَقِّ مُصَدِّقًا لِمَا بَيْنَ يَدَيْهِ وَاَنْزَلَ التَّوْرٰيةَ وَالْاِنْجٖيلَۙ</a:t>
            </a:r>
            <a:r>
              <a:rPr lang="ar-AE" sz="3600" b="1" i="0" u="none" strike="noStrike" dirty="0">
                <a:solidFill>
                  <a:srgbClr val="725945"/>
                </a:solidFill>
                <a:effectLst/>
                <a:latin typeface="Elif1"/>
              </a:rPr>
              <a:t>﴿٣﴾</a:t>
            </a:r>
            <a:r>
              <a:rPr lang="tr-TR" sz="3600" b="1" i="0" u="none" strike="noStrike" dirty="0">
                <a:solidFill>
                  <a:srgbClr val="725945"/>
                </a:solidFill>
                <a:effectLst/>
                <a:latin typeface="Elif1"/>
              </a:rPr>
              <a:t/>
            </a:r>
            <a:br>
              <a:rPr lang="tr-TR" sz="3600" b="1" i="0" u="none" strike="noStrike" dirty="0">
                <a:solidFill>
                  <a:srgbClr val="725945"/>
                </a:solidFill>
                <a:effectLst/>
                <a:latin typeface="Elif1"/>
              </a:rPr>
            </a:br>
            <a:r>
              <a:rPr lang="ar-AE" sz="3600" b="0" i="0" dirty="0">
                <a:solidFill>
                  <a:srgbClr val="725945"/>
                </a:solidFill>
                <a:effectLst/>
                <a:latin typeface="Elif1"/>
              </a:rPr>
              <a:t/>
            </a:r>
            <a:br>
              <a:rPr lang="ar-AE" sz="3600" b="0" i="0" dirty="0">
                <a:solidFill>
                  <a:srgbClr val="725945"/>
                </a:solidFill>
                <a:effectLst/>
                <a:latin typeface="Elif1"/>
              </a:rPr>
            </a:br>
            <a:r>
              <a:rPr lang="ar-AE" sz="3600" b="0" i="0" dirty="0">
                <a:solidFill>
                  <a:srgbClr val="725945"/>
                </a:solidFill>
                <a:effectLst/>
                <a:latin typeface="Elif1"/>
              </a:rPr>
              <a:t>مِنْ قَبْلُ هُدًى لِلنَّاسِ وَاَنْزَلَ الْفُرْقَانَؕ اِنَّ الَّذٖينَ كَفَرُوا بِاٰيَاتِ اللّٰهِ لَهُمْ عَذَابٌ شَدٖيدٌؕ وَاللّٰهُ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عَزٖيزٌ ذُو انْتِقَامٍ</a:t>
            </a:r>
            <a:r>
              <a:rPr lang="ar-AE" sz="3600" b="1" i="0" u="none" strike="noStrike" dirty="0">
                <a:solidFill>
                  <a:srgbClr val="725945"/>
                </a:solidFill>
                <a:effectLst/>
                <a:latin typeface="Elif1"/>
              </a:rPr>
              <a:t>﴿٤﴾</a:t>
            </a:r>
            <a:endParaRPr lang="ar-AE" sz="3600" b="0" i="0" dirty="0">
              <a:solidFill>
                <a:srgbClr val="725945"/>
              </a:solidFill>
              <a:effectLst/>
              <a:latin typeface="Elif1"/>
            </a:endParaRPr>
          </a:p>
        </p:txBody>
      </p:sp>
    </p:spTree>
    <p:extLst>
      <p:ext uri="{BB962C8B-B14F-4D97-AF65-F5344CB8AC3E}">
        <p14:creationId xmlns:p14="http://schemas.microsoft.com/office/powerpoint/2010/main" val="1245659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68683"/>
            <a:ext cx="12192000" cy="2797994"/>
          </a:xfrm>
        </p:spPr>
        <p:txBody>
          <a:bodyPr>
            <a:normAutofit/>
          </a:bodyPr>
          <a:lstStyle/>
          <a:p>
            <a:r>
              <a:rPr lang="tr-TR" sz="2000" b="1" i="1" u="none" strike="noStrike" dirty="0">
                <a:solidFill>
                  <a:srgbClr val="725945"/>
                </a:solidFill>
                <a:effectLst/>
                <a:latin typeface="Helvetica Neue"/>
              </a:rPr>
              <a:t>﴾21﴿</a:t>
            </a:r>
            <a:r>
              <a:rPr lang="tr-TR" sz="2000" b="1" i="1" dirty="0">
                <a:solidFill>
                  <a:srgbClr val="4A4A4A"/>
                </a:solidFill>
                <a:effectLst/>
                <a:latin typeface="Helvetica Neue"/>
              </a:rPr>
              <a:t>Allah’ın </a:t>
            </a:r>
            <a:r>
              <a:rPr lang="tr-TR" sz="2000" b="1" i="1" dirty="0" err="1">
                <a:solidFill>
                  <a:srgbClr val="4A4A4A"/>
                </a:solidFill>
                <a:effectLst/>
                <a:latin typeface="Helvetica Neue"/>
              </a:rPr>
              <a:t>âyetlerini</a:t>
            </a:r>
            <a:r>
              <a:rPr lang="tr-TR" sz="2000" b="1" i="1" dirty="0">
                <a:solidFill>
                  <a:srgbClr val="4A4A4A"/>
                </a:solidFill>
                <a:effectLst/>
                <a:latin typeface="Helvetica Neue"/>
              </a:rPr>
              <a:t> inkâr edenler, haksız yere peygamberlerin canlarına kıyanlar ve adalet isteyen insanları öldürenler var ya, onlara can yakan bir azabı müjdele!</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63415" y="-30779"/>
            <a:ext cx="3828585"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21.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526294"/>
            <a:ext cx="12192000" cy="1635760"/>
          </a:xfrm>
        </p:spPr>
        <p:txBody>
          <a:bodyPr>
            <a:noAutofit/>
          </a:bodyPr>
          <a:lstStyle/>
          <a:p>
            <a:r>
              <a:rPr lang="ar-AE" sz="3600" b="0" i="0" dirty="0">
                <a:solidFill>
                  <a:srgbClr val="725945"/>
                </a:solidFill>
                <a:effectLst/>
                <a:latin typeface="Elif1"/>
              </a:rPr>
              <a:t>اِنَّ الَّذٖينَ يَكْفُرُونَ بِاٰيَاتِ اللّٰهِ وَيَقْتُلُونَ النَّبِيّٖنَ بِغَيْرِ حَقٍّۙ وَيَقْتُلُونَ الَّذٖينَ يَاْمُرُونَ بِالْقِسْطِ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النَّاسِۙ فَبَشِّرْهُمْ بِعَذَابٍ اَلٖيمٍ</a:t>
            </a:r>
            <a:r>
              <a:rPr lang="ar-AE" sz="3600" b="1" i="0" u="none" strike="noStrike" dirty="0">
                <a:solidFill>
                  <a:srgbClr val="725945"/>
                </a:solidFill>
                <a:effectLst/>
                <a:latin typeface="Elif1"/>
              </a:rPr>
              <a:t>﴿٢١﴾</a:t>
            </a:r>
            <a:endParaRPr lang="tr-TR" sz="3600" dirty="0"/>
          </a:p>
        </p:txBody>
      </p:sp>
    </p:spTree>
    <p:extLst>
      <p:ext uri="{BB962C8B-B14F-4D97-AF65-F5344CB8AC3E}">
        <p14:creationId xmlns:p14="http://schemas.microsoft.com/office/powerpoint/2010/main" val="2620038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68683"/>
            <a:ext cx="12192000" cy="2797994"/>
          </a:xfrm>
        </p:spPr>
        <p:txBody>
          <a:bodyPr>
            <a:normAutofit/>
          </a:bodyPr>
          <a:lstStyle/>
          <a:p>
            <a:r>
              <a:rPr lang="tr-TR" sz="2000" b="1" i="1" u="none" strike="noStrike" dirty="0">
                <a:solidFill>
                  <a:srgbClr val="725945"/>
                </a:solidFill>
                <a:effectLst/>
                <a:latin typeface="Helvetica Neue"/>
              </a:rPr>
              <a:t>﴾71﴿</a:t>
            </a:r>
            <a:r>
              <a:rPr lang="tr-TR" sz="2000" b="1" i="1" dirty="0">
                <a:solidFill>
                  <a:srgbClr val="4A4A4A"/>
                </a:solidFill>
                <a:effectLst/>
                <a:latin typeface="Helvetica Neue"/>
              </a:rPr>
              <a:t>Ey </a:t>
            </a:r>
            <a:r>
              <a:rPr lang="tr-TR" sz="2000" b="1" i="1" dirty="0" err="1">
                <a:solidFill>
                  <a:srgbClr val="4A4A4A"/>
                </a:solidFill>
                <a:effectLst/>
                <a:latin typeface="Helvetica Neue"/>
              </a:rPr>
              <a:t>Ehl</a:t>
            </a:r>
            <a:r>
              <a:rPr lang="tr-TR" sz="2000" b="1" i="1" dirty="0">
                <a:solidFill>
                  <a:srgbClr val="4A4A4A"/>
                </a:solidFill>
                <a:effectLst/>
                <a:latin typeface="Helvetica Neue"/>
              </a:rPr>
              <a:t>-i kitap! Neden hakkı bâtıl ile karıştırıyor ve bile bile gerçeği gizliyorsunuz?</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63415" y="-30779"/>
            <a:ext cx="3828585"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71.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90320"/>
            <a:ext cx="12192000" cy="1635760"/>
          </a:xfrm>
        </p:spPr>
        <p:txBody>
          <a:bodyPr>
            <a:noAutofit/>
          </a:bodyPr>
          <a:lstStyle/>
          <a:p>
            <a:r>
              <a:rPr lang="ar-AE" sz="3600" b="0" i="0" dirty="0">
                <a:solidFill>
                  <a:srgbClr val="725945"/>
                </a:solidFill>
                <a:effectLst/>
                <a:latin typeface="Elif1"/>
              </a:rPr>
              <a:t>يَٓا اَهْلَ الْكِتَابِ لِمَ تَلْبِسُونَ الْحَقَّ بِالْبَاطِلِ وَتَكْتُمُونَ الْحَقَّ وَاَنْتُمْ تَعْلَمُونَࣖ</a:t>
            </a:r>
            <a:r>
              <a:rPr lang="ar-AE" sz="3600" b="1" i="0" u="none" strike="noStrike" dirty="0">
                <a:solidFill>
                  <a:srgbClr val="725945"/>
                </a:solidFill>
                <a:effectLst/>
                <a:latin typeface="Elif1"/>
              </a:rPr>
              <a:t>﴿٧١﴾</a:t>
            </a:r>
            <a:endParaRPr lang="tr-TR" sz="3600" dirty="0"/>
          </a:p>
        </p:txBody>
      </p:sp>
    </p:spTree>
    <p:extLst>
      <p:ext uri="{BB962C8B-B14F-4D97-AF65-F5344CB8AC3E}">
        <p14:creationId xmlns:p14="http://schemas.microsoft.com/office/powerpoint/2010/main" val="1597603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68683"/>
            <a:ext cx="12192000" cy="2797994"/>
          </a:xfrm>
        </p:spPr>
        <p:txBody>
          <a:bodyPr>
            <a:normAutofit/>
          </a:bodyPr>
          <a:lstStyle/>
          <a:p>
            <a:r>
              <a:rPr lang="tr-TR" sz="2000" b="1" i="1" u="none" strike="noStrike" dirty="0">
                <a:solidFill>
                  <a:srgbClr val="725945"/>
                </a:solidFill>
                <a:effectLst/>
                <a:latin typeface="Helvetica Neue"/>
              </a:rPr>
              <a:t>﴾86﴿</a:t>
            </a:r>
            <a:r>
              <a:rPr lang="tr-TR" sz="2000" b="1" i="1" dirty="0">
                <a:solidFill>
                  <a:srgbClr val="4A4A4A"/>
                </a:solidFill>
                <a:effectLst/>
                <a:latin typeface="Helvetica Neue"/>
              </a:rPr>
              <a:t>İman edip bu resulün hak olduğuna şahit olduktan ve kendilerine apaçık kanıtlar geldikten sonra inkârcılığa sapan bir kavme Allah nasıl hidayet nasip eder? Allah zalimler topluluğunu doğru yola iletmez.</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29961" y="-30779"/>
            <a:ext cx="3862039"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86.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545959"/>
            <a:ext cx="12192000" cy="1635760"/>
          </a:xfrm>
        </p:spPr>
        <p:txBody>
          <a:bodyPr>
            <a:noAutofit/>
          </a:bodyPr>
          <a:lstStyle/>
          <a:p>
            <a:r>
              <a:rPr lang="ar-AE" sz="3600" b="0" i="0" dirty="0">
                <a:solidFill>
                  <a:srgbClr val="725945"/>
                </a:solidFill>
                <a:effectLst/>
                <a:latin typeface="Elif1"/>
              </a:rPr>
              <a:t>كَيْفَ يَهْدِى اللّٰهُ قَوْمًا كَفَرُوا بَعْدَ اٖيمَانِهِمْ وَشَهِدُٓوا اَنَّ الرَّسُولَ حَقٌّ وَجَٓاءَهُمُ الْبَيِّنَاتُۜ وَاللّٰهُ لَا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يَهْدِى الْقَوْمَ الظَّالِمٖينَ</a:t>
            </a:r>
            <a:r>
              <a:rPr lang="ar-AE" sz="3600" b="1" i="0" u="none" strike="noStrike" dirty="0">
                <a:solidFill>
                  <a:srgbClr val="725945"/>
                </a:solidFill>
                <a:effectLst/>
                <a:latin typeface="Elif1"/>
              </a:rPr>
              <a:t>﴿٨٦﴾</a:t>
            </a:r>
            <a:endParaRPr lang="tr-TR" sz="3600" dirty="0"/>
          </a:p>
        </p:txBody>
      </p:sp>
    </p:spTree>
    <p:extLst>
      <p:ext uri="{BB962C8B-B14F-4D97-AF65-F5344CB8AC3E}">
        <p14:creationId xmlns:p14="http://schemas.microsoft.com/office/powerpoint/2010/main" val="2664587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68683"/>
            <a:ext cx="12192000" cy="2797994"/>
          </a:xfrm>
        </p:spPr>
        <p:txBody>
          <a:bodyPr>
            <a:normAutofit/>
          </a:bodyPr>
          <a:lstStyle/>
          <a:p>
            <a:r>
              <a:rPr lang="tr-TR" sz="2000" b="1" i="1" u="none" strike="noStrike" dirty="0">
                <a:solidFill>
                  <a:srgbClr val="725945"/>
                </a:solidFill>
                <a:effectLst/>
                <a:latin typeface="Helvetica Neue"/>
              </a:rPr>
              <a:t>﴾102﴿</a:t>
            </a:r>
            <a:r>
              <a:rPr lang="tr-TR" sz="2000" b="1" i="1" dirty="0">
                <a:solidFill>
                  <a:srgbClr val="4A4A4A"/>
                </a:solidFill>
                <a:effectLst/>
                <a:latin typeface="Helvetica Neue"/>
              </a:rPr>
              <a:t>Ey iman edenler! Allah’a karşı gereği gibi saygılı olun ve ancak Müslüman olarak can verin.</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508381" y="47717"/>
            <a:ext cx="3683619"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102.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90320"/>
            <a:ext cx="12192000" cy="1635760"/>
          </a:xfrm>
        </p:spPr>
        <p:txBody>
          <a:bodyPr>
            <a:noAutofit/>
          </a:bodyPr>
          <a:lstStyle/>
          <a:p>
            <a:r>
              <a:rPr lang="ar-AE" sz="4000" b="0" i="0" dirty="0">
                <a:solidFill>
                  <a:srgbClr val="725945"/>
                </a:solidFill>
                <a:effectLst/>
                <a:latin typeface="Elif1"/>
              </a:rPr>
              <a:t>يَٓا اَيُّهَا الَّذٖينَ اٰمَنُوا اتَّقُوا اللّٰهَ حَقَّ تُقَاتِهٖ وَلَا تَمُوتُنَّ اِلَّا وَاَنْتُمْ مُسْلِمُونَ</a:t>
            </a:r>
            <a:r>
              <a:rPr lang="ar-AE" sz="4000" b="1" i="0" u="none" strike="noStrike" dirty="0">
                <a:solidFill>
                  <a:srgbClr val="725945"/>
                </a:solidFill>
                <a:effectLst/>
                <a:latin typeface="Elif1"/>
              </a:rPr>
              <a:t>﴿١٠٢﴾</a:t>
            </a:r>
            <a:endParaRPr lang="tr-TR" sz="4000" dirty="0"/>
          </a:p>
        </p:txBody>
      </p:sp>
    </p:spTree>
    <p:extLst>
      <p:ext uri="{BB962C8B-B14F-4D97-AF65-F5344CB8AC3E}">
        <p14:creationId xmlns:p14="http://schemas.microsoft.com/office/powerpoint/2010/main" val="963174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68683"/>
            <a:ext cx="12192000" cy="2797994"/>
          </a:xfrm>
        </p:spPr>
        <p:txBody>
          <a:bodyPr>
            <a:normAutofit/>
          </a:bodyPr>
          <a:lstStyle/>
          <a:p>
            <a:r>
              <a:rPr lang="tr-TR" sz="2000" b="1" i="1" u="none" strike="noStrike" dirty="0">
                <a:solidFill>
                  <a:srgbClr val="725945"/>
                </a:solidFill>
                <a:effectLst/>
                <a:latin typeface="Helvetica Neue"/>
              </a:rPr>
              <a:t>﴾108﴿</a:t>
            </a:r>
            <a:r>
              <a:rPr lang="tr-TR" sz="2000" b="1" i="1" dirty="0">
                <a:solidFill>
                  <a:srgbClr val="4A4A4A"/>
                </a:solidFill>
                <a:effectLst/>
                <a:latin typeface="Helvetica Neue"/>
              </a:rPr>
              <a:t>İşte bunlar Allah’ın </a:t>
            </a:r>
            <a:r>
              <a:rPr lang="tr-TR" sz="2000" b="1" i="1" dirty="0" err="1">
                <a:solidFill>
                  <a:srgbClr val="4A4A4A"/>
                </a:solidFill>
                <a:effectLst/>
                <a:latin typeface="Helvetica Neue"/>
              </a:rPr>
              <a:t>âyetleridir</a:t>
            </a:r>
            <a:r>
              <a:rPr lang="tr-TR" sz="2000" b="1" i="1" dirty="0">
                <a:solidFill>
                  <a:srgbClr val="4A4A4A"/>
                </a:solidFill>
                <a:effectLst/>
                <a:latin typeface="Helvetica Neue"/>
              </a:rPr>
              <a:t>. Bunları sana gerçek olarak okumaktayız. Allah hiçbir varlığa zulmedilmesini istemez.</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63415" y="-30779"/>
            <a:ext cx="3828585"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108.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90320"/>
            <a:ext cx="12192000" cy="1635760"/>
          </a:xfrm>
        </p:spPr>
        <p:txBody>
          <a:bodyPr>
            <a:noAutofit/>
          </a:bodyPr>
          <a:lstStyle/>
          <a:p>
            <a:r>
              <a:rPr lang="ar-AE" sz="4000" b="0" i="0" dirty="0">
                <a:solidFill>
                  <a:srgbClr val="725945"/>
                </a:solidFill>
                <a:effectLst/>
                <a:latin typeface="Elif1"/>
              </a:rPr>
              <a:t>تِلْكَ اٰيَاتُ اللّٰهِ نَتْلُوهَا عَلَيْكَ بِالْحَقِّۜ وَمَا اللّٰهُ يُرٖيدُ ظُلْمًا لِلْعَالَمٖينَ</a:t>
            </a:r>
            <a:r>
              <a:rPr lang="ar-AE" sz="4000" b="1" i="0" u="none" strike="noStrike" dirty="0">
                <a:solidFill>
                  <a:srgbClr val="725945"/>
                </a:solidFill>
                <a:effectLst/>
                <a:latin typeface="Elif1"/>
              </a:rPr>
              <a:t>﴿١٠٨﴾</a:t>
            </a:r>
            <a:endParaRPr lang="tr-TR" sz="4000" dirty="0"/>
          </a:p>
        </p:txBody>
      </p:sp>
    </p:spTree>
    <p:extLst>
      <p:ext uri="{BB962C8B-B14F-4D97-AF65-F5344CB8AC3E}">
        <p14:creationId xmlns:p14="http://schemas.microsoft.com/office/powerpoint/2010/main" val="3472973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68683"/>
            <a:ext cx="12192000" cy="2797994"/>
          </a:xfrm>
        </p:spPr>
        <p:txBody>
          <a:bodyPr>
            <a:normAutofit/>
          </a:bodyPr>
          <a:lstStyle/>
          <a:p>
            <a:r>
              <a:rPr lang="tr-TR" sz="2000" b="1" i="1" u="none" strike="noStrike" dirty="0">
                <a:solidFill>
                  <a:srgbClr val="725945"/>
                </a:solidFill>
                <a:effectLst/>
                <a:latin typeface="Helvetica Neue"/>
              </a:rPr>
              <a:t>﴾112﴿</a:t>
            </a:r>
            <a:r>
              <a:rPr lang="tr-TR" sz="2000" b="1" i="1" dirty="0">
                <a:solidFill>
                  <a:srgbClr val="4A4A4A"/>
                </a:solidFill>
                <a:effectLst/>
                <a:latin typeface="Helvetica Neue"/>
              </a:rPr>
              <a:t>Allah’tan bir ipe ve insanlardan bir ipe tutunmadıkça, nerede bulunurlarsa bulunsunlar, onlara alçaklık damgası vurulmuş; Allah’ın gazabına uğramışlar ve aşağılanmaya mahkûm olmuşlardır. Bu, onların Allah’ın </a:t>
            </a:r>
            <a:r>
              <a:rPr lang="tr-TR" sz="2000" b="1" i="1" dirty="0" err="1">
                <a:solidFill>
                  <a:srgbClr val="4A4A4A"/>
                </a:solidFill>
                <a:effectLst/>
                <a:latin typeface="Helvetica Neue"/>
              </a:rPr>
              <a:t>âyetlerini</a:t>
            </a:r>
            <a:r>
              <a:rPr lang="tr-TR" sz="2000" b="1" i="1" dirty="0">
                <a:solidFill>
                  <a:srgbClr val="4A4A4A"/>
                </a:solidFill>
                <a:effectLst/>
                <a:latin typeface="Helvetica Neue"/>
              </a:rPr>
              <a:t> inkâr etmeleri ve haksız yere peygamberleri öldürmeleri yüzündendir. Bu (cüretleri de) onların isyan etmiş ve haddi aşmış bulunmalarındandır.</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18810" y="-30779"/>
            <a:ext cx="387319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112.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989736"/>
            <a:ext cx="12192000" cy="1635760"/>
          </a:xfrm>
        </p:spPr>
        <p:txBody>
          <a:bodyPr>
            <a:noAutofit/>
          </a:bodyPr>
          <a:lstStyle/>
          <a:p>
            <a:r>
              <a:rPr lang="ar-AE" sz="3600" b="0" i="0" dirty="0">
                <a:solidFill>
                  <a:srgbClr val="725945"/>
                </a:solidFill>
                <a:effectLst/>
                <a:latin typeface="Elif1"/>
              </a:rPr>
              <a:t>ضُرِبَتْ عَلَيْهِمُ الذِّلَّةُ اَيْنَ مَا ثُقِفُٓوا اِلَّا بِحَبْلٍ مِنَ اللّٰهِ وَحَبْلٍ مِنَ النَّاسِ وَبَٓاؤُ۫ بِغَضَبٍ مِنَ اللّٰهِ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وَضُرِبَتْ عَلَيْهِمُ الْمَسْكَنَةُؕ ذٰلِكَ بِاَنَّهُمْ كَانُوا يَكْفُرُونَ بِاٰيَاتِ اللّٰهِ وَيَقْتُلُونَ الْاَنْبِيَٓاءَ بِغَيْرِ حَقٍّؕ</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ذٰلِكَ بِمَا عَصَوْا وَكَانُوا يَعْتَدُونَࣞ</a:t>
            </a:r>
            <a:r>
              <a:rPr lang="ar-AE" sz="3600" b="1" i="0" u="none" strike="noStrike" dirty="0">
                <a:solidFill>
                  <a:srgbClr val="725945"/>
                </a:solidFill>
                <a:effectLst/>
                <a:latin typeface="Elif1"/>
              </a:rPr>
              <a:t>﴿١١٢﴾</a:t>
            </a:r>
            <a:endParaRPr lang="tr-TR" sz="3600" dirty="0"/>
          </a:p>
        </p:txBody>
      </p:sp>
    </p:spTree>
    <p:extLst>
      <p:ext uri="{BB962C8B-B14F-4D97-AF65-F5344CB8AC3E}">
        <p14:creationId xmlns:p14="http://schemas.microsoft.com/office/powerpoint/2010/main" val="857447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9832" y="5459003"/>
            <a:ext cx="12192000" cy="2797994"/>
          </a:xfrm>
        </p:spPr>
        <p:txBody>
          <a:bodyPr>
            <a:normAutofit/>
          </a:bodyPr>
          <a:lstStyle/>
          <a:p>
            <a:r>
              <a:rPr lang="tr-TR" sz="1500" b="1" i="1" u="none" strike="noStrike" dirty="0">
                <a:solidFill>
                  <a:srgbClr val="725945"/>
                </a:solidFill>
                <a:effectLst/>
                <a:latin typeface="Helvetica Neue"/>
              </a:rPr>
              <a:t>﴾154﴿</a:t>
            </a:r>
            <a:r>
              <a:rPr lang="tr-TR" sz="1500" b="1" i="1" dirty="0">
                <a:solidFill>
                  <a:srgbClr val="4A4A4A"/>
                </a:solidFill>
                <a:effectLst/>
                <a:latin typeface="Helvetica Neue"/>
              </a:rPr>
              <a:t>Sonra o kederin ardından Allah size bir güven, bir grubunuzu kendinden geçiren uyuklama hali verdi; bir grup da kendi canlarının derdine düşmüşler, Allah hakkında haksız yere Cahiliye düşüncelerine kapılarak, “Bu işten bize ne?” diyorlardı. De ki: “İşin tamamı Allah’a aittir.” Sana açmadıklarını içlerinde gizliyorlar: “Bu işte bizim görüşümüz alınsaydı burada öldürülmezdik” diyorlar. De ki: “Evlerinizde dahi olsaydınız, yine de haklarında ölüm yazılmış olanlar ölüp düşecekleri yere geleceklerdi. Bu, Allah’ın içinizde olanı ortaya çıkarması ve kalplerinizdeki şüpheyi gidermesi içindir. Allah kalplerde olanı bilir.”</a:t>
            </a:r>
            <a:endParaRPr lang="tr-TR" sz="15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408020" y="-30779"/>
            <a:ext cx="378398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154.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3551739"/>
            <a:ext cx="12192000" cy="1635760"/>
          </a:xfrm>
        </p:spPr>
        <p:txBody>
          <a:bodyPr>
            <a:noAutofit/>
          </a:bodyPr>
          <a:lstStyle/>
          <a:p>
            <a:r>
              <a:rPr lang="ar-AE" sz="3600" b="0" i="0" dirty="0">
                <a:solidFill>
                  <a:srgbClr val="725945"/>
                </a:solidFill>
                <a:effectLst/>
                <a:latin typeface="Elif1"/>
              </a:rPr>
              <a:t>ثُمَّ اَنْزَلَ عَلَيْكُمْ مِنْ بَعْدِ الْغَمِّ اَمَنَةً نُعَاسًا يَغْشٰى طَٓائِفَةً مِنْكُمْۙ وَطَٓائِفَةٌ قَدْ اَهَمَّتْهُمْ اَنْفُسُهُمْ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يَظُنُّونَ بِاللّٰهِ غَيْرَ الْحَقِّ ظَنَّ الْجَاهِلِيَّةِۜ يَقُولُونَ هَلْ لَنَا مِنَ الْاَمْرِ مِنْ شَىْءٍۜ قُلْ اِنَّ الْاَمْرَ</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كُلَّهُ لِلّٰهِۜ يُخْفُونَ فٖٓى اَنْفُسِهِمْ مَا لَا يُبْدُونَ لَكَۜ يَقُولُونَ لَوْ كَانَ لَنَا مِنَ الْاَمْرِ شَىْءٌ مَا قُتِلْنَا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هٰهُنَاۜ قُلْ لَوْ كُنْتُمْ فٖى بُيُوتِكُمْ لَبَرَزَ الَّذٖينَ كُتِبَ عَلَيْهِمُ الْقَتْلُ اِلٰى مَضَاجِعِهِمْۚ وَلِيَبْتَلِىَ اللّٰهُ مَا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فٖى صُدُورِكُمْ وَلِيُمَحِّصَ مَا فٖى قُلُوبِكُمْۜ وَاللّٰهُ عَلٖيمٌ بِذَاتِ الصُّدُورِ۟</a:t>
            </a:r>
            <a:r>
              <a:rPr lang="ar-AE" sz="3600" b="1" i="0" u="none" strike="noStrike" dirty="0">
                <a:solidFill>
                  <a:srgbClr val="725945"/>
                </a:solidFill>
                <a:effectLst/>
                <a:latin typeface="Elif1"/>
              </a:rPr>
              <a:t>﴿١٥٤﴾</a:t>
            </a:r>
            <a:endParaRPr lang="tr-TR" sz="3600" dirty="0"/>
          </a:p>
        </p:txBody>
      </p:sp>
    </p:spTree>
    <p:extLst>
      <p:ext uri="{BB962C8B-B14F-4D97-AF65-F5344CB8AC3E}">
        <p14:creationId xmlns:p14="http://schemas.microsoft.com/office/powerpoint/2010/main" val="3766276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68683"/>
            <a:ext cx="12192000" cy="2797994"/>
          </a:xfrm>
        </p:spPr>
        <p:txBody>
          <a:bodyPr>
            <a:normAutofit/>
          </a:bodyPr>
          <a:lstStyle/>
          <a:p>
            <a:r>
              <a:rPr lang="tr-TR" sz="2000" b="1" i="1" u="none" strike="noStrike" dirty="0">
                <a:solidFill>
                  <a:srgbClr val="725945"/>
                </a:solidFill>
                <a:effectLst/>
                <a:latin typeface="Helvetica Neue"/>
              </a:rPr>
              <a:t>﴾181﴿</a:t>
            </a:r>
            <a:r>
              <a:rPr lang="tr-TR" sz="2000" b="1" i="1" dirty="0">
                <a:solidFill>
                  <a:srgbClr val="4A4A4A"/>
                </a:solidFill>
                <a:effectLst/>
                <a:latin typeface="Helvetica Neue"/>
              </a:rPr>
              <a:t>“Allah fakirdir, biz zenginiz” diyenlerin sözünü </a:t>
            </a:r>
            <a:r>
              <a:rPr lang="tr-TR" sz="2000" b="1" i="1" dirty="0" err="1">
                <a:solidFill>
                  <a:srgbClr val="4A4A4A"/>
                </a:solidFill>
                <a:effectLst/>
                <a:latin typeface="Helvetica Neue"/>
              </a:rPr>
              <a:t>andolsun</a:t>
            </a:r>
            <a:r>
              <a:rPr lang="tr-TR" sz="2000" b="1" i="1" dirty="0">
                <a:solidFill>
                  <a:srgbClr val="4A4A4A"/>
                </a:solidFill>
                <a:effectLst/>
                <a:latin typeface="Helvetica Neue"/>
              </a:rPr>
              <a:t> ki Allah işitmiştir. </a:t>
            </a:r>
            <a:r>
              <a:rPr lang="tr-TR" sz="2000" b="1" i="1">
                <a:solidFill>
                  <a:srgbClr val="4A4A4A"/>
                </a:solidFill>
                <a:effectLst/>
                <a:latin typeface="Helvetica Neue"/>
              </a:rPr>
              <a:t>Hem bu söylediklerini hem de haksız yere peygamberleri öldürmelerini elbette (bir tarafa) yazacağız ve “Yakıcı azabı tadın!” diyeceğiz.</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52263" y="-30779"/>
            <a:ext cx="3839737"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181.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46549"/>
            <a:ext cx="12192000" cy="1635760"/>
          </a:xfrm>
        </p:spPr>
        <p:txBody>
          <a:bodyPr>
            <a:noAutofit/>
          </a:bodyPr>
          <a:lstStyle/>
          <a:p>
            <a:r>
              <a:rPr lang="ar-AE" sz="3600" b="0" i="0" dirty="0">
                <a:solidFill>
                  <a:srgbClr val="725945"/>
                </a:solidFill>
                <a:effectLst/>
                <a:latin typeface="Elif1"/>
              </a:rPr>
              <a:t>لَقَدْ سَمِـعَ اللّٰهُ قَوْلَ الَّذٖينَ قَالُٓوا اِنَّ اللّٰهَ فَقٖيرٌ وَنَحْنُ اَغْنِيَٓاءُۘ سَنَكْتُبُ مَا قَالُوا وَقَتْلَهُمُ الْاَنْبِيَٓاءَ</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بِغَيْرِ حَقٍّۙ وَنَقُولُ ذُوقُوا عَذَابَ الْحَرٖيقِ</a:t>
            </a:r>
            <a:r>
              <a:rPr lang="ar-AE" sz="3600" b="1" i="0" u="none" strike="noStrike" dirty="0">
                <a:solidFill>
                  <a:srgbClr val="725945"/>
                </a:solidFill>
                <a:effectLst/>
                <a:latin typeface="Elif1"/>
              </a:rPr>
              <a:t>﴿١٨١﴾</a:t>
            </a:r>
            <a:endParaRPr lang="tr-TR" sz="3600" dirty="0"/>
          </a:p>
        </p:txBody>
      </p:sp>
    </p:spTree>
    <p:extLst>
      <p:ext uri="{BB962C8B-B14F-4D97-AF65-F5344CB8AC3E}">
        <p14:creationId xmlns:p14="http://schemas.microsoft.com/office/powerpoint/2010/main" val="1898924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60960" y="4934852"/>
            <a:ext cx="12192000" cy="2797994"/>
          </a:xfrm>
        </p:spPr>
        <p:txBody>
          <a:bodyPr>
            <a:normAutofit/>
          </a:bodyPr>
          <a:lstStyle/>
          <a:p>
            <a:r>
              <a:rPr lang="tr-TR" sz="2400" b="1" i="1" u="none" strike="noStrike" dirty="0">
                <a:solidFill>
                  <a:srgbClr val="725945"/>
                </a:solidFill>
                <a:effectLst/>
                <a:latin typeface="Helvetica Neue"/>
              </a:rPr>
              <a:t>﴾105﴿</a:t>
            </a:r>
            <a:r>
              <a:rPr lang="tr-TR" sz="2400" b="1" i="1" dirty="0">
                <a:solidFill>
                  <a:srgbClr val="4A4A4A"/>
                </a:solidFill>
                <a:effectLst/>
                <a:latin typeface="Helvetica Neue"/>
              </a:rPr>
              <a:t>İnsanlar arasında Allah’ın sana gösterdiğine göre hükmedesin diye hakkı içeren kitabı sana indirdik; hainlerden taraf olma!</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a:solidFill>
                  <a:srgbClr val="725945"/>
                </a:solidFill>
                <a:latin typeface="Helvetica Neue"/>
                <a:hlinkClick r:id="rId2"/>
              </a:rPr>
              <a:t>105.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2"/>
            <a:ext cx="12192000" cy="2166988"/>
          </a:xfrm>
        </p:spPr>
        <p:txBody>
          <a:bodyPr>
            <a:noAutofit/>
          </a:bodyPr>
          <a:lstStyle/>
          <a:p>
            <a:r>
              <a:rPr lang="ar-AE" sz="4500" b="0" i="0" dirty="0">
                <a:solidFill>
                  <a:srgbClr val="725945"/>
                </a:solidFill>
                <a:effectLst/>
                <a:latin typeface="Elif1"/>
              </a:rPr>
              <a:t>اِنَّٓا اَنْزَلْنَٓا اِلَيْكَ الْكِتَابَ بِالْحَقِّ لِتَحْكُمَ بَيْنَ النَّاسِ بِمَٓا اَرٰيكَ اللّٰهُۜ وَلَا تَكُنْ</a:t>
            </a:r>
            <a:r>
              <a:rPr lang="tr-TR" sz="4500" b="0" i="0" dirty="0">
                <a:solidFill>
                  <a:srgbClr val="725945"/>
                </a:solidFill>
                <a:effectLst/>
                <a:latin typeface="Elif1"/>
              </a:rPr>
              <a:t/>
            </a:r>
            <a:br>
              <a:rPr lang="tr-TR" sz="4500" b="0" i="0" dirty="0">
                <a:solidFill>
                  <a:srgbClr val="725945"/>
                </a:solidFill>
                <a:effectLst/>
                <a:latin typeface="Elif1"/>
              </a:rPr>
            </a:br>
            <a:r>
              <a:rPr lang="tr-TR" sz="4500" b="0" i="0" dirty="0">
                <a:solidFill>
                  <a:srgbClr val="725945"/>
                </a:solidFill>
                <a:effectLst/>
                <a:latin typeface="Elif1"/>
              </a:rPr>
              <a:t/>
            </a:r>
            <a:br>
              <a:rPr lang="tr-TR" sz="4500" b="0" i="0" dirty="0">
                <a:solidFill>
                  <a:srgbClr val="725945"/>
                </a:solidFill>
                <a:effectLst/>
                <a:latin typeface="Elif1"/>
              </a:rPr>
            </a:br>
            <a:r>
              <a:rPr lang="ar-AE" sz="4500" b="0" i="0" dirty="0">
                <a:solidFill>
                  <a:srgbClr val="725945"/>
                </a:solidFill>
                <a:effectLst/>
                <a:latin typeface="Elif1"/>
              </a:rPr>
              <a:t> لِلْخَٓائِنٖينَ خَصٖيمًاۙ</a:t>
            </a:r>
            <a:r>
              <a:rPr lang="ar-AE" sz="4500" b="1" i="0" u="none" strike="noStrike" dirty="0">
                <a:solidFill>
                  <a:srgbClr val="725945"/>
                </a:solidFill>
                <a:effectLst/>
                <a:latin typeface="Elif1"/>
              </a:rPr>
              <a:t>﴿١٠٥﴾</a:t>
            </a:r>
            <a:endParaRPr lang="tr-TR" sz="4500" dirty="0"/>
          </a:p>
        </p:txBody>
      </p:sp>
    </p:spTree>
    <p:extLst>
      <p:ext uri="{BB962C8B-B14F-4D97-AF65-F5344CB8AC3E}">
        <p14:creationId xmlns:p14="http://schemas.microsoft.com/office/powerpoint/2010/main" val="1424958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60960" y="4934852"/>
            <a:ext cx="12192000" cy="2797994"/>
          </a:xfrm>
        </p:spPr>
        <p:txBody>
          <a:bodyPr>
            <a:normAutofit/>
          </a:bodyPr>
          <a:lstStyle/>
          <a:p>
            <a:r>
              <a:rPr lang="tr-TR" sz="2400" b="1" i="1" u="none" strike="noStrike" dirty="0">
                <a:solidFill>
                  <a:srgbClr val="725945"/>
                </a:solidFill>
                <a:effectLst/>
                <a:latin typeface="Helvetica Neue"/>
              </a:rPr>
              <a:t>﴾122﴿</a:t>
            </a:r>
            <a:r>
              <a:rPr lang="tr-TR" sz="2400" b="1" i="1" dirty="0">
                <a:solidFill>
                  <a:srgbClr val="4A4A4A"/>
                </a:solidFill>
                <a:effectLst/>
                <a:latin typeface="Helvetica Neue"/>
              </a:rPr>
              <a:t>İman edip dünya ve </a:t>
            </a:r>
            <a:r>
              <a:rPr lang="tr-TR" sz="2400" b="1" i="1" dirty="0" err="1">
                <a:solidFill>
                  <a:srgbClr val="4A4A4A"/>
                </a:solidFill>
                <a:effectLst/>
                <a:latin typeface="Helvetica Neue"/>
              </a:rPr>
              <a:t>âhiret</a:t>
            </a:r>
            <a:r>
              <a:rPr lang="tr-TR" sz="2400" b="1" i="1" dirty="0">
                <a:solidFill>
                  <a:srgbClr val="4A4A4A"/>
                </a:solidFill>
                <a:effectLst/>
                <a:latin typeface="Helvetica Neue"/>
              </a:rPr>
              <a:t> için yararlı işler yapanları, içinde ebedî kalmak üzere, altından ırmaklar akan cennetlere koyacağız. Allah bunu hak bir söz olarak </a:t>
            </a:r>
            <a:r>
              <a:rPr lang="tr-TR" sz="2400" b="1" i="1" dirty="0" err="1">
                <a:solidFill>
                  <a:srgbClr val="4A4A4A"/>
                </a:solidFill>
                <a:effectLst/>
                <a:latin typeface="Helvetica Neue"/>
              </a:rPr>
              <a:t>vaad</a:t>
            </a:r>
            <a:r>
              <a:rPr lang="tr-TR" sz="2400" b="1" i="1" dirty="0">
                <a:solidFill>
                  <a:srgbClr val="4A4A4A"/>
                </a:solidFill>
                <a:effectLst/>
                <a:latin typeface="Helvetica Neue"/>
              </a:rPr>
              <a:t> etti. Söz bakımından Allah’tan daha doğru kim olabilir!</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a:solidFill>
                  <a:srgbClr val="725945"/>
                </a:solidFill>
                <a:latin typeface="Helvetica Neue"/>
                <a:hlinkClick r:id="rId2"/>
              </a:rPr>
              <a:t>122.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2"/>
            <a:ext cx="12192000" cy="2166988"/>
          </a:xfrm>
        </p:spPr>
        <p:txBody>
          <a:bodyPr>
            <a:noAutofit/>
          </a:bodyPr>
          <a:lstStyle/>
          <a:p>
            <a:r>
              <a:rPr lang="ar-AE" sz="4500" b="0" i="0" dirty="0">
                <a:solidFill>
                  <a:srgbClr val="725945"/>
                </a:solidFill>
                <a:effectLst/>
                <a:latin typeface="Elif1"/>
              </a:rPr>
              <a:t>وَالَّذٖينَ اٰمَنُوا وَعَمِلُوا الصَّالِحَاتِ سَنُدْخِلُهُمْ جَنَّاتٍ تَجْرٖى مِنْ تَحْتِهَا</a:t>
            </a:r>
            <a:r>
              <a:rPr lang="tr-TR" sz="4500" b="0" i="0" dirty="0">
                <a:solidFill>
                  <a:srgbClr val="725945"/>
                </a:solidFill>
                <a:effectLst/>
                <a:latin typeface="Elif1"/>
              </a:rPr>
              <a:t/>
            </a:r>
            <a:br>
              <a:rPr lang="tr-TR" sz="4500" b="0" i="0" dirty="0">
                <a:solidFill>
                  <a:srgbClr val="725945"/>
                </a:solidFill>
                <a:effectLst/>
                <a:latin typeface="Elif1"/>
              </a:rPr>
            </a:br>
            <a:r>
              <a:rPr lang="tr-TR" sz="4500" b="0" i="0" dirty="0">
                <a:solidFill>
                  <a:srgbClr val="725945"/>
                </a:solidFill>
                <a:effectLst/>
                <a:latin typeface="Elif1"/>
              </a:rPr>
              <a:t/>
            </a:r>
            <a:br>
              <a:rPr lang="tr-TR" sz="4500" b="0" i="0" dirty="0">
                <a:solidFill>
                  <a:srgbClr val="725945"/>
                </a:solidFill>
                <a:effectLst/>
                <a:latin typeface="Elif1"/>
              </a:rPr>
            </a:br>
            <a:r>
              <a:rPr lang="ar-AE" sz="4500" b="0" i="0" dirty="0">
                <a:solidFill>
                  <a:srgbClr val="725945"/>
                </a:solidFill>
                <a:effectLst/>
                <a:latin typeface="Elif1"/>
              </a:rPr>
              <a:t> الْاَنْهَارُ خَالِدٖينَ فٖيهَٓا اَبَدًاۜ وَعْدَ اللّٰهِ حَقًّاۜ وَمَنْ اَصْدَقُ مِنَ اللّٰهِ قٖيلًا</a:t>
            </a:r>
            <a:r>
              <a:rPr lang="ar-AE" sz="4500" b="1" i="0" u="none" strike="noStrike" dirty="0">
                <a:solidFill>
                  <a:srgbClr val="725945"/>
                </a:solidFill>
                <a:effectLst/>
                <a:latin typeface="Elif1"/>
              </a:rPr>
              <a:t>﴿١٢٢﴾</a:t>
            </a:r>
            <a:endParaRPr lang="tr-TR" sz="4500" dirty="0"/>
          </a:p>
        </p:txBody>
      </p:sp>
    </p:spTree>
    <p:extLst>
      <p:ext uri="{BB962C8B-B14F-4D97-AF65-F5344CB8AC3E}">
        <p14:creationId xmlns:p14="http://schemas.microsoft.com/office/powerpoint/2010/main" val="3272931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60960" y="4934852"/>
            <a:ext cx="12192000" cy="2797994"/>
          </a:xfrm>
        </p:spPr>
        <p:txBody>
          <a:bodyPr>
            <a:normAutofit/>
          </a:bodyPr>
          <a:lstStyle/>
          <a:p>
            <a:r>
              <a:rPr lang="tr-TR" sz="2000" b="1" i="1" u="none" strike="noStrike" dirty="0">
                <a:solidFill>
                  <a:srgbClr val="725945"/>
                </a:solidFill>
                <a:effectLst/>
                <a:latin typeface="Helvetica Neue"/>
              </a:rPr>
              <a:t>﴾150-151﴿</a:t>
            </a:r>
            <a:r>
              <a:rPr lang="tr-TR" sz="2000" b="1" i="1" dirty="0">
                <a:solidFill>
                  <a:srgbClr val="4A4A4A"/>
                </a:solidFill>
                <a:effectLst/>
                <a:latin typeface="Helvetica Neue"/>
              </a:rPr>
              <a:t>Allah’ı ve peygamberlerini inkâr edenler, Allah ile peygamberlerini birbirinden ayırmak isteyenler, “Bir kısmına inanırız ama bir kısmına inanmayız” diyenler ve bunlar arasında bir yol tutmak isteyenler yok mu, işte gerçek kâfirler bunlardır ve biz kâfirlere alçaltıcı bir azap hazırlamışızdır.</a:t>
            </a:r>
            <a:endParaRPr lang="tr-TR" sz="111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a:solidFill>
                  <a:srgbClr val="725945"/>
                </a:solidFill>
                <a:latin typeface="Helvetica Neue"/>
                <a:hlinkClick r:id="rId2"/>
              </a:rPr>
              <a:t>150 - 151.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22596"/>
            <a:ext cx="12192000" cy="2166988"/>
          </a:xfrm>
        </p:spPr>
        <p:txBody>
          <a:bodyPr>
            <a:noAutofit/>
          </a:bodyPr>
          <a:lstStyle/>
          <a:p>
            <a:pPr rtl="1"/>
            <a:r>
              <a:rPr lang="ar-AE" sz="3600" b="0" i="0" dirty="0">
                <a:solidFill>
                  <a:srgbClr val="725945"/>
                </a:solidFill>
                <a:effectLst/>
                <a:latin typeface="Elif1"/>
              </a:rPr>
              <a:t>اِنَّ الَّذٖينَ يَكْفُرُونَ بِاللّٰهِ وَرُسُلِهٖ وَيُرٖيدُونَ اَنْ يُفَرِّقُوا بَيْنَ اللّٰهِ وَرُسُلِهٖ وَيَقُولُونَ نُؤْمِنُ بِبَعْضٍ</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وَنَكْفُرُ بِبَعْضٍۙ وَيُرٖيدُونَ اَنْ يَتَّخِذُوا بَيْنَ ذٰلِكَ سَبٖيلًاۙ</a:t>
            </a:r>
            <a:r>
              <a:rPr lang="ar-AE" sz="3600" b="1" i="0" u="none" strike="noStrike" dirty="0">
                <a:solidFill>
                  <a:srgbClr val="725945"/>
                </a:solidFill>
                <a:effectLst/>
                <a:latin typeface="Elif1"/>
              </a:rPr>
              <a:t>﴿١٥٠﴾</a:t>
            </a:r>
            <a:r>
              <a:rPr lang="tr-TR" sz="3600" b="1" i="0" u="none" strike="noStrike" dirty="0">
                <a:solidFill>
                  <a:srgbClr val="725945"/>
                </a:solidFill>
                <a:effectLst/>
                <a:latin typeface="Elif1"/>
              </a:rPr>
              <a:t/>
            </a:r>
            <a:br>
              <a:rPr lang="tr-TR" sz="3600" b="1" i="0" u="none" strike="noStrike" dirty="0">
                <a:solidFill>
                  <a:srgbClr val="725945"/>
                </a:solidFill>
                <a:effectLst/>
                <a:latin typeface="Elif1"/>
              </a:rPr>
            </a:br>
            <a:r>
              <a:rPr lang="ar-AE" sz="3600" b="0" i="0" dirty="0">
                <a:solidFill>
                  <a:srgbClr val="725945"/>
                </a:solidFill>
                <a:effectLst/>
                <a:latin typeface="Elif1"/>
              </a:rPr>
              <a:t/>
            </a:r>
            <a:br>
              <a:rPr lang="ar-AE" sz="3600" b="0" i="0" dirty="0">
                <a:solidFill>
                  <a:srgbClr val="725945"/>
                </a:solidFill>
                <a:effectLst/>
                <a:latin typeface="Elif1"/>
              </a:rPr>
            </a:br>
            <a:r>
              <a:rPr lang="ar-AE" sz="3600" b="0" i="0" dirty="0">
                <a:solidFill>
                  <a:srgbClr val="725945"/>
                </a:solidFill>
                <a:effectLst/>
                <a:latin typeface="Elif1"/>
              </a:rPr>
              <a:t>اُو۬لٰٓئِكَ هُمُ الْكَافِرُونَ حَقًّاۚ وَاَعْتَدْنَا لِلْكَافِرٖينَ عَذَابًا مُهٖينًا</a:t>
            </a:r>
            <a:r>
              <a:rPr lang="ar-AE" sz="3600" b="1" i="0" u="none" strike="noStrike" dirty="0">
                <a:solidFill>
                  <a:srgbClr val="725945"/>
                </a:solidFill>
                <a:effectLst/>
                <a:latin typeface="Elif1"/>
              </a:rPr>
              <a:t>﴿١٥١﴾</a:t>
            </a:r>
            <a:r>
              <a:rPr lang="ar-AE" sz="3600" b="0" i="0" dirty="0">
                <a:solidFill>
                  <a:srgbClr val="725945"/>
                </a:solidFill>
                <a:effectLst/>
                <a:latin typeface="Elif1"/>
              </a:rPr>
              <a:t/>
            </a:r>
            <a:br>
              <a:rPr lang="ar-AE" sz="3600" b="0" i="0" dirty="0">
                <a:solidFill>
                  <a:srgbClr val="725945"/>
                </a:solidFill>
                <a:effectLst/>
                <a:latin typeface="Elif1"/>
              </a:rPr>
            </a:br>
            <a:endParaRPr lang="tr-TR" sz="3600" dirty="0"/>
          </a:p>
        </p:txBody>
      </p:sp>
    </p:spTree>
    <p:extLst>
      <p:ext uri="{BB962C8B-B14F-4D97-AF65-F5344CB8AC3E}">
        <p14:creationId xmlns:p14="http://schemas.microsoft.com/office/powerpoint/2010/main" val="2693625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60960" y="4934852"/>
            <a:ext cx="12192000" cy="2797994"/>
          </a:xfrm>
        </p:spPr>
        <p:txBody>
          <a:bodyPr>
            <a:normAutofit/>
          </a:bodyPr>
          <a:lstStyle/>
          <a:p>
            <a:r>
              <a:rPr lang="tr-TR" sz="2000" b="1" i="1" u="none" strike="noStrike" dirty="0">
                <a:solidFill>
                  <a:srgbClr val="725945"/>
                </a:solidFill>
                <a:effectLst/>
                <a:latin typeface="Helvetica Neue"/>
              </a:rPr>
              <a:t>﴾155﴿</a:t>
            </a:r>
            <a:r>
              <a:rPr lang="tr-TR" sz="2000" b="1" i="1" dirty="0">
                <a:solidFill>
                  <a:srgbClr val="4A4A4A"/>
                </a:solidFill>
                <a:effectLst/>
                <a:latin typeface="Helvetica Neue"/>
              </a:rPr>
              <a:t>Sözlerinden dönmeleri, Allah’ın </a:t>
            </a:r>
            <a:r>
              <a:rPr lang="tr-TR" sz="2000" b="1" i="1" dirty="0" err="1">
                <a:solidFill>
                  <a:srgbClr val="4A4A4A"/>
                </a:solidFill>
                <a:effectLst/>
                <a:latin typeface="Helvetica Neue"/>
              </a:rPr>
              <a:t>âyetlerini</a:t>
            </a:r>
            <a:r>
              <a:rPr lang="tr-TR" sz="2000" b="1" i="1" dirty="0">
                <a:solidFill>
                  <a:srgbClr val="4A4A4A"/>
                </a:solidFill>
                <a:effectLst/>
                <a:latin typeface="Helvetica Neue"/>
              </a:rPr>
              <a:t> inkâr etmeleri, haksız yere peygamberleri öldürmeleri ve “Kalplerimiz kılıflanmıştır” demeleri sebebiyle... Dahası inkârları sebebiyle Allah o kalpler üzerine mühür vurmuştur. Pek azı müstesna artık iman etmezler.</a:t>
            </a:r>
            <a:endParaRPr lang="tr-TR" sz="111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a:solidFill>
                  <a:srgbClr val="725945"/>
                </a:solidFill>
                <a:latin typeface="Helvetica Neue"/>
                <a:hlinkClick r:id="rId2"/>
              </a:rPr>
              <a:t>155.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2"/>
            <a:ext cx="12192000" cy="2166988"/>
          </a:xfrm>
        </p:spPr>
        <p:txBody>
          <a:bodyPr>
            <a:noAutofit/>
          </a:bodyPr>
          <a:lstStyle/>
          <a:p>
            <a:r>
              <a:rPr lang="ar-AE" sz="3600" b="0" i="0" dirty="0">
                <a:solidFill>
                  <a:srgbClr val="725945"/>
                </a:solidFill>
                <a:effectLst/>
                <a:latin typeface="Elif1"/>
              </a:rPr>
              <a:t>فَبِمَا نَقْضِهِمْ مٖيثَاقَهُمْ وَكُفْرِهِمْ بِاٰيَاتِ اللّٰهِ وَقَتْلِهِمُ الْاَنْبِيَٓاءَ بِغَيْرِ حَقٍّ وَقَوْلِهِمْ قُلُوبُنَا غُلْفٌۜ بَلْ</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طَبَعَ اللّٰهُ عَلَيْهَا بِكُفْرِهِمْ فَلَا يُؤْمِنُونَ اِلَّا قَلٖيلًاۖ</a:t>
            </a:r>
            <a:r>
              <a:rPr lang="ar-AE" sz="3600" b="1" i="0" u="none" strike="noStrike" dirty="0">
                <a:solidFill>
                  <a:srgbClr val="725945"/>
                </a:solidFill>
                <a:effectLst/>
                <a:latin typeface="Elif1"/>
              </a:rPr>
              <a:t>﴿١٥٥﴾</a:t>
            </a:r>
            <a:endParaRPr lang="tr-TR" sz="3600" dirty="0"/>
          </a:p>
        </p:txBody>
      </p:sp>
    </p:spTree>
    <p:extLst>
      <p:ext uri="{BB962C8B-B14F-4D97-AF65-F5344CB8AC3E}">
        <p14:creationId xmlns:p14="http://schemas.microsoft.com/office/powerpoint/2010/main" val="2952461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60960" y="4934852"/>
            <a:ext cx="12192000" cy="2797994"/>
          </a:xfrm>
        </p:spPr>
        <p:txBody>
          <a:bodyPr>
            <a:normAutofit/>
          </a:bodyPr>
          <a:lstStyle/>
          <a:p>
            <a:r>
              <a:rPr lang="tr-TR" sz="1800" b="1" i="1" u="none" strike="noStrike" dirty="0">
                <a:solidFill>
                  <a:srgbClr val="725945"/>
                </a:solidFill>
                <a:effectLst/>
                <a:latin typeface="Helvetica Neue"/>
              </a:rPr>
              <a:t>﴾171﴿</a:t>
            </a:r>
            <a:r>
              <a:rPr lang="tr-TR" sz="1800" b="1" i="1" dirty="0">
                <a:solidFill>
                  <a:srgbClr val="4A4A4A"/>
                </a:solidFill>
                <a:effectLst/>
                <a:latin typeface="Helvetica Neue"/>
              </a:rPr>
              <a:t>Ey </a:t>
            </a:r>
            <a:r>
              <a:rPr lang="tr-TR" sz="1800" b="1" i="1" dirty="0" err="1">
                <a:solidFill>
                  <a:srgbClr val="4A4A4A"/>
                </a:solidFill>
                <a:effectLst/>
                <a:latin typeface="Helvetica Neue"/>
              </a:rPr>
              <a:t>Ehl</a:t>
            </a:r>
            <a:r>
              <a:rPr lang="tr-TR" sz="1800" b="1" i="1" dirty="0">
                <a:solidFill>
                  <a:srgbClr val="4A4A4A"/>
                </a:solidFill>
                <a:effectLst/>
                <a:latin typeface="Helvetica Neue"/>
              </a:rPr>
              <a:t>-i kitap! Dininizde aşırı gitmeyin ve Allah hakkında, gerçek olandan başkasını söylemeyin. Meryem oğlu </a:t>
            </a:r>
            <a:r>
              <a:rPr lang="tr-TR" sz="1800" b="1" i="1" dirty="0" err="1">
                <a:solidFill>
                  <a:srgbClr val="4A4A4A"/>
                </a:solidFill>
                <a:effectLst/>
                <a:latin typeface="Helvetica Neue"/>
              </a:rPr>
              <a:t>Îsâ</a:t>
            </a:r>
            <a:r>
              <a:rPr lang="tr-TR" sz="1800" b="1" i="1" dirty="0">
                <a:solidFill>
                  <a:srgbClr val="4A4A4A"/>
                </a:solidFill>
                <a:effectLst/>
                <a:latin typeface="Helvetica Neue"/>
              </a:rPr>
              <a:t> </a:t>
            </a:r>
            <a:r>
              <a:rPr lang="tr-TR" sz="1800" b="1" i="1" dirty="0" err="1">
                <a:solidFill>
                  <a:srgbClr val="4A4A4A"/>
                </a:solidFill>
                <a:effectLst/>
                <a:latin typeface="Helvetica Neue"/>
              </a:rPr>
              <a:t>Mesîh</a:t>
            </a:r>
            <a:r>
              <a:rPr lang="tr-TR" sz="1800" b="1" i="1" dirty="0">
                <a:solidFill>
                  <a:srgbClr val="4A4A4A"/>
                </a:solidFill>
                <a:effectLst/>
                <a:latin typeface="Helvetica Neue"/>
              </a:rPr>
              <a:t> ancak Allah’ın elçisidir, Allah’ın Meryem’e ulaştırdığı kelimesidir ve O’ndan bir ruhtur. Şu halde Allah’a ve peygamberlerine iman edin, “(Tanrı) üçtür” demeyin, bundan vazgeçin; hakkınızda hayırlı olan budur. Allah ancak bir tek ilâhtır. O, çocuğu olmaktan münezzehtir, göklerde ve yerde ne varsa hepsi O’nundur. Güvenmek ve dayanmak için Allah yeter.</a:t>
            </a:r>
            <a:endParaRPr lang="tr-TR" sz="93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a:solidFill>
                  <a:srgbClr val="725945"/>
                </a:solidFill>
                <a:latin typeface="Helvetica Neue"/>
                <a:hlinkClick r:id="rId2"/>
              </a:rPr>
              <a:t>171.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68835"/>
            <a:ext cx="12192000" cy="2166988"/>
          </a:xfrm>
        </p:spPr>
        <p:txBody>
          <a:bodyPr>
            <a:noAutofit/>
          </a:bodyPr>
          <a:lstStyle/>
          <a:p>
            <a:r>
              <a:rPr lang="ar-AE" sz="3600" b="0" i="0" dirty="0">
                <a:solidFill>
                  <a:srgbClr val="725945"/>
                </a:solidFill>
                <a:effectLst/>
                <a:latin typeface="Elif1"/>
              </a:rPr>
              <a:t>يَٓا اَهْلَ الْكِتَابِ لَا تَغْلُوا فٖى دٖينِكُمْ وَلَا تَقُولُوا عَلَى اللّٰهِ اِلَّا الْحَقَّۜ اِنَّمَا الْمَسٖيحُ عٖيسَى ابْنُ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مَرْيَمَ رَسُولُ اللّٰهِ وَكَلِمَتُهُۚ اَلْقٰيهَٓا اِلٰى مَرْيَمَ وَرُوحٌ مِنْهُؗ فَاٰمِنُوا بِاللّٰهِ وَرُسُلِهٖۚ وَلَا تَقُولُوا ثَلٰثَةٌۜ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اِنْتَهُوا خَيْرًا لَكُمْۜ اِنَّمَا اللّٰهُ اِلٰهٌ وَاحِدٌۜ سُبْحَانَهُٓ اَنْ يَكُونَ لَهُ وَلَدٌۘ لَهُ مَا فِى السَّمٰوَاتِ وَمَا فِى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الْاَرْضِۜ وَكَفٰى بِاللّٰهِ وَكٖيلًا۟</a:t>
            </a:r>
            <a:r>
              <a:rPr lang="ar-AE" sz="3600" b="1" i="0" u="none" strike="noStrike" dirty="0">
                <a:solidFill>
                  <a:srgbClr val="725945"/>
                </a:solidFill>
                <a:effectLst/>
                <a:latin typeface="Elif1"/>
              </a:rPr>
              <a:t>﴿١٧١﴾</a:t>
            </a:r>
            <a:endParaRPr lang="tr-TR" sz="3600" dirty="0"/>
          </a:p>
        </p:txBody>
      </p:sp>
    </p:spTree>
    <p:extLst>
      <p:ext uri="{BB962C8B-B14F-4D97-AF65-F5344CB8AC3E}">
        <p14:creationId xmlns:p14="http://schemas.microsoft.com/office/powerpoint/2010/main" val="663528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sz="2000" b="1" i="1" u="none" strike="noStrike" dirty="0">
                <a:solidFill>
                  <a:srgbClr val="725945"/>
                </a:solidFill>
                <a:effectLst/>
                <a:latin typeface="Helvetica Neue"/>
              </a:rPr>
              <a:t>﴾27﴿</a:t>
            </a:r>
            <a:r>
              <a:rPr lang="tr-TR" sz="2000" b="1" i="1" dirty="0">
                <a:solidFill>
                  <a:srgbClr val="4A4A4A"/>
                </a:solidFill>
                <a:effectLst/>
                <a:latin typeface="Helvetica Neue"/>
              </a:rPr>
              <a:t>Onlara Âdem’in iki oğlunun haberini gerçeğe uygun olarak anlat: Hani ikisi de birer kurban sunmuşlar, birininki kabul edilmiş, diğerininki kabul edilmemişti. Kurbanı kabul edilmeyen, diğerine, “</a:t>
            </a:r>
            <a:r>
              <a:rPr lang="tr-TR" sz="2000" b="1" i="1" dirty="0" err="1">
                <a:solidFill>
                  <a:srgbClr val="4A4A4A"/>
                </a:solidFill>
                <a:effectLst/>
                <a:latin typeface="Helvetica Neue"/>
              </a:rPr>
              <a:t>Andolsun</a:t>
            </a:r>
            <a:r>
              <a:rPr lang="tr-TR" sz="2000" b="1" i="1" dirty="0">
                <a:solidFill>
                  <a:srgbClr val="4A4A4A"/>
                </a:solidFill>
                <a:effectLst/>
                <a:latin typeface="Helvetica Neue"/>
              </a:rPr>
              <a:t> seni öldüreceğim!” dedi. O da dedi ki: “Allah ancak </a:t>
            </a:r>
            <a:r>
              <a:rPr lang="tr-TR" sz="2000" b="1" i="1" dirty="0" err="1">
                <a:solidFill>
                  <a:srgbClr val="4A4A4A"/>
                </a:solidFill>
                <a:effectLst/>
                <a:latin typeface="Helvetica Neue"/>
              </a:rPr>
              <a:t>takvâ</a:t>
            </a:r>
            <a:r>
              <a:rPr lang="tr-TR" sz="2000" b="1" i="1" dirty="0">
                <a:solidFill>
                  <a:srgbClr val="4A4A4A"/>
                </a:solidFill>
                <a:effectLst/>
                <a:latin typeface="Helvetica Neue"/>
              </a:rPr>
              <a:t> sahiplerinden kabul eder.</a:t>
            </a:r>
            <a:endParaRPr lang="tr-TR" sz="160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76371" y="11151"/>
            <a:ext cx="3315629"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27.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91440" y="1477328"/>
            <a:ext cx="12192000" cy="2166988"/>
          </a:xfrm>
        </p:spPr>
        <p:txBody>
          <a:bodyPr>
            <a:noAutofit/>
          </a:bodyPr>
          <a:lstStyle/>
          <a:p>
            <a:r>
              <a:rPr lang="ar-AE" sz="3600" b="0" i="0" dirty="0">
                <a:solidFill>
                  <a:srgbClr val="725945"/>
                </a:solidFill>
                <a:effectLst/>
                <a:latin typeface="Elif1"/>
              </a:rPr>
              <a:t>وَاتْلُ عَلَيْهِمْ نَبَاَ ابْنَىْ اٰدَمَ بِالْحَقِّۘ اِذْ قَرَّبَا قُرْبَانًا فَتُقُبِّلَ مِنْ اَحَدِهِمَا وَلَمْ يُتَقَبَّلْ مِنَ الْاٰخَرِۜ قَالَ</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لَاَقْتُلَنَّكَۜ قَالَ اِنَّمَا يَتَقَبَّلُ اللّٰهُ مِنَ الْمُتَّقٖينَ</a:t>
            </a:r>
            <a:r>
              <a:rPr lang="ar-AE" sz="3600" b="1" i="0" u="none" strike="noStrike" dirty="0">
                <a:solidFill>
                  <a:srgbClr val="725945"/>
                </a:solidFill>
                <a:effectLst/>
                <a:latin typeface="Elif1"/>
              </a:rPr>
              <a:t>﴿٢٧﴾</a:t>
            </a:r>
            <a:endParaRPr lang="tr-TR" sz="3600" dirty="0"/>
          </a:p>
        </p:txBody>
      </p:sp>
    </p:spTree>
    <p:extLst>
      <p:ext uri="{BB962C8B-B14F-4D97-AF65-F5344CB8AC3E}">
        <p14:creationId xmlns:p14="http://schemas.microsoft.com/office/powerpoint/2010/main" val="256781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b="1" i="1" u="none" strike="noStrike" dirty="0">
                <a:solidFill>
                  <a:srgbClr val="725945"/>
                </a:solidFill>
                <a:effectLst/>
                <a:latin typeface="Helvetica Neue"/>
              </a:rPr>
              <a:t>﴾77﴿</a:t>
            </a:r>
            <a:r>
              <a:rPr lang="tr-TR" b="1" i="1" dirty="0">
                <a:solidFill>
                  <a:srgbClr val="4A4A4A"/>
                </a:solidFill>
                <a:effectLst/>
                <a:latin typeface="Helvetica Neue"/>
              </a:rPr>
              <a:t>De ki: “Ey </a:t>
            </a:r>
            <a:r>
              <a:rPr lang="tr-TR" b="1" i="1" dirty="0" err="1">
                <a:solidFill>
                  <a:srgbClr val="4A4A4A"/>
                </a:solidFill>
                <a:effectLst/>
                <a:latin typeface="Helvetica Neue"/>
              </a:rPr>
              <a:t>Ehl</a:t>
            </a:r>
            <a:r>
              <a:rPr lang="tr-TR" b="1" i="1" dirty="0">
                <a:solidFill>
                  <a:srgbClr val="4A4A4A"/>
                </a:solidFill>
                <a:effectLst/>
                <a:latin typeface="Helvetica Neue"/>
              </a:rPr>
              <a:t>-i kitap! Hakkın sınırlarını aşarak dininizde aşırılığa gitmeyin. Daha önce kendileri saptığı gibi birçoklarını da saptıran ve yolun doğrusundan uzaklaşan bir topluluğun keyfî istek ve arzularına uymayın.”</a:t>
            </a:r>
            <a:endParaRPr lang="tr-TR" sz="192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87883" y="0"/>
            <a:ext cx="3204117"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77.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91440" y="1477328"/>
            <a:ext cx="12192000" cy="2166988"/>
          </a:xfrm>
        </p:spPr>
        <p:txBody>
          <a:bodyPr>
            <a:noAutofit/>
          </a:bodyPr>
          <a:lstStyle/>
          <a:p>
            <a:r>
              <a:rPr lang="ar-AE" sz="3600" b="0" i="0" dirty="0">
                <a:solidFill>
                  <a:srgbClr val="725945"/>
                </a:solidFill>
                <a:effectLst/>
                <a:latin typeface="Elif1"/>
              </a:rPr>
              <a:t>قُلْ يَٓا اَهْلَ الْكِتَابِ لَا تَغْلُوا فٖى دٖينِكُمْ غَيْرَ الْحَقِّ وَلَا تَتَّبِعُٓوا اَهْوَٓاءَ قَوْمٍ قَدْ ضَلُّوا مِنْ قَبْلُ</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وَاَضَلُّوا كَثٖيرًا وَضَلُّوا عَنْ سَوَٓاءِ السَّبٖيلِ۟</a:t>
            </a:r>
            <a:r>
              <a:rPr lang="ar-AE" sz="3600" b="1" i="0" u="none" strike="noStrike" dirty="0">
                <a:solidFill>
                  <a:srgbClr val="725945"/>
                </a:solidFill>
                <a:effectLst/>
                <a:latin typeface="Elif1"/>
              </a:rPr>
              <a:t>﴿٧٧﴾</a:t>
            </a:r>
            <a:endParaRPr lang="tr-TR" sz="3600" dirty="0"/>
          </a:p>
        </p:txBody>
      </p:sp>
    </p:spTree>
    <p:extLst>
      <p:ext uri="{BB962C8B-B14F-4D97-AF65-F5344CB8AC3E}">
        <p14:creationId xmlns:p14="http://schemas.microsoft.com/office/powerpoint/2010/main" val="5724389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b="1" i="1" u="none" strike="noStrike" dirty="0">
                <a:solidFill>
                  <a:srgbClr val="725945"/>
                </a:solidFill>
                <a:effectLst/>
                <a:latin typeface="Helvetica Neue"/>
              </a:rPr>
              <a:t>﴾83﴿</a:t>
            </a:r>
            <a:r>
              <a:rPr lang="tr-TR" b="1" i="1" dirty="0">
                <a:solidFill>
                  <a:srgbClr val="4A4A4A"/>
                </a:solidFill>
                <a:effectLst/>
                <a:latin typeface="Helvetica Neue"/>
              </a:rPr>
              <a:t>Peygamber’e indirileni dinledikleri zaman hakikate dair bilgileri bulunduğundan dolayı gözlerinden yaşlar boşandığını görürsün. Derler ki: “Rabbimiz! İman ettik, bizi hakka şahitlik edenlerle beraber yaz.</a:t>
            </a:r>
            <a:endParaRPr lang="tr-TR" sz="192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54429" y="0"/>
            <a:ext cx="3237571"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83.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91440" y="1477328"/>
            <a:ext cx="12192000" cy="2166988"/>
          </a:xfrm>
        </p:spPr>
        <p:txBody>
          <a:bodyPr>
            <a:noAutofit/>
          </a:bodyPr>
          <a:lstStyle/>
          <a:p>
            <a:r>
              <a:rPr lang="ar-AE" sz="4000" b="0" i="0" dirty="0">
                <a:solidFill>
                  <a:srgbClr val="725945"/>
                </a:solidFill>
                <a:effectLst/>
                <a:latin typeface="Elif1"/>
              </a:rPr>
              <a:t>وَاِذَا سَمِعُوا مَٓا اُنْزِلَ اِلَى الرَّسُولِ تَرٰٓى اَعْيُنَهُمْ تَفٖيضُ مِنَ الدَّمْعِ مِمَّا عَرَفُوا مِنَ</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الْحَقِّۚ يَقُولُونَ رَبَّنَٓا اٰمَنَّا فَاكْتُبْنَا مَعَ الشَّاهِدٖينَ</a:t>
            </a:r>
            <a:r>
              <a:rPr lang="ar-AE" sz="4000" b="1" i="0" u="none" strike="noStrike" dirty="0">
                <a:solidFill>
                  <a:srgbClr val="725945"/>
                </a:solidFill>
                <a:effectLst/>
                <a:latin typeface="Elif1"/>
              </a:rPr>
              <a:t>﴿٨٣﴾</a:t>
            </a:r>
            <a:endParaRPr lang="tr-TR" sz="4000" dirty="0"/>
          </a:p>
        </p:txBody>
      </p:sp>
    </p:spTree>
    <p:extLst>
      <p:ext uri="{BB962C8B-B14F-4D97-AF65-F5344CB8AC3E}">
        <p14:creationId xmlns:p14="http://schemas.microsoft.com/office/powerpoint/2010/main" val="934591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b="1" i="1" u="none" strike="noStrike" dirty="0">
                <a:solidFill>
                  <a:srgbClr val="725945"/>
                </a:solidFill>
                <a:effectLst/>
                <a:latin typeface="Helvetica Neue"/>
              </a:rPr>
              <a:t>﴾84﴿</a:t>
            </a:r>
            <a:r>
              <a:rPr lang="tr-TR" b="1" i="1" dirty="0">
                <a:solidFill>
                  <a:srgbClr val="4A4A4A"/>
                </a:solidFill>
                <a:effectLst/>
                <a:latin typeface="Helvetica Neue"/>
              </a:rPr>
              <a:t>Bütün emelimiz rabbimizin bizi erdemliler topluluğuna dâhil etmesi olduğuna göre, Allah’a ve bize gelen gerçeğe niçin iman etmeyelim?”</a:t>
            </a:r>
            <a:endParaRPr lang="tr-TR" sz="192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20615" y="0"/>
            <a:ext cx="3371385"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84.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91440" y="1477328"/>
            <a:ext cx="12192000" cy="2166988"/>
          </a:xfrm>
        </p:spPr>
        <p:txBody>
          <a:bodyPr>
            <a:noAutofit/>
          </a:bodyPr>
          <a:lstStyle/>
          <a:p>
            <a:r>
              <a:rPr lang="ar-AE" sz="4500" b="0" i="0" dirty="0">
                <a:solidFill>
                  <a:srgbClr val="725945"/>
                </a:solidFill>
                <a:effectLst/>
                <a:latin typeface="Elif1"/>
              </a:rPr>
              <a:t>وَمَا لَنَا لَا نُؤْمِنُ بِاللّٰهِ وَمَا جَٓاءَنَا مِنَ الْحَقِّۙ وَنَطْمَعُ اَنْ يُدْخِلَنَا رَبُّنَا مَعَ</a:t>
            </a:r>
            <a:r>
              <a:rPr lang="tr-TR" sz="4500" b="0" i="0" dirty="0">
                <a:solidFill>
                  <a:srgbClr val="725945"/>
                </a:solidFill>
                <a:effectLst/>
                <a:latin typeface="Elif1"/>
              </a:rPr>
              <a:t/>
            </a:r>
            <a:br>
              <a:rPr lang="tr-TR" sz="4500" b="0" i="0" dirty="0">
                <a:solidFill>
                  <a:srgbClr val="725945"/>
                </a:solidFill>
                <a:effectLst/>
                <a:latin typeface="Elif1"/>
              </a:rPr>
            </a:br>
            <a:r>
              <a:rPr lang="tr-TR" sz="4500" b="0" i="0" dirty="0">
                <a:solidFill>
                  <a:srgbClr val="725945"/>
                </a:solidFill>
                <a:effectLst/>
                <a:latin typeface="Elif1"/>
              </a:rPr>
              <a:t/>
            </a:r>
            <a:br>
              <a:rPr lang="tr-TR" sz="4500" b="0" i="0" dirty="0">
                <a:solidFill>
                  <a:srgbClr val="725945"/>
                </a:solidFill>
                <a:effectLst/>
                <a:latin typeface="Elif1"/>
              </a:rPr>
            </a:br>
            <a:r>
              <a:rPr lang="ar-AE" sz="4500" b="0" i="0" dirty="0">
                <a:solidFill>
                  <a:srgbClr val="725945"/>
                </a:solidFill>
                <a:effectLst/>
                <a:latin typeface="Elif1"/>
              </a:rPr>
              <a:t> الْقَوْمِ الصَّالِحٖينَ</a:t>
            </a:r>
            <a:r>
              <a:rPr lang="ar-AE" sz="4500" b="1" i="0" u="none" strike="noStrike" dirty="0">
                <a:solidFill>
                  <a:srgbClr val="725945"/>
                </a:solidFill>
                <a:effectLst/>
                <a:latin typeface="Elif1"/>
              </a:rPr>
              <a:t>﴿٨٤﴾</a:t>
            </a:r>
            <a:endParaRPr lang="tr-TR" sz="4500" dirty="0"/>
          </a:p>
        </p:txBody>
      </p:sp>
    </p:spTree>
    <p:extLst>
      <p:ext uri="{BB962C8B-B14F-4D97-AF65-F5344CB8AC3E}">
        <p14:creationId xmlns:p14="http://schemas.microsoft.com/office/powerpoint/2010/main" val="3969232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sz="2000" b="1" i="1" u="none" strike="noStrike" dirty="0">
                <a:solidFill>
                  <a:srgbClr val="725945"/>
                </a:solidFill>
                <a:effectLst/>
                <a:latin typeface="Helvetica Neue"/>
              </a:rPr>
              <a:t>﴾107﴿</a:t>
            </a:r>
            <a:r>
              <a:rPr lang="tr-TR" sz="2000" b="1" i="1" dirty="0">
                <a:solidFill>
                  <a:srgbClr val="4A4A4A"/>
                </a:solidFill>
                <a:effectLst/>
                <a:latin typeface="Helvetica Neue"/>
              </a:rPr>
              <a:t>Şayet bu ikisinin günah işledikleri (yeminlerinin gerçeği yansıtmadığı) ortaya çıkarsa, bunların haklarını </a:t>
            </a:r>
            <a:r>
              <a:rPr lang="tr-TR" sz="2000" b="1" i="1" dirty="0" err="1">
                <a:solidFill>
                  <a:srgbClr val="4A4A4A"/>
                </a:solidFill>
                <a:effectLst/>
                <a:latin typeface="Helvetica Neue"/>
              </a:rPr>
              <a:t>gasbettiği</a:t>
            </a:r>
            <a:r>
              <a:rPr lang="tr-TR" sz="2000" b="1" i="1" dirty="0">
                <a:solidFill>
                  <a:srgbClr val="4A4A4A"/>
                </a:solidFill>
                <a:effectLst/>
                <a:latin typeface="Helvetica Neue"/>
              </a:rPr>
              <a:t> kimselerden iki kişi onların yerini alır ve “Kesinlikle bizim şahitliğimiz onların şahitliğinden daha doğrudur ve biz hak tecavüzünde bulunmadık, aksi halde biz de zalimlerden oluruz” diye Allah’ın adına yemin ederler.</a:t>
            </a:r>
            <a:endParaRPr lang="tr-TR" sz="160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54429" y="0"/>
            <a:ext cx="3237571"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107.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71775" y="1742799"/>
            <a:ext cx="12192000" cy="2166988"/>
          </a:xfrm>
        </p:spPr>
        <p:txBody>
          <a:bodyPr>
            <a:noAutofit/>
          </a:bodyPr>
          <a:lstStyle/>
          <a:p>
            <a:r>
              <a:rPr lang="ar-AE" sz="4000" b="0" i="0" dirty="0">
                <a:solidFill>
                  <a:srgbClr val="725945"/>
                </a:solidFill>
                <a:effectLst/>
                <a:latin typeface="Elif1"/>
              </a:rPr>
              <a:t>فَاِنْ عُثِرَ عَلٰٓى اَنَّهُمَا اسْتَحَقَّٓا اِثْمًا فَاٰخَرَانِ يَقُومَانِ مَقَامَهُمَا مِنَ الَّذٖينَ اسْتَحَقَّ</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عَلَيْهِمُ الْاَوْلَيَانِ فَيُقْسِمَانِ بِاللّٰهِ لَشَهَادَتُنَٓا اَحَقُّ مِنْ شَهَادَتِهِمَا وَمَا اعْتَدَيْنَاؗ اِنَّٓا اِذًا</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لَمِنَ الظَّالِمٖينَ</a:t>
            </a:r>
            <a:r>
              <a:rPr lang="ar-AE" sz="4000" b="1" i="0" u="none" strike="noStrike" dirty="0">
                <a:solidFill>
                  <a:srgbClr val="725945"/>
                </a:solidFill>
                <a:effectLst/>
                <a:latin typeface="Elif1"/>
              </a:rPr>
              <a:t>﴿١٠٧﴾</a:t>
            </a:r>
            <a:endParaRPr lang="tr-TR" sz="4000" dirty="0"/>
          </a:p>
        </p:txBody>
      </p:sp>
    </p:spTree>
    <p:extLst>
      <p:ext uri="{BB962C8B-B14F-4D97-AF65-F5344CB8AC3E}">
        <p14:creationId xmlns:p14="http://schemas.microsoft.com/office/powerpoint/2010/main" val="33055383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sz="2000" b="1" i="1" u="none" strike="noStrike" dirty="0">
                <a:solidFill>
                  <a:srgbClr val="725945"/>
                </a:solidFill>
                <a:effectLst/>
                <a:latin typeface="Helvetica Neue"/>
              </a:rPr>
              <a:t>﴾116﴿</a:t>
            </a:r>
            <a:r>
              <a:rPr lang="tr-TR" sz="2000" b="1" i="1" dirty="0">
                <a:solidFill>
                  <a:srgbClr val="4A4A4A"/>
                </a:solidFill>
                <a:effectLst/>
                <a:latin typeface="Helvetica Neue"/>
              </a:rPr>
              <a:t>Allah, “Ey Meryem oğlu </a:t>
            </a:r>
            <a:r>
              <a:rPr lang="tr-TR" sz="2000" b="1" i="1" dirty="0" err="1">
                <a:solidFill>
                  <a:srgbClr val="4A4A4A"/>
                </a:solidFill>
                <a:effectLst/>
                <a:latin typeface="Helvetica Neue"/>
              </a:rPr>
              <a:t>Îsâ</a:t>
            </a:r>
            <a:r>
              <a:rPr lang="tr-TR" sz="2000" b="1" i="1" dirty="0">
                <a:solidFill>
                  <a:srgbClr val="4A4A4A"/>
                </a:solidFill>
                <a:effectLst/>
                <a:latin typeface="Helvetica Neue"/>
              </a:rPr>
              <a:t>! İnsanlara sen mi ‘Allah’ın dışında beni ve annemi birer tanrı kabul edin’ dedin?” buyurduğu zaman o şu cevabı verir: “Hâşâ! Seni tenzih ederim. Hakkım olmayan şeyi söylemek bana yakışmaz. Hem ben söyleseydim şüphesiz sen onu bilirdin. Sen benim içimdekini bilirsin, ama ben senin </a:t>
            </a:r>
            <a:r>
              <a:rPr lang="tr-TR" sz="2000" b="1" i="1" dirty="0" err="1">
                <a:solidFill>
                  <a:srgbClr val="4A4A4A"/>
                </a:solidFill>
                <a:effectLst/>
                <a:latin typeface="Helvetica Neue"/>
              </a:rPr>
              <a:t>zâtında</a:t>
            </a:r>
            <a:r>
              <a:rPr lang="tr-TR" sz="2000" b="1" i="1" dirty="0">
                <a:solidFill>
                  <a:srgbClr val="4A4A4A"/>
                </a:solidFill>
                <a:effectLst/>
                <a:latin typeface="Helvetica Neue"/>
              </a:rPr>
              <a:t> olanı bilmem. Gizlileri tam olarak bilen yalnız sensin.”</a:t>
            </a:r>
            <a:endParaRPr lang="tr-TR" sz="160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673" y="0"/>
            <a:ext cx="3293327"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116.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91440" y="1477328"/>
            <a:ext cx="12192000" cy="2166988"/>
          </a:xfrm>
        </p:spPr>
        <p:txBody>
          <a:bodyPr>
            <a:noAutofit/>
          </a:bodyPr>
          <a:lstStyle/>
          <a:p>
            <a:r>
              <a:rPr lang="ar-AE" sz="3600" b="0" i="0" dirty="0">
                <a:solidFill>
                  <a:srgbClr val="725945"/>
                </a:solidFill>
                <a:effectLst/>
                <a:latin typeface="Elif1"/>
              </a:rPr>
              <a:t>وَاِذْ قَالَ اللّٰهُ يَا عٖيسَى ابْنَ مَرْيَمَ ءَاَنْتَ قُلْتَ لِلنَّاسِ اتَّخِذُونٖي وَاُمِّيَ اِلٰهَيْنِ مِنْ دُونِ اللّٰهِؕ قَالَ</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سُبْحَانَكَ مَا يَكُونُ لٖٓي اَنْ اَقُولَ مَا لَيْسَ لٖي بِحَقٍّؕ اِنْ كُنْتُ قُلْتُهُ فَقَدْ عَلِمْتَهُؕ تَعْلَمُ مَا فٖي</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نَفْسٖي وَلَٓا اَعْلَمُ مَا فٖي نَفْسِكَؕ اِنَّكَ اَنْتَ عَلَّامُ الْغُيُوبِ</a:t>
            </a:r>
            <a:r>
              <a:rPr lang="ar-AE" sz="3600" b="1" i="0" u="none" strike="noStrike" dirty="0">
                <a:solidFill>
                  <a:srgbClr val="725945"/>
                </a:solidFill>
                <a:effectLst/>
                <a:latin typeface="Elif1"/>
              </a:rPr>
              <a:t>﴿١١٦﴾</a:t>
            </a:r>
            <a:endParaRPr lang="tr-TR" sz="3600" dirty="0"/>
          </a:p>
        </p:txBody>
      </p:sp>
    </p:spTree>
    <p:extLst>
      <p:ext uri="{BB962C8B-B14F-4D97-AF65-F5344CB8AC3E}">
        <p14:creationId xmlns:p14="http://schemas.microsoft.com/office/powerpoint/2010/main" val="1105931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﴾5﴿</a:t>
            </a:r>
            <a:r>
              <a:rPr lang="tr-TR" b="1" i="1" dirty="0">
                <a:solidFill>
                  <a:srgbClr val="4A4A4A"/>
                </a:solidFill>
                <a:effectLst/>
                <a:latin typeface="Helvetica Neue"/>
              </a:rPr>
              <a:t>Gerçekten onlar, kendilerine hak geldiğinde onu yalanlamışlardır. Fakat onlara alay ettikleri şeyin haberleri ileride gelecektir!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3278" y="0"/>
            <a:ext cx="3248722"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3600" b="0" i="0" dirty="0">
                <a:solidFill>
                  <a:srgbClr val="725945"/>
                </a:solidFill>
                <a:effectLst/>
                <a:latin typeface="Elif1"/>
              </a:rPr>
              <a:t>فَقَدْ كَذَّبُوا بِالْحَقِّ لَمَّا جَٓاءَهُمْۜ فَسَوْفَ يَاْتٖيهِمْ اَنْبٰٓـؤُ۬ا مَا كَانُوا بِهٖ يَسْتَهْزِؤُ۫نَ</a:t>
            </a:r>
            <a:r>
              <a:rPr lang="ar-AE" sz="3600" b="1" i="0" u="none" strike="noStrike" dirty="0">
                <a:solidFill>
                  <a:srgbClr val="725945"/>
                </a:solidFill>
                <a:effectLst/>
                <a:latin typeface="Elif1"/>
              </a:rPr>
              <a:t>﴿٥﴾</a:t>
            </a:r>
            <a:endParaRPr lang="tr-TR" sz="3600" dirty="0"/>
          </a:p>
        </p:txBody>
      </p:sp>
    </p:spTree>
    <p:extLst>
      <p:ext uri="{BB962C8B-B14F-4D97-AF65-F5344CB8AC3E}">
        <p14:creationId xmlns:p14="http://schemas.microsoft.com/office/powerpoint/2010/main" val="4925998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﴾62﴿</a:t>
            </a:r>
            <a:r>
              <a:rPr lang="tr-TR" b="1" i="1" dirty="0">
                <a:solidFill>
                  <a:srgbClr val="4A4A4A"/>
                </a:solidFill>
                <a:effectLst/>
                <a:latin typeface="Helvetica Neue"/>
              </a:rPr>
              <a:t>Sonra insanlar gerçek sahipleri olan Allah’a döndürülürler. Bilesiniz ki hüküm yalnız O’nundur ve O, hesap görenlerin en çabuğudur.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673" y="0"/>
            <a:ext cx="3293327"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62.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3600" b="0" i="0" dirty="0">
                <a:solidFill>
                  <a:srgbClr val="725945"/>
                </a:solidFill>
                <a:effectLst/>
                <a:latin typeface="Elif1"/>
              </a:rPr>
              <a:t>ثُمَّ رُدُّٓوا اِلَى اللّٰهِ مَوْلٰيهُمُ الْحَقِّؕ اَلَا لَهُ الْحُكْمُ وَهُوَ اَسْرَعُ الْحَاسِبٖينَ</a:t>
            </a:r>
            <a:r>
              <a:rPr lang="ar-AE" sz="3600" b="1" i="0" u="none" strike="noStrike" dirty="0">
                <a:solidFill>
                  <a:srgbClr val="725945"/>
                </a:solidFill>
                <a:effectLst/>
                <a:latin typeface="Elif1"/>
              </a:rPr>
              <a:t>﴿٦٢﴾</a:t>
            </a:r>
            <a:endParaRPr lang="tr-TR" sz="3600" dirty="0"/>
          </a:p>
        </p:txBody>
      </p:sp>
    </p:spTree>
    <p:extLst>
      <p:ext uri="{BB962C8B-B14F-4D97-AF65-F5344CB8AC3E}">
        <p14:creationId xmlns:p14="http://schemas.microsoft.com/office/powerpoint/2010/main" val="441352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﴾66﴿</a:t>
            </a:r>
            <a:r>
              <a:rPr lang="tr-TR" b="1" i="1" dirty="0">
                <a:solidFill>
                  <a:srgbClr val="4A4A4A"/>
                </a:solidFill>
                <a:effectLst/>
                <a:latin typeface="Helvetica Neue"/>
              </a:rPr>
              <a:t>O (Kur’an) hak olduğu halde kavmin onu asılsız saydı. De ki: “Ben size kefil değilim.”</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54068" y="0"/>
            <a:ext cx="3337932"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66.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3600" b="0" i="0" dirty="0">
                <a:solidFill>
                  <a:srgbClr val="725945"/>
                </a:solidFill>
                <a:effectLst/>
                <a:latin typeface="Elif1"/>
              </a:rPr>
              <a:t>وَكَذَّبَ بِهٖ قَوْمُكَ وَهُوَ الْحَقُّؕ قُلْ لَسْتُ عَلَيْكُمْ بِوَكٖيلٍؕ</a:t>
            </a:r>
            <a:r>
              <a:rPr lang="ar-AE" sz="3600" b="1" i="0" u="none" strike="noStrike" dirty="0">
                <a:solidFill>
                  <a:srgbClr val="725945"/>
                </a:solidFill>
                <a:effectLst/>
                <a:latin typeface="Elif1"/>
              </a:rPr>
              <a:t>﴿٦٦﴾</a:t>
            </a:r>
            <a:endParaRPr lang="tr-TR" sz="3600" dirty="0"/>
          </a:p>
        </p:txBody>
      </p:sp>
    </p:spTree>
    <p:extLst>
      <p:ext uri="{BB962C8B-B14F-4D97-AF65-F5344CB8AC3E}">
        <p14:creationId xmlns:p14="http://schemas.microsoft.com/office/powerpoint/2010/main" val="8831024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﴾81﴿</a:t>
            </a:r>
            <a:r>
              <a:rPr lang="tr-TR" b="1" i="1" dirty="0">
                <a:solidFill>
                  <a:srgbClr val="4A4A4A"/>
                </a:solidFill>
                <a:effectLst/>
                <a:latin typeface="Helvetica Neue"/>
              </a:rPr>
              <a:t>Siz, Allah’ın size haklarında hiçbir hüküm indirmediği şeyleri O’na ortak koşmaktan korkmazken, ben sizin ortak koştuğunuz şeylerden nasıl korkarım? Şimdi biliyorsanız (söyleyin), iki gruptan hangisi güvende olmaya daha lâyıktır?”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87161" y="0"/>
            <a:ext cx="3404839"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81.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74235"/>
            <a:ext cx="12192000" cy="1583848"/>
          </a:xfrm>
        </p:spPr>
        <p:txBody>
          <a:bodyPr>
            <a:noAutofit/>
          </a:bodyPr>
          <a:lstStyle/>
          <a:p>
            <a:r>
              <a:rPr lang="ar-AE" sz="3600" b="0" i="0" dirty="0">
                <a:solidFill>
                  <a:srgbClr val="725945"/>
                </a:solidFill>
                <a:effectLst/>
                <a:latin typeface="Elif1"/>
              </a:rPr>
              <a:t>وَكَيْفَ اَخَافُ مَٓا اَشْرَكْتُمْ وَلَا تَخَافُونَ اَنَّكُمْ اَشْرَكْتُمْ بِاللّٰهِ مَا لَمْ يُنَزِّلْ بِهٖ عَلَيْكُمْ سُلْطَانًاۜ فَاَىُّ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الْفَرٖيقَيْنِ اَحَقُّ بِالْاَمْنِۚ اِنْ كُنْتُمْ تَعْلَمُونَۘ</a:t>
            </a:r>
            <a:r>
              <a:rPr lang="ar-AE" sz="3600" b="1" i="0" u="none" strike="noStrike" dirty="0">
                <a:solidFill>
                  <a:srgbClr val="725945"/>
                </a:solidFill>
                <a:effectLst/>
                <a:latin typeface="Elif1"/>
              </a:rPr>
              <a:t>﴿٨١﴾</a:t>
            </a:r>
            <a:endParaRPr lang="tr-TR" sz="3600" dirty="0"/>
          </a:p>
        </p:txBody>
      </p:sp>
    </p:spTree>
    <p:extLst>
      <p:ext uri="{BB962C8B-B14F-4D97-AF65-F5344CB8AC3E}">
        <p14:creationId xmlns:p14="http://schemas.microsoft.com/office/powerpoint/2010/main" val="40376904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86498"/>
            <a:ext cx="12192000" cy="2854960"/>
          </a:xfrm>
        </p:spPr>
        <p:txBody>
          <a:bodyPr>
            <a:normAutofit/>
          </a:bodyPr>
          <a:lstStyle/>
          <a:p>
            <a:r>
              <a:rPr lang="tr-TR" sz="2000" b="1" i="1" u="none" strike="noStrike" dirty="0">
                <a:solidFill>
                  <a:srgbClr val="725945"/>
                </a:solidFill>
                <a:effectLst/>
                <a:latin typeface="Helvetica Neue"/>
              </a:rPr>
              <a:t>﴾91﴿</a:t>
            </a:r>
            <a:r>
              <a:rPr lang="tr-TR" sz="2000" b="1" i="1" dirty="0">
                <a:solidFill>
                  <a:srgbClr val="4A4A4A"/>
                </a:solidFill>
                <a:effectLst/>
                <a:latin typeface="Helvetica Neue"/>
              </a:rPr>
              <a:t>Onlar Allah’ı gereği gibi takdir edip tanımadılar. Nitekim “Allah hiçbir insana hiçbir şey indirmedi” dediler. De ki: “Öyleyse Mûsâ’nın insanlara bir nur ve hidayet olarak getirdiği kitabı kim indirdi?” Siz onu kâğıtlara yazıp (istediğinizi) açıklıyor, çoğunu da gizliyorsunuz. Sizin de, atalarınızın da bilemediğiniz şeyler (Kur’an’da) size öğretilmiştir. (Resulüm!) Sen “Allah” de, sonra onları bırak, daldıkları bataklıkta oyalanadursunlar!</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65220" y="0"/>
            <a:ext cx="332678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91.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63036"/>
            <a:ext cx="12192000" cy="1583848"/>
          </a:xfrm>
        </p:spPr>
        <p:txBody>
          <a:bodyPr>
            <a:noAutofit/>
          </a:bodyPr>
          <a:lstStyle/>
          <a:p>
            <a:r>
              <a:rPr lang="ar-AE" sz="3600" b="0" i="0" dirty="0">
                <a:solidFill>
                  <a:srgbClr val="725945"/>
                </a:solidFill>
                <a:effectLst/>
                <a:latin typeface="Elif1"/>
              </a:rPr>
              <a:t>وَمَا قَدَرُوا اللّٰهَ حَقَّ قَدْرِهٖٓ اِذْ قَالُوا مَٓا اَنْزَلَ اللّٰهُ عَلٰى بَشَرٍ مِنْ شَىْءٍۜ قُلْ مَنْ اَنْزَلَ الْكِتَابَ</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الَّذٖى جَٓاءَ بِهٖ مُوسٰى نُورًا وَهُدًى لِلنَّاسِ تَجْعَلُونَهُ قَرَاطٖيسَ تُبْدُونَهَا وَتُخْفُونَ كَثٖيرًاۚ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وَعُلِّمْتُمْ مَا لَمْ تَعْلَمُٓوا اَنْتُمْ وَلَٓا اٰبَٓاؤُ۬كُمْۜ قُلِ اللّٰهُۙ ثُمَّ ذَرْهُمْ فٖى خَوْضِهِمْ يَلْعَبُونَ</a:t>
            </a:r>
            <a:r>
              <a:rPr lang="ar-AE" sz="3600" b="1" i="0" u="none" strike="noStrike" dirty="0">
                <a:solidFill>
                  <a:srgbClr val="725945"/>
                </a:solidFill>
                <a:effectLst/>
                <a:latin typeface="Elif1"/>
              </a:rPr>
              <a:t>﴿٩١﴾</a:t>
            </a:r>
            <a:endParaRPr lang="tr-TR" sz="3600" dirty="0"/>
          </a:p>
        </p:txBody>
      </p:sp>
    </p:spTree>
    <p:extLst>
      <p:ext uri="{BB962C8B-B14F-4D97-AF65-F5344CB8AC3E}">
        <p14:creationId xmlns:p14="http://schemas.microsoft.com/office/powerpoint/2010/main" val="32582935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65156"/>
            <a:ext cx="12192000" cy="2854960"/>
          </a:xfrm>
        </p:spPr>
        <p:txBody>
          <a:bodyPr>
            <a:normAutofit/>
          </a:bodyPr>
          <a:lstStyle/>
          <a:p>
            <a:r>
              <a:rPr lang="tr-TR" b="1" i="1" u="none" strike="noStrike" dirty="0">
                <a:solidFill>
                  <a:srgbClr val="725945"/>
                </a:solidFill>
                <a:effectLst/>
                <a:latin typeface="Helvetica Neue"/>
              </a:rPr>
              <a:t>﴾141﴿</a:t>
            </a:r>
            <a:r>
              <a:rPr lang="tr-TR" b="1" i="1" dirty="0">
                <a:solidFill>
                  <a:srgbClr val="4A4A4A"/>
                </a:solidFill>
                <a:effectLst/>
                <a:latin typeface="Helvetica Neue"/>
              </a:rPr>
              <a:t>Çardaklı ve </a:t>
            </a:r>
            <a:r>
              <a:rPr lang="tr-TR" b="1" i="1" dirty="0" err="1">
                <a:solidFill>
                  <a:srgbClr val="4A4A4A"/>
                </a:solidFill>
                <a:effectLst/>
                <a:latin typeface="Helvetica Neue"/>
              </a:rPr>
              <a:t>çardaksız</a:t>
            </a:r>
            <a:r>
              <a:rPr lang="tr-TR" b="1" i="1" dirty="0">
                <a:solidFill>
                  <a:srgbClr val="4A4A4A"/>
                </a:solidFill>
                <a:effectLst/>
                <a:latin typeface="Helvetica Neue"/>
              </a:rPr>
              <a:t> bağları, değişik ürünleriyle hurmaları, ekinleri, birbirine benzeyen ve benzemeyen biçimlerde zeytin ve narları meydana getiren O’dur. Her biri ürün verdiğinde ürününden yiyin; hasat günü de hakkını verin; fakat israf etmeyin; çünkü Allah israf edenleri sevmez.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32127" y="0"/>
            <a:ext cx="3259873"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141.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392844"/>
            <a:ext cx="12192000" cy="1583848"/>
          </a:xfrm>
        </p:spPr>
        <p:txBody>
          <a:bodyPr>
            <a:noAutofit/>
          </a:bodyPr>
          <a:lstStyle/>
          <a:p>
            <a:r>
              <a:rPr lang="ar-AE" sz="3600" b="0" i="0" dirty="0">
                <a:solidFill>
                  <a:srgbClr val="725945"/>
                </a:solidFill>
                <a:effectLst/>
                <a:latin typeface="Elif1"/>
              </a:rPr>
              <a:t>وَهُوَ الَّذٖٓى اَنْشَاَ جَنَّاتٍ مَعْرُوشَاتٍ وَغَيْرَ مَعْرُوشَاتٍ وَالنَّخْلَ وَالزَّرْعَ مُخْتَلِفًا اُكُلُهُ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وَالزَّيْتُونَ وَالرُّمَّانَ مُتَشَابِهًا وَغَيْرَ مُتَشَابِهٍۜ كُلُوا مِنْ ثَمَرِهٖٓ اِذَٓا اَثْمَرَ وَاٰتُوا حَقَّهُ يَوْمَ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حَصَادِهٖؗ وَلَا تُسْرِفُواۜ اِنَّهُ لَا يُحِبُّ الْمُسْرِفٖينَۙ</a:t>
            </a:r>
            <a:r>
              <a:rPr lang="ar-AE" sz="3600" b="1" i="0" u="none" strike="noStrike" dirty="0">
                <a:solidFill>
                  <a:srgbClr val="725945"/>
                </a:solidFill>
                <a:effectLst/>
                <a:latin typeface="Elif1"/>
              </a:rPr>
              <a:t>﴿١٤١﴾</a:t>
            </a:r>
            <a:endParaRPr lang="tr-TR" sz="3600" dirty="0"/>
          </a:p>
        </p:txBody>
      </p:sp>
    </p:spTree>
    <p:extLst>
      <p:ext uri="{BB962C8B-B14F-4D97-AF65-F5344CB8AC3E}">
        <p14:creationId xmlns:p14="http://schemas.microsoft.com/office/powerpoint/2010/main" val="33414581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﴾8﴿</a:t>
            </a:r>
            <a:r>
              <a:rPr lang="tr-TR" b="1" i="1" dirty="0">
                <a:solidFill>
                  <a:srgbClr val="4A4A4A"/>
                </a:solidFill>
                <a:effectLst/>
                <a:latin typeface="Helvetica Neue"/>
              </a:rPr>
              <a:t>O gün ölçü-tartı haktır. Artık kimin tartıları ağır gelirse işte onlar kurtuluşa erenlerdir.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r>
              <a:rPr lang="ar-AE" sz="3600" b="0" i="0" dirty="0">
                <a:solidFill>
                  <a:srgbClr val="725945"/>
                </a:solidFill>
                <a:effectLst/>
                <a:latin typeface="Elif1"/>
              </a:rPr>
              <a:t>وَالْوَزْنُ يَوْمَئِذٍۨ الْحَقُّۚ فَمَنْ ثَقُلَتْ مَوَازٖينُهُ فَاُو۬لٰٓئِكَ هُمُ الْمُفْلِحُونَ</a:t>
            </a:r>
            <a:r>
              <a:rPr lang="ar-AE" sz="3600" b="1" i="0" u="none" strike="noStrike" dirty="0">
                <a:solidFill>
                  <a:srgbClr val="725945"/>
                </a:solidFill>
                <a:effectLst/>
                <a:latin typeface="Elif1"/>
              </a:rPr>
              <a:t>﴿٨﴾</a:t>
            </a:r>
            <a:endParaRPr lang="tr-TR" sz="3600" dirty="0"/>
          </a:p>
        </p:txBody>
      </p:sp>
    </p:spTree>
    <p:extLst>
      <p:ext uri="{BB962C8B-B14F-4D97-AF65-F5344CB8AC3E}">
        <p14:creationId xmlns:p14="http://schemas.microsoft.com/office/powerpoint/2010/main" val="3984923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﴾118﴿</a:t>
            </a:r>
            <a:r>
              <a:rPr lang="tr-TR" b="1" i="1" dirty="0">
                <a:solidFill>
                  <a:srgbClr val="4A4A4A"/>
                </a:solidFill>
                <a:effectLst/>
                <a:latin typeface="Helvetica Neue"/>
              </a:rPr>
              <a:t>Böylece gerçek ortaya çıktı ve onların yaptıklarının asılsız olduğu anlaşıldı.</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118.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9175"/>
            <a:ext cx="12192000" cy="1583848"/>
          </a:xfrm>
        </p:spPr>
        <p:txBody>
          <a:bodyPr>
            <a:noAutofit/>
          </a:bodyPr>
          <a:lstStyle/>
          <a:p>
            <a:r>
              <a:rPr lang="ar-AE" sz="3600" b="0" i="0" dirty="0">
                <a:solidFill>
                  <a:srgbClr val="725945"/>
                </a:solidFill>
                <a:effectLst/>
                <a:latin typeface="Elif1"/>
              </a:rPr>
              <a:t>فَوَقَعَ الْحَقُّ وَبَطَلَ مَا كَانُوا يَعْمَلُونَۚ</a:t>
            </a:r>
            <a:r>
              <a:rPr lang="ar-AE" sz="3600" b="1" i="0" u="none" strike="noStrike" dirty="0">
                <a:solidFill>
                  <a:srgbClr val="725945"/>
                </a:solidFill>
                <a:effectLst/>
                <a:latin typeface="Elif1"/>
              </a:rPr>
              <a:t>﴿١١٨﴾</a:t>
            </a:r>
            <a:endParaRPr lang="tr-TR" sz="3600" dirty="0"/>
          </a:p>
        </p:txBody>
      </p:sp>
    </p:spTree>
    <p:extLst>
      <p:ext uri="{BB962C8B-B14F-4D97-AF65-F5344CB8AC3E}">
        <p14:creationId xmlns:p14="http://schemas.microsoft.com/office/powerpoint/2010/main" val="14679214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﴾146﴿</a:t>
            </a:r>
            <a:r>
              <a:rPr lang="tr-TR" b="1" i="1" dirty="0">
                <a:solidFill>
                  <a:srgbClr val="4A4A4A"/>
                </a:solidFill>
                <a:effectLst/>
                <a:latin typeface="Helvetica Neue"/>
              </a:rPr>
              <a:t>“Yeryüzünde haksız yere böbürlenenleri </a:t>
            </a:r>
            <a:r>
              <a:rPr lang="tr-TR" b="1" i="1" dirty="0" err="1">
                <a:solidFill>
                  <a:srgbClr val="4A4A4A"/>
                </a:solidFill>
                <a:effectLst/>
                <a:latin typeface="Helvetica Neue"/>
              </a:rPr>
              <a:t>âyetlerimden</a:t>
            </a:r>
            <a:r>
              <a:rPr lang="tr-TR" b="1" i="1" dirty="0">
                <a:solidFill>
                  <a:srgbClr val="4A4A4A"/>
                </a:solidFill>
                <a:effectLst/>
                <a:latin typeface="Helvetica Neue"/>
              </a:rPr>
              <a:t> mahrum edeceğim. Onlar, bütün </a:t>
            </a:r>
            <a:r>
              <a:rPr lang="tr-TR" b="1" i="1" dirty="0" err="1">
                <a:solidFill>
                  <a:srgbClr val="4A4A4A"/>
                </a:solidFill>
                <a:effectLst/>
                <a:latin typeface="Helvetica Neue"/>
              </a:rPr>
              <a:t>mûcizeleri</a:t>
            </a:r>
            <a:r>
              <a:rPr lang="tr-TR" b="1" i="1" dirty="0">
                <a:solidFill>
                  <a:srgbClr val="4A4A4A"/>
                </a:solidFill>
                <a:effectLst/>
                <a:latin typeface="Helvetica Neue"/>
              </a:rPr>
              <a:t> görseler de iman etmezler; doğruluk yolunu görseler onu izlemezler. Fakat eğrilik yolunu görürlerse hemen ona saparlar.” Bu durum, onların </a:t>
            </a:r>
            <a:r>
              <a:rPr lang="tr-TR" b="1" i="1" dirty="0" err="1">
                <a:solidFill>
                  <a:srgbClr val="4A4A4A"/>
                </a:solidFill>
                <a:effectLst/>
                <a:latin typeface="Helvetica Neue"/>
              </a:rPr>
              <a:t>âyetlerimizi</a:t>
            </a:r>
            <a:r>
              <a:rPr lang="tr-TR" b="1" i="1" dirty="0">
                <a:solidFill>
                  <a:srgbClr val="4A4A4A"/>
                </a:solidFill>
                <a:effectLst/>
                <a:latin typeface="Helvetica Neue"/>
              </a:rPr>
              <a:t> yalan saymalarından ve onlardan gafil olmalarından ileri gelmektedir.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146.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07340"/>
            <a:ext cx="12192000" cy="1583848"/>
          </a:xfrm>
        </p:spPr>
        <p:txBody>
          <a:bodyPr>
            <a:noAutofit/>
          </a:bodyPr>
          <a:lstStyle/>
          <a:p>
            <a:r>
              <a:rPr lang="ar-AE" sz="3600" b="0" i="0" dirty="0">
                <a:solidFill>
                  <a:srgbClr val="725945"/>
                </a:solidFill>
                <a:effectLst/>
                <a:latin typeface="Elif1"/>
              </a:rPr>
              <a:t>سَاَصْرِفُ عَنْ اٰيَاتِيَ الَّذٖينَ يَتَكَبَّرُونَ فِي الْاَرْضِ بِغَيْرِ الْحَقِّؕ وَاِنْ يَرَوْا كُلَّ اٰيَةٍ لَا يُؤْمِنُوا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بِهَاۚ وَاِنْ يَرَوْا سَبٖيلَ الرُّشْدِ لَا يَتَّخِذُوهُ سَبٖيلاًۚ وَاِنْ يَرَوْا سَبٖيلَ الْغَيِّ يَتَّخِذُوهُ سَبٖيلاًؕ ذٰلِكَ</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بِاَنَّهُمْ كَذَّبُوا بِاٰيَاتِنَا وَكَانُوا عَنْهَا غَافِلٖينَ</a:t>
            </a:r>
            <a:r>
              <a:rPr lang="ar-AE" sz="3600" b="1" i="0" u="none" strike="noStrike" dirty="0">
                <a:solidFill>
                  <a:srgbClr val="725945"/>
                </a:solidFill>
                <a:effectLst/>
                <a:latin typeface="Elif1"/>
              </a:rPr>
              <a:t>﴿١٤٦﴾</a:t>
            </a:r>
            <a:endParaRPr lang="tr-TR" sz="3600" dirty="0"/>
          </a:p>
        </p:txBody>
      </p:sp>
    </p:spTree>
    <p:extLst>
      <p:ext uri="{BB962C8B-B14F-4D97-AF65-F5344CB8AC3E}">
        <p14:creationId xmlns:p14="http://schemas.microsoft.com/office/powerpoint/2010/main" val="9842427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﴾159﴿</a:t>
            </a:r>
            <a:r>
              <a:rPr lang="tr-TR" b="1" i="1" dirty="0">
                <a:solidFill>
                  <a:srgbClr val="4A4A4A"/>
                </a:solidFill>
                <a:effectLst/>
                <a:latin typeface="Helvetica Neue"/>
              </a:rPr>
              <a:t>Mûsâ’nın kavminden hak yolu gösteren ve bu yolda âdil davranan bir topluluk da vardı.</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159.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151356"/>
            <a:ext cx="12192000" cy="1583848"/>
          </a:xfrm>
        </p:spPr>
        <p:txBody>
          <a:bodyPr>
            <a:noAutofit/>
          </a:bodyPr>
          <a:lstStyle/>
          <a:p>
            <a:r>
              <a:rPr lang="ar-AE" sz="3600" b="0" i="0" dirty="0">
                <a:solidFill>
                  <a:srgbClr val="725945"/>
                </a:solidFill>
                <a:effectLst/>
                <a:latin typeface="Elif1"/>
              </a:rPr>
              <a:t>وَمِنْ قَوْمِ مُوسٰٓى اُمَّةٌ يَهْدُونَ بِالْحَقِّ وَبِهٖ يَعْدِلُونَ</a:t>
            </a:r>
            <a:r>
              <a:rPr lang="ar-AE" sz="3600" b="1" i="0" u="none" strike="noStrike" dirty="0">
                <a:solidFill>
                  <a:srgbClr val="725945"/>
                </a:solidFill>
                <a:effectLst/>
                <a:latin typeface="Elif1"/>
              </a:rPr>
              <a:t>﴿١٥٩﴾</a:t>
            </a:r>
            <a:endParaRPr lang="tr-TR" sz="3600" dirty="0"/>
          </a:p>
        </p:txBody>
      </p:sp>
    </p:spTree>
    <p:extLst>
      <p:ext uri="{BB962C8B-B14F-4D97-AF65-F5344CB8AC3E}">
        <p14:creationId xmlns:p14="http://schemas.microsoft.com/office/powerpoint/2010/main" val="22896733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sz="2000" b="1" i="1" u="none" strike="noStrike" dirty="0">
                <a:solidFill>
                  <a:srgbClr val="725945"/>
                </a:solidFill>
                <a:effectLst/>
                <a:latin typeface="Helvetica Neue"/>
              </a:rPr>
              <a:t>﴾169﴿</a:t>
            </a:r>
            <a:r>
              <a:rPr lang="tr-TR" sz="2000" b="1" i="1" dirty="0">
                <a:solidFill>
                  <a:srgbClr val="4A4A4A"/>
                </a:solidFill>
                <a:effectLst/>
                <a:latin typeface="Helvetica Neue"/>
              </a:rPr>
              <a:t>Onların ardından kitaba vâris olan ve “Nasıl olsa bağışlanacağız” diyerek şu dünyanın geçici menfaatine sarılan bir kuşak geldi. (Ne zaman) önlerine bu gibi menfaatler çıksa hemen sarılırlar. Bunlardan, Allah hakkında gerçek olandan başka bir şey söylemeyeceklerine dair kitabın öngördüğü bir söz alınmamış mıydı? Üstelik onlar kitaptakini de okuyup öğrenmişlerdi. Doğrusu </a:t>
            </a:r>
            <a:r>
              <a:rPr lang="tr-TR" sz="2000" b="1" i="1" dirty="0" err="1">
                <a:solidFill>
                  <a:srgbClr val="4A4A4A"/>
                </a:solidFill>
                <a:effectLst/>
                <a:latin typeface="Helvetica Neue"/>
              </a:rPr>
              <a:t>âhiret</a:t>
            </a:r>
            <a:r>
              <a:rPr lang="tr-TR" sz="2000" b="1" i="1" dirty="0">
                <a:solidFill>
                  <a:srgbClr val="4A4A4A"/>
                </a:solidFill>
                <a:effectLst/>
                <a:latin typeface="Helvetica Neue"/>
              </a:rPr>
              <a:t> yurdu sakınanlar için daha hayırlıdır. Hâlâ aklınızı kullanmayacak mısınız?</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169.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فَخَلَفَ مِنْ بَعْدِهِمْ خَلْفٌ وَرِثُوا الْكِتَابَ يَأْخُذُونَ عَرَضَ هٰذَا الْاَدْنٰى وَيَقُولُونَ سَيُغْفَرُ لَنَاۚ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وَاِنْ يَأْتِهِمْ عَرَضٌ مِثْلُهُ يَأْخُذُوهُؕ اَلَمْ يُؤْخَذْ عَلَيْهِمْ مٖيثَاقُ الْكِتَابِ اَنْ لَا يَقُولُوا عَلَى اللّٰهِ اِلَّا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الْحَقَّ وَدَرَسُوا مَا فٖيهِؕ وَالدَّارُ الْاٰخِرَةُ خَيْرٌ لِلَّذٖينَ يَتَّقُونَؕ اَفَلَا تَعْقِلُونَ</a:t>
            </a:r>
            <a:r>
              <a:rPr lang="ar-AE" sz="3600" b="1" i="0" u="none" strike="noStrike" dirty="0">
                <a:solidFill>
                  <a:srgbClr val="725945"/>
                </a:solidFill>
                <a:effectLst/>
                <a:latin typeface="Elif1"/>
              </a:rPr>
              <a:t>﴿١٦٩﴾</a:t>
            </a:r>
            <a:endParaRPr lang="tr-TR" sz="3600" dirty="0"/>
          </a:p>
        </p:txBody>
      </p:sp>
    </p:spTree>
    <p:extLst>
      <p:ext uri="{BB962C8B-B14F-4D97-AF65-F5344CB8AC3E}">
        <p14:creationId xmlns:p14="http://schemas.microsoft.com/office/powerpoint/2010/main" val="41643158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a:solidFill>
                  <a:srgbClr val="725945"/>
                </a:solidFill>
                <a:effectLst/>
                <a:latin typeface="Helvetica Neue"/>
              </a:rPr>
              <a:t>﴾181﴿</a:t>
            </a:r>
            <a:r>
              <a:rPr lang="tr-TR" b="1" i="1">
                <a:solidFill>
                  <a:srgbClr val="4A4A4A"/>
                </a:solidFill>
                <a:effectLst/>
                <a:latin typeface="Helvetica Neue"/>
              </a:rPr>
              <a:t>Yarattıklarımız arasında hakka götüren ve o yolda âdil davranan bir topluluk da vardır.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181.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r>
              <a:rPr lang="ar-AE" sz="4500" b="0" i="0" dirty="0">
                <a:solidFill>
                  <a:srgbClr val="725945"/>
                </a:solidFill>
                <a:effectLst/>
                <a:latin typeface="Elif1"/>
              </a:rPr>
              <a:t>وَمِمَّنْ خَلَقْنَٓا اُمَّةٌ يَهْدُونَ بِالْحَقِّ وَبِهٖ يَعْدِلُونَࣖ</a:t>
            </a:r>
            <a:r>
              <a:rPr lang="ar-AE" sz="4500" b="1" i="0" u="none" strike="noStrike" dirty="0">
                <a:solidFill>
                  <a:srgbClr val="725945"/>
                </a:solidFill>
                <a:effectLst/>
                <a:latin typeface="Elif1"/>
              </a:rPr>
              <a:t>﴿١٨١﴾</a:t>
            </a:r>
            <a:endParaRPr lang="tr-TR" sz="4500" dirty="0"/>
          </a:p>
        </p:txBody>
      </p:sp>
    </p:spTree>
    <p:extLst>
      <p:ext uri="{BB962C8B-B14F-4D97-AF65-F5344CB8AC3E}">
        <p14:creationId xmlns:p14="http://schemas.microsoft.com/office/powerpoint/2010/main" val="2661316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﴾6﴿</a:t>
            </a:r>
            <a:r>
              <a:rPr lang="tr-TR" b="1" i="1" dirty="0">
                <a:solidFill>
                  <a:srgbClr val="4A4A4A"/>
                </a:solidFill>
                <a:effectLst/>
                <a:latin typeface="Helvetica Neue"/>
              </a:rPr>
              <a:t>Doğru olan apaçık ortaya çıktıktan sonra, sanki gözleri göre göre ölüme sürükleniyorlarmış gibi bu konuda seninle tartışıyorlardı.</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99034" y="0"/>
            <a:ext cx="3192966" cy="1477328"/>
          </a:xfrm>
          <a:prstGeom prst="rect">
            <a:avLst/>
          </a:prstGeom>
          <a:noFill/>
        </p:spPr>
        <p:txBody>
          <a:bodyPr wrap="square" rtlCol="0">
            <a:spAutoFit/>
          </a:bodyPr>
          <a:lstStyle/>
          <a:p>
            <a:r>
              <a:rPr lang="tr-TR" sz="2400" b="1" i="0" dirty="0" err="1">
                <a:solidFill>
                  <a:srgbClr val="725945"/>
                </a:solidFill>
                <a:effectLst/>
                <a:latin typeface="Helvetica Neue"/>
              </a:rPr>
              <a:t>Enfâl</a:t>
            </a:r>
            <a:r>
              <a:rPr lang="tr-TR" sz="2400" b="1" i="0" dirty="0">
                <a:solidFill>
                  <a:srgbClr val="725945"/>
                </a:solidFill>
                <a:effectLst/>
                <a:latin typeface="Helvetica Neue"/>
              </a:rPr>
              <a:t> Suresi </a:t>
            </a:r>
            <a:r>
              <a:rPr lang="tr-TR" sz="2200" b="1" i="0" dirty="0">
                <a:solidFill>
                  <a:srgbClr val="725945"/>
                </a:solidFill>
                <a:effectLst/>
                <a:latin typeface="inherit"/>
              </a:rPr>
              <a:t>- 8.Sure </a:t>
            </a:r>
          </a:p>
          <a:p>
            <a:r>
              <a:rPr lang="tr-TR" sz="2200" b="1" dirty="0">
                <a:solidFill>
                  <a:srgbClr val="725945"/>
                </a:solidFill>
                <a:latin typeface="Helvetica Neue"/>
                <a:hlinkClick r:id="rId2"/>
              </a:rPr>
              <a:t>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30244"/>
            <a:ext cx="12192000" cy="1583848"/>
          </a:xfrm>
        </p:spPr>
        <p:txBody>
          <a:bodyPr>
            <a:noAutofit/>
          </a:bodyPr>
          <a:lstStyle/>
          <a:p>
            <a:pPr rtl="1"/>
            <a:r>
              <a:rPr lang="ar-AE" sz="3600" b="0" i="0" dirty="0">
                <a:solidFill>
                  <a:srgbClr val="725945"/>
                </a:solidFill>
                <a:effectLst/>
                <a:latin typeface="Elif1"/>
              </a:rPr>
              <a:t>يُجَادِلُونَكَ فِي الْحَقِّ بَعْدَ مَا تَبَيَّنَ كَاَنَّمَا يُسَاقُونَ اِلَى الْمَوْتِ وَهُمْ يَنْظُرُونَؕ</a:t>
            </a:r>
            <a:r>
              <a:rPr lang="ar-AE" sz="3600" b="1" i="0" u="none" strike="noStrike" dirty="0">
                <a:solidFill>
                  <a:srgbClr val="725945"/>
                </a:solidFill>
                <a:effectLst/>
                <a:latin typeface="Elif1"/>
              </a:rPr>
              <a:t>﴿٦﴾</a:t>
            </a:r>
            <a:endParaRPr lang="ar-AE" sz="3600" b="0" i="0" dirty="0">
              <a:solidFill>
                <a:srgbClr val="725945"/>
              </a:solidFill>
              <a:effectLst/>
              <a:latin typeface="Elif1"/>
            </a:endParaRPr>
          </a:p>
        </p:txBody>
      </p:sp>
    </p:spTree>
    <p:extLst>
      <p:ext uri="{BB962C8B-B14F-4D97-AF65-F5344CB8AC3E}">
        <p14:creationId xmlns:p14="http://schemas.microsoft.com/office/powerpoint/2010/main" val="274027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﴾7﴿</a:t>
            </a:r>
            <a:r>
              <a:rPr lang="tr-TR" b="1" i="1" dirty="0">
                <a:solidFill>
                  <a:srgbClr val="4A4A4A"/>
                </a:solidFill>
                <a:effectLst/>
                <a:latin typeface="Helvetica Neue"/>
              </a:rPr>
              <a:t>Hatırlayın, Allah size “iki topluluktan biri sizindir” diye </a:t>
            </a:r>
            <a:r>
              <a:rPr lang="tr-TR" b="1" i="1" dirty="0" err="1">
                <a:solidFill>
                  <a:srgbClr val="4A4A4A"/>
                </a:solidFill>
                <a:effectLst/>
                <a:latin typeface="Helvetica Neue"/>
              </a:rPr>
              <a:t>vaad</a:t>
            </a:r>
            <a:r>
              <a:rPr lang="tr-TR" b="1" i="1" dirty="0">
                <a:solidFill>
                  <a:srgbClr val="4A4A4A"/>
                </a:solidFill>
                <a:effectLst/>
                <a:latin typeface="Helvetica Neue"/>
              </a:rPr>
              <a:t> ediyordu, siz güçsüz olanın sizin olmasını istiyordunuz, Allah ise iradesi ve sözleriyle hakkı hâkim kılmayı ve inkâr edenlerin kökünü kesmeyi murat ediyordu.</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21337" y="0"/>
            <a:ext cx="3170663" cy="1477328"/>
          </a:xfrm>
          <a:prstGeom prst="rect">
            <a:avLst/>
          </a:prstGeom>
          <a:noFill/>
        </p:spPr>
        <p:txBody>
          <a:bodyPr wrap="square" rtlCol="0">
            <a:spAutoFit/>
          </a:bodyPr>
          <a:lstStyle/>
          <a:p>
            <a:r>
              <a:rPr lang="tr-TR" sz="2400" b="1" i="0" dirty="0" err="1">
                <a:solidFill>
                  <a:srgbClr val="725945"/>
                </a:solidFill>
                <a:effectLst/>
                <a:latin typeface="Helvetica Neue"/>
              </a:rPr>
              <a:t>Enfâl</a:t>
            </a:r>
            <a:r>
              <a:rPr lang="tr-TR" sz="2400" b="1" i="0" dirty="0">
                <a:solidFill>
                  <a:srgbClr val="725945"/>
                </a:solidFill>
                <a:effectLst/>
                <a:latin typeface="Helvetica Neue"/>
              </a:rPr>
              <a:t> Suresi </a:t>
            </a:r>
            <a:r>
              <a:rPr lang="tr-TR" sz="2200" b="1" i="0" dirty="0">
                <a:solidFill>
                  <a:srgbClr val="725945"/>
                </a:solidFill>
                <a:effectLst/>
                <a:latin typeface="inherit"/>
              </a:rPr>
              <a:t>- 8.Sure </a:t>
            </a:r>
          </a:p>
          <a:p>
            <a:r>
              <a:rPr lang="tr-TR" sz="2200" b="1" dirty="0">
                <a:solidFill>
                  <a:srgbClr val="725945"/>
                </a:solidFill>
                <a:latin typeface="Helvetica Neue"/>
                <a:hlinkClick r:id="rId2"/>
              </a:rPr>
              <a:t>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33366"/>
            <a:ext cx="12192000" cy="1583848"/>
          </a:xfrm>
        </p:spPr>
        <p:txBody>
          <a:bodyPr>
            <a:noAutofit/>
          </a:bodyPr>
          <a:lstStyle/>
          <a:p>
            <a:pPr rtl="1"/>
            <a:r>
              <a:rPr lang="ar-AE" sz="3600" b="0" i="0" dirty="0">
                <a:solidFill>
                  <a:srgbClr val="725945"/>
                </a:solidFill>
                <a:effectLst/>
                <a:latin typeface="Elif1"/>
              </a:rPr>
              <a:t>وَاِذْ يَعِدُكُمُ اللّٰهُ اِحْدَى الطَّٓائِفَتَيْنِ اَنَّهَا لَكُمْ وَتَوَدُّونَ اَنَّ غَيْرَ ذَاتِ الشَّوْكَةِ تَكُونُ لَكُمْ وَيُرٖيدُ</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اللّٰهُ اَنْ يُحِقَّ الْحَقَّ بِكَلِمَاتِهٖ وَيَقْطَعَ دَابِرَ الْكَافِرٖينَۙ</a:t>
            </a:r>
            <a:r>
              <a:rPr lang="ar-AE" sz="3600" b="1" i="0" u="none" strike="noStrike" dirty="0">
                <a:solidFill>
                  <a:srgbClr val="725945"/>
                </a:solidFill>
                <a:effectLst/>
                <a:latin typeface="Elif1"/>
              </a:rPr>
              <a:t>﴿٧﴾</a:t>
            </a:r>
            <a:endParaRPr lang="ar-AE" sz="3600" b="0" i="0" dirty="0">
              <a:solidFill>
                <a:srgbClr val="725945"/>
              </a:solidFill>
              <a:effectLst/>
              <a:latin typeface="Elif1"/>
            </a:endParaRPr>
          </a:p>
        </p:txBody>
      </p:sp>
    </p:spTree>
    <p:extLst>
      <p:ext uri="{BB962C8B-B14F-4D97-AF65-F5344CB8AC3E}">
        <p14:creationId xmlns:p14="http://schemas.microsoft.com/office/powerpoint/2010/main" val="40538173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﴾8﴿</a:t>
            </a:r>
            <a:r>
              <a:rPr lang="tr-TR" b="1" i="1" dirty="0">
                <a:solidFill>
                  <a:srgbClr val="4A4A4A"/>
                </a:solidFill>
                <a:effectLst/>
                <a:latin typeface="Helvetica Neue"/>
              </a:rPr>
              <a:t>Ki böylece günah yolunu tutanların hoşlarına gitmese de hakkı hâkim, bâtılı geçersiz kılsın!</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54429" y="0"/>
            <a:ext cx="3237571" cy="1477328"/>
          </a:xfrm>
          <a:prstGeom prst="rect">
            <a:avLst/>
          </a:prstGeom>
          <a:noFill/>
        </p:spPr>
        <p:txBody>
          <a:bodyPr wrap="square" rtlCol="0">
            <a:spAutoFit/>
          </a:bodyPr>
          <a:lstStyle/>
          <a:p>
            <a:r>
              <a:rPr lang="tr-TR" sz="2400" b="1" i="0" dirty="0" err="1">
                <a:solidFill>
                  <a:srgbClr val="725945"/>
                </a:solidFill>
                <a:effectLst/>
                <a:latin typeface="Helvetica Neue"/>
              </a:rPr>
              <a:t>Enfâl</a:t>
            </a:r>
            <a:r>
              <a:rPr lang="tr-TR" sz="2400" b="1" i="0" dirty="0">
                <a:solidFill>
                  <a:srgbClr val="725945"/>
                </a:solidFill>
                <a:effectLst/>
                <a:latin typeface="Helvetica Neue"/>
              </a:rPr>
              <a:t> Suresi </a:t>
            </a:r>
            <a:r>
              <a:rPr lang="tr-TR" sz="2200" b="1" i="0" dirty="0">
                <a:solidFill>
                  <a:srgbClr val="725945"/>
                </a:solidFill>
                <a:effectLst/>
                <a:latin typeface="inherit"/>
              </a:rPr>
              <a:t>- 8.Sure </a:t>
            </a:r>
          </a:p>
          <a:p>
            <a:r>
              <a:rPr lang="tr-TR" sz="2200" b="1" dirty="0">
                <a:solidFill>
                  <a:srgbClr val="725945"/>
                </a:solidFill>
                <a:latin typeface="Helvetica Neue"/>
                <a:hlinkClick r:id="rId2"/>
              </a:rPr>
              <a:t>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30244"/>
            <a:ext cx="12192000" cy="1583848"/>
          </a:xfrm>
        </p:spPr>
        <p:txBody>
          <a:bodyPr>
            <a:noAutofit/>
          </a:bodyPr>
          <a:lstStyle/>
          <a:p>
            <a:pPr rtl="1"/>
            <a:r>
              <a:rPr lang="ar-AE" sz="3600" b="0" i="0" dirty="0">
                <a:solidFill>
                  <a:srgbClr val="725945"/>
                </a:solidFill>
                <a:effectLst/>
                <a:latin typeface="Elif1"/>
              </a:rPr>
              <a:t>لِيُحِقَّ الْحَقَّ وَيُبْطِلَ الْبَاطِلَ وَلَوْ كَرِهَ الْمُجْرِمُونَۚ</a:t>
            </a:r>
            <a:r>
              <a:rPr lang="ar-AE" sz="3600" b="1" i="0" u="none" strike="noStrike" dirty="0">
                <a:solidFill>
                  <a:srgbClr val="725945"/>
                </a:solidFill>
                <a:effectLst/>
                <a:latin typeface="Elif1"/>
              </a:rPr>
              <a:t>﴿٨﴾</a:t>
            </a:r>
            <a:endParaRPr lang="ar-AE" sz="3600" b="0" i="0" dirty="0">
              <a:solidFill>
                <a:srgbClr val="725945"/>
              </a:solidFill>
              <a:effectLst/>
              <a:latin typeface="Elif1"/>
            </a:endParaRPr>
          </a:p>
        </p:txBody>
      </p:sp>
    </p:spTree>
    <p:extLst>
      <p:ext uri="{BB962C8B-B14F-4D97-AF65-F5344CB8AC3E}">
        <p14:creationId xmlns:p14="http://schemas.microsoft.com/office/powerpoint/2010/main" val="42892889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﴾32﴿</a:t>
            </a:r>
            <a:r>
              <a:rPr lang="tr-TR" b="1" i="1" dirty="0">
                <a:solidFill>
                  <a:srgbClr val="4A4A4A"/>
                </a:solidFill>
                <a:effectLst/>
                <a:latin typeface="Helvetica Neue"/>
              </a:rPr>
              <a:t>Hatırla, bir de şöyle diyorlardı: “</a:t>
            </a:r>
            <a:r>
              <a:rPr lang="tr-TR" b="1" i="1" dirty="0" err="1">
                <a:solidFill>
                  <a:srgbClr val="4A4A4A"/>
                </a:solidFill>
                <a:effectLst/>
                <a:latin typeface="Helvetica Neue"/>
              </a:rPr>
              <a:t>Allahım</a:t>
            </a:r>
            <a:r>
              <a:rPr lang="tr-TR" b="1" i="1" dirty="0">
                <a:solidFill>
                  <a:srgbClr val="4A4A4A"/>
                </a:solidFill>
                <a:effectLst/>
                <a:latin typeface="Helvetica Neue"/>
              </a:rPr>
              <a:t>! Eğer bu kitap senin katından gelmiş bir hakikat ise gökten üzerimize taş yağdır veya bize acı veren bir azap gönder!”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3278" y="0"/>
            <a:ext cx="3248722" cy="1477328"/>
          </a:xfrm>
          <a:prstGeom prst="rect">
            <a:avLst/>
          </a:prstGeom>
          <a:noFill/>
        </p:spPr>
        <p:txBody>
          <a:bodyPr wrap="square" rtlCol="0">
            <a:spAutoFit/>
          </a:bodyPr>
          <a:lstStyle/>
          <a:p>
            <a:r>
              <a:rPr lang="tr-TR" sz="2400" b="1" i="0" dirty="0" err="1">
                <a:solidFill>
                  <a:srgbClr val="725945"/>
                </a:solidFill>
                <a:effectLst/>
                <a:latin typeface="Helvetica Neue"/>
              </a:rPr>
              <a:t>Enfâl</a:t>
            </a:r>
            <a:r>
              <a:rPr lang="tr-TR" sz="2400" b="1" i="0" dirty="0">
                <a:solidFill>
                  <a:srgbClr val="725945"/>
                </a:solidFill>
                <a:effectLst/>
                <a:latin typeface="Helvetica Neue"/>
              </a:rPr>
              <a:t> Suresi </a:t>
            </a:r>
            <a:r>
              <a:rPr lang="tr-TR" sz="2200" b="1" i="0" dirty="0">
                <a:solidFill>
                  <a:srgbClr val="725945"/>
                </a:solidFill>
                <a:effectLst/>
                <a:latin typeface="inherit"/>
              </a:rPr>
              <a:t>- 8.Sure </a:t>
            </a:r>
          </a:p>
          <a:p>
            <a:r>
              <a:rPr lang="tr-TR" sz="2200" b="1" dirty="0">
                <a:solidFill>
                  <a:srgbClr val="725945"/>
                </a:solidFill>
                <a:latin typeface="Helvetica Neue"/>
                <a:hlinkClick r:id="rId2"/>
              </a:rPr>
              <a:t>32.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544876"/>
            <a:ext cx="12192000" cy="1583848"/>
          </a:xfrm>
        </p:spPr>
        <p:txBody>
          <a:bodyPr>
            <a:noAutofit/>
          </a:bodyPr>
          <a:lstStyle/>
          <a:p>
            <a:pPr rtl="1"/>
            <a:r>
              <a:rPr lang="ar-AE" sz="3600" b="0" i="0" dirty="0">
                <a:solidFill>
                  <a:srgbClr val="725945"/>
                </a:solidFill>
                <a:effectLst/>
                <a:latin typeface="Elif1"/>
              </a:rPr>
              <a:t>وَاِذْ قَالُوا اللّٰهُمَّ اِنْ كَانَ هٰذَا هُوَ الْحَقَّ مِنْ عِنْدِكَ فَاَمْطِرْ عَلَيْنَا حِجَارَةً مِنَ السَّمَٓاءِ اَوِ ائْتِنَا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بِعَذَابٍ اَلٖيمٍ</a:t>
            </a:r>
            <a:r>
              <a:rPr lang="ar-AE" sz="3600" b="1" i="0" u="none" strike="noStrike" dirty="0">
                <a:solidFill>
                  <a:srgbClr val="725945"/>
                </a:solidFill>
                <a:effectLst/>
                <a:latin typeface="Elif1"/>
              </a:rPr>
              <a:t>﴿٣٢﴾</a:t>
            </a:r>
            <a:endParaRPr lang="ar-AE" sz="3600" b="0" i="0" dirty="0">
              <a:solidFill>
                <a:srgbClr val="725945"/>
              </a:solidFill>
              <a:effectLst/>
              <a:latin typeface="Elif1"/>
            </a:endParaRPr>
          </a:p>
        </p:txBody>
      </p:sp>
    </p:spTree>
    <p:extLst>
      <p:ext uri="{BB962C8B-B14F-4D97-AF65-F5344CB8AC3E}">
        <p14:creationId xmlns:p14="http://schemas.microsoft.com/office/powerpoint/2010/main" val="23389050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﴾74﴿</a:t>
            </a:r>
            <a:r>
              <a:rPr lang="tr-TR" b="1" i="1" dirty="0">
                <a:solidFill>
                  <a:srgbClr val="4A4A4A"/>
                </a:solidFill>
                <a:effectLst/>
                <a:latin typeface="Helvetica Neue"/>
              </a:rPr>
              <a:t>İman edip de hicret edenler, Allah yolunda </a:t>
            </a:r>
            <a:r>
              <a:rPr lang="tr-TR" b="1" i="1" dirty="0" err="1">
                <a:solidFill>
                  <a:srgbClr val="4A4A4A"/>
                </a:solidFill>
                <a:effectLst/>
                <a:latin typeface="Helvetica Neue"/>
              </a:rPr>
              <a:t>cihad</a:t>
            </a:r>
            <a:r>
              <a:rPr lang="tr-TR" b="1" i="1">
                <a:solidFill>
                  <a:srgbClr val="4A4A4A"/>
                </a:solidFill>
                <a:effectLst/>
                <a:latin typeface="Helvetica Neue"/>
              </a:rPr>
              <a:t> edenlerle onları bağırlarına basanlar ve yardım edenler var ya işte gerçek müminler onlardır; bağışlanma onlar için, büyük lütuf onlar içindir.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76732" y="0"/>
            <a:ext cx="3215268" cy="1477328"/>
          </a:xfrm>
          <a:prstGeom prst="rect">
            <a:avLst/>
          </a:prstGeom>
          <a:noFill/>
        </p:spPr>
        <p:txBody>
          <a:bodyPr wrap="square" rtlCol="0">
            <a:spAutoFit/>
          </a:bodyPr>
          <a:lstStyle/>
          <a:p>
            <a:r>
              <a:rPr lang="tr-TR" sz="2400" b="1" i="0" dirty="0" err="1">
                <a:solidFill>
                  <a:srgbClr val="725945"/>
                </a:solidFill>
                <a:effectLst/>
                <a:latin typeface="Helvetica Neue"/>
              </a:rPr>
              <a:t>Enfâl</a:t>
            </a:r>
            <a:r>
              <a:rPr lang="tr-TR" sz="2400" b="1" i="0" dirty="0">
                <a:solidFill>
                  <a:srgbClr val="725945"/>
                </a:solidFill>
                <a:effectLst/>
                <a:latin typeface="Helvetica Neue"/>
              </a:rPr>
              <a:t> Suresi </a:t>
            </a:r>
            <a:r>
              <a:rPr lang="tr-TR" sz="2200" b="1" i="0" dirty="0">
                <a:solidFill>
                  <a:srgbClr val="725945"/>
                </a:solidFill>
                <a:effectLst/>
                <a:latin typeface="inherit"/>
              </a:rPr>
              <a:t>- 8.Sure </a:t>
            </a:r>
          </a:p>
          <a:p>
            <a:r>
              <a:rPr lang="tr-TR" sz="2200" b="1" dirty="0">
                <a:solidFill>
                  <a:srgbClr val="725945"/>
                </a:solidFill>
                <a:latin typeface="Helvetica Neue"/>
                <a:hlinkClick r:id="rId2"/>
              </a:rPr>
              <a:t>74.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pPr rtl="1"/>
            <a:r>
              <a:rPr lang="ar-AE" sz="3600" b="0" i="0" dirty="0">
                <a:solidFill>
                  <a:srgbClr val="725945"/>
                </a:solidFill>
                <a:effectLst/>
                <a:latin typeface="Elif1"/>
              </a:rPr>
              <a:t>وَالَّذٖينَ اٰمَنُوا وَهَاجَرُوا وَجَاهَدُوا فٖي سَبٖيلِ اللّٰهِ وَالَّذٖينَ اٰوَوْا وَنَصَرُٓوا اُو۬لٰٓئِكَ هُمُ الْمُؤْمِنُونَ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حَقاًّؕ لَهُمْ مَغْفِرَةٌ وَرِزْقٌ كَرٖيمٌ</a:t>
            </a:r>
            <a:r>
              <a:rPr lang="ar-AE" sz="3600" b="1" i="0" u="none" strike="noStrike" dirty="0">
                <a:solidFill>
                  <a:srgbClr val="725945"/>
                </a:solidFill>
                <a:effectLst/>
                <a:latin typeface="Elif1"/>
              </a:rPr>
              <a:t>﴿٧٤﴾</a:t>
            </a:r>
            <a:endParaRPr lang="ar-AE" sz="3600" b="0" i="0" dirty="0">
              <a:solidFill>
                <a:srgbClr val="725945"/>
              </a:solidFill>
              <a:effectLst/>
              <a:latin typeface="Elif1"/>
            </a:endParaRPr>
          </a:p>
        </p:txBody>
      </p:sp>
    </p:spTree>
    <p:extLst>
      <p:ext uri="{BB962C8B-B14F-4D97-AF65-F5344CB8AC3E}">
        <p14:creationId xmlns:p14="http://schemas.microsoft.com/office/powerpoint/2010/main" val="35545030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sz="2000" b="1" i="1" u="none" strike="noStrike" dirty="0">
                <a:solidFill>
                  <a:srgbClr val="725945"/>
                </a:solidFill>
                <a:effectLst/>
                <a:latin typeface="Helvetica Neue"/>
              </a:rPr>
              <a:t>﴾13﴿</a:t>
            </a:r>
            <a:r>
              <a:rPr lang="tr-TR" sz="2000" b="1" i="1" dirty="0">
                <a:solidFill>
                  <a:srgbClr val="4A4A4A"/>
                </a:solidFill>
                <a:effectLst/>
                <a:latin typeface="Helvetica Neue"/>
              </a:rPr>
              <a:t>Yeminlerini bozan, peygamberi sürüp çıkarmaya karar veren ve size karşı saldırıyı ilk başlatan topluluğa karşı savaşmaktan geri mi duracaksınız? Yoksa onlardan korkuyor musunuz! Oysa asıl çekinmeniz gereken Allah’tır; eğer yürekten inanıyorsanız.</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42917" y="0"/>
            <a:ext cx="3349083"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a:solidFill>
                  <a:srgbClr val="725945"/>
                </a:solidFill>
                <a:latin typeface="Helvetica Neue"/>
                <a:hlinkClick r:id="rId2"/>
              </a:rPr>
              <a:t>13.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51390"/>
            <a:ext cx="12192000" cy="1583848"/>
          </a:xfrm>
        </p:spPr>
        <p:txBody>
          <a:bodyPr>
            <a:noAutofit/>
          </a:bodyPr>
          <a:lstStyle/>
          <a:p>
            <a:pPr rtl="1"/>
            <a:r>
              <a:rPr lang="ar-AE" sz="3600" b="0" i="0" dirty="0">
                <a:solidFill>
                  <a:srgbClr val="725945"/>
                </a:solidFill>
                <a:effectLst/>
                <a:latin typeface="Elif1"/>
              </a:rPr>
              <a:t>اَلَا تُقَاتِلُونَ قَوْماً نَكَثُٓوا اَيْمَانَهُمْ وَهَمُّوا بِاِخْرَاجِ الرَّسُولِ وَهُمْ بَدَؤُ۫كُمْ اَوَّلَ مَرَّةٍؕ اَتَخْشَوْنَهُمْۚ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فَاللّٰهُ اَحَقُّ اَنْ تَخْشَوْهُ اِنْ كُنْتُمْ مُؤْمِنٖينَ</a:t>
            </a:r>
            <a:r>
              <a:rPr lang="ar-AE" sz="3600" b="1" i="0" u="none" strike="noStrike" dirty="0">
                <a:solidFill>
                  <a:srgbClr val="725945"/>
                </a:solidFill>
                <a:effectLst/>
                <a:latin typeface="Elif1"/>
              </a:rPr>
              <a:t>﴿١٣﴾</a:t>
            </a:r>
            <a:endParaRPr lang="ar-AE" sz="3600" b="0" i="0" dirty="0">
              <a:solidFill>
                <a:srgbClr val="725945"/>
              </a:solidFill>
              <a:effectLst/>
              <a:latin typeface="Elif1"/>
            </a:endParaRPr>
          </a:p>
        </p:txBody>
      </p:sp>
    </p:spTree>
    <p:extLst>
      <p:ext uri="{BB962C8B-B14F-4D97-AF65-F5344CB8AC3E}">
        <p14:creationId xmlns:p14="http://schemas.microsoft.com/office/powerpoint/2010/main" val="13578574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﴾29﴿</a:t>
            </a:r>
            <a:r>
              <a:rPr lang="tr-TR" b="1" i="1" dirty="0">
                <a:solidFill>
                  <a:srgbClr val="4A4A4A"/>
                </a:solidFill>
                <a:effectLst/>
                <a:latin typeface="Helvetica Neue"/>
              </a:rPr>
              <a:t>Ehl-i </a:t>
            </a:r>
            <a:r>
              <a:rPr lang="tr-TR" b="1" i="1" dirty="0" err="1">
                <a:solidFill>
                  <a:srgbClr val="4A4A4A"/>
                </a:solidFill>
                <a:effectLst/>
                <a:latin typeface="Helvetica Neue"/>
              </a:rPr>
              <a:t>kitap’tan</a:t>
            </a:r>
            <a:r>
              <a:rPr lang="tr-TR" b="1" i="1" dirty="0">
                <a:solidFill>
                  <a:srgbClr val="4A4A4A"/>
                </a:solidFill>
                <a:effectLst/>
                <a:latin typeface="Helvetica Neue"/>
              </a:rPr>
              <a:t> Allah’a ve </a:t>
            </a:r>
            <a:r>
              <a:rPr lang="tr-TR" b="1" i="1" dirty="0" err="1">
                <a:solidFill>
                  <a:srgbClr val="4A4A4A"/>
                </a:solidFill>
                <a:effectLst/>
                <a:latin typeface="Helvetica Neue"/>
              </a:rPr>
              <a:t>âhiret</a:t>
            </a:r>
            <a:r>
              <a:rPr lang="tr-TR" b="1" i="1" dirty="0">
                <a:solidFill>
                  <a:srgbClr val="4A4A4A"/>
                </a:solidFill>
                <a:effectLst/>
                <a:latin typeface="Helvetica Neue"/>
              </a:rPr>
              <a:t> gününe inanmayan, Allah ve resulünün yasakladığını yasak saymayan ve hak dine uymayan kimselerle, yenilmiş olarak ve kendi elleriyle cizye verinceye kadar savaşın.</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54068" y="0"/>
            <a:ext cx="3337932"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a:solidFill>
                  <a:srgbClr val="725945"/>
                </a:solidFill>
                <a:latin typeface="Helvetica Neue"/>
                <a:hlinkClick r:id="rId2"/>
              </a:rPr>
              <a:t>29.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400" b="0" i="0" dirty="0">
                <a:solidFill>
                  <a:srgbClr val="725945"/>
                </a:solidFill>
                <a:effectLst/>
                <a:latin typeface="Elif1"/>
              </a:rPr>
              <a:t>قَاتِلُوا الَّذٖينَ لَا يُؤْمِنُونَ بِاللّٰهِ وَلَا بِالْيَوْمِ الْاٰخِرِ وَلَا يُحَرِّمُونَ مَا حَرَّمَ اللّٰهُ وَرَسُولُهُ وَلَا يَدٖينُونَ</a:t>
            </a:r>
            <a:r>
              <a:rPr lang="tr-TR" sz="3400" b="0" i="0" dirty="0">
                <a:solidFill>
                  <a:srgbClr val="725945"/>
                </a:solidFill>
                <a:effectLst/>
                <a:latin typeface="Elif1"/>
              </a:rPr>
              <a:t/>
            </a:r>
            <a:br>
              <a:rPr lang="tr-TR" sz="3400" b="0" i="0" dirty="0">
                <a:solidFill>
                  <a:srgbClr val="725945"/>
                </a:solidFill>
                <a:effectLst/>
                <a:latin typeface="Elif1"/>
              </a:rPr>
            </a:br>
            <a:r>
              <a:rPr lang="tr-TR" sz="3400" b="0" i="0" dirty="0">
                <a:solidFill>
                  <a:srgbClr val="725945"/>
                </a:solidFill>
                <a:effectLst/>
                <a:latin typeface="Elif1"/>
              </a:rPr>
              <a:t/>
            </a:r>
            <a:br>
              <a:rPr lang="tr-TR" sz="3400" b="0" i="0" dirty="0">
                <a:solidFill>
                  <a:srgbClr val="725945"/>
                </a:solidFill>
                <a:effectLst/>
                <a:latin typeface="Elif1"/>
              </a:rPr>
            </a:br>
            <a:r>
              <a:rPr lang="ar-AE" sz="3400" b="0" i="0" dirty="0">
                <a:solidFill>
                  <a:srgbClr val="725945"/>
                </a:solidFill>
                <a:effectLst/>
                <a:latin typeface="Elif1"/>
              </a:rPr>
              <a:t> دٖينَ الْحَقِّ مِنَ الَّذٖينَ اُو۫تُوا الْكِتَابَ حَتّٰى يُعْطُوا الْجِزْيَةَ عَنْ يَدٍ وَهُمْ صَاغِرُونَࣖ</a:t>
            </a:r>
            <a:r>
              <a:rPr lang="ar-AE" sz="3400" b="1" i="0" u="none" strike="noStrike" dirty="0">
                <a:solidFill>
                  <a:srgbClr val="725945"/>
                </a:solidFill>
                <a:effectLst/>
                <a:latin typeface="Elif1"/>
              </a:rPr>
              <a:t>﴿٢٩﴾</a:t>
            </a:r>
            <a:endParaRPr lang="ar-AE" sz="3400" b="0" i="0" dirty="0">
              <a:solidFill>
                <a:srgbClr val="725945"/>
              </a:solidFill>
              <a:effectLst/>
              <a:latin typeface="Elif1"/>
            </a:endParaRPr>
          </a:p>
        </p:txBody>
      </p:sp>
    </p:spTree>
    <p:extLst>
      <p:ext uri="{BB962C8B-B14F-4D97-AF65-F5344CB8AC3E}">
        <p14:creationId xmlns:p14="http://schemas.microsoft.com/office/powerpoint/2010/main" val="39464690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﴾33﴿</a:t>
            </a:r>
            <a:r>
              <a:rPr lang="tr-TR" b="1" i="1" dirty="0">
                <a:solidFill>
                  <a:srgbClr val="4A4A4A"/>
                </a:solidFill>
                <a:effectLst/>
                <a:latin typeface="Helvetica Neue"/>
              </a:rPr>
              <a:t>Bütün dinlerin üzerindeki yerini alsın diye resulünü, doğru yol rehberi ve hak din ile gönderen O’dur; müşrikler hoşlanmasalar da!</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64859" y="0"/>
            <a:ext cx="3427141"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a:solidFill>
                  <a:srgbClr val="725945"/>
                </a:solidFill>
                <a:latin typeface="Helvetica Neue"/>
                <a:hlinkClick r:id="rId2"/>
              </a:rPr>
              <a:t>33.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هُوَ الَّـذٖٓي اَرْسَلَ رَسُولَهُ بِالْهُدٰى وَدٖينِ الْحَقِّ لِيُظْهِرَهُ عَلَى الدّٖينِ كُلِّهٖۙ وَلَوْ كَرِهَ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الْمُشْرِكُونَ</a:t>
            </a:r>
            <a:r>
              <a:rPr lang="ar-AE" sz="3600" b="1" i="0" u="none" strike="noStrike" dirty="0">
                <a:solidFill>
                  <a:srgbClr val="725945"/>
                </a:solidFill>
                <a:effectLst/>
                <a:latin typeface="Elif1"/>
              </a:rPr>
              <a:t>﴿٣٣﴾</a:t>
            </a:r>
            <a:endParaRPr lang="ar-AE" sz="3600" b="0" i="0" dirty="0">
              <a:solidFill>
                <a:srgbClr val="725945"/>
              </a:solidFill>
              <a:effectLst/>
              <a:latin typeface="Elif1"/>
            </a:endParaRPr>
          </a:p>
        </p:txBody>
      </p:sp>
    </p:spTree>
    <p:extLst>
      <p:ext uri="{BB962C8B-B14F-4D97-AF65-F5344CB8AC3E}">
        <p14:creationId xmlns:p14="http://schemas.microsoft.com/office/powerpoint/2010/main" val="33000221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﴾48﴿</a:t>
            </a:r>
            <a:r>
              <a:rPr lang="tr-TR" b="1" i="1" dirty="0">
                <a:solidFill>
                  <a:srgbClr val="4A4A4A"/>
                </a:solidFill>
                <a:effectLst/>
                <a:latin typeface="Helvetica Neue"/>
              </a:rPr>
              <a:t>Aslında onlar daha önce de fitne çıkarmak istemişler ve sana karşı türlü türlü işler çevirmişlerdi. Nihayet onlar istemeseler de hak yerini buldu ve Allah’ın iradesi galip geldi.</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64859" y="0"/>
            <a:ext cx="3427141"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a:solidFill>
                  <a:srgbClr val="725945"/>
                </a:solidFill>
                <a:latin typeface="Helvetica Neue"/>
                <a:hlinkClick r:id="rId2"/>
              </a:rPr>
              <a:t>48.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0384"/>
            <a:ext cx="12192000" cy="1583848"/>
          </a:xfrm>
        </p:spPr>
        <p:txBody>
          <a:bodyPr>
            <a:noAutofit/>
          </a:bodyPr>
          <a:lstStyle/>
          <a:p>
            <a:pPr rtl="1"/>
            <a:r>
              <a:rPr lang="ar-AE" sz="3600" b="0" i="0" dirty="0">
                <a:solidFill>
                  <a:srgbClr val="725945"/>
                </a:solidFill>
                <a:effectLst/>
                <a:latin typeface="Elif1"/>
              </a:rPr>
              <a:t>لَقَدِ ابْتَغَوُا الْفِتْنَةَ مِنْ قَبْلُ وَقَلَّبُوا لَكَ الْاُمُورَ حَتّٰى جَٓاءَ الْحَقُّ وَظَهَرَ اَمْرُ اللّٰهِ وَهُمْ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كَارِهُونَ</a:t>
            </a:r>
            <a:r>
              <a:rPr lang="ar-AE" sz="3600" b="1" i="0" u="none" strike="noStrike" dirty="0">
                <a:solidFill>
                  <a:srgbClr val="725945"/>
                </a:solidFill>
                <a:effectLst/>
                <a:latin typeface="Elif1"/>
              </a:rPr>
              <a:t>﴿٤٨﴾</a:t>
            </a:r>
            <a:endParaRPr lang="ar-AE" sz="3600" b="0" i="0" dirty="0">
              <a:solidFill>
                <a:srgbClr val="725945"/>
              </a:solidFill>
              <a:effectLst/>
              <a:latin typeface="Elif1"/>
            </a:endParaRPr>
          </a:p>
        </p:txBody>
      </p:sp>
    </p:spTree>
    <p:extLst>
      <p:ext uri="{BB962C8B-B14F-4D97-AF65-F5344CB8AC3E}">
        <p14:creationId xmlns:p14="http://schemas.microsoft.com/office/powerpoint/2010/main" val="32695768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﴾62﴿</a:t>
            </a:r>
            <a:r>
              <a:rPr lang="tr-TR" b="1" i="1" dirty="0">
                <a:solidFill>
                  <a:srgbClr val="4A4A4A"/>
                </a:solidFill>
                <a:effectLst/>
                <a:latin typeface="Helvetica Neue"/>
              </a:rPr>
              <a:t>Onlar sizi hoşnut etmek için (size gelip, inandıklarına dair) Allah’a yemin ederler. Oysa gerçekten iman etmiş olsalardı bilirlerdi ki, Allah ve resulü hoşnut edilmeye daha lâyıktı.</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20254" y="0"/>
            <a:ext cx="3471746"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a:solidFill>
                  <a:srgbClr val="725945"/>
                </a:solidFill>
                <a:latin typeface="Helvetica Neue"/>
                <a:hlinkClick r:id="rId2"/>
              </a:rPr>
              <a:t>62.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41558"/>
            <a:ext cx="12192000" cy="1583848"/>
          </a:xfrm>
        </p:spPr>
        <p:txBody>
          <a:bodyPr>
            <a:noAutofit/>
          </a:bodyPr>
          <a:lstStyle/>
          <a:p>
            <a:pPr rtl="1"/>
            <a:r>
              <a:rPr lang="ar-AE" sz="4000" b="0" i="0" dirty="0">
                <a:solidFill>
                  <a:srgbClr val="725945"/>
                </a:solidFill>
                <a:effectLst/>
                <a:latin typeface="Elif1"/>
              </a:rPr>
              <a:t>يَحْلِفُونَ بِاللّٰهِ لَكُمْ لِيُرْضُوكُمْۚ وَاللّٰهُ وَرَسُولُـهُٓ اَحَقُّ اَنْ يُرْضُوهُ اِنْ كَانُوا</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مُؤْمِنٖينَ</a:t>
            </a:r>
            <a:r>
              <a:rPr lang="ar-AE" sz="4000" b="1" i="0" u="none" strike="noStrike" dirty="0">
                <a:solidFill>
                  <a:srgbClr val="725945"/>
                </a:solidFill>
                <a:effectLst/>
                <a:latin typeface="Elif1"/>
              </a:rPr>
              <a:t>﴿٦٢﴾</a:t>
            </a:r>
            <a:endParaRPr lang="ar-AE" sz="4000" b="0" i="0" dirty="0">
              <a:solidFill>
                <a:srgbClr val="725945"/>
              </a:solidFill>
              <a:effectLst/>
              <a:latin typeface="Elif1"/>
            </a:endParaRPr>
          </a:p>
        </p:txBody>
      </p:sp>
    </p:spTree>
    <p:extLst>
      <p:ext uri="{BB962C8B-B14F-4D97-AF65-F5344CB8AC3E}">
        <p14:creationId xmlns:p14="http://schemas.microsoft.com/office/powerpoint/2010/main" val="32602727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﴾108﴿</a:t>
            </a:r>
            <a:r>
              <a:rPr lang="tr-TR" b="1" i="1" dirty="0">
                <a:solidFill>
                  <a:srgbClr val="4A4A4A"/>
                </a:solidFill>
                <a:effectLst/>
                <a:latin typeface="Helvetica Neue"/>
              </a:rPr>
              <a:t>Orada asla namaza durma! Daha ilk günden </a:t>
            </a:r>
            <a:r>
              <a:rPr lang="tr-TR" b="1" i="1" dirty="0" err="1">
                <a:solidFill>
                  <a:srgbClr val="4A4A4A"/>
                </a:solidFill>
                <a:effectLst/>
                <a:latin typeface="Helvetica Neue"/>
              </a:rPr>
              <a:t>takvâ</a:t>
            </a:r>
            <a:r>
              <a:rPr lang="tr-TR" b="1" i="1" dirty="0">
                <a:solidFill>
                  <a:srgbClr val="4A4A4A"/>
                </a:solidFill>
                <a:effectLst/>
                <a:latin typeface="Helvetica Neue"/>
              </a:rPr>
              <a:t> temeli üzerine kurulan </a:t>
            </a:r>
            <a:r>
              <a:rPr lang="tr-TR" b="1" i="1" dirty="0" err="1">
                <a:solidFill>
                  <a:srgbClr val="4A4A4A"/>
                </a:solidFill>
                <a:effectLst/>
                <a:latin typeface="Helvetica Neue"/>
              </a:rPr>
              <a:t>mescid</a:t>
            </a:r>
            <a:r>
              <a:rPr lang="tr-TR" b="1" i="1" dirty="0">
                <a:solidFill>
                  <a:srgbClr val="4A4A4A"/>
                </a:solidFill>
                <a:effectLst/>
                <a:latin typeface="Helvetica Neue"/>
              </a:rPr>
              <a:t> ise namaz kılman için elbette daha uygundur; burada gerçekten arınmak isteyen adamlar vardır. Allah da arınmaya çalışanları sever.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87522" y="0"/>
            <a:ext cx="3304478"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a:solidFill>
                  <a:srgbClr val="725945"/>
                </a:solidFill>
                <a:latin typeface="Helvetica Neue"/>
                <a:hlinkClick r:id="rId2"/>
              </a:rPr>
              <a:t>108.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لَا تَقُمْ فٖيهِ اَبَداًؕ لَمَسْجِدٌ اُسِّسَ عَلَى التَّقْوٰى مِنْ اَوَّلِ يَوْمٍ اَحَقُّ اَنْ تَقُومَ فٖيهِؕ فٖيهِ رِجَالٌ</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يُحِبُّونَ اَنْ يَتَطَهَّرُواؕ وَاللّٰهُ يُحِبُّ الْمُطَّهِّرٖينَ</a:t>
            </a:r>
            <a:r>
              <a:rPr lang="ar-AE" sz="3600" b="1" i="0" u="none" strike="noStrike" dirty="0">
                <a:solidFill>
                  <a:srgbClr val="725945"/>
                </a:solidFill>
                <a:effectLst/>
                <a:latin typeface="Elif1"/>
              </a:rPr>
              <a:t>﴿١٠٨﴾</a:t>
            </a:r>
            <a:endParaRPr lang="ar-AE" sz="3600" b="0" i="0" dirty="0">
              <a:solidFill>
                <a:srgbClr val="725945"/>
              </a:solidFill>
              <a:effectLst/>
              <a:latin typeface="Elif1"/>
            </a:endParaRPr>
          </a:p>
        </p:txBody>
      </p:sp>
    </p:spTree>
    <p:extLst>
      <p:ext uri="{BB962C8B-B14F-4D97-AF65-F5344CB8AC3E}">
        <p14:creationId xmlns:p14="http://schemas.microsoft.com/office/powerpoint/2010/main" val="6767449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sz="2000" b="1" i="1" u="none" strike="noStrike" dirty="0">
                <a:solidFill>
                  <a:srgbClr val="725945"/>
                </a:solidFill>
                <a:effectLst/>
                <a:latin typeface="Helvetica Neue"/>
              </a:rPr>
              <a:t>﴾111﴿</a:t>
            </a:r>
            <a:r>
              <a:rPr lang="tr-TR" sz="2000" b="1" i="1" dirty="0">
                <a:solidFill>
                  <a:srgbClr val="4A4A4A"/>
                </a:solidFill>
                <a:effectLst/>
                <a:latin typeface="Helvetica Neue"/>
              </a:rPr>
              <a:t>Allah, kendi yolunda çarpışırken öldüren ve öldürülen müminlerin canlarını ve mallarını, karşılığında cennet vermek üzere satın almıştır. Bu, Allah’ın Tevrat’ta, İncil’de ve Kur’an’da yer almış gerçek bir vaadidir. Kim Allah’tan daha fazla sözüne bağlı olabilir! O halde yaptığınız bu alışverişten ötürü sevinin. İşte büyük bahtiyarlık da budur.</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3278" y="0"/>
            <a:ext cx="3248722"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a:solidFill>
                  <a:srgbClr val="725945"/>
                </a:solidFill>
                <a:latin typeface="Helvetica Neue"/>
                <a:hlinkClick r:id="rId2"/>
              </a:rPr>
              <a:t>111.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07340"/>
            <a:ext cx="12192000" cy="1583848"/>
          </a:xfrm>
        </p:spPr>
        <p:txBody>
          <a:bodyPr>
            <a:noAutofit/>
          </a:bodyPr>
          <a:lstStyle/>
          <a:p>
            <a:pPr rtl="1"/>
            <a:r>
              <a:rPr lang="ar-AE" sz="3400" b="0" i="0" dirty="0">
                <a:solidFill>
                  <a:srgbClr val="725945"/>
                </a:solidFill>
                <a:effectLst/>
                <a:latin typeface="Elif1"/>
              </a:rPr>
              <a:t>اِنَّ اللّٰهَ اشْتَرٰى مِنَ الْمُؤْمِنٖينَ اَنْفُسَهُمْ وَاَمْوَالَهُمْ بِاَنَّ لَهُمُ الْجَنَّةَؕ يُقَاتِلُونَ فٖي سَبٖيلِ اللّٰهِ فَيَقْتُلُونَ</a:t>
            </a:r>
            <a:r>
              <a:rPr lang="tr-TR" sz="3400" b="0" i="0" dirty="0">
                <a:solidFill>
                  <a:srgbClr val="725945"/>
                </a:solidFill>
                <a:effectLst/>
                <a:latin typeface="Elif1"/>
              </a:rPr>
              <a:t/>
            </a:r>
            <a:br>
              <a:rPr lang="tr-TR" sz="3400" b="0" i="0" dirty="0">
                <a:solidFill>
                  <a:srgbClr val="725945"/>
                </a:solidFill>
                <a:effectLst/>
                <a:latin typeface="Elif1"/>
              </a:rPr>
            </a:br>
            <a:r>
              <a:rPr lang="tr-TR" sz="3400" b="0" i="0" dirty="0">
                <a:solidFill>
                  <a:srgbClr val="725945"/>
                </a:solidFill>
                <a:effectLst/>
                <a:latin typeface="Elif1"/>
              </a:rPr>
              <a:t/>
            </a:r>
            <a:br>
              <a:rPr lang="tr-TR" sz="3400" b="0" i="0" dirty="0">
                <a:solidFill>
                  <a:srgbClr val="725945"/>
                </a:solidFill>
                <a:effectLst/>
                <a:latin typeface="Elif1"/>
              </a:rPr>
            </a:br>
            <a:r>
              <a:rPr lang="ar-AE" sz="3400" b="0" i="0" dirty="0">
                <a:solidFill>
                  <a:srgbClr val="725945"/>
                </a:solidFill>
                <a:effectLst/>
                <a:latin typeface="Elif1"/>
              </a:rPr>
              <a:t> وَيُقْتَلُونَ وَعْداً عَلَيْهِ حَقاًّ فِي التَّوْرٰيةِ وَالْاِنْجٖيلِ وَالْقُرْاٰنِؕ وَمَنْ اَوْفٰى بِعَهْدِهٖ مِنَ اللّٰهِ فَاسْتَبْشِرُوا</a:t>
            </a:r>
            <a:r>
              <a:rPr lang="tr-TR" sz="3400" b="0" i="0" dirty="0">
                <a:solidFill>
                  <a:srgbClr val="725945"/>
                </a:solidFill>
                <a:effectLst/>
                <a:latin typeface="Elif1"/>
              </a:rPr>
              <a:t/>
            </a:r>
            <a:br>
              <a:rPr lang="tr-TR" sz="3400" b="0" i="0" dirty="0">
                <a:solidFill>
                  <a:srgbClr val="725945"/>
                </a:solidFill>
                <a:effectLst/>
                <a:latin typeface="Elif1"/>
              </a:rPr>
            </a:br>
            <a:r>
              <a:rPr lang="tr-TR" sz="3400" b="0" i="0" dirty="0">
                <a:solidFill>
                  <a:srgbClr val="725945"/>
                </a:solidFill>
                <a:effectLst/>
                <a:latin typeface="Elif1"/>
              </a:rPr>
              <a:t/>
            </a:r>
            <a:br>
              <a:rPr lang="tr-TR" sz="3400" b="0" i="0" dirty="0">
                <a:solidFill>
                  <a:srgbClr val="725945"/>
                </a:solidFill>
                <a:effectLst/>
                <a:latin typeface="Elif1"/>
              </a:rPr>
            </a:br>
            <a:r>
              <a:rPr lang="ar-AE" sz="3400" b="0" i="0" dirty="0">
                <a:solidFill>
                  <a:srgbClr val="725945"/>
                </a:solidFill>
                <a:effectLst/>
                <a:latin typeface="Elif1"/>
              </a:rPr>
              <a:t> بِبَيْعِكُمُ الَّذٖي بَايَعْتُمْ بِهٖؕ وَذٰلِكَ هُوَ الْفَوْزُ الْعَظٖيمُ</a:t>
            </a:r>
            <a:r>
              <a:rPr lang="ar-AE" sz="3400" b="1" i="0" u="none" strike="noStrike" dirty="0">
                <a:solidFill>
                  <a:srgbClr val="725945"/>
                </a:solidFill>
                <a:effectLst/>
                <a:latin typeface="Elif1"/>
              </a:rPr>
              <a:t>﴿١١١﴾</a:t>
            </a:r>
            <a:endParaRPr lang="ar-AE" sz="3400" b="0" i="0" dirty="0">
              <a:solidFill>
                <a:srgbClr val="725945"/>
              </a:solidFill>
              <a:effectLst/>
              <a:latin typeface="Elif1"/>
            </a:endParaRPr>
          </a:p>
        </p:txBody>
      </p:sp>
    </p:spTree>
    <p:extLst>
      <p:ext uri="{BB962C8B-B14F-4D97-AF65-F5344CB8AC3E}">
        <p14:creationId xmlns:p14="http://schemas.microsoft.com/office/powerpoint/2010/main" val="22274478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sz="2000" b="1" i="1" u="none" strike="noStrike" dirty="0">
                <a:solidFill>
                  <a:srgbClr val="725945"/>
                </a:solidFill>
                <a:effectLst/>
                <a:latin typeface="Helvetica Neue"/>
              </a:rPr>
              <a:t>﴾23﴿</a:t>
            </a:r>
            <a:r>
              <a:rPr lang="tr-TR" sz="2000" b="1" i="1" dirty="0">
                <a:solidFill>
                  <a:srgbClr val="4A4A4A"/>
                </a:solidFill>
                <a:effectLst/>
                <a:latin typeface="Helvetica Neue"/>
              </a:rPr>
              <a:t>(Allah) onları kurtardığında bir de görürsün ki bulundukları yerde hak hukuk tanımazlar! Ey İnsanlar! Taşkınlığınız ancak sizin zararınızadır. Dünya hayatının geçici menfaati ...Sonra gelişiniz bizedir, geldiğinizde size yaptıklarınızın ne olduğunu bildireceğiz.</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586439" y="0"/>
            <a:ext cx="3605561"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23.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pPr rtl="1"/>
            <a:r>
              <a:rPr lang="ar-AE" sz="3600" b="0" i="0" dirty="0">
                <a:solidFill>
                  <a:srgbClr val="725945"/>
                </a:solidFill>
                <a:effectLst/>
                <a:latin typeface="Elif1"/>
              </a:rPr>
              <a:t>فَلَمَّٓا اَنْجٰيهُمْ اِذَا هُمْ يَبْغُونَ فِي الْاَرْضِ بِغَيْرِ الْحَقِّؕ يَٓا اَيُّهَا النَّاسُ اِنَّمَا بَغْيُكُمْ عَلٰٓى اَنْفُسِكُمْۙ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مَتَاعَ الْحَيٰوةِ الدُّنْيَا ثُمَّ اِلَيْنَا مَرْجِعُكُمْ فَنُنَبِّئُكُمْ بِمَا كُنْتُمْ تَعْمَلُونَ</a:t>
            </a:r>
            <a:r>
              <a:rPr lang="ar-AE" sz="3600" b="1" i="0" u="none" strike="noStrike" dirty="0">
                <a:solidFill>
                  <a:srgbClr val="725945"/>
                </a:solidFill>
                <a:effectLst/>
                <a:latin typeface="Elif1"/>
              </a:rPr>
              <a:t>﴿٢٣﴾</a:t>
            </a:r>
            <a:endParaRPr lang="ar-AE" sz="3600" b="0" i="0" dirty="0">
              <a:solidFill>
                <a:srgbClr val="725945"/>
              </a:solidFill>
              <a:effectLst/>
              <a:latin typeface="Elif1"/>
            </a:endParaRPr>
          </a:p>
        </p:txBody>
      </p:sp>
    </p:spTree>
    <p:extLst>
      <p:ext uri="{BB962C8B-B14F-4D97-AF65-F5344CB8AC3E}">
        <p14:creationId xmlns:p14="http://schemas.microsoft.com/office/powerpoint/2010/main" val="41108755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﴾30﴿</a:t>
            </a:r>
            <a:r>
              <a:rPr lang="tr-TR" b="1" i="1" dirty="0">
                <a:solidFill>
                  <a:srgbClr val="4A4A4A"/>
                </a:solidFill>
                <a:effectLst/>
                <a:latin typeface="Helvetica Neue"/>
              </a:rPr>
              <a:t>İşte o gün her şahıs, dünyada yaptığının karşılığını görecek, gerçek </a:t>
            </a:r>
            <a:r>
              <a:rPr lang="tr-TR" b="1" i="1" dirty="0" err="1">
                <a:solidFill>
                  <a:srgbClr val="4A4A4A"/>
                </a:solidFill>
                <a:effectLst/>
                <a:latin typeface="Helvetica Neue"/>
              </a:rPr>
              <a:t>mevlâları</a:t>
            </a:r>
            <a:r>
              <a:rPr lang="tr-TR" b="1" i="1" dirty="0">
                <a:solidFill>
                  <a:srgbClr val="4A4A4A"/>
                </a:solidFill>
                <a:effectLst/>
                <a:latin typeface="Helvetica Neue"/>
              </a:rPr>
              <a:t> olan Allah’ın huzuruna götürülecekler ve uydurup yakıştırdıkları putlar da onları yüzüstü bırakıp kaybolacaklardır.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64859" y="0"/>
            <a:ext cx="3427141"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30.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pPr rtl="1"/>
            <a:r>
              <a:rPr lang="ar-AE" sz="3600" b="0" i="0" dirty="0">
                <a:solidFill>
                  <a:srgbClr val="725945"/>
                </a:solidFill>
                <a:effectLst/>
                <a:latin typeface="Elif1"/>
              </a:rPr>
              <a:t>هُنَالِكَ تَبْلُوا كُلُّ نَفْسٍ مَٓا اَسْلَفَتْ وَرُدُّٓوا اِلَى اللّٰهِ مَوْلٰيهُمُ الْحَقِّ وَضَلَّ عَنْهُمْ مَا كَانُوا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a:t>
            </a:r>
            <a:br>
              <a:rPr lang="tr-TR" sz="3600" b="0" i="0" dirty="0">
                <a:solidFill>
                  <a:srgbClr val="725945"/>
                </a:solidFill>
                <a:effectLst/>
                <a:latin typeface="Elif1"/>
              </a:rPr>
            </a:br>
            <a:r>
              <a:rPr lang="ar-AE" sz="3600" b="0" i="0" dirty="0">
                <a:solidFill>
                  <a:srgbClr val="725945"/>
                </a:solidFill>
                <a:effectLst/>
                <a:latin typeface="Elif1"/>
              </a:rPr>
              <a:t> يَفْتَرُونَࣖ</a:t>
            </a:r>
            <a:r>
              <a:rPr lang="ar-AE" sz="3600" b="1" i="0" u="none" strike="noStrike" dirty="0">
                <a:solidFill>
                  <a:srgbClr val="725945"/>
                </a:solidFill>
                <a:effectLst/>
                <a:latin typeface="Elif1"/>
              </a:rPr>
              <a:t>﴿٣٠﴾</a:t>
            </a:r>
            <a:endParaRPr lang="ar-AE" sz="3600" b="0" i="0" dirty="0">
              <a:solidFill>
                <a:srgbClr val="725945"/>
              </a:solidFill>
              <a:effectLst/>
              <a:latin typeface="Elif1"/>
            </a:endParaRPr>
          </a:p>
        </p:txBody>
      </p:sp>
    </p:spTree>
    <p:extLst>
      <p:ext uri="{BB962C8B-B14F-4D97-AF65-F5344CB8AC3E}">
        <p14:creationId xmlns:p14="http://schemas.microsoft.com/office/powerpoint/2010/main" val="3203391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﴾35﴿</a:t>
            </a:r>
            <a:r>
              <a:rPr lang="tr-TR" b="1" i="1" dirty="0">
                <a:solidFill>
                  <a:srgbClr val="4A4A4A"/>
                </a:solidFill>
                <a:effectLst/>
                <a:latin typeface="Helvetica Neue"/>
              </a:rPr>
              <a:t>Tanrı diye taptıklarınız içinde hakka götüren biri var mı?” diye sor. De ki: “Hakka götüren yalnız Allah’tır.” Öyleyse hakka götüren mi izlenmeye daha lâyıktır, yoksa rehberlik edilmedikçe bir başına yolunu bulmaktan bile âciz olan mı? Size ne oluyor, nasıl yargıda bulunuyorsunuz böyle?</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20254" y="0"/>
            <a:ext cx="347174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35.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1" y="1378972"/>
            <a:ext cx="12192000" cy="1583848"/>
          </a:xfrm>
        </p:spPr>
        <p:txBody>
          <a:bodyPr>
            <a:noAutofit/>
          </a:bodyPr>
          <a:lstStyle/>
          <a:p>
            <a:pPr rtl="1"/>
            <a:r>
              <a:rPr lang="ar-AE" sz="3500" b="0" i="0" dirty="0">
                <a:solidFill>
                  <a:srgbClr val="725945"/>
                </a:solidFill>
                <a:effectLst/>
                <a:latin typeface="Elif1"/>
              </a:rPr>
              <a:t>قُلْ هَلْ مِنْ شُرَكَٓائِكُمْ مَنْ يَهْدٖٓي اِلَى الْحَقِّؕ قُلِ اللّٰهُ يَهْدٖي لِلْحَقِّؕ اَفَمَنْ يَهْدٖٓي اِلَى الْحَقِّ اَحَقُّ اَنْ</a:t>
            </a:r>
            <a:r>
              <a:rPr lang="tr-TR" sz="3500" b="0" i="0" dirty="0">
                <a:solidFill>
                  <a:srgbClr val="725945"/>
                </a:solidFill>
                <a:effectLst/>
                <a:latin typeface="Elif1"/>
              </a:rPr>
              <a:t/>
            </a:r>
            <a:br>
              <a:rPr lang="tr-TR" sz="3500" b="0" i="0" dirty="0">
                <a:solidFill>
                  <a:srgbClr val="725945"/>
                </a:solidFill>
                <a:effectLst/>
                <a:latin typeface="Elif1"/>
              </a:rPr>
            </a:br>
            <a:r>
              <a:rPr lang="tr-TR" sz="3500" b="0" i="0" dirty="0">
                <a:solidFill>
                  <a:srgbClr val="725945"/>
                </a:solidFill>
                <a:effectLst/>
                <a:latin typeface="Elif1"/>
              </a:rPr>
              <a:t/>
            </a:r>
            <a:br>
              <a:rPr lang="tr-TR" sz="3500" b="0" i="0" dirty="0">
                <a:solidFill>
                  <a:srgbClr val="725945"/>
                </a:solidFill>
                <a:effectLst/>
                <a:latin typeface="Elif1"/>
              </a:rPr>
            </a:br>
            <a:r>
              <a:rPr lang="ar-AE" sz="3500" b="0" i="0" dirty="0">
                <a:solidFill>
                  <a:srgbClr val="725945"/>
                </a:solidFill>
                <a:effectLst/>
                <a:latin typeface="Elif1"/>
              </a:rPr>
              <a:t> يُتَّبَعَ اَمَّنْ لَا يَهِدّٖٓي اِلَّٓا اَنْ يُهْدٰىۚ فَمَا لَكُمْࣞ كَيْفَ تَحْكُمُونَ</a:t>
            </a:r>
            <a:r>
              <a:rPr lang="ar-AE" sz="3500" b="1" i="0" u="none" strike="noStrike" dirty="0">
                <a:solidFill>
                  <a:srgbClr val="725945"/>
                </a:solidFill>
                <a:effectLst/>
                <a:latin typeface="Elif1"/>
              </a:rPr>
              <a:t>﴿٣٥﴾</a:t>
            </a:r>
            <a:endParaRPr lang="ar-AE" sz="3500" b="0" i="0" dirty="0">
              <a:solidFill>
                <a:srgbClr val="725945"/>
              </a:solidFill>
              <a:effectLst/>
              <a:latin typeface="Elif1"/>
            </a:endParaRPr>
          </a:p>
        </p:txBody>
      </p:sp>
    </p:spTree>
    <p:extLst>
      <p:ext uri="{BB962C8B-B14F-4D97-AF65-F5344CB8AC3E}">
        <p14:creationId xmlns:p14="http://schemas.microsoft.com/office/powerpoint/2010/main" val="33035927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﴾36﴿</a:t>
            </a:r>
            <a:r>
              <a:rPr lang="tr-TR" b="1" i="1" dirty="0">
                <a:solidFill>
                  <a:srgbClr val="4A4A4A"/>
                </a:solidFill>
                <a:effectLst/>
                <a:latin typeface="Helvetica Neue"/>
              </a:rPr>
              <a:t>Onların çoğu sadece zanna uyuyor. Oysa zan hiçbir şekilde gerçek ve kesin bilginin yerini tutamaz. Allah, onların yaptıklarını çok iyi bilmektedir!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586439" y="0"/>
            <a:ext cx="3605561"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36.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64340"/>
            <a:ext cx="12192000" cy="1583848"/>
          </a:xfrm>
        </p:spPr>
        <p:txBody>
          <a:bodyPr>
            <a:noAutofit/>
          </a:bodyPr>
          <a:lstStyle/>
          <a:p>
            <a:pPr rtl="1"/>
            <a:r>
              <a:rPr lang="ar-AE" sz="3600" b="0" i="0" dirty="0">
                <a:solidFill>
                  <a:srgbClr val="725945"/>
                </a:solidFill>
                <a:effectLst/>
                <a:latin typeface="Elif1"/>
              </a:rPr>
              <a:t>وَمَا يَتَّبِعُ اَكْثَرُهُمْ اِلَّا ظَناًّؕ اِنَّ الظَّنَّ لَا يُغْنٖي مِنَ الْحَقِّ شَيْـٔاًؕ اِنَّ اللّٰهَ عَلٖيمٌ بِمَا يَفْعَلُونَ</a:t>
            </a:r>
            <a:r>
              <a:rPr lang="ar-AE" sz="3600" b="1" i="0" u="none" strike="noStrike" dirty="0">
                <a:solidFill>
                  <a:srgbClr val="725945"/>
                </a:solidFill>
                <a:effectLst/>
                <a:latin typeface="Elif1"/>
              </a:rPr>
              <a:t>﴿٣٦﴾</a:t>
            </a:r>
            <a:endParaRPr lang="ar-AE" sz="3600" b="0" i="0" dirty="0">
              <a:solidFill>
                <a:srgbClr val="725945"/>
              </a:solidFill>
              <a:effectLst/>
              <a:latin typeface="Elif1"/>
            </a:endParaRPr>
          </a:p>
        </p:txBody>
      </p:sp>
    </p:spTree>
    <p:extLst>
      <p:ext uri="{BB962C8B-B14F-4D97-AF65-F5344CB8AC3E}">
        <p14:creationId xmlns:p14="http://schemas.microsoft.com/office/powerpoint/2010/main" val="30298604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﴾55﴿</a:t>
            </a:r>
            <a:r>
              <a:rPr lang="tr-TR" b="1" i="1" dirty="0">
                <a:solidFill>
                  <a:srgbClr val="4A4A4A"/>
                </a:solidFill>
                <a:effectLst/>
                <a:latin typeface="Helvetica Neue"/>
              </a:rPr>
              <a:t>Bilesiniz ki göklerde ve yerde olan her şey Allah’ındır. Dikkat edin, Allah’ın olacağını bildirdiği şey gerçektir; ama onların çoğu bilmezler.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09102" y="0"/>
            <a:ext cx="3482898"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55.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64340"/>
            <a:ext cx="12192000" cy="1583848"/>
          </a:xfrm>
        </p:spPr>
        <p:txBody>
          <a:bodyPr>
            <a:noAutofit/>
          </a:bodyPr>
          <a:lstStyle/>
          <a:p>
            <a:pPr rtl="1"/>
            <a:r>
              <a:rPr lang="ar-AE" sz="3600" b="0" i="0" dirty="0">
                <a:solidFill>
                  <a:srgbClr val="725945"/>
                </a:solidFill>
                <a:effectLst/>
                <a:latin typeface="Elif1"/>
              </a:rPr>
              <a:t>اَلَٓا اِنَّ لِلّٰهِ مَا فِي السَّمٰوَاتِ وَالْاَرْضِؕ اَلَٓا اِنَّ وَعْدَ اللّٰهِ حَقٌّ وَلٰكِنَّ اَكْثَرَهُمْ لَا يَعْلَمُونَ</a:t>
            </a:r>
            <a:r>
              <a:rPr lang="ar-AE" sz="3600" b="1" i="0" u="none" strike="noStrike" dirty="0">
                <a:solidFill>
                  <a:srgbClr val="725945"/>
                </a:solidFill>
                <a:effectLst/>
                <a:latin typeface="Elif1"/>
              </a:rPr>
              <a:t>﴿٥٥﴾</a:t>
            </a:r>
            <a:endParaRPr lang="ar-AE" sz="3600" b="0" i="0" dirty="0">
              <a:solidFill>
                <a:srgbClr val="725945"/>
              </a:solidFill>
              <a:effectLst/>
              <a:latin typeface="Elif1"/>
            </a:endParaRPr>
          </a:p>
        </p:txBody>
      </p:sp>
    </p:spTree>
    <p:extLst>
      <p:ext uri="{BB962C8B-B14F-4D97-AF65-F5344CB8AC3E}">
        <p14:creationId xmlns:p14="http://schemas.microsoft.com/office/powerpoint/2010/main" val="15477479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﴾76﴿</a:t>
            </a:r>
            <a:r>
              <a:rPr lang="tr-TR" b="1" i="1" dirty="0">
                <a:solidFill>
                  <a:srgbClr val="4A4A4A"/>
                </a:solidFill>
                <a:effectLst/>
                <a:latin typeface="Helvetica Neue"/>
              </a:rPr>
              <a:t>Öyle ki, kendilerine katımızdan hakikat geldiğinde, “Bu apaçık bir büyü!” dediler.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31044" y="0"/>
            <a:ext cx="356095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76.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64340"/>
            <a:ext cx="12192000" cy="1583848"/>
          </a:xfrm>
        </p:spPr>
        <p:txBody>
          <a:bodyPr>
            <a:noAutofit/>
          </a:bodyPr>
          <a:lstStyle/>
          <a:p>
            <a:pPr rtl="1"/>
            <a:r>
              <a:rPr lang="ar-AE" sz="4500" b="0" i="0" dirty="0">
                <a:solidFill>
                  <a:srgbClr val="725945"/>
                </a:solidFill>
                <a:effectLst/>
                <a:latin typeface="Elif1"/>
              </a:rPr>
              <a:t>فَلَمَّا جَٓاءَهُمُ الْحَقُّ مِنْ عِنْدِنَا قَالُٓوا اِنَّ هٰذَا لَسِحْرٌ مُبٖينٌ</a:t>
            </a:r>
            <a:r>
              <a:rPr lang="ar-AE" sz="4500" b="1" i="0" u="none" strike="noStrike" dirty="0">
                <a:solidFill>
                  <a:srgbClr val="725945"/>
                </a:solidFill>
                <a:effectLst/>
                <a:latin typeface="Elif1"/>
              </a:rPr>
              <a:t>﴿٧٦﴾</a:t>
            </a:r>
            <a:endParaRPr lang="ar-AE" sz="4500" b="0" i="0" dirty="0">
              <a:solidFill>
                <a:srgbClr val="725945"/>
              </a:solidFill>
              <a:effectLst/>
              <a:latin typeface="Elif1"/>
            </a:endParaRPr>
          </a:p>
        </p:txBody>
      </p:sp>
    </p:spTree>
    <p:extLst>
      <p:ext uri="{BB962C8B-B14F-4D97-AF65-F5344CB8AC3E}">
        <p14:creationId xmlns:p14="http://schemas.microsoft.com/office/powerpoint/2010/main" val="38684576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﴾77﴿</a:t>
            </a:r>
            <a:r>
              <a:rPr lang="tr-TR" b="1" i="1" dirty="0">
                <a:solidFill>
                  <a:srgbClr val="4A4A4A"/>
                </a:solidFill>
                <a:effectLst/>
                <a:latin typeface="Helvetica Neue"/>
              </a:rPr>
              <a:t>Mûsâ şöyle dedi: “Size gerçek ulaştığında böyle mi söylersiniz? Bu sihir mi! Oysa sihirbazlar gerçek bir başarıya ulaşamaz.”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64498" y="0"/>
            <a:ext cx="3527502"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77.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64340"/>
            <a:ext cx="12192000" cy="1583848"/>
          </a:xfrm>
        </p:spPr>
        <p:txBody>
          <a:bodyPr>
            <a:noAutofit/>
          </a:bodyPr>
          <a:lstStyle/>
          <a:p>
            <a:pPr rtl="1"/>
            <a:r>
              <a:rPr lang="ar-AE" sz="3600" b="0" i="0" dirty="0">
                <a:solidFill>
                  <a:srgbClr val="725945"/>
                </a:solidFill>
                <a:effectLst/>
                <a:latin typeface="Elif1"/>
              </a:rPr>
              <a:t>قَالَ مُوسٰٓى اَتَقُولُونَ لِلْحَقِّ لَمَّا جَٓاءَكُمْؕ اَسِحْرٌ هٰذَاؕ وَلَا يُفْلِحُ السَّاحِرُونَ</a:t>
            </a:r>
            <a:r>
              <a:rPr lang="ar-AE" sz="3600" b="1" i="0" u="none" strike="noStrike" dirty="0">
                <a:solidFill>
                  <a:srgbClr val="725945"/>
                </a:solidFill>
                <a:effectLst/>
                <a:latin typeface="Elif1"/>
              </a:rPr>
              <a:t>﴿٧٧﴾</a:t>
            </a:r>
            <a:endParaRPr lang="ar-AE" sz="3600" b="0" i="0" dirty="0">
              <a:solidFill>
                <a:srgbClr val="725945"/>
              </a:solidFill>
              <a:effectLst/>
              <a:latin typeface="Elif1"/>
            </a:endParaRPr>
          </a:p>
        </p:txBody>
      </p:sp>
    </p:spTree>
    <p:extLst>
      <p:ext uri="{BB962C8B-B14F-4D97-AF65-F5344CB8AC3E}">
        <p14:creationId xmlns:p14="http://schemas.microsoft.com/office/powerpoint/2010/main" val="18493139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﴾82﴿</a:t>
            </a:r>
            <a:r>
              <a:rPr lang="tr-TR" b="1" i="1" dirty="0">
                <a:solidFill>
                  <a:srgbClr val="4A4A4A"/>
                </a:solidFill>
                <a:effectLst/>
                <a:latin typeface="Helvetica Neue"/>
              </a:rPr>
              <a:t>Allah, günaha batmış olanlar hoşlanmasa da, sözleriyle gerçeği ortaya çıkarır.”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64859" y="0"/>
            <a:ext cx="3427141"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82.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103669"/>
            <a:ext cx="12192000" cy="1583848"/>
          </a:xfrm>
        </p:spPr>
        <p:txBody>
          <a:bodyPr>
            <a:noAutofit/>
          </a:bodyPr>
          <a:lstStyle/>
          <a:p>
            <a:pPr rtl="1"/>
            <a:r>
              <a:rPr lang="ar-AE" sz="4500" b="0" i="0" dirty="0">
                <a:solidFill>
                  <a:srgbClr val="725945"/>
                </a:solidFill>
                <a:effectLst/>
                <a:latin typeface="Elif1"/>
              </a:rPr>
              <a:t>وَيُحِقُّ اللّٰهُ الْحَقَّ بِكَلِمَاتِهٖ وَلَوْ كَرِهَ الْمُجْرِمُونَࣖ</a:t>
            </a:r>
            <a:r>
              <a:rPr lang="ar-AE" sz="4500" b="1" i="0" u="none" strike="noStrike" dirty="0">
                <a:solidFill>
                  <a:srgbClr val="725945"/>
                </a:solidFill>
                <a:effectLst/>
                <a:latin typeface="Elif1"/>
              </a:rPr>
              <a:t>﴿٨٢﴾</a:t>
            </a:r>
            <a:endParaRPr lang="ar-AE" sz="4500" b="0" i="0" dirty="0">
              <a:solidFill>
                <a:srgbClr val="725945"/>
              </a:solidFill>
              <a:effectLst/>
              <a:latin typeface="Elif1"/>
            </a:endParaRPr>
          </a:p>
        </p:txBody>
      </p:sp>
    </p:spTree>
    <p:extLst>
      <p:ext uri="{BB962C8B-B14F-4D97-AF65-F5344CB8AC3E}">
        <p14:creationId xmlns:p14="http://schemas.microsoft.com/office/powerpoint/2010/main" val="34132064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﴾103﴿</a:t>
            </a:r>
            <a:r>
              <a:rPr lang="tr-TR" b="1" i="1" dirty="0">
                <a:solidFill>
                  <a:srgbClr val="4A4A4A"/>
                </a:solidFill>
                <a:effectLst/>
                <a:latin typeface="Helvetica Neue"/>
              </a:rPr>
              <a:t>Sonra peygamberlerimizi ve iman edenleri kurtarırız. İşte böyle; inananları kurtarmak bize düşer.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20254" y="0"/>
            <a:ext cx="347174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103.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64340"/>
            <a:ext cx="12192000" cy="1583848"/>
          </a:xfrm>
        </p:spPr>
        <p:txBody>
          <a:bodyPr>
            <a:noAutofit/>
          </a:bodyPr>
          <a:lstStyle/>
          <a:p>
            <a:pPr rtl="1"/>
            <a:r>
              <a:rPr lang="ar-AE" sz="4400" b="0" i="0" dirty="0">
                <a:solidFill>
                  <a:srgbClr val="725945"/>
                </a:solidFill>
                <a:effectLst/>
                <a:latin typeface="Elif1"/>
              </a:rPr>
              <a:t>ثُمَّ نُنَجّٖي رُسُلَنَا وَالَّذٖينَ اٰمَنُوا كَذٰلِكَۚ حَقاًّ عَلَيْنَا نُنْجِ الْمُؤْمِنٖينَࣖ</a:t>
            </a:r>
            <a:r>
              <a:rPr lang="ar-AE" sz="4400" b="1" i="0" u="none" strike="noStrike" dirty="0">
                <a:solidFill>
                  <a:srgbClr val="725945"/>
                </a:solidFill>
                <a:effectLst/>
                <a:latin typeface="Elif1"/>
              </a:rPr>
              <a:t>﴿١٠٣﴾</a:t>
            </a:r>
            <a:endParaRPr lang="ar-AE" sz="4400" b="0" i="0" dirty="0">
              <a:solidFill>
                <a:srgbClr val="725945"/>
              </a:solidFill>
              <a:effectLst/>
              <a:latin typeface="Elif1"/>
            </a:endParaRPr>
          </a:p>
        </p:txBody>
      </p:sp>
    </p:spTree>
    <p:extLst>
      <p:ext uri="{BB962C8B-B14F-4D97-AF65-F5344CB8AC3E}">
        <p14:creationId xmlns:p14="http://schemas.microsoft.com/office/powerpoint/2010/main" val="26853930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sz="2000" b="1" i="1" u="none" strike="noStrike" dirty="0">
                <a:solidFill>
                  <a:srgbClr val="725945"/>
                </a:solidFill>
                <a:effectLst/>
                <a:latin typeface="Helvetica Neue"/>
              </a:rPr>
              <a:t>﴾17﴿</a:t>
            </a:r>
            <a:r>
              <a:rPr lang="tr-TR" sz="2000" b="1" i="1" dirty="0">
                <a:solidFill>
                  <a:srgbClr val="4A4A4A"/>
                </a:solidFill>
                <a:effectLst/>
                <a:latin typeface="Helvetica Neue"/>
              </a:rPr>
              <a:t>Rabbinden gelmiş açık bir delile dayanan kimse (hiç ötekiler gibi olur mu)? Bu delili de rabbinden gelen bir şahit izliyor; ayrıca ondan önce de bir önder ve rahmet olarak Mûsâ’nın kitabı var. İşte bunlar ona inanırlar; çeşitli gruplardan onu inkâr edenlerin varacağı yer ise cehennem ateşidir. Bundan şüpheniz olmasın; bu rabbin tarafından bildirilmiş bir gerçektir; fakat insanların çoğu inanmazlar.</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673" y="0"/>
            <a:ext cx="3293327"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948260"/>
            <a:ext cx="12192000" cy="1583848"/>
          </a:xfrm>
        </p:spPr>
        <p:txBody>
          <a:bodyPr>
            <a:noAutofit/>
          </a:bodyPr>
          <a:lstStyle/>
          <a:p>
            <a:pPr rtl="1"/>
            <a:r>
              <a:rPr lang="ar-AE" sz="3600" b="0" i="0" dirty="0">
                <a:solidFill>
                  <a:srgbClr val="725945"/>
                </a:solidFill>
                <a:effectLst/>
                <a:latin typeface="Elif1"/>
              </a:rPr>
              <a:t>اَفَمَنْ كَانَ عَلٰى بَيِّنَةٍ مِنْ رَبِّهٖ وَيَتْلُوهُ شَاهِدٌ مِنْهُ وَمِنْ قَبْلِهٖ كِتَابُ مُوسٰٓى اِمَاماً وَرَحْمَةًؕ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اُو۬لٰٓئِكَ يُؤْمِنُونَ بِهٖؕ وَمَنْ يَكْفُرْ بِهٖ مِنَ الْاَحْزَابِ فَالنَّارُ مَوْعِدُهُۚ فَلَا تَكُ فٖي مِرْيَةٍ مِنْهُ اِنَّهُ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الْحَقُّ مِنْ رَبِّكَ وَلٰكِنَّ اَكْثَرَ النَّاسِ لَا يُؤْمِنُونَ</a:t>
            </a:r>
            <a:r>
              <a:rPr lang="ar-AE" sz="3600" b="1" i="0" u="none" strike="noStrike" dirty="0">
                <a:solidFill>
                  <a:srgbClr val="725945"/>
                </a:solidFill>
                <a:effectLst/>
                <a:latin typeface="Elif1"/>
              </a:rPr>
              <a:t>﴿١٧﴾</a:t>
            </a:r>
            <a:endParaRPr lang="ar-AE" sz="3600" b="0" i="0" dirty="0">
              <a:solidFill>
                <a:srgbClr val="725945"/>
              </a:solidFill>
              <a:effectLst/>
              <a:latin typeface="Elif1"/>
            </a:endParaRPr>
          </a:p>
        </p:txBody>
      </p:sp>
    </p:spTree>
    <p:extLst>
      <p:ext uri="{BB962C8B-B14F-4D97-AF65-F5344CB8AC3E}">
        <p14:creationId xmlns:p14="http://schemas.microsoft.com/office/powerpoint/2010/main" val="17982818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﴾45﴿</a:t>
            </a:r>
            <a:r>
              <a:rPr lang="tr-TR" b="1" i="1" dirty="0">
                <a:solidFill>
                  <a:srgbClr val="4A4A4A"/>
                </a:solidFill>
                <a:effectLst/>
                <a:latin typeface="Helvetica Neue"/>
              </a:rPr>
              <a:t>Nûh rabbine şöyle seslendi: “Ey rabbim! Şüphesiz oğlum da ailemdendir. Senin vaadin elbette haktır. Sen hâkimlerin en âdilisin” dedi.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53347" y="0"/>
            <a:ext cx="3538654"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45.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pPr rtl="1"/>
            <a:r>
              <a:rPr lang="ar-AE" sz="3600" b="0" i="0" dirty="0">
                <a:solidFill>
                  <a:srgbClr val="725945"/>
                </a:solidFill>
                <a:effectLst/>
                <a:latin typeface="Elif1"/>
              </a:rPr>
              <a:t>وَنَادٰى نُوحٌ رَبَّهُ فَقَالَ رَبِّ اِنَّ ابْنٖي مِنْ اَهْلٖي وَاِنَّ وَعْدَكَ الْحَقُّ وَاَنْتَ اَحْكَمُ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الْحَاكِمٖينَ</a:t>
            </a:r>
            <a:r>
              <a:rPr lang="ar-AE" sz="3600" b="1" i="0" u="none" strike="noStrike" dirty="0">
                <a:solidFill>
                  <a:srgbClr val="725945"/>
                </a:solidFill>
                <a:effectLst/>
                <a:latin typeface="Elif1"/>
              </a:rPr>
              <a:t>﴿٤٥﴾</a:t>
            </a:r>
            <a:endParaRPr lang="ar-AE" sz="3600" b="0" i="0" dirty="0">
              <a:solidFill>
                <a:srgbClr val="725945"/>
              </a:solidFill>
              <a:effectLst/>
              <a:latin typeface="Elif1"/>
            </a:endParaRPr>
          </a:p>
        </p:txBody>
      </p:sp>
    </p:spTree>
    <p:extLst>
      <p:ext uri="{BB962C8B-B14F-4D97-AF65-F5344CB8AC3E}">
        <p14:creationId xmlns:p14="http://schemas.microsoft.com/office/powerpoint/2010/main" val="29174175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﴾79﴿</a:t>
            </a:r>
            <a:r>
              <a:rPr lang="tr-TR" b="1" i="1" dirty="0">
                <a:solidFill>
                  <a:srgbClr val="4A4A4A"/>
                </a:solidFill>
                <a:effectLst/>
                <a:latin typeface="Helvetica Neue"/>
              </a:rPr>
              <a:t>“Sen de biliyorsun ki bizim senin kızlarında gözümüz yok. Bizim ne istediğimizi pekâlâ biliyorsun” dediler.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86801" y="0"/>
            <a:ext cx="3505200"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79.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41353"/>
            <a:ext cx="12192000" cy="1187214"/>
          </a:xfrm>
        </p:spPr>
        <p:txBody>
          <a:bodyPr>
            <a:noAutofit/>
          </a:bodyPr>
          <a:lstStyle/>
          <a:p>
            <a:pPr rtl="1"/>
            <a:r>
              <a:rPr lang="ar-AE" sz="3600" b="0" i="0" dirty="0">
                <a:solidFill>
                  <a:srgbClr val="725945"/>
                </a:solidFill>
                <a:effectLst/>
                <a:latin typeface="Elif1"/>
              </a:rPr>
              <a:t>قَالُوا لَقَدْ عَلِمْتَ مَا لَنَا فٖي بَنَاتِكَ مِنْ حَقٍّۚ وَاِنَّكَ لَتَعْلَمُ مَا نُرٖيدُ</a:t>
            </a:r>
            <a:r>
              <a:rPr lang="ar-AE" sz="3600" b="1" i="0" u="none" strike="noStrike" dirty="0">
                <a:solidFill>
                  <a:srgbClr val="725945"/>
                </a:solidFill>
                <a:effectLst/>
                <a:latin typeface="Elif1"/>
              </a:rPr>
              <a:t>﴿٧٩﴾</a:t>
            </a:r>
            <a:endParaRPr lang="ar-AE" sz="3600" b="0" i="0" dirty="0">
              <a:solidFill>
                <a:srgbClr val="725945"/>
              </a:solidFill>
              <a:effectLst/>
              <a:latin typeface="Elif1"/>
            </a:endParaRPr>
          </a:p>
        </p:txBody>
      </p:sp>
    </p:spTree>
    <p:extLst>
      <p:ext uri="{BB962C8B-B14F-4D97-AF65-F5344CB8AC3E}">
        <p14:creationId xmlns:p14="http://schemas.microsoft.com/office/powerpoint/2010/main" val="3671181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﴾120﴿</a:t>
            </a:r>
            <a:r>
              <a:rPr lang="tr-TR" b="1" i="1" dirty="0">
                <a:solidFill>
                  <a:srgbClr val="4A4A4A"/>
                </a:solidFill>
                <a:effectLst/>
                <a:latin typeface="Helvetica Neue"/>
              </a:rPr>
              <a:t>Peygamberlerin haberlerinden, senin kalbini kuvvetlendireceğimiz bilgilerin her birini sana anlatıyoruz. Bunlarda sana gerçeğin bilgisi, müminlere de bir öğüt ve bir uyarı ulaşıyor.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09825" y="0"/>
            <a:ext cx="3282176"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120.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وَكُلاًّ نَقُصُّ عَلَيْكَ مِنْ اَنْبَٓاءِ الرُّسُلِ مَا نُثَبِّتُ بِهٖ فُؤٰادَكَۚ وَجَٓاءَكَ فٖي هٰذِهِ الْحَقُّ وَمَوْعِظَةٌ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وَذِكْرٰى لِلْمُؤْمِنٖينَ</a:t>
            </a:r>
            <a:r>
              <a:rPr lang="ar-AE" sz="3600" b="1" i="0" u="none" strike="noStrike" dirty="0">
                <a:solidFill>
                  <a:srgbClr val="725945"/>
                </a:solidFill>
                <a:effectLst/>
                <a:latin typeface="Elif1"/>
              </a:rPr>
              <a:t>﴿١٢٠﴾</a:t>
            </a:r>
            <a:endParaRPr lang="ar-AE" sz="3600" b="0" i="0" dirty="0">
              <a:solidFill>
                <a:srgbClr val="725945"/>
              </a:solidFill>
              <a:effectLst/>
              <a:latin typeface="Elif1"/>
            </a:endParaRPr>
          </a:p>
        </p:txBody>
      </p:sp>
    </p:spTree>
    <p:extLst>
      <p:ext uri="{BB962C8B-B14F-4D97-AF65-F5344CB8AC3E}">
        <p14:creationId xmlns:p14="http://schemas.microsoft.com/office/powerpoint/2010/main" val="22538551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sz="2000" b="1" i="1" u="none" strike="noStrike" dirty="0">
                <a:solidFill>
                  <a:srgbClr val="725945"/>
                </a:solidFill>
                <a:effectLst/>
                <a:latin typeface="Helvetica Neue"/>
              </a:rPr>
              <a:t>﴾51﴿</a:t>
            </a:r>
            <a:r>
              <a:rPr lang="tr-TR" sz="2000" b="1" i="1" dirty="0">
                <a:solidFill>
                  <a:srgbClr val="4A4A4A"/>
                </a:solidFill>
                <a:effectLst/>
                <a:latin typeface="Helvetica Neue"/>
              </a:rPr>
              <a:t>Kral (kadınlara), “</a:t>
            </a:r>
            <a:r>
              <a:rPr lang="tr-TR" sz="2000" b="1" i="1" dirty="0" err="1">
                <a:solidFill>
                  <a:srgbClr val="4A4A4A"/>
                </a:solidFill>
                <a:effectLst/>
                <a:latin typeface="Helvetica Neue"/>
              </a:rPr>
              <a:t>Yûsuf’u</a:t>
            </a:r>
            <a:r>
              <a:rPr lang="tr-TR" sz="2000" b="1" i="1" dirty="0">
                <a:solidFill>
                  <a:srgbClr val="4A4A4A"/>
                </a:solidFill>
                <a:effectLst/>
                <a:latin typeface="Helvetica Neue"/>
              </a:rPr>
              <a:t> elde etmek istediğinizde beklentiniz ne oldu?” diye sordu. Kadınlar, “Hâşâ! Allah için, biz ondan hiçbir eğrilik görmedik” dediler. Aziz’in karısı da: “Şimdi gerçek ortaya çıktı, ben onunla beraber olmak istemiştim. Şüphesiz ki o doğru söyleyenlerdendir” dedi.</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7951" y="0"/>
            <a:ext cx="3494049"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a:solidFill>
                  <a:srgbClr val="725945"/>
                </a:solidFill>
                <a:latin typeface="Helvetica Neue"/>
                <a:hlinkClick r:id="rId2"/>
              </a:rPr>
              <a:t>51 .</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400" b="0" i="0" dirty="0">
                <a:solidFill>
                  <a:srgbClr val="725945"/>
                </a:solidFill>
                <a:effectLst/>
                <a:latin typeface="Elif1"/>
              </a:rPr>
              <a:t>قَالَ مَا خَطْبُكُنَّ اِذْ رَاوَدْتُنَّ يُوسُفَ عَنْ نَفْسِهٖؕ قُلْنَ حَاشَ لِلّٰهِ مَا عَلِمْنَا عَلَيْهِ مِنْ سُٓوءٍؕ قَالَتِ</a:t>
            </a:r>
            <a:r>
              <a:rPr lang="tr-TR" sz="3400" b="0" i="0" dirty="0">
                <a:solidFill>
                  <a:srgbClr val="725945"/>
                </a:solidFill>
                <a:effectLst/>
                <a:latin typeface="Elif1"/>
              </a:rPr>
              <a:t/>
            </a:r>
            <a:br>
              <a:rPr lang="tr-TR" sz="3400" b="0" i="0" dirty="0">
                <a:solidFill>
                  <a:srgbClr val="725945"/>
                </a:solidFill>
                <a:effectLst/>
                <a:latin typeface="Elif1"/>
              </a:rPr>
            </a:br>
            <a:r>
              <a:rPr lang="tr-TR" sz="3400" b="0" i="0" dirty="0">
                <a:solidFill>
                  <a:srgbClr val="725945"/>
                </a:solidFill>
                <a:effectLst/>
                <a:latin typeface="Elif1"/>
              </a:rPr>
              <a:t/>
            </a:r>
            <a:br>
              <a:rPr lang="tr-TR" sz="3400" b="0" i="0" dirty="0">
                <a:solidFill>
                  <a:srgbClr val="725945"/>
                </a:solidFill>
                <a:effectLst/>
                <a:latin typeface="Elif1"/>
              </a:rPr>
            </a:br>
            <a:r>
              <a:rPr lang="ar-AE" sz="3400" b="0" i="0" dirty="0">
                <a:solidFill>
                  <a:srgbClr val="725945"/>
                </a:solidFill>
                <a:effectLst/>
                <a:latin typeface="Elif1"/>
              </a:rPr>
              <a:t> امْرَاَتُ الْعَزٖيزِ الْـٰٔنَ حَصْحَصَ الْحَقُّؗ اَنَا۬ رَاوَدْتُهُ عَنْ نَفْسِهٖ وَاِنَّهُ لَمِنَ الصَّادِقٖينَ</a:t>
            </a:r>
            <a:r>
              <a:rPr lang="ar-AE" sz="3400" b="1" i="0" u="none" strike="noStrike" dirty="0">
                <a:solidFill>
                  <a:srgbClr val="725945"/>
                </a:solidFill>
                <a:effectLst/>
                <a:latin typeface="Elif1"/>
              </a:rPr>
              <a:t>﴿٥١﴾</a:t>
            </a:r>
            <a:endParaRPr lang="ar-AE" sz="3400" b="0" i="0" dirty="0">
              <a:solidFill>
                <a:srgbClr val="725945"/>
              </a:solidFill>
              <a:effectLst/>
              <a:latin typeface="Elif1"/>
            </a:endParaRPr>
          </a:p>
        </p:txBody>
      </p:sp>
    </p:spTree>
    <p:extLst>
      <p:ext uri="{BB962C8B-B14F-4D97-AF65-F5344CB8AC3E}">
        <p14:creationId xmlns:p14="http://schemas.microsoft.com/office/powerpoint/2010/main" val="23406781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sz="2000" b="1" i="1" u="none" strike="noStrike" dirty="0">
                <a:solidFill>
                  <a:srgbClr val="725945"/>
                </a:solidFill>
                <a:effectLst/>
                <a:latin typeface="Helvetica Neue"/>
              </a:rPr>
              <a:t>﴾100﴿</a:t>
            </a:r>
            <a:r>
              <a:rPr lang="tr-TR" sz="2000" b="1" i="1" dirty="0">
                <a:solidFill>
                  <a:srgbClr val="4A4A4A"/>
                </a:solidFill>
                <a:effectLst/>
                <a:latin typeface="Helvetica Neue"/>
              </a:rPr>
              <a:t>Anne babasını makamına çıkardı. Hepsi onun huzurunda yere kapandılar; </a:t>
            </a:r>
            <a:r>
              <a:rPr lang="tr-TR" sz="2000" b="1" i="1" dirty="0" err="1">
                <a:solidFill>
                  <a:srgbClr val="4A4A4A"/>
                </a:solidFill>
                <a:effectLst/>
                <a:latin typeface="Helvetica Neue"/>
              </a:rPr>
              <a:t>Yûsuf</a:t>
            </a:r>
            <a:r>
              <a:rPr lang="tr-TR" sz="2000" b="1" i="1" dirty="0">
                <a:solidFill>
                  <a:srgbClr val="4A4A4A"/>
                </a:solidFill>
                <a:effectLst/>
                <a:latin typeface="Helvetica Neue"/>
              </a:rPr>
              <a:t> dedi ki: “Babacığım! İşte daha önce gördüğüm rüyanın </a:t>
            </a:r>
            <a:r>
              <a:rPr lang="tr-TR" sz="2000" b="1" i="1" dirty="0" err="1">
                <a:solidFill>
                  <a:srgbClr val="4A4A4A"/>
                </a:solidFill>
                <a:effectLst/>
                <a:latin typeface="Helvetica Neue"/>
              </a:rPr>
              <a:t>mânası</a:t>
            </a:r>
            <a:r>
              <a:rPr lang="tr-TR" sz="2000" b="1" i="1" dirty="0">
                <a:solidFill>
                  <a:srgbClr val="4A4A4A"/>
                </a:solidFill>
                <a:effectLst/>
                <a:latin typeface="Helvetica Neue"/>
              </a:rPr>
              <a:t> buymuş; rabbim onu gerçekleştirdi. Doğrusu rabbim bana </a:t>
            </a:r>
            <a:r>
              <a:rPr lang="tr-TR" sz="2000" b="1" i="1" dirty="0" err="1">
                <a:solidFill>
                  <a:srgbClr val="4A4A4A"/>
                </a:solidFill>
                <a:effectLst/>
                <a:latin typeface="Helvetica Neue"/>
              </a:rPr>
              <a:t>lutuflarda</a:t>
            </a:r>
            <a:r>
              <a:rPr lang="tr-TR" sz="2000" b="1" i="1" dirty="0">
                <a:solidFill>
                  <a:srgbClr val="4A4A4A"/>
                </a:solidFill>
                <a:effectLst/>
                <a:latin typeface="Helvetica Neue"/>
              </a:rPr>
              <a:t> bulundu: Beni zindandan çıkardı, sizi çölden (çıkarıp buraya) getirdi, üstelik şeytan benimle kardeşlerimin arasını bozduktan sonra! Şüphesiz rabbim dilediğine çok lütufkârdır. Kuşkusuz O çok iyi bilendir, hikmet sahibidir.”</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463777" y="0"/>
            <a:ext cx="3728224"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a:solidFill>
                  <a:srgbClr val="725945"/>
                </a:solidFill>
                <a:latin typeface="Helvetica Neue"/>
                <a:hlinkClick r:id="rId2"/>
              </a:rPr>
              <a:t>100.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94061"/>
            <a:ext cx="12192000" cy="1187214"/>
          </a:xfrm>
        </p:spPr>
        <p:txBody>
          <a:bodyPr>
            <a:noAutofit/>
          </a:bodyPr>
          <a:lstStyle/>
          <a:p>
            <a:pPr rtl="1"/>
            <a:r>
              <a:rPr lang="ar-AE" sz="3600" b="0" i="0" dirty="0">
                <a:solidFill>
                  <a:srgbClr val="725945"/>
                </a:solidFill>
                <a:effectLst/>
                <a:latin typeface="Elif1"/>
              </a:rPr>
              <a:t>وَرَفَعَ اَبَوَيْهِ عَلَى الْعَرْشِ وَخَرُّوا لَهُ سُجَّداًۚ وَقَالَ يَٓا اَبَتِ هٰذَا تَأْوٖيلُ رُءْيَايَ مِنْ قَبْلُؗ قَدْ</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جَعَلَهَا رَبّٖي حَقاًّؕ وَقَدْ اَحْسَنَ بٖٓي اِذْ اَخْرَجَنٖي مِنَ السِّجْنِ وَجَٓاءَ بِكُمْ مِنَ الْبَدْوِ مِنْ بَعْدِ اَنْ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نَزَغَ الشَّيْطَانُ بَيْنٖي وَبَيْنَ اِخْوَتٖيؕ اِنَّ رَبّٖي لَطٖيفٌ لِمَا يَشَٓاءُؕ اِنَّهُ هُوَ الْعَلٖيمُ الْحَكٖيمُ</a:t>
            </a:r>
            <a:r>
              <a:rPr lang="ar-AE" sz="3600" b="1" i="0" u="none" strike="noStrike" dirty="0">
                <a:solidFill>
                  <a:srgbClr val="725945"/>
                </a:solidFill>
                <a:effectLst/>
                <a:latin typeface="Elif1"/>
              </a:rPr>
              <a:t>﴿١٠٠﴾</a:t>
            </a:r>
            <a:endParaRPr lang="ar-AE" sz="3600" b="0" i="0" dirty="0">
              <a:solidFill>
                <a:srgbClr val="725945"/>
              </a:solidFill>
              <a:effectLst/>
              <a:latin typeface="Elif1"/>
            </a:endParaRPr>
          </a:p>
        </p:txBody>
      </p:sp>
    </p:spTree>
    <p:extLst>
      <p:ext uri="{BB962C8B-B14F-4D97-AF65-F5344CB8AC3E}">
        <p14:creationId xmlns:p14="http://schemas.microsoft.com/office/powerpoint/2010/main" val="8359576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a:t>
            </a:r>
            <a:r>
              <a:rPr lang="tr-TR" b="1" i="1" dirty="0">
                <a:solidFill>
                  <a:srgbClr val="4A4A4A"/>
                </a:solidFill>
                <a:effectLst/>
                <a:latin typeface="Helvetica Neue"/>
              </a:rPr>
              <a:t>Elif-lâm-mîm-râ. İşte kitabın </a:t>
            </a:r>
            <a:r>
              <a:rPr lang="tr-TR" b="1" i="1" dirty="0" err="1">
                <a:solidFill>
                  <a:srgbClr val="4A4A4A"/>
                </a:solidFill>
                <a:effectLst/>
                <a:latin typeface="Helvetica Neue"/>
              </a:rPr>
              <a:t>âyetleri</a:t>
            </a:r>
            <a:r>
              <a:rPr lang="tr-TR" b="1" i="1" dirty="0">
                <a:solidFill>
                  <a:srgbClr val="4A4A4A"/>
                </a:solidFill>
                <a:effectLst/>
                <a:latin typeface="Helvetica Neue"/>
              </a:rPr>
              <a:t>. Rabbinden sana indirilen, gerçeğin ta kendisidir; fakat insanların çoğu inanmaz.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966385"/>
            <a:ext cx="12192000" cy="1187214"/>
          </a:xfrm>
        </p:spPr>
        <p:txBody>
          <a:bodyPr>
            <a:noAutofit/>
          </a:bodyPr>
          <a:lstStyle/>
          <a:p>
            <a:pPr rtl="1"/>
            <a:r>
              <a:rPr lang="ar-AE" sz="3600" b="0" i="0" dirty="0">
                <a:solidFill>
                  <a:srgbClr val="725945"/>
                </a:solidFill>
                <a:effectLst/>
                <a:latin typeface="Elif1"/>
              </a:rPr>
              <a:t>الٓمٓرٰ تِلْكَ اٰيَاتُ الْكِتَابِؕ وَالَّـذٖٓي اُنْزِلَ اِلَيْكَ مِنْ رَبِّكَ الْحَقُّ وَلٰكِنَّ اَكْثَرَ النَّاسِ لَا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يُؤْمِنُونَ</a:t>
            </a:r>
            <a:r>
              <a:rPr lang="ar-AE" sz="3600" b="1" i="0" u="none" strike="noStrike" dirty="0">
                <a:solidFill>
                  <a:srgbClr val="725945"/>
                </a:solidFill>
                <a:effectLst/>
                <a:latin typeface="Elif1"/>
              </a:rPr>
              <a:t>﴿١﴾</a:t>
            </a:r>
            <a:endParaRPr lang="ar-AE" sz="3600" b="0" i="0" dirty="0">
              <a:solidFill>
                <a:srgbClr val="725945"/>
              </a:solidFill>
              <a:effectLst/>
              <a:latin typeface="Elif1"/>
            </a:endParaRPr>
          </a:p>
        </p:txBody>
      </p:sp>
    </p:spTree>
    <p:extLst>
      <p:ext uri="{BB962C8B-B14F-4D97-AF65-F5344CB8AC3E}">
        <p14:creationId xmlns:p14="http://schemas.microsoft.com/office/powerpoint/2010/main" val="27914763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sz="2000" b="1" i="1" u="none" strike="noStrike" dirty="0">
                <a:solidFill>
                  <a:srgbClr val="725945"/>
                </a:solidFill>
                <a:effectLst/>
                <a:latin typeface="Helvetica Neue"/>
              </a:rPr>
              <a:t>﴾14﴿</a:t>
            </a:r>
            <a:r>
              <a:rPr lang="tr-TR" sz="2000" b="1" i="1" dirty="0">
                <a:solidFill>
                  <a:srgbClr val="4A4A4A"/>
                </a:solidFill>
                <a:effectLst/>
                <a:latin typeface="Helvetica Neue"/>
              </a:rPr>
              <a:t>Dua edilmeye lâyık olan O’dur. O’nun dışında el açıp dua ettikleri şeyler, onların hiçbir isteğini karşılayamazlar. Onlar ancak, ağzına gelsin diye iki avucunu suya doğru açıp yalvaran kimse gibidir. Halbuki bu yoldan su asla onun ağzına gelecek değildir. Kâfirlerin duası hep boşa gider.</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14.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لَهُ دَعْوَةُ الْحَقِّؕ وَالَّذٖينَ يَدْعُونَ مِنْ دُونِهٖ لَا يَسْتَجٖيبُونَ لَهُمْ بِشَيْءٍ اِلَّا كَبَاسِطِ كَفَّيْهِ اِلَى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الْمَٓاءِ لِيَبْلُغَ فَاهُ وَمَا هُوَ بِبَالِغِهٖؕ وَمَا دُعَٓاءُ الْكَافِرٖينَ اِلَّا فٖي ضَلَالٍ</a:t>
            </a:r>
            <a:r>
              <a:rPr lang="ar-AE" sz="3600" b="1" i="0" u="none" strike="noStrike" dirty="0">
                <a:solidFill>
                  <a:srgbClr val="725945"/>
                </a:solidFill>
                <a:effectLst/>
                <a:latin typeface="Elif1"/>
              </a:rPr>
              <a:t>﴿١٤﴾</a:t>
            </a:r>
            <a:endParaRPr lang="ar-AE" sz="3600" b="0" i="0" dirty="0">
              <a:solidFill>
                <a:srgbClr val="725945"/>
              </a:solidFill>
              <a:effectLst/>
              <a:latin typeface="Elif1"/>
            </a:endParaRPr>
          </a:p>
        </p:txBody>
      </p:sp>
    </p:spTree>
    <p:extLst>
      <p:ext uri="{BB962C8B-B14F-4D97-AF65-F5344CB8AC3E}">
        <p14:creationId xmlns:p14="http://schemas.microsoft.com/office/powerpoint/2010/main" val="23824334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96330"/>
            <a:ext cx="12192000" cy="2854960"/>
          </a:xfrm>
        </p:spPr>
        <p:txBody>
          <a:bodyPr>
            <a:normAutofit/>
          </a:bodyPr>
          <a:lstStyle/>
          <a:p>
            <a:r>
              <a:rPr lang="tr-TR" sz="2000" b="1" i="1" u="none" strike="noStrike" dirty="0">
                <a:solidFill>
                  <a:srgbClr val="725945"/>
                </a:solidFill>
                <a:effectLst/>
                <a:latin typeface="Helvetica Neue"/>
              </a:rPr>
              <a:t>﴾17﴿</a:t>
            </a:r>
            <a:r>
              <a:rPr lang="tr-TR" sz="2000" b="1" i="1" dirty="0">
                <a:solidFill>
                  <a:srgbClr val="4A4A4A"/>
                </a:solidFill>
                <a:effectLst/>
                <a:latin typeface="Helvetica Neue"/>
              </a:rPr>
              <a:t>O, gökten su indirdi; su, vadiler dolusunca sel olup aktı. Bu sel, üste çıkan köpüğü taşıyıp götürdü. Yaktıkları ateşin üzerine koyup eriterek süs eşyası veya alet yapmak istedikleri madenlerden de üste böyle köpük çıkar. İşte Allah hak ile bâtıla böyle misal verir. Köpük atılıp gider; insanlara fayda veren şeye gelince, o dünya durdukça durur. İşte Allah böyle misaller getirir.</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17.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418208"/>
            <a:ext cx="12192000" cy="1187214"/>
          </a:xfrm>
        </p:spPr>
        <p:txBody>
          <a:bodyPr>
            <a:noAutofit/>
          </a:bodyPr>
          <a:lstStyle/>
          <a:p>
            <a:pPr rtl="1"/>
            <a:r>
              <a:rPr lang="ar-AE" sz="3400" b="0" i="0" dirty="0">
                <a:solidFill>
                  <a:srgbClr val="725945"/>
                </a:solidFill>
                <a:effectLst/>
                <a:latin typeface="Elif1"/>
              </a:rPr>
              <a:t>اَنْزَلَ مِنَ السَّمَٓاءِ مَٓاءً فَسَالَتْ اَوْدِيَةٌ بِقَدَرِهَا فَاحْتَمَلَ السَّيْلُ زَبَداً رَابِياًؕ وَمِمَّا يُوقِدُونَ عَلَيْهِ فِي</a:t>
            </a:r>
            <a:r>
              <a:rPr lang="tr-TR" sz="3400" b="0" i="0" dirty="0">
                <a:solidFill>
                  <a:srgbClr val="725945"/>
                </a:solidFill>
                <a:effectLst/>
                <a:latin typeface="Elif1"/>
              </a:rPr>
              <a:t/>
            </a:r>
            <a:br>
              <a:rPr lang="tr-TR" sz="3400" b="0" i="0" dirty="0">
                <a:solidFill>
                  <a:srgbClr val="725945"/>
                </a:solidFill>
                <a:effectLst/>
                <a:latin typeface="Elif1"/>
              </a:rPr>
            </a:br>
            <a:r>
              <a:rPr lang="tr-TR" sz="3400" b="0" i="0" dirty="0">
                <a:solidFill>
                  <a:srgbClr val="725945"/>
                </a:solidFill>
                <a:effectLst/>
                <a:latin typeface="Elif1"/>
              </a:rPr>
              <a:t/>
            </a:r>
            <a:br>
              <a:rPr lang="tr-TR" sz="3400" b="0" i="0" dirty="0">
                <a:solidFill>
                  <a:srgbClr val="725945"/>
                </a:solidFill>
                <a:effectLst/>
                <a:latin typeface="Elif1"/>
              </a:rPr>
            </a:br>
            <a:r>
              <a:rPr lang="ar-AE" sz="3400" b="0" i="0" dirty="0">
                <a:solidFill>
                  <a:srgbClr val="725945"/>
                </a:solidFill>
                <a:effectLst/>
                <a:latin typeface="Elif1"/>
              </a:rPr>
              <a:t> النَّارِ ابْتِغَٓاءَ حِلْيَةٍ اَوْ مَتَاعٍ زَبَدٌ مِثْلُهُؕ كَذٰلِكَ يَضْرِبُ اللّٰهُ الْحَقَّ وَالْبَاطِلَؕ فَاَمَّا الزَّبَدُ فَيَذْهَبُ جُفَٓاءًۚ</a:t>
            </a:r>
            <a:r>
              <a:rPr lang="tr-TR" sz="3400" b="0" i="0" dirty="0">
                <a:solidFill>
                  <a:srgbClr val="725945"/>
                </a:solidFill>
                <a:effectLst/>
                <a:latin typeface="Elif1"/>
              </a:rPr>
              <a:t/>
            </a:r>
            <a:br>
              <a:rPr lang="tr-TR" sz="3400" b="0" i="0" dirty="0">
                <a:solidFill>
                  <a:srgbClr val="725945"/>
                </a:solidFill>
                <a:effectLst/>
                <a:latin typeface="Elif1"/>
              </a:rPr>
            </a:br>
            <a:r>
              <a:rPr lang="tr-TR" sz="3400" b="0" i="0" dirty="0">
                <a:solidFill>
                  <a:srgbClr val="725945"/>
                </a:solidFill>
                <a:effectLst/>
                <a:latin typeface="Elif1"/>
              </a:rPr>
              <a:t/>
            </a:r>
            <a:br>
              <a:rPr lang="tr-TR" sz="3400" b="0" i="0" dirty="0">
                <a:solidFill>
                  <a:srgbClr val="725945"/>
                </a:solidFill>
                <a:effectLst/>
                <a:latin typeface="Elif1"/>
              </a:rPr>
            </a:br>
            <a:r>
              <a:rPr lang="ar-AE" sz="3400" b="0" i="0" dirty="0">
                <a:solidFill>
                  <a:srgbClr val="725945"/>
                </a:solidFill>
                <a:effectLst/>
                <a:latin typeface="Elif1"/>
              </a:rPr>
              <a:t> وَاَمَّا مَا يَنْفَعُ النَّاسَ فَيَمْكُثُ فِي الْاَرْضِؕ كَذٰلِكَ يَضْرِبُ اللّٰهُ الْاَمْثَالَؕ</a:t>
            </a:r>
            <a:r>
              <a:rPr lang="ar-AE" sz="3400" b="1" i="0" u="none" strike="noStrike" dirty="0">
                <a:solidFill>
                  <a:srgbClr val="725945"/>
                </a:solidFill>
                <a:effectLst/>
                <a:latin typeface="Elif1"/>
              </a:rPr>
              <a:t>﴿١٧﴾</a:t>
            </a:r>
            <a:endParaRPr lang="ar-AE" sz="3400" b="0" i="0" dirty="0">
              <a:solidFill>
                <a:srgbClr val="725945"/>
              </a:solidFill>
              <a:effectLst/>
              <a:latin typeface="Elif1"/>
            </a:endParaRPr>
          </a:p>
        </p:txBody>
      </p:sp>
    </p:spTree>
    <p:extLst>
      <p:ext uri="{BB962C8B-B14F-4D97-AF65-F5344CB8AC3E}">
        <p14:creationId xmlns:p14="http://schemas.microsoft.com/office/powerpoint/2010/main" val="14883622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﴾19﴿</a:t>
            </a:r>
            <a:r>
              <a:rPr lang="tr-TR" b="1" i="1" dirty="0">
                <a:solidFill>
                  <a:srgbClr val="4A4A4A"/>
                </a:solidFill>
                <a:effectLst/>
                <a:latin typeface="Helvetica Neue"/>
              </a:rPr>
              <a:t>Sana rabbinden indirilenin hak olduğunu görüp bilen kimse görmeyen gibi olur mu? Bunu ancak akıl sahipleri anlar.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19.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اَفَمَنْ يَعْلَمُ اَنَّـمَٓا اُنْزِلَ اِلَيْكَ مِنْ رَبِّكَ الْحَقُّ كَمَنْ هُوَ اَعْمٰىؕ اِنَّمَا يَتَذَكَّرُ اُو۬لُوا الْاَلْبَابِۙ</a:t>
            </a:r>
            <a:r>
              <a:rPr lang="ar-AE" sz="3600" b="1" i="0" u="none" strike="noStrike" dirty="0">
                <a:solidFill>
                  <a:srgbClr val="725945"/>
                </a:solidFill>
                <a:effectLst/>
                <a:latin typeface="Elif1"/>
              </a:rPr>
              <a:t>﴿١٩﴾</a:t>
            </a:r>
            <a:endParaRPr lang="ar-AE" sz="3600" b="0" i="0" dirty="0">
              <a:solidFill>
                <a:srgbClr val="725945"/>
              </a:solidFill>
              <a:effectLst/>
              <a:latin typeface="Elif1"/>
            </a:endParaRPr>
          </a:p>
        </p:txBody>
      </p:sp>
    </p:spTree>
    <p:extLst>
      <p:ext uri="{BB962C8B-B14F-4D97-AF65-F5344CB8AC3E}">
        <p14:creationId xmlns:p14="http://schemas.microsoft.com/office/powerpoint/2010/main" val="32446246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51970"/>
            <a:ext cx="12192000" cy="2854960"/>
          </a:xfrm>
        </p:spPr>
        <p:txBody>
          <a:bodyPr>
            <a:normAutofit/>
          </a:bodyPr>
          <a:lstStyle/>
          <a:p>
            <a:r>
              <a:rPr lang="tr-TR" sz="2000" b="1" i="1" u="none" strike="noStrike" dirty="0">
                <a:solidFill>
                  <a:srgbClr val="725945"/>
                </a:solidFill>
                <a:effectLst/>
                <a:latin typeface="Helvetica Neue"/>
              </a:rPr>
              <a:t>﴾21﴿</a:t>
            </a:r>
            <a:r>
              <a:rPr lang="tr-TR" sz="2000" b="1" i="1" dirty="0">
                <a:solidFill>
                  <a:srgbClr val="4A4A4A"/>
                </a:solidFill>
                <a:effectLst/>
                <a:latin typeface="Helvetica Neue"/>
              </a:rPr>
              <a:t>Hepsi Allah’ın huzuruna çıkacaklar; zayıflar, büyüklük taslamış olanlara diyecekler ki: “Biz size uymuştuk, şimdi siz Allah’ın azabından küçücük bir şeyi bizden savabilir misiniz?” Ötekiler şöyle cevap verecekler: “Allah bizi doğru yola iletmiş olsaydı biz de sizi iletirdik. Şimdi sızlansak da katlansak da </a:t>
            </a:r>
            <a:r>
              <a:rPr lang="tr-TR" sz="2000" b="1" i="1" dirty="0" err="1">
                <a:solidFill>
                  <a:srgbClr val="4A4A4A"/>
                </a:solidFill>
                <a:effectLst/>
                <a:latin typeface="Helvetica Neue"/>
              </a:rPr>
              <a:t>farketmez</a:t>
            </a:r>
            <a:r>
              <a:rPr lang="tr-TR" sz="2000" b="1" i="1" dirty="0">
                <a:solidFill>
                  <a:srgbClr val="4A4A4A"/>
                </a:solidFill>
                <a:effectLst/>
                <a:latin typeface="Helvetica Neue"/>
              </a:rPr>
              <a:t>. Bizim için artık sığınacak bir yer yok!”</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96868" y="0"/>
            <a:ext cx="3795132"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21.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559992"/>
            <a:ext cx="12192000" cy="1187214"/>
          </a:xfrm>
        </p:spPr>
        <p:txBody>
          <a:bodyPr>
            <a:noAutofit/>
          </a:bodyPr>
          <a:lstStyle/>
          <a:p>
            <a:pPr rtl="1"/>
            <a:r>
              <a:rPr lang="ar-AE" sz="3600" b="0" i="0" dirty="0">
                <a:solidFill>
                  <a:srgbClr val="725945"/>
                </a:solidFill>
                <a:effectLst/>
                <a:latin typeface="Elif1"/>
              </a:rPr>
              <a:t>وَبَرَزُوا لِلّٰهِ جَمٖيعاً فَقَالَ الضُّعَفٰٓؤُ۬ا لِلَّذٖينَ اسْتَكْـبَرُٓوا اِنَّا كُنَّا لَكُمْ تَبَعاً فَهَلْ اَنْتُمْ مُغْنُونَ عَنَّا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مِنْ عَذَابِ اللّٰهِ مِنْ شَيْءٍؕ قَالُوا لَوْ هَدٰينَا اللّٰهُ لَهَدَيْنَاكُمْؕ سَوَٓاءٌ عَلَيْنَٓا اَجَزِعْنَٓا اَمْ صَبَرْنَا مَا لَنَا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مِنْ مَحٖيصٍࣖ</a:t>
            </a:r>
            <a:r>
              <a:rPr lang="ar-AE" sz="3600" b="1" i="0" u="none" strike="noStrike" dirty="0">
                <a:solidFill>
                  <a:srgbClr val="725945"/>
                </a:solidFill>
                <a:effectLst/>
                <a:latin typeface="Elif1"/>
              </a:rPr>
              <a:t>﴿٢١﴾</a:t>
            </a:r>
            <a:endParaRPr lang="ar-AE" sz="3600" b="0" i="0" dirty="0">
              <a:solidFill>
                <a:srgbClr val="725945"/>
              </a:solidFill>
              <a:effectLst/>
              <a:latin typeface="Elif1"/>
            </a:endParaRPr>
          </a:p>
        </p:txBody>
      </p:sp>
    </p:spTree>
    <p:extLst>
      <p:ext uri="{BB962C8B-B14F-4D97-AF65-F5344CB8AC3E}">
        <p14:creationId xmlns:p14="http://schemas.microsoft.com/office/powerpoint/2010/main" val="2698399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89527"/>
            <a:ext cx="12192000" cy="1204331"/>
          </a:xfrm>
        </p:spPr>
        <p:txBody>
          <a:bodyPr>
            <a:noAutofit/>
          </a:bodyPr>
          <a:lstStyle/>
          <a:p>
            <a:pPr rtl="1"/>
            <a:r>
              <a:rPr lang="ar-AE" sz="5500" b="0" i="0" dirty="0">
                <a:solidFill>
                  <a:srgbClr val="725945"/>
                </a:solidFill>
                <a:effectLst/>
                <a:latin typeface="Elif1"/>
              </a:rPr>
              <a:t>مَا نُنَزِّلُ الْمَلٰٓئِكَةَ اِلَّا بِالْحَقِّ وَمَا كَانُٓوا اِذاً مُنْظَرٖينَ</a:t>
            </a:r>
            <a:r>
              <a:rPr lang="ar-AE" sz="5500" b="1" i="0" u="none" strike="noStrike" dirty="0">
                <a:solidFill>
                  <a:srgbClr val="725945"/>
                </a:solidFill>
                <a:effectLst/>
                <a:latin typeface="Elif1"/>
              </a:rPr>
              <a:t>﴿٨﴾</a:t>
            </a:r>
            <a:endParaRPr lang="tr-TR" sz="5500" dirty="0"/>
          </a:p>
        </p:txBody>
      </p:sp>
      <p:sp>
        <p:nvSpPr>
          <p:cNvPr id="3" name="Alt Başlık 2"/>
          <p:cNvSpPr>
            <a:spLocks noGrp="1"/>
          </p:cNvSpPr>
          <p:nvPr>
            <p:ph type="subTitle" idx="1"/>
          </p:nvPr>
        </p:nvSpPr>
        <p:spPr>
          <a:xfrm>
            <a:off x="0" y="4474461"/>
            <a:ext cx="12192000" cy="1655762"/>
          </a:xfrm>
        </p:spPr>
        <p:txBody>
          <a:bodyPr>
            <a:normAutofit/>
          </a:bodyPr>
          <a:lstStyle/>
          <a:p>
            <a:r>
              <a:rPr lang="tr-TR" b="1" i="1" u="none" strike="noStrike" dirty="0">
                <a:solidFill>
                  <a:srgbClr val="725945"/>
                </a:solidFill>
                <a:effectLst/>
                <a:latin typeface="Helvetica Neue"/>
              </a:rPr>
              <a:t>﴾8﴿</a:t>
            </a:r>
            <a:r>
              <a:rPr lang="tr-TR" b="1" i="1" dirty="0">
                <a:solidFill>
                  <a:srgbClr val="4A4A4A"/>
                </a:solidFill>
                <a:effectLst/>
                <a:latin typeface="Helvetica Neue"/>
              </a:rPr>
              <a:t>Biz melekleri ancak açık gerçekle indiririz, o zaman da onlara artık süre tanınmaz.</a:t>
            </a:r>
            <a:endParaRPr lang="tr-TR" dirty="0"/>
          </a:p>
        </p:txBody>
      </p:sp>
      <p:sp>
        <p:nvSpPr>
          <p:cNvPr id="4" name="Metin kutusu 3"/>
          <p:cNvSpPr txBox="1"/>
          <p:nvPr/>
        </p:nvSpPr>
        <p:spPr>
          <a:xfrm>
            <a:off x="9684774" y="0"/>
            <a:ext cx="2507226" cy="707886"/>
          </a:xfrm>
          <a:prstGeom prst="rect">
            <a:avLst/>
          </a:prstGeom>
          <a:noFill/>
        </p:spPr>
        <p:txBody>
          <a:bodyPr wrap="square" rtlCol="0">
            <a:spAutoFit/>
          </a:bodyPr>
          <a:lstStyle/>
          <a:p>
            <a:r>
              <a:rPr lang="tr-TR" b="1" i="0" dirty="0" err="1">
                <a:solidFill>
                  <a:srgbClr val="725945"/>
                </a:solidFill>
                <a:effectLst/>
                <a:latin typeface="Helvetica Neue"/>
              </a:rPr>
              <a:t>Hicr</a:t>
            </a:r>
            <a:r>
              <a:rPr lang="tr-TR" b="1" i="0" dirty="0">
                <a:solidFill>
                  <a:srgbClr val="725945"/>
                </a:solidFill>
                <a:effectLst/>
                <a:latin typeface="Helvetica Neue"/>
              </a:rPr>
              <a:t> </a:t>
            </a:r>
            <a:r>
              <a:rPr lang="tr-TR" sz="2000" b="1" dirty="0"/>
              <a:t> Suresi 15.sure</a:t>
            </a:r>
          </a:p>
          <a:p>
            <a:r>
              <a:rPr lang="tr-TR" sz="2000" b="1" dirty="0"/>
              <a:t>8 . Ayet </a:t>
            </a:r>
            <a:endParaRPr lang="tr-TR" sz="2000" dirty="0"/>
          </a:p>
        </p:txBody>
      </p:sp>
    </p:spTree>
    <p:extLst>
      <p:ext uri="{BB962C8B-B14F-4D97-AF65-F5344CB8AC3E}">
        <p14:creationId xmlns:p14="http://schemas.microsoft.com/office/powerpoint/2010/main" val="13081136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89527"/>
            <a:ext cx="12192000" cy="1204331"/>
          </a:xfrm>
        </p:spPr>
        <p:txBody>
          <a:bodyPr>
            <a:noAutofit/>
          </a:bodyPr>
          <a:lstStyle/>
          <a:p>
            <a:pPr rtl="1"/>
            <a:r>
              <a:rPr lang="ar-AE" sz="3600" b="0" i="0" dirty="0">
                <a:solidFill>
                  <a:srgbClr val="725945"/>
                </a:solidFill>
                <a:effectLst/>
                <a:latin typeface="Elif1"/>
              </a:rPr>
              <a:t>قَالُوا بَشَّرْنَاكَ بِالْحَقِّ فَلَا تَكُنْ مِنَ الْقَانِطٖينَ</a:t>
            </a:r>
            <a:r>
              <a:rPr lang="ar-AE" sz="3600" b="1" i="0" u="none" strike="noStrike" dirty="0">
                <a:solidFill>
                  <a:srgbClr val="725945"/>
                </a:solidFill>
                <a:effectLst/>
                <a:latin typeface="Elif1"/>
              </a:rPr>
              <a:t>﴿٥٥﴾</a:t>
            </a:r>
            <a:endParaRPr lang="tr-TR" sz="3600" dirty="0"/>
          </a:p>
        </p:txBody>
      </p:sp>
      <p:sp>
        <p:nvSpPr>
          <p:cNvPr id="3" name="Alt Başlık 2"/>
          <p:cNvSpPr>
            <a:spLocks noGrp="1"/>
          </p:cNvSpPr>
          <p:nvPr>
            <p:ph type="subTitle" idx="1"/>
          </p:nvPr>
        </p:nvSpPr>
        <p:spPr>
          <a:xfrm>
            <a:off x="0" y="4474461"/>
            <a:ext cx="12192000" cy="1655762"/>
          </a:xfrm>
        </p:spPr>
        <p:txBody>
          <a:bodyPr>
            <a:normAutofit/>
          </a:bodyPr>
          <a:lstStyle/>
          <a:p>
            <a:r>
              <a:rPr lang="tr-TR" b="1" i="1" u="none" strike="noStrike" dirty="0">
                <a:solidFill>
                  <a:srgbClr val="725945"/>
                </a:solidFill>
                <a:effectLst/>
                <a:latin typeface="Helvetica Neue"/>
              </a:rPr>
              <a:t>﴾55﴿</a:t>
            </a:r>
            <a:r>
              <a:rPr lang="tr-TR" b="1" i="1" dirty="0">
                <a:solidFill>
                  <a:srgbClr val="4A4A4A"/>
                </a:solidFill>
                <a:effectLst/>
                <a:latin typeface="Helvetica Neue"/>
              </a:rPr>
              <a:t>“Sana gerçeği müjdeledik. Sakın ümitsizliğe kapılanlardan olma!” dediler.</a:t>
            </a:r>
            <a:endParaRPr lang="tr-TR" dirty="0"/>
          </a:p>
        </p:txBody>
      </p:sp>
      <p:sp>
        <p:nvSpPr>
          <p:cNvPr id="4" name="Metin kutusu 3"/>
          <p:cNvSpPr txBox="1"/>
          <p:nvPr/>
        </p:nvSpPr>
        <p:spPr>
          <a:xfrm>
            <a:off x="9684774" y="0"/>
            <a:ext cx="2507226" cy="707886"/>
          </a:xfrm>
          <a:prstGeom prst="rect">
            <a:avLst/>
          </a:prstGeom>
          <a:noFill/>
        </p:spPr>
        <p:txBody>
          <a:bodyPr wrap="square" rtlCol="0">
            <a:spAutoFit/>
          </a:bodyPr>
          <a:lstStyle/>
          <a:p>
            <a:r>
              <a:rPr lang="tr-TR" b="1" i="0" dirty="0" err="1">
                <a:solidFill>
                  <a:srgbClr val="725945"/>
                </a:solidFill>
                <a:effectLst/>
                <a:latin typeface="Helvetica Neue"/>
              </a:rPr>
              <a:t>Hicr</a:t>
            </a:r>
            <a:r>
              <a:rPr lang="tr-TR" b="1" i="0" dirty="0">
                <a:solidFill>
                  <a:srgbClr val="725945"/>
                </a:solidFill>
                <a:effectLst/>
                <a:latin typeface="Helvetica Neue"/>
              </a:rPr>
              <a:t> </a:t>
            </a:r>
            <a:r>
              <a:rPr lang="tr-TR" sz="2000" b="1" dirty="0"/>
              <a:t> Suresi 15.sure</a:t>
            </a:r>
          </a:p>
          <a:p>
            <a:r>
              <a:rPr lang="tr-TR" sz="2000" b="1" dirty="0"/>
              <a:t>55 . Ayet </a:t>
            </a:r>
            <a:endParaRPr lang="tr-TR" sz="2000" dirty="0"/>
          </a:p>
        </p:txBody>
      </p:sp>
    </p:spTree>
    <p:extLst>
      <p:ext uri="{BB962C8B-B14F-4D97-AF65-F5344CB8AC3E}">
        <p14:creationId xmlns:p14="http://schemas.microsoft.com/office/powerpoint/2010/main" val="40423575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89527"/>
            <a:ext cx="12192000" cy="1204331"/>
          </a:xfrm>
        </p:spPr>
        <p:txBody>
          <a:bodyPr>
            <a:noAutofit/>
          </a:bodyPr>
          <a:lstStyle/>
          <a:p>
            <a:pPr rtl="1"/>
            <a:r>
              <a:rPr lang="ar-AE" sz="6400" b="0" i="0" dirty="0">
                <a:solidFill>
                  <a:srgbClr val="725945"/>
                </a:solidFill>
                <a:effectLst/>
                <a:latin typeface="Elif1"/>
              </a:rPr>
              <a:t>وَاَتَيْنَاكَ بِالْحَقِّ وَاِنَّا لَصَادِقُونَ</a:t>
            </a:r>
            <a:r>
              <a:rPr lang="ar-AE" sz="6400" b="1" i="0" u="none" strike="noStrike" dirty="0">
                <a:solidFill>
                  <a:srgbClr val="725945"/>
                </a:solidFill>
                <a:effectLst/>
                <a:latin typeface="Elif1"/>
              </a:rPr>
              <a:t>﴿٦٤﴾</a:t>
            </a:r>
            <a:endParaRPr lang="tr-TR" sz="6400" dirty="0"/>
          </a:p>
        </p:txBody>
      </p:sp>
      <p:sp>
        <p:nvSpPr>
          <p:cNvPr id="3" name="Alt Başlık 2"/>
          <p:cNvSpPr>
            <a:spLocks noGrp="1"/>
          </p:cNvSpPr>
          <p:nvPr>
            <p:ph type="subTitle" idx="1"/>
          </p:nvPr>
        </p:nvSpPr>
        <p:spPr>
          <a:xfrm>
            <a:off x="0" y="4474461"/>
            <a:ext cx="12192000" cy="1655762"/>
          </a:xfrm>
        </p:spPr>
        <p:txBody>
          <a:bodyPr>
            <a:normAutofit/>
          </a:bodyPr>
          <a:lstStyle/>
          <a:p>
            <a:r>
              <a:rPr lang="tr-TR" b="1" i="1" u="none" strike="noStrike" dirty="0">
                <a:solidFill>
                  <a:srgbClr val="725945"/>
                </a:solidFill>
                <a:effectLst/>
                <a:latin typeface="Helvetica Neue"/>
              </a:rPr>
              <a:t>﴾64﴿</a:t>
            </a:r>
            <a:r>
              <a:rPr lang="tr-TR" b="1" i="1" dirty="0">
                <a:solidFill>
                  <a:srgbClr val="4A4A4A"/>
                </a:solidFill>
                <a:effectLst/>
                <a:latin typeface="Helvetica Neue"/>
              </a:rPr>
              <a:t>Sana, gerçeği getirdik. Biz muhakkak doğru söylüyoruz.”</a:t>
            </a:r>
            <a:endParaRPr lang="tr-TR" dirty="0"/>
          </a:p>
        </p:txBody>
      </p:sp>
      <p:sp>
        <p:nvSpPr>
          <p:cNvPr id="4" name="Metin kutusu 3"/>
          <p:cNvSpPr txBox="1"/>
          <p:nvPr/>
        </p:nvSpPr>
        <p:spPr>
          <a:xfrm>
            <a:off x="9684774" y="0"/>
            <a:ext cx="2507226" cy="707886"/>
          </a:xfrm>
          <a:prstGeom prst="rect">
            <a:avLst/>
          </a:prstGeom>
          <a:noFill/>
        </p:spPr>
        <p:txBody>
          <a:bodyPr wrap="square" rtlCol="0">
            <a:spAutoFit/>
          </a:bodyPr>
          <a:lstStyle/>
          <a:p>
            <a:r>
              <a:rPr lang="tr-TR" b="1" i="0" dirty="0" err="1">
                <a:solidFill>
                  <a:srgbClr val="725945"/>
                </a:solidFill>
                <a:effectLst/>
                <a:latin typeface="Helvetica Neue"/>
              </a:rPr>
              <a:t>Hicr</a:t>
            </a:r>
            <a:r>
              <a:rPr lang="tr-TR" b="1" i="0" dirty="0">
                <a:solidFill>
                  <a:srgbClr val="725945"/>
                </a:solidFill>
                <a:effectLst/>
                <a:latin typeface="Helvetica Neue"/>
              </a:rPr>
              <a:t> </a:t>
            </a:r>
            <a:r>
              <a:rPr lang="tr-TR" sz="2000" b="1" dirty="0"/>
              <a:t> Suresi 15.sure</a:t>
            </a:r>
          </a:p>
          <a:p>
            <a:r>
              <a:rPr lang="tr-TR" sz="2000" b="1" dirty="0"/>
              <a:t>64 . Ayet </a:t>
            </a:r>
            <a:endParaRPr lang="tr-TR" sz="2000" dirty="0"/>
          </a:p>
        </p:txBody>
      </p:sp>
    </p:spTree>
    <p:extLst>
      <p:ext uri="{BB962C8B-B14F-4D97-AF65-F5344CB8AC3E}">
        <p14:creationId xmlns:p14="http://schemas.microsoft.com/office/powerpoint/2010/main" val="4838451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89527"/>
            <a:ext cx="12192000" cy="1204331"/>
          </a:xfrm>
        </p:spPr>
        <p:txBody>
          <a:bodyPr>
            <a:noAutofit/>
          </a:bodyPr>
          <a:lstStyle/>
          <a:p>
            <a:pPr rtl="1"/>
            <a:r>
              <a:rPr lang="ar-AE" sz="3600" b="0" i="0" dirty="0">
                <a:solidFill>
                  <a:srgbClr val="725945"/>
                </a:solidFill>
                <a:effectLst/>
                <a:latin typeface="Elif1"/>
              </a:rPr>
              <a:t>وَمَا خَلَقْنَا السَّمٰوَاتِ وَالْاَرْضَ وَمَا بَيْنَهُمَٓا اِلَّا بِالْحَقِّؕ وَاِنَّ السَّاعَةَ لَاٰتِيَةٌ فَاصْفَحِ الصَّفْحَ</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الْجَمٖيلَ</a:t>
            </a:r>
            <a:r>
              <a:rPr lang="ar-AE" sz="3600" b="1" i="0" u="none" strike="noStrike" dirty="0">
                <a:solidFill>
                  <a:srgbClr val="725945"/>
                </a:solidFill>
                <a:effectLst/>
                <a:latin typeface="Elif1"/>
              </a:rPr>
              <a:t>﴿٨٥﴾</a:t>
            </a:r>
            <a:endParaRPr lang="tr-TR" sz="3600" dirty="0"/>
          </a:p>
        </p:txBody>
      </p:sp>
      <p:sp>
        <p:nvSpPr>
          <p:cNvPr id="3" name="Alt Başlık 2"/>
          <p:cNvSpPr>
            <a:spLocks noGrp="1"/>
          </p:cNvSpPr>
          <p:nvPr>
            <p:ph type="subTitle" idx="1"/>
          </p:nvPr>
        </p:nvSpPr>
        <p:spPr>
          <a:xfrm>
            <a:off x="0" y="4474461"/>
            <a:ext cx="12192000" cy="1655762"/>
          </a:xfrm>
        </p:spPr>
        <p:txBody>
          <a:bodyPr>
            <a:normAutofit/>
          </a:bodyPr>
          <a:lstStyle/>
          <a:p>
            <a:r>
              <a:rPr lang="tr-TR" b="1" i="1" u="none" strike="noStrike" dirty="0">
                <a:solidFill>
                  <a:srgbClr val="725945"/>
                </a:solidFill>
                <a:effectLst/>
                <a:latin typeface="Helvetica Neue"/>
              </a:rPr>
              <a:t>﴾85﴿</a:t>
            </a:r>
            <a:r>
              <a:rPr lang="tr-TR" b="1" i="1" dirty="0">
                <a:solidFill>
                  <a:srgbClr val="4A4A4A"/>
                </a:solidFill>
                <a:effectLst/>
                <a:latin typeface="Helvetica Neue"/>
              </a:rPr>
              <a:t>Biz, gökleri, yeri ve bunlar arasında bulunanları ancak ve ancak hak ve adalet temelinde yarattık. Kıyamet de mutlaka gelecektir. Sen şimdi güzel olan hoşgörü yolunu tut.</a:t>
            </a:r>
            <a:endParaRPr lang="tr-TR" dirty="0"/>
          </a:p>
        </p:txBody>
      </p:sp>
      <p:sp>
        <p:nvSpPr>
          <p:cNvPr id="4" name="Metin kutusu 3"/>
          <p:cNvSpPr txBox="1"/>
          <p:nvPr/>
        </p:nvSpPr>
        <p:spPr>
          <a:xfrm>
            <a:off x="9684774" y="0"/>
            <a:ext cx="2507226" cy="707886"/>
          </a:xfrm>
          <a:prstGeom prst="rect">
            <a:avLst/>
          </a:prstGeom>
          <a:noFill/>
        </p:spPr>
        <p:txBody>
          <a:bodyPr wrap="square" rtlCol="0">
            <a:spAutoFit/>
          </a:bodyPr>
          <a:lstStyle/>
          <a:p>
            <a:r>
              <a:rPr lang="tr-TR" b="1" i="0" dirty="0" err="1">
                <a:solidFill>
                  <a:srgbClr val="725945"/>
                </a:solidFill>
                <a:effectLst/>
                <a:latin typeface="Helvetica Neue"/>
              </a:rPr>
              <a:t>Hicr</a:t>
            </a:r>
            <a:r>
              <a:rPr lang="tr-TR" b="1" i="0" dirty="0">
                <a:solidFill>
                  <a:srgbClr val="725945"/>
                </a:solidFill>
                <a:effectLst/>
                <a:latin typeface="Helvetica Neue"/>
              </a:rPr>
              <a:t> </a:t>
            </a:r>
            <a:r>
              <a:rPr lang="tr-TR" sz="2000" b="1" dirty="0"/>
              <a:t> Suresi 15.sure</a:t>
            </a:r>
          </a:p>
          <a:p>
            <a:r>
              <a:rPr lang="tr-TR" sz="2000" b="1" dirty="0"/>
              <a:t>85 . Ayet </a:t>
            </a:r>
            <a:endParaRPr lang="tr-TR" sz="2000" dirty="0"/>
          </a:p>
        </p:txBody>
      </p:sp>
    </p:spTree>
    <p:extLst>
      <p:ext uri="{BB962C8B-B14F-4D97-AF65-F5344CB8AC3E}">
        <p14:creationId xmlns:p14="http://schemas.microsoft.com/office/powerpoint/2010/main" val="34161880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2211"/>
            <a:ext cx="12192000" cy="1204331"/>
          </a:xfrm>
        </p:spPr>
        <p:txBody>
          <a:bodyPr>
            <a:noAutofit/>
          </a:bodyPr>
          <a:lstStyle/>
          <a:p>
            <a:pPr rtl="1"/>
            <a:r>
              <a:rPr lang="ar-AE" sz="3600" b="0" i="0" dirty="0">
                <a:solidFill>
                  <a:srgbClr val="725945"/>
                </a:solidFill>
                <a:effectLst/>
                <a:latin typeface="Elif1"/>
              </a:rPr>
              <a:t>وَاَقْسَمُوا بِاللّٰهِ جَهْدَ اَيْمَانِهِمْۙ لَا يَبْعَثُ اللّٰهُ مَنْ يَمُوتُؕ بَلٰى وَعْداً عَلَيْهِ حَقاًّ وَلٰكِنَّ اَكْثَرَ النَّاسِ</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لَا يَعْلَمُونَۙ</a:t>
            </a:r>
            <a:r>
              <a:rPr lang="ar-AE" sz="3600" b="1" i="0" u="none" strike="noStrike" dirty="0">
                <a:solidFill>
                  <a:srgbClr val="725945"/>
                </a:solidFill>
                <a:effectLst/>
                <a:latin typeface="Elif1"/>
              </a:rPr>
              <a:t>﴿٣٨﴾</a:t>
            </a:r>
            <a:endParaRPr lang="tr-TR" sz="3600" dirty="0"/>
          </a:p>
        </p:txBody>
      </p:sp>
      <p:sp>
        <p:nvSpPr>
          <p:cNvPr id="3" name="Alt Başlık 2"/>
          <p:cNvSpPr>
            <a:spLocks noGrp="1"/>
          </p:cNvSpPr>
          <p:nvPr>
            <p:ph type="subTitle" idx="1"/>
          </p:nvPr>
        </p:nvSpPr>
        <p:spPr>
          <a:xfrm>
            <a:off x="0" y="4326978"/>
            <a:ext cx="12192000" cy="1655762"/>
          </a:xfrm>
        </p:spPr>
        <p:txBody>
          <a:bodyPr>
            <a:normAutofit/>
          </a:bodyPr>
          <a:lstStyle/>
          <a:p>
            <a:r>
              <a:rPr lang="tr-TR" b="1" i="1" u="none" strike="noStrike" dirty="0">
                <a:solidFill>
                  <a:srgbClr val="725945"/>
                </a:solidFill>
                <a:effectLst/>
                <a:latin typeface="Helvetica Neue"/>
              </a:rPr>
              <a:t>﴾38﴿</a:t>
            </a:r>
            <a:r>
              <a:rPr lang="tr-TR" b="1" i="1" dirty="0">
                <a:solidFill>
                  <a:srgbClr val="4A4A4A"/>
                </a:solidFill>
                <a:effectLst/>
                <a:latin typeface="Helvetica Neue"/>
              </a:rPr>
              <a:t>Onlar, Allah’ın ölen birini diriltmeyeceğine dair en büyük yeminleri ettiler. Aksine bu, Allah’ın bizzat üstlendiği gerçek bir vaadidir, fakat insanların çoğu bilmez.</a:t>
            </a:r>
            <a:endParaRPr lang="tr-TR" dirty="0"/>
          </a:p>
        </p:txBody>
      </p:sp>
      <p:sp>
        <p:nvSpPr>
          <p:cNvPr id="4" name="Metin kutusu 3"/>
          <p:cNvSpPr txBox="1"/>
          <p:nvPr/>
        </p:nvSpPr>
        <p:spPr>
          <a:xfrm>
            <a:off x="9684774" y="0"/>
            <a:ext cx="2507226" cy="707886"/>
          </a:xfrm>
          <a:prstGeom prst="rect">
            <a:avLst/>
          </a:prstGeom>
          <a:noFill/>
        </p:spPr>
        <p:txBody>
          <a:bodyPr wrap="square" rtlCol="0">
            <a:spAutoFit/>
          </a:bodyPr>
          <a:lstStyle/>
          <a:p>
            <a:r>
              <a:rPr lang="tr-TR" b="1" i="0" dirty="0" err="1">
                <a:solidFill>
                  <a:srgbClr val="725945"/>
                </a:solidFill>
                <a:effectLst/>
                <a:latin typeface="Helvetica Neue"/>
              </a:rPr>
              <a:t>Nahl</a:t>
            </a:r>
            <a:r>
              <a:rPr lang="tr-TR" b="1" i="0" dirty="0">
                <a:solidFill>
                  <a:srgbClr val="725945"/>
                </a:solidFill>
                <a:effectLst/>
                <a:latin typeface="Helvetica Neue"/>
              </a:rPr>
              <a:t> </a:t>
            </a:r>
            <a:r>
              <a:rPr lang="tr-TR" sz="2000" b="1" dirty="0"/>
              <a:t> Suresi 16.sure</a:t>
            </a:r>
          </a:p>
          <a:p>
            <a:r>
              <a:rPr lang="tr-TR" sz="2000" b="1" dirty="0"/>
              <a:t>38 . Ayet </a:t>
            </a:r>
            <a:endParaRPr lang="tr-TR" sz="2000" dirty="0"/>
          </a:p>
        </p:txBody>
      </p:sp>
    </p:spTree>
    <p:extLst>
      <p:ext uri="{BB962C8B-B14F-4D97-AF65-F5344CB8AC3E}">
        <p14:creationId xmlns:p14="http://schemas.microsoft.com/office/powerpoint/2010/main" val="2143041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89527"/>
            <a:ext cx="12192000" cy="1204331"/>
          </a:xfrm>
        </p:spPr>
        <p:txBody>
          <a:bodyPr>
            <a:noAutofit/>
          </a:bodyPr>
          <a:lstStyle/>
          <a:p>
            <a:pPr rtl="1"/>
            <a:r>
              <a:rPr lang="ar-AE" sz="3600" b="0" i="0" dirty="0">
                <a:solidFill>
                  <a:srgbClr val="725945"/>
                </a:solidFill>
                <a:effectLst/>
                <a:latin typeface="Elif1"/>
              </a:rPr>
              <a:t>قُلْ نَزَّلَهُ رُوحُ الْقُدُسِ مِنْ رَبِّكَ بِالْحَقِّ لِيُثَبِّتَ الَّذٖينَ اٰمَنُوا وَهُدًى وَبُشْرٰى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لِلْمُسْلِمٖينَ</a:t>
            </a:r>
            <a:r>
              <a:rPr lang="ar-AE" sz="3600" b="1" i="0" u="none" strike="noStrike" dirty="0">
                <a:solidFill>
                  <a:srgbClr val="725945"/>
                </a:solidFill>
                <a:effectLst/>
                <a:latin typeface="Elif1"/>
              </a:rPr>
              <a:t>﴿١٠٢﴾</a:t>
            </a:r>
            <a:endParaRPr lang="tr-TR" sz="3600" dirty="0"/>
          </a:p>
        </p:txBody>
      </p:sp>
      <p:sp>
        <p:nvSpPr>
          <p:cNvPr id="3" name="Alt Başlık 2"/>
          <p:cNvSpPr>
            <a:spLocks noGrp="1"/>
          </p:cNvSpPr>
          <p:nvPr>
            <p:ph type="subTitle" idx="1"/>
          </p:nvPr>
        </p:nvSpPr>
        <p:spPr>
          <a:xfrm>
            <a:off x="0" y="4474461"/>
            <a:ext cx="12192000" cy="1655762"/>
          </a:xfrm>
        </p:spPr>
        <p:txBody>
          <a:bodyPr>
            <a:normAutofit/>
          </a:bodyPr>
          <a:lstStyle/>
          <a:p>
            <a:r>
              <a:rPr lang="tr-TR" b="1" i="1" u="none" strike="noStrike" dirty="0">
                <a:solidFill>
                  <a:srgbClr val="725945"/>
                </a:solidFill>
                <a:effectLst/>
                <a:latin typeface="Helvetica Neue"/>
              </a:rPr>
              <a:t>﴾102﴿</a:t>
            </a:r>
            <a:r>
              <a:rPr lang="tr-TR" b="1" i="1" dirty="0">
                <a:solidFill>
                  <a:srgbClr val="4A4A4A"/>
                </a:solidFill>
                <a:effectLst/>
                <a:latin typeface="Helvetica Neue"/>
              </a:rPr>
              <a:t>İman edenlere sebat kazandırsın, </a:t>
            </a:r>
            <a:r>
              <a:rPr lang="tr-TR" b="1" i="1" dirty="0" err="1">
                <a:solidFill>
                  <a:srgbClr val="4A4A4A"/>
                </a:solidFill>
                <a:effectLst/>
                <a:latin typeface="Helvetica Neue"/>
              </a:rPr>
              <a:t>müslümanlara</a:t>
            </a:r>
            <a:r>
              <a:rPr lang="tr-TR" b="1" i="1" dirty="0">
                <a:solidFill>
                  <a:srgbClr val="4A4A4A"/>
                </a:solidFill>
                <a:effectLst/>
                <a:latin typeface="Helvetica Neue"/>
              </a:rPr>
              <a:t> rehber ve müjde olsun diye rabbin tarafından bir gerçek olmak üzere Kur’an’ı </a:t>
            </a:r>
            <a:r>
              <a:rPr lang="tr-TR" b="1" i="1" dirty="0" err="1">
                <a:solidFill>
                  <a:srgbClr val="4A4A4A"/>
                </a:solidFill>
                <a:effectLst/>
                <a:latin typeface="Helvetica Neue"/>
              </a:rPr>
              <a:t>Ruhulkudüs’ün</a:t>
            </a:r>
            <a:r>
              <a:rPr lang="tr-TR" b="1" i="1" dirty="0">
                <a:solidFill>
                  <a:srgbClr val="4A4A4A"/>
                </a:solidFill>
                <a:effectLst/>
                <a:latin typeface="Helvetica Neue"/>
              </a:rPr>
              <a:t> indirdiğini söyle.</a:t>
            </a:r>
            <a:endParaRPr lang="tr-TR" dirty="0"/>
          </a:p>
        </p:txBody>
      </p:sp>
      <p:sp>
        <p:nvSpPr>
          <p:cNvPr id="4" name="Metin kutusu 3"/>
          <p:cNvSpPr txBox="1"/>
          <p:nvPr/>
        </p:nvSpPr>
        <p:spPr>
          <a:xfrm>
            <a:off x="9684774" y="0"/>
            <a:ext cx="2507226" cy="707886"/>
          </a:xfrm>
          <a:prstGeom prst="rect">
            <a:avLst/>
          </a:prstGeom>
          <a:noFill/>
        </p:spPr>
        <p:txBody>
          <a:bodyPr wrap="square" rtlCol="0">
            <a:spAutoFit/>
          </a:bodyPr>
          <a:lstStyle/>
          <a:p>
            <a:r>
              <a:rPr lang="tr-TR" b="1" i="0" dirty="0" err="1">
                <a:solidFill>
                  <a:srgbClr val="725945"/>
                </a:solidFill>
                <a:effectLst/>
                <a:latin typeface="Helvetica Neue"/>
              </a:rPr>
              <a:t>Nahl</a:t>
            </a:r>
            <a:r>
              <a:rPr lang="tr-TR" b="1" i="0" dirty="0">
                <a:solidFill>
                  <a:srgbClr val="725945"/>
                </a:solidFill>
                <a:effectLst/>
                <a:latin typeface="Helvetica Neue"/>
              </a:rPr>
              <a:t> </a:t>
            </a:r>
            <a:r>
              <a:rPr lang="tr-TR" sz="2000" b="1" dirty="0"/>
              <a:t> Suresi 16.sure</a:t>
            </a:r>
          </a:p>
          <a:p>
            <a:r>
              <a:rPr lang="tr-TR" sz="2000" b="1" dirty="0"/>
              <a:t>102 . Ayet </a:t>
            </a:r>
            <a:endParaRPr lang="tr-TR" sz="2000" dirty="0"/>
          </a:p>
        </p:txBody>
      </p:sp>
    </p:spTree>
    <p:extLst>
      <p:ext uri="{BB962C8B-B14F-4D97-AF65-F5344CB8AC3E}">
        <p14:creationId xmlns:p14="http://schemas.microsoft.com/office/powerpoint/2010/main" val="32823987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96237"/>
            <a:ext cx="12192000" cy="1204331"/>
          </a:xfrm>
        </p:spPr>
        <p:txBody>
          <a:bodyPr>
            <a:noAutofit/>
          </a:bodyPr>
          <a:lstStyle/>
          <a:p>
            <a:pPr rtl="1"/>
            <a:r>
              <a:rPr lang="ar-AE" sz="3600" b="0" i="0" dirty="0">
                <a:solidFill>
                  <a:srgbClr val="725945"/>
                </a:solidFill>
                <a:effectLst/>
                <a:latin typeface="Elif1"/>
              </a:rPr>
              <a:t>وَاٰتِ ذَا الْقُرْبٰى حَقَّهُ وَالْمِسْكٖينَ وَابْنَ السَّبٖيلِ وَلَا تُبَذِّرْ تَبْذٖيراً</a:t>
            </a:r>
            <a:r>
              <a:rPr lang="ar-AE" sz="3600" b="1" i="0" u="none" strike="noStrike" dirty="0">
                <a:solidFill>
                  <a:srgbClr val="725945"/>
                </a:solidFill>
                <a:effectLst/>
                <a:latin typeface="Elif1"/>
              </a:rPr>
              <a:t>﴿٢٦﴾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﴾26﴿</a:t>
            </a:r>
            <a:r>
              <a:rPr lang="tr-TR" b="1" i="1" dirty="0">
                <a:solidFill>
                  <a:srgbClr val="4A4A4A"/>
                </a:solidFill>
                <a:effectLst/>
                <a:latin typeface="Helvetica Neue"/>
              </a:rPr>
              <a:t>Akrabaya, yoksula ve yolcuya hakkını ver. Gereksiz yere de saçıp savurma!</a:t>
            </a:r>
            <a:endParaRPr lang="tr-TR" dirty="0"/>
          </a:p>
        </p:txBody>
      </p:sp>
      <p:sp>
        <p:nvSpPr>
          <p:cNvPr id="4" name="Metin kutusu 3"/>
          <p:cNvSpPr txBox="1"/>
          <p:nvPr/>
        </p:nvSpPr>
        <p:spPr>
          <a:xfrm>
            <a:off x="9684774" y="0"/>
            <a:ext cx="2507226" cy="707886"/>
          </a:xfrm>
          <a:prstGeom prst="rect">
            <a:avLst/>
          </a:prstGeom>
          <a:noFill/>
        </p:spPr>
        <p:txBody>
          <a:bodyPr wrap="square" rtlCol="0">
            <a:spAutoFit/>
          </a:bodyPr>
          <a:lstStyle/>
          <a:p>
            <a:r>
              <a:rPr lang="tr-TR" b="1" i="0" dirty="0" err="1">
                <a:solidFill>
                  <a:srgbClr val="725945"/>
                </a:solidFill>
                <a:effectLst/>
                <a:latin typeface="Helvetica Neue"/>
              </a:rPr>
              <a:t>İsrâ</a:t>
            </a:r>
            <a:r>
              <a:rPr lang="tr-TR" b="1" i="0" dirty="0">
                <a:solidFill>
                  <a:srgbClr val="725945"/>
                </a:solidFill>
                <a:effectLst/>
                <a:latin typeface="Helvetica Neue"/>
              </a:rPr>
              <a:t> </a:t>
            </a:r>
            <a:r>
              <a:rPr lang="tr-TR" sz="2000" b="1" dirty="0"/>
              <a:t> Suresi 17.sure</a:t>
            </a:r>
          </a:p>
          <a:p>
            <a:r>
              <a:rPr lang="tr-TR" sz="2000" b="1" dirty="0"/>
              <a:t>26 . Ayet </a:t>
            </a:r>
            <a:endParaRPr lang="tr-TR" sz="2000" dirty="0"/>
          </a:p>
        </p:txBody>
      </p:sp>
    </p:spTree>
    <p:extLst>
      <p:ext uri="{BB962C8B-B14F-4D97-AF65-F5344CB8AC3E}">
        <p14:creationId xmlns:p14="http://schemas.microsoft.com/office/powerpoint/2010/main" val="17310206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42044"/>
            <a:ext cx="12192000" cy="1204331"/>
          </a:xfrm>
        </p:spPr>
        <p:txBody>
          <a:bodyPr>
            <a:noAutofit/>
          </a:bodyPr>
          <a:lstStyle/>
          <a:p>
            <a:pPr rtl="1"/>
            <a:r>
              <a:rPr lang="ar-AE" sz="3600" b="0" i="0" dirty="0">
                <a:solidFill>
                  <a:srgbClr val="725945"/>
                </a:solidFill>
                <a:effectLst/>
                <a:latin typeface="Elif1"/>
              </a:rPr>
              <a:t>وَلَا تَقْتُلُوا النَّفْسَ الَّتٖي حَرَّمَ اللّٰهُ اِلَّا بِالْحَقِّؕ وَمَنْ قُتِلَ مَظْلُوماً فَقَدْ جَعَلْنَا لِوَلِيِّهٖ سُلْطَاناً فَلَا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يُسْرِفْ فِي الْقَتْلِؕ اِنَّهُ كَانَ مَنْصُوراً</a:t>
            </a:r>
            <a:r>
              <a:rPr lang="ar-AE" sz="3600" b="1" i="0" u="none" strike="noStrike" dirty="0">
                <a:solidFill>
                  <a:srgbClr val="725945"/>
                </a:solidFill>
                <a:effectLst/>
                <a:latin typeface="Elif1"/>
              </a:rPr>
              <a:t>﴿٣٣﴾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﴾33﴿</a:t>
            </a:r>
            <a:r>
              <a:rPr lang="tr-TR" b="1" i="1" dirty="0">
                <a:solidFill>
                  <a:srgbClr val="4A4A4A"/>
                </a:solidFill>
                <a:effectLst/>
                <a:latin typeface="Helvetica Neue"/>
              </a:rPr>
              <a:t>Haklı bir sebep olmadıkça Allah’ın dokunulmaz kıldığı cana kıymayın. Bir kimse haksızlıkla öldürülürse velisine yetki verdik; ancak o da öldürme hususunda sınırı aşmasın; çünkü o, yeterince yardıma mazhar olmuştur.</a:t>
            </a:r>
            <a:endParaRPr lang="tr-TR" dirty="0"/>
          </a:p>
        </p:txBody>
      </p:sp>
      <p:sp>
        <p:nvSpPr>
          <p:cNvPr id="4" name="Metin kutusu 3"/>
          <p:cNvSpPr txBox="1"/>
          <p:nvPr/>
        </p:nvSpPr>
        <p:spPr>
          <a:xfrm>
            <a:off x="9684774" y="0"/>
            <a:ext cx="2507226" cy="707886"/>
          </a:xfrm>
          <a:prstGeom prst="rect">
            <a:avLst/>
          </a:prstGeom>
          <a:noFill/>
        </p:spPr>
        <p:txBody>
          <a:bodyPr wrap="square" rtlCol="0">
            <a:spAutoFit/>
          </a:bodyPr>
          <a:lstStyle/>
          <a:p>
            <a:r>
              <a:rPr lang="tr-TR" b="1" i="0" dirty="0" err="1">
                <a:solidFill>
                  <a:srgbClr val="725945"/>
                </a:solidFill>
                <a:effectLst/>
                <a:latin typeface="Helvetica Neue"/>
              </a:rPr>
              <a:t>İsrâ</a:t>
            </a:r>
            <a:r>
              <a:rPr lang="tr-TR" b="1" i="0" dirty="0">
                <a:solidFill>
                  <a:srgbClr val="725945"/>
                </a:solidFill>
                <a:effectLst/>
                <a:latin typeface="Helvetica Neue"/>
              </a:rPr>
              <a:t> </a:t>
            </a:r>
            <a:r>
              <a:rPr lang="tr-TR" sz="2000" b="1" dirty="0"/>
              <a:t> Suresi 17.sure</a:t>
            </a:r>
          </a:p>
          <a:p>
            <a:r>
              <a:rPr lang="tr-TR" sz="2000" b="1" dirty="0"/>
              <a:t>33 . Ayet </a:t>
            </a:r>
            <a:endParaRPr lang="tr-TR" sz="2000" dirty="0"/>
          </a:p>
        </p:txBody>
      </p:sp>
    </p:spTree>
    <p:extLst>
      <p:ext uri="{BB962C8B-B14F-4D97-AF65-F5344CB8AC3E}">
        <p14:creationId xmlns:p14="http://schemas.microsoft.com/office/powerpoint/2010/main" val="34211924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96237"/>
            <a:ext cx="12192000" cy="1204331"/>
          </a:xfrm>
        </p:spPr>
        <p:txBody>
          <a:bodyPr>
            <a:noAutofit/>
          </a:bodyPr>
          <a:lstStyle/>
          <a:p>
            <a:pPr rtl="1"/>
            <a:r>
              <a:rPr lang="ar-AE" sz="3600" b="0" i="0" dirty="0">
                <a:solidFill>
                  <a:srgbClr val="725945"/>
                </a:solidFill>
                <a:effectLst/>
                <a:latin typeface="Elif1"/>
              </a:rPr>
              <a:t>وَقُلْ جَٓاءَ الْحَقُّ وَزَهَقَ الْبَاطِلُؕ اِنَّ الْبَاطِلَ كَانَ زَهُوقاً</a:t>
            </a:r>
            <a:r>
              <a:rPr lang="ar-AE" sz="3600" b="1" i="0" u="none" strike="noStrike" dirty="0">
                <a:solidFill>
                  <a:srgbClr val="725945"/>
                </a:solidFill>
                <a:effectLst/>
                <a:latin typeface="Elif1"/>
              </a:rPr>
              <a:t>﴿٨١﴾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﴾81﴿</a:t>
            </a:r>
            <a:r>
              <a:rPr lang="tr-TR" b="1" i="1" dirty="0">
                <a:solidFill>
                  <a:srgbClr val="4A4A4A"/>
                </a:solidFill>
                <a:effectLst/>
                <a:latin typeface="Helvetica Neue"/>
              </a:rPr>
              <a:t>De ki: “Hak geldi bâtıl yıkılıp gitti! Zaten bâtıl yıkılmaya mahkûmdur.”</a:t>
            </a:r>
            <a:endParaRPr lang="tr-TR" dirty="0"/>
          </a:p>
        </p:txBody>
      </p:sp>
      <p:sp>
        <p:nvSpPr>
          <p:cNvPr id="4" name="Metin kutusu 3"/>
          <p:cNvSpPr txBox="1"/>
          <p:nvPr/>
        </p:nvSpPr>
        <p:spPr>
          <a:xfrm>
            <a:off x="9684774" y="0"/>
            <a:ext cx="2507226" cy="707886"/>
          </a:xfrm>
          <a:prstGeom prst="rect">
            <a:avLst/>
          </a:prstGeom>
          <a:noFill/>
        </p:spPr>
        <p:txBody>
          <a:bodyPr wrap="square" rtlCol="0">
            <a:spAutoFit/>
          </a:bodyPr>
          <a:lstStyle/>
          <a:p>
            <a:r>
              <a:rPr lang="tr-TR" b="1" i="0" dirty="0" err="1">
                <a:solidFill>
                  <a:srgbClr val="725945"/>
                </a:solidFill>
                <a:effectLst/>
                <a:latin typeface="Helvetica Neue"/>
              </a:rPr>
              <a:t>İsrâ</a:t>
            </a:r>
            <a:r>
              <a:rPr lang="tr-TR" b="1" i="0" dirty="0">
                <a:solidFill>
                  <a:srgbClr val="725945"/>
                </a:solidFill>
                <a:effectLst/>
                <a:latin typeface="Helvetica Neue"/>
              </a:rPr>
              <a:t> </a:t>
            </a:r>
            <a:r>
              <a:rPr lang="tr-TR" sz="2000" b="1" dirty="0"/>
              <a:t> Suresi 17.sure</a:t>
            </a:r>
          </a:p>
          <a:p>
            <a:r>
              <a:rPr lang="tr-TR" sz="2000" b="1" dirty="0"/>
              <a:t>81 . Ayet </a:t>
            </a:r>
            <a:endParaRPr lang="tr-TR" sz="2000" dirty="0"/>
          </a:p>
        </p:txBody>
      </p:sp>
    </p:spTree>
    <p:extLst>
      <p:ext uri="{BB962C8B-B14F-4D97-AF65-F5344CB8AC3E}">
        <p14:creationId xmlns:p14="http://schemas.microsoft.com/office/powerpoint/2010/main" val="24137181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96237"/>
            <a:ext cx="12192000" cy="1204331"/>
          </a:xfrm>
        </p:spPr>
        <p:txBody>
          <a:bodyPr>
            <a:noAutofit/>
          </a:bodyPr>
          <a:lstStyle/>
          <a:p>
            <a:pPr rtl="1"/>
            <a:r>
              <a:rPr lang="ar-AE" sz="3600" b="0" i="0" dirty="0">
                <a:solidFill>
                  <a:srgbClr val="725945"/>
                </a:solidFill>
                <a:effectLst/>
                <a:latin typeface="Elif1"/>
              </a:rPr>
              <a:t>وَبِالْحَقِّ اَنْزَلْنَاهُ وَبِالْحَقِّ نَزَلَؕ وَمَٓا اَرْسَلْنَاكَ اِلَّا مُبَشِّراً وَنَذٖيراًۘ</a:t>
            </a:r>
            <a:r>
              <a:rPr lang="ar-AE" sz="3600" b="1" i="0" u="none" strike="noStrike" dirty="0">
                <a:solidFill>
                  <a:srgbClr val="725945"/>
                </a:solidFill>
                <a:effectLst/>
                <a:latin typeface="Elif1"/>
              </a:rPr>
              <a:t>﴿١٠٥﴾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﴾105﴿</a:t>
            </a:r>
            <a:r>
              <a:rPr lang="tr-TR" b="1" i="1" dirty="0">
                <a:solidFill>
                  <a:srgbClr val="4A4A4A"/>
                </a:solidFill>
                <a:effectLst/>
                <a:latin typeface="Helvetica Neue"/>
              </a:rPr>
              <a:t>Biz Kur’an’ı sadece gerçeğin bilgisi olarak indirdik, o da (sana) yalnız gerçeği söyleyerek geldi; seni de ancak müjdeleyici ve uyarıcı olarak gönderdik.</a:t>
            </a:r>
            <a:endParaRPr lang="tr-TR" dirty="0"/>
          </a:p>
        </p:txBody>
      </p:sp>
      <p:sp>
        <p:nvSpPr>
          <p:cNvPr id="4" name="Metin kutusu 3"/>
          <p:cNvSpPr txBox="1"/>
          <p:nvPr/>
        </p:nvSpPr>
        <p:spPr>
          <a:xfrm>
            <a:off x="9684774" y="0"/>
            <a:ext cx="2507226" cy="707886"/>
          </a:xfrm>
          <a:prstGeom prst="rect">
            <a:avLst/>
          </a:prstGeom>
          <a:noFill/>
        </p:spPr>
        <p:txBody>
          <a:bodyPr wrap="square" rtlCol="0">
            <a:spAutoFit/>
          </a:bodyPr>
          <a:lstStyle/>
          <a:p>
            <a:r>
              <a:rPr lang="tr-TR" b="1" i="0" dirty="0" err="1">
                <a:solidFill>
                  <a:srgbClr val="725945"/>
                </a:solidFill>
                <a:effectLst/>
                <a:latin typeface="Helvetica Neue"/>
              </a:rPr>
              <a:t>İsrâ</a:t>
            </a:r>
            <a:r>
              <a:rPr lang="tr-TR" b="1" i="0" dirty="0">
                <a:solidFill>
                  <a:srgbClr val="725945"/>
                </a:solidFill>
                <a:effectLst/>
                <a:latin typeface="Helvetica Neue"/>
              </a:rPr>
              <a:t> </a:t>
            </a:r>
            <a:r>
              <a:rPr lang="tr-TR" sz="2000" b="1" dirty="0"/>
              <a:t> Suresi 17.sure</a:t>
            </a:r>
          </a:p>
          <a:p>
            <a:r>
              <a:rPr lang="tr-TR" sz="2000" b="1" dirty="0"/>
              <a:t>105 . Ayet </a:t>
            </a:r>
            <a:endParaRPr lang="tr-TR" sz="2000" dirty="0"/>
          </a:p>
        </p:txBody>
      </p:sp>
    </p:spTree>
    <p:extLst>
      <p:ext uri="{BB962C8B-B14F-4D97-AF65-F5344CB8AC3E}">
        <p14:creationId xmlns:p14="http://schemas.microsoft.com/office/powerpoint/2010/main" val="29485220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62429"/>
            <a:ext cx="12192000" cy="1204331"/>
          </a:xfrm>
        </p:spPr>
        <p:txBody>
          <a:bodyPr>
            <a:noAutofit/>
          </a:bodyPr>
          <a:lstStyle/>
          <a:p>
            <a:pPr rtl="1"/>
            <a:r>
              <a:rPr lang="ar-AE" sz="3600" b="0" i="0" dirty="0">
                <a:solidFill>
                  <a:srgbClr val="725945"/>
                </a:solidFill>
                <a:effectLst/>
                <a:latin typeface="Elif1"/>
              </a:rPr>
              <a:t>نَحْنُ نَقُصُّ عَلَيْكَ نَبَاَهُمْ بِالْحَقِّؕ اِنَّهُمْ فِتْيَةٌ اٰمَنُوا بِرَبِّهِمْ وَزِدْنَاهُمْ هُدًىࣗ</a:t>
            </a:r>
            <a:r>
              <a:rPr lang="ar-AE" sz="3600" b="1" i="0" u="none" strike="noStrike" dirty="0">
                <a:solidFill>
                  <a:srgbClr val="725945"/>
                </a:solidFill>
                <a:effectLst/>
                <a:latin typeface="Elif1"/>
              </a:rPr>
              <a:t>﴿١٣﴾</a:t>
            </a:r>
            <a:endParaRPr lang="tr-TR" sz="3600" dirty="0"/>
          </a:p>
        </p:txBody>
      </p:sp>
      <p:sp>
        <p:nvSpPr>
          <p:cNvPr id="3" name="Alt Başlık 2"/>
          <p:cNvSpPr>
            <a:spLocks noGrp="1"/>
          </p:cNvSpPr>
          <p:nvPr>
            <p:ph type="subTitle" idx="1"/>
          </p:nvPr>
        </p:nvSpPr>
        <p:spPr>
          <a:xfrm>
            <a:off x="0" y="4474462"/>
            <a:ext cx="12192000" cy="1655762"/>
          </a:xfrm>
        </p:spPr>
        <p:txBody>
          <a:bodyPr>
            <a:normAutofit/>
          </a:bodyPr>
          <a:lstStyle/>
          <a:p>
            <a:r>
              <a:rPr lang="tr-TR" b="1" i="1" u="none" strike="noStrike" dirty="0">
                <a:solidFill>
                  <a:srgbClr val="725945"/>
                </a:solidFill>
                <a:effectLst/>
                <a:latin typeface="Helvetica Neue"/>
              </a:rPr>
              <a:t>﴾13﴿</a:t>
            </a:r>
            <a:r>
              <a:rPr lang="tr-TR" b="1" i="1" dirty="0">
                <a:solidFill>
                  <a:srgbClr val="4A4A4A"/>
                </a:solidFill>
                <a:effectLst/>
                <a:latin typeface="Helvetica Neue"/>
              </a:rPr>
              <a:t>Biz sana onların başından geçenleri gerçeğe uygun olarak anlatıyoruz. Hakikaten onlar rablerine inanmış gençlerdi; biz de onların doğru yolda yürüyüşlerine katkıda bulunduk.</a:t>
            </a:r>
            <a:endParaRPr lang="tr-TR"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err="1">
                <a:solidFill>
                  <a:srgbClr val="725945"/>
                </a:solidFill>
                <a:effectLst/>
                <a:latin typeface="Helvetica Neue"/>
              </a:rPr>
              <a:t>Kehf</a:t>
            </a:r>
            <a:r>
              <a:rPr lang="tr-TR" b="1" i="0" dirty="0">
                <a:solidFill>
                  <a:srgbClr val="725945"/>
                </a:solidFill>
                <a:effectLst/>
                <a:latin typeface="Helvetica Neue"/>
              </a:rPr>
              <a:t> </a:t>
            </a:r>
            <a:r>
              <a:rPr lang="tr-TR" sz="2000" b="1" dirty="0"/>
              <a:t> Suresi 18.sure</a:t>
            </a:r>
          </a:p>
          <a:p>
            <a:r>
              <a:rPr lang="tr-TR" sz="2000" b="1" dirty="0"/>
              <a:t>13 . Ayet </a:t>
            </a:r>
            <a:endParaRPr lang="tr-TR" sz="2000" dirty="0"/>
          </a:p>
        </p:txBody>
      </p:sp>
    </p:spTree>
    <p:extLst>
      <p:ext uri="{BB962C8B-B14F-4D97-AF65-F5344CB8AC3E}">
        <p14:creationId xmlns:p14="http://schemas.microsoft.com/office/powerpoint/2010/main" val="17275852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03203"/>
            <a:ext cx="12192000" cy="1204331"/>
          </a:xfrm>
        </p:spPr>
        <p:txBody>
          <a:bodyPr>
            <a:noAutofit/>
          </a:bodyPr>
          <a:lstStyle/>
          <a:p>
            <a:pPr rtl="1"/>
            <a:r>
              <a:rPr lang="ar-AE" sz="3600" b="0" i="0" dirty="0">
                <a:solidFill>
                  <a:srgbClr val="725945"/>
                </a:solidFill>
                <a:effectLst/>
                <a:latin typeface="Elif1"/>
              </a:rPr>
              <a:t>وَكَذٰلِكَ اَعْثَرْنَا عَلَيْهِمْ لِيَعْلَمُٓوا اَنَّ وَعْدَ اللّٰهِ حَقٌّ وَاَنَّ السَّاعَةَ لَا رَيْبَ فٖيهَاۚ اِذْ يَتَنَازَعُونَ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بَيْنَهُمْ اَمْرَهُمْ فَقَالُوا ابْنُوا عَلَيْهِمْ بُنْيَاناًؕ رَبُّهُمْ اَعْلَمُ بِهِمْؕ قَالَ الَّذٖينَ غَلَبُوا عَلٰٓى اَمْرِهِمْ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لَنَتَّخِذَنَّ عَلَيْهِمْ مَسْجِداً</a:t>
            </a:r>
            <a:r>
              <a:rPr lang="ar-AE" sz="3600" b="1" i="0" u="none" strike="noStrike" dirty="0">
                <a:solidFill>
                  <a:srgbClr val="725945"/>
                </a:solidFill>
                <a:effectLst/>
                <a:latin typeface="Elif1"/>
              </a:rPr>
              <a:t>﴿٢١﴾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﴾21﴿</a:t>
            </a:r>
            <a:r>
              <a:rPr lang="tr-TR" sz="2000" b="1" i="1" dirty="0">
                <a:solidFill>
                  <a:srgbClr val="4A4A4A"/>
                </a:solidFill>
                <a:effectLst/>
                <a:latin typeface="Helvetica Neue"/>
              </a:rPr>
              <a:t>Böylece (kıssayı anlatarak insanları) onlardan haberdar ettik ki, Allah’ın vaadinin hak olduğunu ve kıyametin şüphe götürmez olduğunu bilsinler. Bir zaman insanlar aralarında </a:t>
            </a:r>
            <a:r>
              <a:rPr lang="tr-TR" sz="2000" b="1" i="1" dirty="0" err="1">
                <a:solidFill>
                  <a:srgbClr val="4A4A4A"/>
                </a:solidFill>
                <a:effectLst/>
                <a:latin typeface="Helvetica Neue"/>
              </a:rPr>
              <a:t>Ashâb</a:t>
            </a:r>
            <a:r>
              <a:rPr lang="tr-TR" sz="2000" b="1" i="1" dirty="0">
                <a:solidFill>
                  <a:srgbClr val="4A4A4A"/>
                </a:solidFill>
                <a:effectLst/>
                <a:latin typeface="Helvetica Neue"/>
              </a:rPr>
              <a:t>-ı </a:t>
            </a:r>
            <a:r>
              <a:rPr lang="tr-TR" sz="2000" b="1" i="1" dirty="0" err="1">
                <a:solidFill>
                  <a:srgbClr val="4A4A4A"/>
                </a:solidFill>
                <a:effectLst/>
                <a:latin typeface="Helvetica Neue"/>
              </a:rPr>
              <a:t>Kehf’in</a:t>
            </a:r>
            <a:r>
              <a:rPr lang="tr-TR" sz="2000" b="1" i="1" dirty="0">
                <a:solidFill>
                  <a:srgbClr val="4A4A4A"/>
                </a:solidFill>
                <a:effectLst/>
                <a:latin typeface="Helvetica Neue"/>
              </a:rPr>
              <a:t> durumunu tartışıyorlardı. Dediler ki: “Üzerlerine bir bina yapın. Rableri onları daha iyi bilir.” Onların yöneticileri ise “Bizler, kesinlikle onların yanı başına bir </a:t>
            </a:r>
            <a:r>
              <a:rPr lang="tr-TR" sz="2000" b="1" i="1" dirty="0" err="1">
                <a:solidFill>
                  <a:srgbClr val="4A4A4A"/>
                </a:solidFill>
                <a:effectLst/>
                <a:latin typeface="Helvetica Neue"/>
              </a:rPr>
              <a:t>mâbed</a:t>
            </a:r>
            <a:r>
              <a:rPr lang="tr-TR" sz="2000" b="1" i="1" dirty="0">
                <a:solidFill>
                  <a:srgbClr val="4A4A4A"/>
                </a:solidFill>
                <a:effectLst/>
                <a:latin typeface="Helvetica Neue"/>
              </a:rPr>
              <a:t> yapacağız” dediler.</a:t>
            </a:r>
            <a:endParaRPr lang="tr-TR" sz="2000"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err="1">
                <a:solidFill>
                  <a:srgbClr val="725945"/>
                </a:solidFill>
                <a:effectLst/>
                <a:latin typeface="Helvetica Neue"/>
              </a:rPr>
              <a:t>Kehf</a:t>
            </a:r>
            <a:r>
              <a:rPr lang="tr-TR" b="1" i="0" dirty="0">
                <a:solidFill>
                  <a:srgbClr val="725945"/>
                </a:solidFill>
                <a:effectLst/>
                <a:latin typeface="Helvetica Neue"/>
              </a:rPr>
              <a:t> </a:t>
            </a:r>
            <a:r>
              <a:rPr lang="tr-TR" sz="2000" b="1" dirty="0"/>
              <a:t> Suresi 18.sure</a:t>
            </a:r>
          </a:p>
          <a:p>
            <a:r>
              <a:rPr lang="tr-TR" sz="2000" b="1" dirty="0"/>
              <a:t>21 . Ayet </a:t>
            </a:r>
            <a:endParaRPr lang="tr-TR" sz="2000" dirty="0"/>
          </a:p>
        </p:txBody>
      </p:sp>
    </p:spTree>
    <p:extLst>
      <p:ext uri="{BB962C8B-B14F-4D97-AF65-F5344CB8AC3E}">
        <p14:creationId xmlns:p14="http://schemas.microsoft.com/office/powerpoint/2010/main" val="35493524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99848"/>
            <a:ext cx="12192000" cy="1204331"/>
          </a:xfrm>
        </p:spPr>
        <p:txBody>
          <a:bodyPr>
            <a:noAutofit/>
          </a:bodyPr>
          <a:lstStyle/>
          <a:p>
            <a:pPr rtl="1"/>
            <a:r>
              <a:rPr lang="ar-AE" sz="3600" b="0" i="0" dirty="0">
                <a:solidFill>
                  <a:srgbClr val="725945"/>
                </a:solidFill>
                <a:effectLst/>
                <a:latin typeface="Elif1"/>
              </a:rPr>
              <a:t>وَقُلِ الْحَقُّ مِنْ رَبِّكُمْ فَمَنْ شَٓاءَ فَلْيُؤْمِنْ وَمَنْ شَٓاءَ فَلْيَكْفُرْۙ اِنَّٓا اَعْتَدْنَا لِلظَّالِمٖينَ نَاراًۙ اَحَاطَ</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بِهِمْ سُرَادِقُهَاؕ وَاِنْ يَسْتَغٖيثُوا يُغَاثُوا بِمَٓاءٍ كَالْمُهْلِ يَشْوِي الْوُجُوهَؕ بِئْسَ الشَّرَابُؕ وَسَٓاءَتْ</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مُرْتَفَقاً</a:t>
            </a:r>
            <a:r>
              <a:rPr lang="ar-AE" sz="3600" b="1" i="0" u="none" strike="noStrike" dirty="0">
                <a:solidFill>
                  <a:srgbClr val="725945"/>
                </a:solidFill>
                <a:effectLst/>
                <a:latin typeface="Elif1"/>
              </a:rPr>
              <a:t>﴿٢٩﴾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﴾29﴿</a:t>
            </a:r>
            <a:r>
              <a:rPr lang="tr-TR" sz="2000" b="1" i="1" dirty="0">
                <a:solidFill>
                  <a:srgbClr val="4A4A4A"/>
                </a:solidFill>
                <a:effectLst/>
                <a:latin typeface="Helvetica Neue"/>
              </a:rPr>
              <a:t>Ve de ki: Gerçek, rabbinizden gelendir. Artık dileyen iman etsin dileyen inkâr etsin. Biz, zalimler için alevleri kendilerini çepeçevre kuşatan bir ateş hazırladık. (Susuzluktan) imdat dileyecek olsalar buna, erimiş maden gibi yüzleri haşlayan bir su ile cevap verilir. Ne fena bir içecek ve ne kötü bir barınak!</a:t>
            </a:r>
            <a:endParaRPr lang="tr-TR" sz="2000"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err="1">
                <a:solidFill>
                  <a:srgbClr val="725945"/>
                </a:solidFill>
                <a:effectLst/>
                <a:latin typeface="Helvetica Neue"/>
              </a:rPr>
              <a:t>Kehf</a:t>
            </a:r>
            <a:r>
              <a:rPr lang="tr-TR" b="1" i="0" dirty="0">
                <a:solidFill>
                  <a:srgbClr val="725945"/>
                </a:solidFill>
                <a:effectLst/>
                <a:latin typeface="Helvetica Neue"/>
              </a:rPr>
              <a:t> </a:t>
            </a:r>
            <a:r>
              <a:rPr lang="tr-TR" sz="2000" b="1" dirty="0"/>
              <a:t> Suresi 18.sure</a:t>
            </a:r>
          </a:p>
          <a:p>
            <a:r>
              <a:rPr lang="tr-TR" sz="2000" b="1" dirty="0"/>
              <a:t>29 . Ayet </a:t>
            </a:r>
            <a:endParaRPr lang="tr-TR" sz="2000" dirty="0"/>
          </a:p>
        </p:txBody>
      </p:sp>
    </p:spTree>
    <p:extLst>
      <p:ext uri="{BB962C8B-B14F-4D97-AF65-F5344CB8AC3E}">
        <p14:creationId xmlns:p14="http://schemas.microsoft.com/office/powerpoint/2010/main" val="17630140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96237"/>
            <a:ext cx="12192000" cy="1204331"/>
          </a:xfrm>
        </p:spPr>
        <p:txBody>
          <a:bodyPr>
            <a:noAutofit/>
          </a:bodyPr>
          <a:lstStyle/>
          <a:p>
            <a:pPr rtl="1"/>
            <a:r>
              <a:rPr lang="ar-AE" sz="4000" b="0" i="0" dirty="0">
                <a:solidFill>
                  <a:srgbClr val="725945"/>
                </a:solidFill>
                <a:effectLst/>
                <a:latin typeface="Elif1"/>
              </a:rPr>
              <a:t>هُنَالِكَ الْوَلَايَةُ لِلّٰهِ الْحَقِّؕ هُوَ خَيْرٌ ثَوَاباً وَخَيْرٌ عُقْباًࣖ</a:t>
            </a:r>
            <a:r>
              <a:rPr lang="ar-AE" sz="4000" b="1" i="0" u="none" strike="noStrike" dirty="0">
                <a:solidFill>
                  <a:srgbClr val="725945"/>
                </a:solidFill>
                <a:effectLst/>
                <a:latin typeface="Elif1"/>
              </a:rPr>
              <a:t>﴿٤٤﴾</a:t>
            </a:r>
            <a:endParaRPr lang="tr-TR" sz="40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﴾44﴿</a:t>
            </a:r>
            <a:r>
              <a:rPr lang="tr-TR" b="1" i="1" dirty="0">
                <a:solidFill>
                  <a:srgbClr val="4A4A4A"/>
                </a:solidFill>
                <a:effectLst/>
                <a:latin typeface="Helvetica Neue"/>
              </a:rPr>
              <a:t>İşte burada yardım ve dostluk, Hak olan Allah’a mahsustur. Mükâfatı en iyi olan O, en güzel </a:t>
            </a:r>
            <a:r>
              <a:rPr lang="tr-TR" b="1" i="1" dirty="0" err="1">
                <a:solidFill>
                  <a:srgbClr val="4A4A4A"/>
                </a:solidFill>
                <a:effectLst/>
                <a:latin typeface="Helvetica Neue"/>
              </a:rPr>
              <a:t>âkıbeti</a:t>
            </a:r>
            <a:r>
              <a:rPr lang="tr-TR" b="1" i="1" dirty="0">
                <a:solidFill>
                  <a:srgbClr val="4A4A4A"/>
                </a:solidFill>
                <a:effectLst/>
                <a:latin typeface="Helvetica Neue"/>
              </a:rPr>
              <a:t> veren yine O’dur.</a:t>
            </a:r>
            <a:endParaRPr lang="tr-TR"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err="1">
                <a:solidFill>
                  <a:srgbClr val="725945"/>
                </a:solidFill>
                <a:effectLst/>
                <a:latin typeface="Helvetica Neue"/>
              </a:rPr>
              <a:t>Kehf</a:t>
            </a:r>
            <a:r>
              <a:rPr lang="tr-TR" b="1" i="0" dirty="0">
                <a:solidFill>
                  <a:srgbClr val="725945"/>
                </a:solidFill>
                <a:effectLst/>
                <a:latin typeface="Helvetica Neue"/>
              </a:rPr>
              <a:t> </a:t>
            </a:r>
            <a:r>
              <a:rPr lang="tr-TR" sz="2000" b="1" dirty="0"/>
              <a:t> Suresi 18.sure</a:t>
            </a:r>
          </a:p>
          <a:p>
            <a:r>
              <a:rPr lang="tr-TR" sz="2000" b="1" dirty="0"/>
              <a:t>44 . Ayet </a:t>
            </a:r>
            <a:endParaRPr lang="tr-TR" sz="2000" dirty="0"/>
          </a:p>
        </p:txBody>
      </p:sp>
    </p:spTree>
    <p:extLst>
      <p:ext uri="{BB962C8B-B14F-4D97-AF65-F5344CB8AC3E}">
        <p14:creationId xmlns:p14="http://schemas.microsoft.com/office/powerpoint/2010/main" val="5337516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98403"/>
            <a:ext cx="12192000" cy="1204331"/>
          </a:xfrm>
        </p:spPr>
        <p:txBody>
          <a:bodyPr>
            <a:noAutofit/>
          </a:bodyPr>
          <a:lstStyle/>
          <a:p>
            <a:pPr rtl="1"/>
            <a:r>
              <a:rPr lang="ar-AE" sz="3600" b="0" i="0" dirty="0">
                <a:solidFill>
                  <a:srgbClr val="725945"/>
                </a:solidFill>
                <a:effectLst/>
                <a:latin typeface="Elif1"/>
              </a:rPr>
              <a:t>وَمَا نُرْسِلُ الْمُرْسَلٖينَ اِلَّا مُبَشِّرٖينَ وَمُنْذِرٖينَۚ وَيُجَادِلُ الَّذٖينَ كَفَرُوا بِالْبَاطِلِ لِيُدْحِضُوا بِهِ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الْحَقَّ وَاتَّخَذُٓوا اٰيَاتٖي وَمَٓا اُنْذِرُوا هُزُواً</a:t>
            </a:r>
            <a:r>
              <a:rPr lang="ar-AE" sz="3600" b="1" i="0" u="none" strike="noStrike" dirty="0">
                <a:solidFill>
                  <a:srgbClr val="725945"/>
                </a:solidFill>
                <a:effectLst/>
                <a:latin typeface="Elif1"/>
              </a:rPr>
              <a:t>﴿٥٦﴾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﴾56﴿</a:t>
            </a:r>
            <a:r>
              <a:rPr lang="tr-TR" sz="2000" b="1" i="1" dirty="0">
                <a:solidFill>
                  <a:srgbClr val="4A4A4A"/>
                </a:solidFill>
                <a:effectLst/>
                <a:latin typeface="Helvetica Neue"/>
              </a:rPr>
              <a:t>Biz resulleri, sadece müjdeleyiciler ve uyarıcılar olarak göndeririz. Kâfir olanlar ise, bâtıla dayanarak hakkı ortadan kaldırmak için mücadele verirler. Onlar, </a:t>
            </a:r>
            <a:r>
              <a:rPr lang="tr-TR" sz="2000" b="1" i="1" dirty="0" err="1">
                <a:solidFill>
                  <a:srgbClr val="4A4A4A"/>
                </a:solidFill>
                <a:effectLst/>
                <a:latin typeface="Helvetica Neue"/>
              </a:rPr>
              <a:t>âyetlerimi</a:t>
            </a:r>
            <a:r>
              <a:rPr lang="tr-TR" sz="2000" b="1" i="1" dirty="0">
                <a:solidFill>
                  <a:srgbClr val="4A4A4A"/>
                </a:solidFill>
                <a:effectLst/>
                <a:latin typeface="Helvetica Neue"/>
              </a:rPr>
              <a:t> ve kendilerine yapılan uyarıları alaya almışlardır.</a:t>
            </a:r>
            <a:endParaRPr lang="tr-TR" sz="2000"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err="1">
                <a:solidFill>
                  <a:srgbClr val="725945"/>
                </a:solidFill>
                <a:effectLst/>
                <a:latin typeface="Helvetica Neue"/>
              </a:rPr>
              <a:t>Kehf</a:t>
            </a:r>
            <a:r>
              <a:rPr lang="tr-TR" b="1" i="0" dirty="0">
                <a:solidFill>
                  <a:srgbClr val="725945"/>
                </a:solidFill>
                <a:effectLst/>
                <a:latin typeface="Helvetica Neue"/>
              </a:rPr>
              <a:t> </a:t>
            </a:r>
            <a:r>
              <a:rPr lang="tr-TR" sz="2000" b="1" dirty="0"/>
              <a:t> Suresi 18.sure</a:t>
            </a:r>
          </a:p>
          <a:p>
            <a:r>
              <a:rPr lang="tr-TR" sz="2000" b="1" dirty="0"/>
              <a:t>56 . Ayet </a:t>
            </a:r>
            <a:endParaRPr lang="tr-TR" sz="2000" dirty="0"/>
          </a:p>
        </p:txBody>
      </p:sp>
    </p:spTree>
    <p:extLst>
      <p:ext uri="{BB962C8B-B14F-4D97-AF65-F5344CB8AC3E}">
        <p14:creationId xmlns:p14="http://schemas.microsoft.com/office/powerpoint/2010/main" val="3091912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96237"/>
            <a:ext cx="12192000" cy="1204331"/>
          </a:xfrm>
        </p:spPr>
        <p:txBody>
          <a:bodyPr>
            <a:noAutofit/>
          </a:bodyPr>
          <a:lstStyle/>
          <a:p>
            <a:pPr rtl="1"/>
            <a:r>
              <a:rPr lang="ar-AE" sz="3600" b="0" i="0" dirty="0">
                <a:solidFill>
                  <a:srgbClr val="725945"/>
                </a:solidFill>
                <a:effectLst/>
                <a:latin typeface="Elif1"/>
              </a:rPr>
              <a:t>قَالَ هٰذَا رَحْمَةٌ مِنْ رَبّٖيۚ فَاِذَا جَٓاءَ وَعْدُ رَبّٖي جَعَلَهُ دَكَّٓاءَۚ وَكَانَ وَعْدُ رَبّٖي حَقاًّؕ</a:t>
            </a:r>
            <a:r>
              <a:rPr lang="ar-AE" sz="3600" b="1" i="0" u="none" strike="noStrike" dirty="0">
                <a:solidFill>
                  <a:srgbClr val="725945"/>
                </a:solidFill>
                <a:effectLst/>
                <a:latin typeface="Elif1"/>
              </a:rPr>
              <a:t>﴿٩٨﴾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﴾98﴿</a:t>
            </a:r>
            <a:r>
              <a:rPr lang="tr-TR" b="1" i="1" dirty="0">
                <a:solidFill>
                  <a:srgbClr val="4A4A4A"/>
                </a:solidFill>
                <a:effectLst/>
                <a:latin typeface="Helvetica Neue"/>
              </a:rPr>
              <a:t>Zülkarneyn, “Bu, rabbimden bir rahmettir. Fakat rabbimin vaadi gelince O, bunu yerle bir eder. Rabbimin vaadi haktır” dedi.</a:t>
            </a:r>
            <a:endParaRPr lang="tr-TR"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err="1">
                <a:solidFill>
                  <a:srgbClr val="725945"/>
                </a:solidFill>
                <a:effectLst/>
                <a:latin typeface="Helvetica Neue"/>
              </a:rPr>
              <a:t>Kehf</a:t>
            </a:r>
            <a:r>
              <a:rPr lang="tr-TR" b="1" i="0" dirty="0">
                <a:solidFill>
                  <a:srgbClr val="725945"/>
                </a:solidFill>
                <a:effectLst/>
                <a:latin typeface="Helvetica Neue"/>
              </a:rPr>
              <a:t> </a:t>
            </a:r>
            <a:r>
              <a:rPr lang="tr-TR" sz="2000" b="1" dirty="0"/>
              <a:t> Suresi 18.sure</a:t>
            </a:r>
          </a:p>
          <a:p>
            <a:r>
              <a:rPr lang="tr-TR" sz="2000" b="1" dirty="0"/>
              <a:t>98 . Ayet </a:t>
            </a:r>
            <a:endParaRPr lang="tr-TR" sz="2000" dirty="0"/>
          </a:p>
        </p:txBody>
      </p:sp>
    </p:spTree>
    <p:extLst>
      <p:ext uri="{BB962C8B-B14F-4D97-AF65-F5344CB8AC3E}">
        <p14:creationId xmlns:p14="http://schemas.microsoft.com/office/powerpoint/2010/main" val="13967863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98403"/>
            <a:ext cx="12192000" cy="1204331"/>
          </a:xfrm>
        </p:spPr>
        <p:txBody>
          <a:bodyPr>
            <a:noAutofit/>
          </a:bodyPr>
          <a:lstStyle/>
          <a:p>
            <a:pPr rtl="1"/>
            <a:r>
              <a:rPr lang="ar-AE" sz="3600" b="0" i="0" dirty="0">
                <a:solidFill>
                  <a:srgbClr val="725945"/>
                </a:solidFill>
                <a:effectLst/>
                <a:latin typeface="Elif1"/>
              </a:rPr>
              <a:t>ذٰلِكَ عٖيسَى ابْنُ مَرْيَمَۚ قَوْلَ الْحَقِّ الَّذٖي فٖيهِ يَمْتَرُونَ</a:t>
            </a:r>
            <a:r>
              <a:rPr lang="ar-AE" sz="3600" b="1" i="0" u="none" strike="noStrike" dirty="0">
                <a:solidFill>
                  <a:srgbClr val="725945"/>
                </a:solidFill>
                <a:effectLst/>
                <a:latin typeface="Elif1"/>
              </a:rPr>
              <a:t>﴿٣٤﴾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﴾34﴿</a:t>
            </a:r>
            <a:r>
              <a:rPr lang="tr-TR" b="1" i="1" dirty="0">
                <a:solidFill>
                  <a:srgbClr val="4A4A4A"/>
                </a:solidFill>
                <a:effectLst/>
                <a:latin typeface="Helvetica Neue"/>
              </a:rPr>
              <a:t>İşte Meryem oğlu </a:t>
            </a:r>
            <a:r>
              <a:rPr lang="tr-TR" b="1" i="1" dirty="0" err="1">
                <a:solidFill>
                  <a:srgbClr val="4A4A4A"/>
                </a:solidFill>
                <a:effectLst/>
                <a:latin typeface="Helvetica Neue"/>
              </a:rPr>
              <a:t>Îsâ</a:t>
            </a:r>
            <a:r>
              <a:rPr lang="tr-TR" b="1" i="1" dirty="0">
                <a:solidFill>
                  <a:srgbClr val="4A4A4A"/>
                </a:solidFill>
                <a:effectLst/>
                <a:latin typeface="Helvetica Neue"/>
              </a:rPr>
              <a:t> bu; şüpheye düşüp tartıştıkları konuda gerçek söz de bu.</a:t>
            </a:r>
            <a:endParaRPr lang="tr-TR"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a:solidFill>
                  <a:srgbClr val="725945"/>
                </a:solidFill>
                <a:effectLst/>
                <a:latin typeface="Helvetica Neue"/>
              </a:rPr>
              <a:t>Meryem</a:t>
            </a:r>
            <a:r>
              <a:rPr lang="tr-TR" sz="2000" b="1" dirty="0"/>
              <a:t> Suresi 19.sure</a:t>
            </a:r>
          </a:p>
          <a:p>
            <a:r>
              <a:rPr lang="tr-TR" sz="2000" b="1" dirty="0"/>
              <a:t>34 . Ayet </a:t>
            </a:r>
            <a:endParaRPr lang="tr-TR" sz="2000" dirty="0"/>
          </a:p>
        </p:txBody>
      </p:sp>
    </p:spTree>
    <p:extLst>
      <p:ext uri="{BB962C8B-B14F-4D97-AF65-F5344CB8AC3E}">
        <p14:creationId xmlns:p14="http://schemas.microsoft.com/office/powerpoint/2010/main" val="25351241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98403"/>
            <a:ext cx="12192000" cy="1204331"/>
          </a:xfrm>
        </p:spPr>
        <p:txBody>
          <a:bodyPr>
            <a:noAutofit/>
          </a:bodyPr>
          <a:lstStyle/>
          <a:p>
            <a:pPr rtl="1"/>
            <a:r>
              <a:rPr lang="ar-AE" sz="3600" b="0" i="0" dirty="0">
                <a:solidFill>
                  <a:srgbClr val="725945"/>
                </a:solidFill>
                <a:effectLst/>
                <a:latin typeface="Elif1"/>
              </a:rPr>
              <a:t>فَتَعَالَى اللّٰهُ الْمَلِكُ الْحَقُّۚ وَلَا تَعْجَلْ بِالْقُرْاٰنِ مِنْ قَبْلِ اَنْ يُقْضٰٓى اِلَيْكَ وَحْيُهُؗ وَقُلْ رَبِّ زِدْنٖي</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عِلْماً</a:t>
            </a:r>
            <a:r>
              <a:rPr lang="ar-AE" sz="3600" b="1" i="0" u="none" strike="noStrike" dirty="0">
                <a:solidFill>
                  <a:srgbClr val="725945"/>
                </a:solidFill>
                <a:effectLst/>
                <a:latin typeface="Elif1"/>
              </a:rPr>
              <a:t>﴿١١٤﴾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﴾114﴿</a:t>
            </a:r>
            <a:r>
              <a:rPr lang="tr-TR" b="1" i="1" dirty="0">
                <a:solidFill>
                  <a:srgbClr val="4A4A4A"/>
                </a:solidFill>
                <a:effectLst/>
                <a:latin typeface="Helvetica Neue"/>
              </a:rPr>
              <a:t>Gerçekliğinde şüphe bulunmayan, her şeye hükümran olan Allah yüceler yücesidir. Sana vahyi tamamlanmadan Kur’an’ı okumada aceleci davranma ve “Rabbim! İlmimi arttır” de.</a:t>
            </a:r>
            <a:endParaRPr lang="tr-TR"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a:solidFill>
                  <a:srgbClr val="725945"/>
                </a:solidFill>
                <a:effectLst/>
                <a:latin typeface="Helvetica Neue"/>
              </a:rPr>
              <a:t>Tâhâ</a:t>
            </a:r>
            <a:r>
              <a:rPr lang="tr-TR" sz="2000" b="1" dirty="0"/>
              <a:t> Suresi 20.sure</a:t>
            </a:r>
          </a:p>
          <a:p>
            <a:r>
              <a:rPr lang="tr-TR" sz="2000" b="1" dirty="0"/>
              <a:t>114 . Ayet </a:t>
            </a:r>
            <a:endParaRPr lang="tr-TR" sz="2000" dirty="0"/>
          </a:p>
        </p:txBody>
      </p:sp>
    </p:spTree>
    <p:extLst>
      <p:ext uri="{BB962C8B-B14F-4D97-AF65-F5344CB8AC3E}">
        <p14:creationId xmlns:p14="http://schemas.microsoft.com/office/powerpoint/2010/main" val="1437677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بَلْ نَقْذِفُ بِالْحَقِّ عَلَى الْبَاطِلِ فَيَدْمَغُهُ فَاِذَا هُوَ زَاهِقٌؕ وَلَكُمُ الْوَيْلُ مِمَّا تَصِفُونَ</a:t>
            </a:r>
            <a:r>
              <a:rPr lang="ar-AE" sz="3600" b="1" i="0" u="none" strike="noStrike" dirty="0">
                <a:solidFill>
                  <a:srgbClr val="725945"/>
                </a:solidFill>
                <a:effectLst/>
                <a:latin typeface="Elif1"/>
              </a:rPr>
              <a:t>﴿١٨﴾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﴾18﴿</a:t>
            </a:r>
            <a:r>
              <a:rPr lang="tr-TR" b="1" i="1" dirty="0">
                <a:solidFill>
                  <a:srgbClr val="4A4A4A"/>
                </a:solidFill>
                <a:effectLst/>
                <a:latin typeface="Helvetica Neue"/>
              </a:rPr>
              <a:t>Bilâkis biz, hakkı bâtılın başına çarparız da onun işini bitirir; bir de bakarsınız ki bâtıl yok olup gitmiştir. (Allah’a) yakıştırdığınız sıfatlardan dolayı yazıklar olsun size!</a:t>
            </a:r>
            <a:endParaRPr lang="tr-TR" sz="2000"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err="1">
                <a:solidFill>
                  <a:srgbClr val="725945"/>
                </a:solidFill>
                <a:effectLst/>
                <a:latin typeface="Helvetica Neue"/>
              </a:rPr>
              <a:t>Enbiyâ</a:t>
            </a:r>
            <a:r>
              <a:rPr lang="tr-TR" sz="2000" b="1" dirty="0"/>
              <a:t> Suresi 21.sure</a:t>
            </a:r>
          </a:p>
          <a:p>
            <a:r>
              <a:rPr lang="tr-TR" sz="2000" b="1" dirty="0"/>
              <a:t>18 . Ayet </a:t>
            </a:r>
            <a:endParaRPr lang="tr-TR" sz="2000" dirty="0"/>
          </a:p>
        </p:txBody>
      </p:sp>
    </p:spTree>
    <p:extLst>
      <p:ext uri="{BB962C8B-B14F-4D97-AF65-F5344CB8AC3E}">
        <p14:creationId xmlns:p14="http://schemas.microsoft.com/office/powerpoint/2010/main" val="35722074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اَمِ اتَّخَذُوا مِنْ دُونِهٖٓ اٰلِهَةًؕ قُلْ هَاتُوا بُرْهَانَكُمْۚ هٰذَا ذِكْرُ مَنْ مَعِيَ وَذِكْرُ مَنْ قَبْلٖيؕ بَلْ اَ كْثَرُهُمْ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لَا يَعْلَمُونَۙ الْحَقَّ فَهُمْ مُعْرِضُونَ</a:t>
            </a:r>
            <a:r>
              <a:rPr lang="ar-AE" sz="3600" b="1" i="0" u="none" strike="noStrike" dirty="0">
                <a:solidFill>
                  <a:srgbClr val="725945"/>
                </a:solidFill>
                <a:effectLst/>
                <a:latin typeface="Elif1"/>
              </a:rPr>
              <a:t>﴿٢٤﴾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﴾24﴿</a:t>
            </a:r>
            <a:r>
              <a:rPr lang="tr-TR" b="1" i="1" dirty="0">
                <a:solidFill>
                  <a:srgbClr val="4A4A4A"/>
                </a:solidFill>
                <a:effectLst/>
                <a:latin typeface="Helvetica Neue"/>
              </a:rPr>
              <a:t>Yoksa O’ndan başka birtakım tanrılar mı edindiler? De ki: “Haydi delilinizi getirin! İşte benimle beraber olanların söylediği, işte benden öncekilerin söylediği!” Hayır, onların çoğu hakkı bilmezler; bunun için de inatla yüz çevirirler.</a:t>
            </a:r>
            <a:endParaRPr lang="tr-TR" sz="2000"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err="1">
                <a:solidFill>
                  <a:srgbClr val="725945"/>
                </a:solidFill>
                <a:effectLst/>
                <a:latin typeface="Helvetica Neue"/>
              </a:rPr>
              <a:t>Enbiyâ</a:t>
            </a:r>
            <a:r>
              <a:rPr lang="tr-TR" sz="2000" b="1" dirty="0"/>
              <a:t> Suresi 21.sure</a:t>
            </a:r>
          </a:p>
          <a:p>
            <a:r>
              <a:rPr lang="tr-TR" sz="2000" b="1" dirty="0"/>
              <a:t>24 . Ayet </a:t>
            </a:r>
            <a:endParaRPr lang="tr-TR" sz="2000" dirty="0"/>
          </a:p>
        </p:txBody>
      </p:sp>
    </p:spTree>
    <p:extLst>
      <p:ext uri="{BB962C8B-B14F-4D97-AF65-F5344CB8AC3E}">
        <p14:creationId xmlns:p14="http://schemas.microsoft.com/office/powerpoint/2010/main" val="141405222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قَالَ بَلْ رَبُّكُمْ رَبُّ السَّمٰوَاتِ وَالْاَرْضِ الَّذٖي فَطَرَهُنَّؗ وَاَنَا۬ عَلٰى ذٰلِكُمْ مِنَ الشَّاهِدٖينَ</a:t>
            </a:r>
            <a:r>
              <a:rPr lang="ar-AE" sz="3600" b="1" i="0" u="none" strike="noStrike" dirty="0">
                <a:solidFill>
                  <a:srgbClr val="725945"/>
                </a:solidFill>
                <a:effectLst/>
                <a:latin typeface="Elif1"/>
              </a:rPr>
              <a:t>﴿٥٦﴾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﴾56﴿</a:t>
            </a:r>
            <a:r>
              <a:rPr lang="tr-TR" b="1" i="1" dirty="0">
                <a:solidFill>
                  <a:srgbClr val="4A4A4A"/>
                </a:solidFill>
                <a:effectLst/>
                <a:latin typeface="Helvetica Neue"/>
              </a:rPr>
              <a:t>İbrâhim şöyle cevap verdi: “Hayır, sizin rabbiniz, göklerin ve yerin rabbidir; onları O yaratmıştır; ben de bunu ikrar edenlerdenim.”</a:t>
            </a:r>
            <a:endParaRPr lang="tr-TR" sz="2000"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err="1">
                <a:solidFill>
                  <a:srgbClr val="725945"/>
                </a:solidFill>
                <a:effectLst/>
                <a:latin typeface="Helvetica Neue"/>
              </a:rPr>
              <a:t>Enbiyâ</a:t>
            </a:r>
            <a:r>
              <a:rPr lang="tr-TR" sz="2000" b="1" dirty="0"/>
              <a:t> Suresi 21.sure</a:t>
            </a:r>
          </a:p>
          <a:p>
            <a:r>
              <a:rPr lang="tr-TR" sz="2000" b="1" dirty="0"/>
              <a:t>56 . Ayet </a:t>
            </a:r>
            <a:endParaRPr lang="tr-TR" sz="2000" dirty="0"/>
          </a:p>
        </p:txBody>
      </p:sp>
    </p:spTree>
    <p:extLst>
      <p:ext uri="{BB962C8B-B14F-4D97-AF65-F5344CB8AC3E}">
        <p14:creationId xmlns:p14="http://schemas.microsoft.com/office/powerpoint/2010/main" val="34421501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14360"/>
            <a:ext cx="12192000" cy="1204331"/>
          </a:xfrm>
        </p:spPr>
        <p:txBody>
          <a:bodyPr>
            <a:noAutofit/>
          </a:bodyPr>
          <a:lstStyle/>
          <a:p>
            <a:pPr rtl="1"/>
            <a:r>
              <a:rPr lang="ar-AE" sz="3600" b="0" i="0" dirty="0">
                <a:solidFill>
                  <a:srgbClr val="725945"/>
                </a:solidFill>
                <a:effectLst/>
                <a:latin typeface="Elif1"/>
              </a:rPr>
              <a:t>وَاقْتَرَبَ الْوَعْدُ الْحَقُّ فَاِذَا هِيَ شَاخِصَةٌ اَبْصَارُ الَّذٖينَ كَفَرُواؕ يَا وَيْلَنَا قَدْ كُنَّا فٖي غَفْلَةٍ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هٰذَا بَلْ كُنَّا ظَالِمٖينَ</a:t>
            </a:r>
            <a:r>
              <a:rPr lang="ar-AE" sz="3600" b="1" i="0" u="none" strike="noStrike" dirty="0">
                <a:solidFill>
                  <a:srgbClr val="725945"/>
                </a:solidFill>
                <a:effectLst/>
                <a:latin typeface="Elif1"/>
              </a:rPr>
              <a:t>﴿٩٧﴾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﴾97﴿</a:t>
            </a:r>
            <a:r>
              <a:rPr lang="tr-TR" b="1" i="1" dirty="0">
                <a:solidFill>
                  <a:srgbClr val="4A4A4A"/>
                </a:solidFill>
                <a:effectLst/>
                <a:latin typeface="Helvetica Neue"/>
              </a:rPr>
              <a:t>Şaşmaz sözün gerçekleşmesi yaklaşmıştır; bir de bakarsın ki inkârcıların gözleri yerinden fırlamış! “Gerçekten biz, bu konuda gaflet içindeymişiz; daha da ötesi büsbütün zulme batmışız” diye yakınmaktadırlar!</a:t>
            </a:r>
            <a:endParaRPr lang="tr-TR" sz="2000"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err="1">
                <a:solidFill>
                  <a:srgbClr val="725945"/>
                </a:solidFill>
                <a:effectLst/>
                <a:latin typeface="Helvetica Neue"/>
              </a:rPr>
              <a:t>Enbiyâ</a:t>
            </a:r>
            <a:r>
              <a:rPr lang="tr-TR" sz="2000" b="1" dirty="0"/>
              <a:t> Suresi 21.sure</a:t>
            </a:r>
          </a:p>
          <a:p>
            <a:r>
              <a:rPr lang="tr-TR" sz="2000" b="1" dirty="0"/>
              <a:t>97 . Ayet </a:t>
            </a:r>
            <a:endParaRPr lang="tr-TR" sz="2000" dirty="0"/>
          </a:p>
        </p:txBody>
      </p:sp>
    </p:spTree>
    <p:extLst>
      <p:ext uri="{BB962C8B-B14F-4D97-AF65-F5344CB8AC3E}">
        <p14:creationId xmlns:p14="http://schemas.microsoft.com/office/powerpoint/2010/main" val="39619026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قَالَ رَبِّ احْكُمْ بِالْحَقِّؕ وَرَبُّنَا الرَّحْمٰنُ الْمُسْتَعَانُ عَلٰى مَا تَصِفُونَ</a:t>
            </a:r>
            <a:r>
              <a:rPr lang="ar-AE" sz="3600" b="1" i="0" u="none" strike="noStrike" dirty="0">
                <a:solidFill>
                  <a:srgbClr val="725945"/>
                </a:solidFill>
                <a:effectLst/>
                <a:latin typeface="Elif1"/>
              </a:rPr>
              <a:t>﴿١١٢﴾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﴾112﴿</a:t>
            </a:r>
            <a:r>
              <a:rPr lang="tr-TR" b="1" i="1" dirty="0">
                <a:solidFill>
                  <a:srgbClr val="4A4A4A"/>
                </a:solidFill>
                <a:effectLst/>
                <a:latin typeface="Helvetica Neue"/>
              </a:rPr>
              <a:t>Peygamber şöyle dedi: “Rabbim! Adaletinle hükmünü ver. Rabbimiz </a:t>
            </a:r>
            <a:r>
              <a:rPr lang="tr-TR" b="1" i="1" dirty="0" err="1">
                <a:solidFill>
                  <a:srgbClr val="4A4A4A"/>
                </a:solidFill>
                <a:effectLst/>
                <a:latin typeface="Helvetica Neue"/>
              </a:rPr>
              <a:t>rahmândır</a:t>
            </a:r>
            <a:r>
              <a:rPr lang="tr-TR" b="1" i="1" dirty="0">
                <a:solidFill>
                  <a:srgbClr val="4A4A4A"/>
                </a:solidFill>
                <a:effectLst/>
                <a:latin typeface="Helvetica Neue"/>
              </a:rPr>
              <a:t>. Asılsız iddialarınıza karşı yardımına sığınılacak da yalnız O’dur.”</a:t>
            </a:r>
            <a:endParaRPr lang="tr-TR" sz="2000"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err="1">
                <a:solidFill>
                  <a:srgbClr val="725945"/>
                </a:solidFill>
                <a:effectLst/>
                <a:latin typeface="Helvetica Neue"/>
              </a:rPr>
              <a:t>Enbiyâ</a:t>
            </a:r>
            <a:r>
              <a:rPr lang="tr-TR" sz="2000" b="1" dirty="0"/>
              <a:t> Suresi 21.sure</a:t>
            </a:r>
          </a:p>
          <a:p>
            <a:r>
              <a:rPr lang="tr-TR" sz="2000" b="1" dirty="0"/>
              <a:t>112 . Ayet </a:t>
            </a:r>
            <a:endParaRPr lang="tr-TR" sz="2000" dirty="0"/>
          </a:p>
        </p:txBody>
      </p:sp>
    </p:spTree>
    <p:extLst>
      <p:ext uri="{BB962C8B-B14F-4D97-AF65-F5344CB8AC3E}">
        <p14:creationId xmlns:p14="http://schemas.microsoft.com/office/powerpoint/2010/main" val="9607691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ذٰلِكَ بِاَنَّ اللّٰهَ هُوَ الْحَقُّ وَاَنَّهُ يُحْـيِ الْمَوْتٰى وَاَنَّهُ عَلٰى كُلِّ شَيْءٍ قَدٖيرٌۙ</a:t>
            </a:r>
            <a:r>
              <a:rPr lang="ar-AE" sz="3600" b="1" i="0" u="none" strike="noStrike" dirty="0">
                <a:solidFill>
                  <a:srgbClr val="725945"/>
                </a:solidFill>
                <a:effectLst/>
                <a:latin typeface="Elif1"/>
              </a:rPr>
              <a:t>﴿٦﴾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a:t>
            </a:r>
            <a:r>
              <a:rPr lang="tr-TR" b="1" i="1" dirty="0">
                <a:solidFill>
                  <a:srgbClr val="4A4A4A"/>
                </a:solidFill>
                <a:effectLst/>
                <a:latin typeface="Helvetica Neue"/>
              </a:rPr>
              <a:t>Bu böyledir, çünkü Allah hakkın ta kendisidir, O ölüleri diriltir ve O’nun her şeye gücü yeter.</a:t>
            </a:r>
            <a:endParaRPr lang="tr-TR" sz="2000" dirty="0"/>
          </a:p>
        </p:txBody>
      </p:sp>
      <p:sp>
        <p:nvSpPr>
          <p:cNvPr id="4" name="Metin kutusu 3"/>
          <p:cNvSpPr txBox="1"/>
          <p:nvPr/>
        </p:nvSpPr>
        <p:spPr>
          <a:xfrm>
            <a:off x="9851922" y="0"/>
            <a:ext cx="2340078" cy="707886"/>
          </a:xfrm>
          <a:prstGeom prst="rect">
            <a:avLst/>
          </a:prstGeom>
          <a:noFill/>
        </p:spPr>
        <p:txBody>
          <a:bodyPr wrap="square" rtlCol="0">
            <a:spAutoFit/>
          </a:bodyPr>
          <a:lstStyle/>
          <a:p>
            <a:r>
              <a:rPr lang="tr-TR" b="1" i="0" dirty="0">
                <a:solidFill>
                  <a:srgbClr val="725945"/>
                </a:solidFill>
                <a:effectLst/>
                <a:latin typeface="Helvetica Neue"/>
              </a:rPr>
              <a:t>Hac</a:t>
            </a:r>
            <a:r>
              <a:rPr lang="tr-TR" sz="2000" b="1" dirty="0"/>
              <a:t> Suresi 22.sure</a:t>
            </a:r>
          </a:p>
          <a:p>
            <a:r>
              <a:rPr lang="tr-TR" sz="2000" b="1" dirty="0"/>
              <a:t>6 . Ayet </a:t>
            </a:r>
            <a:endParaRPr lang="tr-TR" sz="2000" dirty="0"/>
          </a:p>
        </p:txBody>
      </p:sp>
    </p:spTree>
    <p:extLst>
      <p:ext uri="{BB962C8B-B14F-4D97-AF65-F5344CB8AC3E}">
        <p14:creationId xmlns:p14="http://schemas.microsoft.com/office/powerpoint/2010/main" val="23553013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307651"/>
            <a:ext cx="12192000" cy="1204331"/>
          </a:xfrm>
        </p:spPr>
        <p:txBody>
          <a:bodyPr>
            <a:noAutofit/>
          </a:bodyPr>
          <a:lstStyle/>
          <a:p>
            <a:pPr rtl="1"/>
            <a:r>
              <a:rPr lang="ar-AE" sz="3600" b="0" i="0" dirty="0">
                <a:solidFill>
                  <a:srgbClr val="725945"/>
                </a:solidFill>
                <a:effectLst/>
                <a:latin typeface="Elif1"/>
              </a:rPr>
              <a:t>اَلَّذٖينَ اُخْرِجُوا مِنْ دِيَارِهِمْ بِغَيْرِ حَقٍّ اِلَّٓا اَنْ يَقُولُوا رَبُّنَا اللّٰهُؕ وَلَوْلَا دَفْعُ اللّٰهِ النَّاسَ بَعْضَهُمْ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بِبَعْضٍ لَهُدِّمَتْ صَوَامِــعُ وَبِيَعٌ وَصَلَوَاتٌ وَمَسَاجِدُ يُذْكَرُ فٖيهَا اسْمُ اللّٰهِ كَثٖيراًؕ وَلَيَنْصُرَنَّ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اللّٰهُ مَنْ يَنْصُرُهُؕ اِنَّ اللّٰهَ لَقَوِيٌّ عَزٖيزٌ</a:t>
            </a:r>
            <a:r>
              <a:rPr lang="ar-AE" sz="3600" b="1" i="0" u="none" strike="noStrike" dirty="0">
                <a:solidFill>
                  <a:srgbClr val="725945"/>
                </a:solidFill>
                <a:effectLst/>
                <a:latin typeface="Elif1"/>
              </a:rPr>
              <a:t>﴿٤٠﴾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﴾40﴿</a:t>
            </a:r>
            <a:r>
              <a:rPr lang="tr-TR" sz="2000" b="1" i="1" dirty="0">
                <a:solidFill>
                  <a:srgbClr val="4A4A4A"/>
                </a:solidFill>
                <a:effectLst/>
                <a:latin typeface="Helvetica Neue"/>
              </a:rPr>
              <a:t>Onlar sırf “Rabbimiz Allah’tır” dediklerinden dolayı haksız yere yurtlarından çıkarılmış kimselerdir. Eğer Allah’ın, insanların bir kısmıyla diğer kısmını engellemesi olmasaydı, manastırlar, kiliseler, havralar ve </a:t>
            </a:r>
            <a:r>
              <a:rPr lang="tr-TR" sz="2000" b="1" i="1" dirty="0" err="1">
                <a:solidFill>
                  <a:srgbClr val="4A4A4A"/>
                </a:solidFill>
                <a:effectLst/>
                <a:latin typeface="Helvetica Neue"/>
              </a:rPr>
              <a:t>mescidler</a:t>
            </a:r>
            <a:r>
              <a:rPr lang="tr-TR" sz="2000" b="1" i="1" dirty="0">
                <a:solidFill>
                  <a:srgbClr val="4A4A4A"/>
                </a:solidFill>
                <a:effectLst/>
                <a:latin typeface="Helvetica Neue"/>
              </a:rPr>
              <a:t> -ki oralarda Allah’ın adı çokça anılır- yıkılır giderdi. Allah kendi dinine yardım edenlere muhakkak yardım edecektir. Kuşkusuz Allah güçlüdür, mutlak galiptir.</a:t>
            </a:r>
            <a:endParaRPr lang="tr-TR" sz="1800" dirty="0"/>
          </a:p>
        </p:txBody>
      </p:sp>
      <p:sp>
        <p:nvSpPr>
          <p:cNvPr id="4" name="Metin kutusu 3"/>
          <p:cNvSpPr txBox="1"/>
          <p:nvPr/>
        </p:nvSpPr>
        <p:spPr>
          <a:xfrm>
            <a:off x="9851922" y="0"/>
            <a:ext cx="2340078" cy="707886"/>
          </a:xfrm>
          <a:prstGeom prst="rect">
            <a:avLst/>
          </a:prstGeom>
          <a:noFill/>
        </p:spPr>
        <p:txBody>
          <a:bodyPr wrap="square" rtlCol="0">
            <a:spAutoFit/>
          </a:bodyPr>
          <a:lstStyle/>
          <a:p>
            <a:r>
              <a:rPr lang="tr-TR" b="1" i="0" dirty="0">
                <a:solidFill>
                  <a:srgbClr val="725945"/>
                </a:solidFill>
                <a:effectLst/>
                <a:latin typeface="Helvetica Neue"/>
              </a:rPr>
              <a:t>Hac</a:t>
            </a:r>
            <a:r>
              <a:rPr lang="tr-TR" sz="2000" b="1" dirty="0"/>
              <a:t> Suresi 22.sure</a:t>
            </a:r>
          </a:p>
          <a:p>
            <a:r>
              <a:rPr lang="tr-TR" sz="2000" b="1" dirty="0"/>
              <a:t>40 . Ayet </a:t>
            </a:r>
            <a:endParaRPr lang="tr-TR" sz="2000" dirty="0"/>
          </a:p>
        </p:txBody>
      </p:sp>
    </p:spTree>
    <p:extLst>
      <p:ext uri="{BB962C8B-B14F-4D97-AF65-F5344CB8AC3E}">
        <p14:creationId xmlns:p14="http://schemas.microsoft.com/office/powerpoint/2010/main" val="36156302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وَلِيَعْلَمَ الَّذٖينَ اُو۫تُوا الْعِلْمَ اَنَّهُ الْحَقُّ مِنْ رَبِّكَ فَيُؤْمِنُوا بِهٖ فَتُخْبِتَ لَهُ قُلُوبُهُمْؕ وَاِنَّ اللّٰهَ لَهَادِ</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الَّذٖينَ اٰمَنُٓوا اِلٰى صِرَاطٍ مُسْتَقٖيمٍ</a:t>
            </a:r>
            <a:r>
              <a:rPr lang="ar-AE" sz="3600" b="1" i="0" u="none" strike="noStrike" dirty="0">
                <a:solidFill>
                  <a:srgbClr val="725945"/>
                </a:solidFill>
                <a:effectLst/>
                <a:latin typeface="Elif1"/>
              </a:rPr>
              <a:t>﴿٥٤﴾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﴾54﴿</a:t>
            </a:r>
            <a:r>
              <a:rPr lang="tr-TR" b="1" i="1" dirty="0">
                <a:solidFill>
                  <a:srgbClr val="4A4A4A"/>
                </a:solidFill>
                <a:effectLst/>
                <a:latin typeface="Helvetica Neue"/>
              </a:rPr>
              <a:t>Bunu bir de, kendilerine ilim verilenlerin, onun rabbin tarafından gelmiş kesin gerçek olduğunu anlamaları, ona iman etmeleri ve böylece bütün kalpleriyle ona bağlanmaları için yapar. Muhakkak ki Allah iman edenleri dosdoğru bir yola iletir.</a:t>
            </a:r>
            <a:endParaRPr lang="tr-TR" sz="2000" dirty="0"/>
          </a:p>
        </p:txBody>
      </p:sp>
      <p:sp>
        <p:nvSpPr>
          <p:cNvPr id="4" name="Metin kutusu 3"/>
          <p:cNvSpPr txBox="1"/>
          <p:nvPr/>
        </p:nvSpPr>
        <p:spPr>
          <a:xfrm>
            <a:off x="9851922" y="0"/>
            <a:ext cx="2340078" cy="707886"/>
          </a:xfrm>
          <a:prstGeom prst="rect">
            <a:avLst/>
          </a:prstGeom>
          <a:noFill/>
        </p:spPr>
        <p:txBody>
          <a:bodyPr wrap="square" rtlCol="0">
            <a:spAutoFit/>
          </a:bodyPr>
          <a:lstStyle/>
          <a:p>
            <a:r>
              <a:rPr lang="tr-TR" b="1" i="0" dirty="0">
                <a:solidFill>
                  <a:srgbClr val="725945"/>
                </a:solidFill>
                <a:effectLst/>
                <a:latin typeface="Helvetica Neue"/>
              </a:rPr>
              <a:t>Hac</a:t>
            </a:r>
            <a:r>
              <a:rPr lang="tr-TR" sz="2000" b="1" dirty="0"/>
              <a:t> Suresi 22.sure</a:t>
            </a:r>
          </a:p>
          <a:p>
            <a:r>
              <a:rPr lang="tr-TR" sz="2000" b="1" dirty="0"/>
              <a:t>54 . Ayet </a:t>
            </a:r>
            <a:endParaRPr lang="tr-TR" sz="2000" dirty="0"/>
          </a:p>
        </p:txBody>
      </p:sp>
    </p:spTree>
    <p:extLst>
      <p:ext uri="{BB962C8B-B14F-4D97-AF65-F5344CB8AC3E}">
        <p14:creationId xmlns:p14="http://schemas.microsoft.com/office/powerpoint/2010/main" val="42153461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ذٰلِكَ بِاَنَّ اللّٰهَ هُوَ الْحَقُّ وَاَنَّ مَا يَدْعُونَ مِنْ دُونِهٖ هُوَ الْبَاطِلُ وَاَنَّ اللّٰهَ هُوَ الْعَلِيُّ</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الْكَبٖيرُ</a:t>
            </a:r>
            <a:r>
              <a:rPr lang="ar-AE" sz="3600" b="1" i="0" u="none" strike="noStrike" dirty="0">
                <a:solidFill>
                  <a:srgbClr val="725945"/>
                </a:solidFill>
                <a:effectLst/>
                <a:latin typeface="Elif1"/>
              </a:rPr>
              <a:t>﴿٦٢﴾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﴾62﴿</a:t>
            </a:r>
            <a:r>
              <a:rPr lang="tr-TR" b="1" i="1" dirty="0">
                <a:solidFill>
                  <a:srgbClr val="4A4A4A"/>
                </a:solidFill>
                <a:effectLst/>
                <a:latin typeface="Helvetica Neue"/>
              </a:rPr>
              <a:t>Böyledir; çünkü Allah hakkın ta kendisidir, O’nun dışında yalvarıp taptıkları ise bâtılın ta kendisidir. Ve şüphe yok ki yüce olan, ulu olan yalnız Allah’tır.</a:t>
            </a:r>
            <a:endParaRPr lang="tr-TR" sz="2000" dirty="0"/>
          </a:p>
        </p:txBody>
      </p:sp>
      <p:sp>
        <p:nvSpPr>
          <p:cNvPr id="4" name="Metin kutusu 3"/>
          <p:cNvSpPr txBox="1"/>
          <p:nvPr/>
        </p:nvSpPr>
        <p:spPr>
          <a:xfrm>
            <a:off x="9851922" y="0"/>
            <a:ext cx="2340078" cy="707886"/>
          </a:xfrm>
          <a:prstGeom prst="rect">
            <a:avLst/>
          </a:prstGeom>
          <a:noFill/>
        </p:spPr>
        <p:txBody>
          <a:bodyPr wrap="square" rtlCol="0">
            <a:spAutoFit/>
          </a:bodyPr>
          <a:lstStyle/>
          <a:p>
            <a:r>
              <a:rPr lang="tr-TR" b="1" i="0" dirty="0">
                <a:solidFill>
                  <a:srgbClr val="725945"/>
                </a:solidFill>
                <a:effectLst/>
                <a:latin typeface="Helvetica Neue"/>
              </a:rPr>
              <a:t>Hac</a:t>
            </a:r>
            <a:r>
              <a:rPr lang="tr-TR" sz="2000" b="1" dirty="0"/>
              <a:t> Suresi 22.sure</a:t>
            </a:r>
          </a:p>
          <a:p>
            <a:r>
              <a:rPr lang="tr-TR" sz="2000" b="1" dirty="0"/>
              <a:t>62 . Ayet </a:t>
            </a:r>
            <a:endParaRPr lang="tr-TR" sz="2000" dirty="0"/>
          </a:p>
        </p:txBody>
      </p:sp>
    </p:spTree>
    <p:extLst>
      <p:ext uri="{BB962C8B-B14F-4D97-AF65-F5344CB8AC3E}">
        <p14:creationId xmlns:p14="http://schemas.microsoft.com/office/powerpoint/2010/main" val="22678794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500" b="0" i="0" dirty="0">
                <a:solidFill>
                  <a:srgbClr val="725945"/>
                </a:solidFill>
                <a:effectLst/>
                <a:latin typeface="Elif1"/>
              </a:rPr>
              <a:t>مَا قَدَرُوا اللّٰهَ حَقَّ قَدْرِهٖؕ اِنَّ اللّٰهَ لَقَوِيٌّ عَزٖيزٌ</a:t>
            </a:r>
            <a:r>
              <a:rPr lang="ar-AE" sz="4500" b="1" i="0" u="none" strike="noStrike" dirty="0">
                <a:solidFill>
                  <a:srgbClr val="725945"/>
                </a:solidFill>
                <a:effectLst/>
                <a:latin typeface="Elif1"/>
              </a:rPr>
              <a:t>﴿٧٤﴾</a:t>
            </a:r>
            <a:endParaRPr lang="tr-TR" sz="45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﴾74﴿</a:t>
            </a:r>
            <a:r>
              <a:rPr lang="tr-TR" b="1" i="1" dirty="0">
                <a:solidFill>
                  <a:srgbClr val="4A4A4A"/>
                </a:solidFill>
                <a:effectLst/>
                <a:latin typeface="Helvetica Neue"/>
              </a:rPr>
              <a:t>Onlar Allah’ı gereği gibi tanımadılar. Şüphesiz Allah çok güçlüdür, mutlak galiptir.</a:t>
            </a:r>
            <a:endParaRPr lang="tr-TR" sz="2000" dirty="0"/>
          </a:p>
        </p:txBody>
      </p:sp>
      <p:sp>
        <p:nvSpPr>
          <p:cNvPr id="4" name="Metin kutusu 3"/>
          <p:cNvSpPr txBox="1"/>
          <p:nvPr/>
        </p:nvSpPr>
        <p:spPr>
          <a:xfrm>
            <a:off x="9851922" y="0"/>
            <a:ext cx="2340078" cy="707886"/>
          </a:xfrm>
          <a:prstGeom prst="rect">
            <a:avLst/>
          </a:prstGeom>
          <a:noFill/>
        </p:spPr>
        <p:txBody>
          <a:bodyPr wrap="square" rtlCol="0">
            <a:spAutoFit/>
          </a:bodyPr>
          <a:lstStyle/>
          <a:p>
            <a:r>
              <a:rPr lang="tr-TR" b="1" i="0" dirty="0">
                <a:solidFill>
                  <a:srgbClr val="725945"/>
                </a:solidFill>
                <a:effectLst/>
                <a:latin typeface="Helvetica Neue"/>
              </a:rPr>
              <a:t>Hac</a:t>
            </a:r>
            <a:r>
              <a:rPr lang="tr-TR" sz="2000" b="1" dirty="0"/>
              <a:t> Suresi 22.sure</a:t>
            </a:r>
          </a:p>
          <a:p>
            <a:r>
              <a:rPr lang="tr-TR" sz="2000" b="1" dirty="0"/>
              <a:t>74 . Ayet </a:t>
            </a:r>
            <a:endParaRPr lang="tr-TR" sz="2000" dirty="0"/>
          </a:p>
        </p:txBody>
      </p:sp>
    </p:spTree>
    <p:extLst>
      <p:ext uri="{BB962C8B-B14F-4D97-AF65-F5344CB8AC3E}">
        <p14:creationId xmlns:p14="http://schemas.microsoft.com/office/powerpoint/2010/main" val="38002065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163057"/>
            <a:ext cx="12192000" cy="1204331"/>
          </a:xfrm>
        </p:spPr>
        <p:txBody>
          <a:bodyPr>
            <a:noAutofit/>
          </a:bodyPr>
          <a:lstStyle/>
          <a:p>
            <a:pPr rtl="1"/>
            <a:r>
              <a:rPr lang="ar-AE" sz="3600" b="0" i="0" dirty="0">
                <a:solidFill>
                  <a:srgbClr val="725945"/>
                </a:solidFill>
                <a:effectLst/>
                <a:latin typeface="Elif1"/>
              </a:rPr>
              <a:t>وَجَاهِدُوا فِي اللّٰهِ حَقَّ جِهَادِهٖؕ هُوَ اجْتَبٰيكُمْ وَمَا جَعَلَ عَلَيْكُمْ فِي الدّٖينِ مِنْ حَرَجٍؕ مِلَّةَ اَبٖيكُمْ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اِبْرٰهٖيمَؕ هُوَ سَمّٰيكُمُ الْمُسْلِمٖينَ مِنْ قَبْلُ وَفٖي هٰذَا لِيَكُونَ الرَّسُولُ شَهٖيداً عَلَيْكُمْ وَتَكُونُوا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شُهَدَٓاءَ عَلَى النَّاسِۚ فَاَقٖيمُوا الصَّلٰوةَ وَاٰتُوا الزَّكٰوةَ وَاعْتَصِمُوا بِاللّٰهِؕ هُوَ مَوْلٰيكُمْۚ فَنِعْمَ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الْمَوْلٰى وَنِعْمَ النَّصٖيرُ</a:t>
            </a:r>
            <a:r>
              <a:rPr lang="ar-AE" sz="3600" b="1" i="0" u="none" strike="noStrike" dirty="0">
                <a:solidFill>
                  <a:srgbClr val="725945"/>
                </a:solidFill>
                <a:effectLst/>
                <a:latin typeface="Elif1"/>
              </a:rPr>
              <a:t>﴿٧٨﴾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u="none" strike="noStrike" dirty="0">
                <a:solidFill>
                  <a:srgbClr val="725945"/>
                </a:solidFill>
                <a:effectLst/>
                <a:latin typeface="Helvetica Neue"/>
              </a:rPr>
              <a:t>﴾78﴿</a:t>
            </a:r>
            <a:r>
              <a:rPr lang="tr-TR" sz="1800" b="1" i="1" dirty="0">
                <a:solidFill>
                  <a:srgbClr val="4A4A4A"/>
                </a:solidFill>
                <a:effectLst/>
                <a:latin typeface="Helvetica Neue"/>
              </a:rPr>
              <a:t>Allah yolunda, gerektiği gibi </a:t>
            </a:r>
            <a:r>
              <a:rPr lang="tr-TR" sz="1800" b="1" i="1" dirty="0" err="1">
                <a:solidFill>
                  <a:srgbClr val="4A4A4A"/>
                </a:solidFill>
                <a:effectLst/>
                <a:latin typeface="Helvetica Neue"/>
              </a:rPr>
              <a:t>cihad</a:t>
            </a:r>
            <a:r>
              <a:rPr lang="tr-TR" sz="1800" b="1" i="1" dirty="0">
                <a:solidFill>
                  <a:srgbClr val="4A4A4A"/>
                </a:solidFill>
                <a:effectLst/>
                <a:latin typeface="Helvetica Neue"/>
              </a:rPr>
              <a:t> edin. Sizi O seçti ve size din konusunda hiçbir güçlük yüklemedi; ceddiniz İbrâhim’in dininde olduğu gibi. O size hem daha önce hem de bu Kur’an’da “</a:t>
            </a:r>
            <a:r>
              <a:rPr lang="tr-TR" sz="1800" b="1" i="1" dirty="0" err="1">
                <a:solidFill>
                  <a:srgbClr val="4A4A4A"/>
                </a:solidFill>
                <a:effectLst/>
                <a:latin typeface="Helvetica Neue"/>
              </a:rPr>
              <a:t>müslümanlar</a:t>
            </a:r>
            <a:r>
              <a:rPr lang="tr-TR" sz="1800" b="1" i="1" dirty="0">
                <a:solidFill>
                  <a:srgbClr val="4A4A4A"/>
                </a:solidFill>
                <a:effectLst/>
                <a:latin typeface="Helvetica Neue"/>
              </a:rPr>
              <a:t>” adını verdi ki peygamber size şahitlik etsin, siz de insanlara şahitlik edesiniz. Haydi namazı kılın, zekâtı verin ve Allah’a sımsıkı bağlanın. Sizin </a:t>
            </a:r>
            <a:r>
              <a:rPr lang="tr-TR" sz="1800" b="1" i="1" dirty="0" err="1">
                <a:solidFill>
                  <a:srgbClr val="4A4A4A"/>
                </a:solidFill>
                <a:effectLst/>
                <a:latin typeface="Helvetica Neue"/>
              </a:rPr>
              <a:t>mevlânız</a:t>
            </a:r>
            <a:r>
              <a:rPr lang="tr-TR" sz="1800" b="1" i="1" dirty="0">
                <a:solidFill>
                  <a:srgbClr val="4A4A4A"/>
                </a:solidFill>
                <a:effectLst/>
                <a:latin typeface="Helvetica Neue"/>
              </a:rPr>
              <a:t> O’dur. O ne güzel </a:t>
            </a:r>
            <a:r>
              <a:rPr lang="tr-TR" sz="1800" b="1" i="1" dirty="0" err="1">
                <a:solidFill>
                  <a:srgbClr val="4A4A4A"/>
                </a:solidFill>
                <a:effectLst/>
                <a:latin typeface="Helvetica Neue"/>
              </a:rPr>
              <a:t>mevlâdır</a:t>
            </a:r>
            <a:r>
              <a:rPr lang="tr-TR" sz="1800" b="1" i="1" dirty="0">
                <a:solidFill>
                  <a:srgbClr val="4A4A4A"/>
                </a:solidFill>
                <a:effectLst/>
                <a:latin typeface="Helvetica Neue"/>
              </a:rPr>
              <a:t> ve ne iyi yardımcıdır.</a:t>
            </a:r>
            <a:endParaRPr lang="tr-TR" sz="1600" dirty="0"/>
          </a:p>
        </p:txBody>
      </p:sp>
      <p:sp>
        <p:nvSpPr>
          <p:cNvPr id="4" name="Metin kutusu 3"/>
          <p:cNvSpPr txBox="1"/>
          <p:nvPr/>
        </p:nvSpPr>
        <p:spPr>
          <a:xfrm>
            <a:off x="9851922" y="0"/>
            <a:ext cx="2340078" cy="707886"/>
          </a:xfrm>
          <a:prstGeom prst="rect">
            <a:avLst/>
          </a:prstGeom>
          <a:noFill/>
        </p:spPr>
        <p:txBody>
          <a:bodyPr wrap="square" rtlCol="0">
            <a:spAutoFit/>
          </a:bodyPr>
          <a:lstStyle/>
          <a:p>
            <a:r>
              <a:rPr lang="tr-TR" b="1" i="0" dirty="0">
                <a:solidFill>
                  <a:srgbClr val="725945"/>
                </a:solidFill>
                <a:effectLst/>
                <a:latin typeface="Helvetica Neue"/>
              </a:rPr>
              <a:t>Hac</a:t>
            </a:r>
            <a:r>
              <a:rPr lang="tr-TR" sz="2000" b="1" dirty="0"/>
              <a:t> Suresi 22.sure</a:t>
            </a:r>
          </a:p>
          <a:p>
            <a:r>
              <a:rPr lang="tr-TR" sz="2000" b="1" dirty="0"/>
              <a:t>78 . Ayet </a:t>
            </a:r>
            <a:endParaRPr lang="tr-TR" sz="2000" dirty="0"/>
          </a:p>
        </p:txBody>
      </p:sp>
    </p:spTree>
    <p:extLst>
      <p:ext uri="{BB962C8B-B14F-4D97-AF65-F5344CB8AC3E}">
        <p14:creationId xmlns:p14="http://schemas.microsoft.com/office/powerpoint/2010/main" val="2462613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فَاَخَذَتْهُمُ الصَّيْحَةُ بِالْحَقِّ فَجَعَلْنَاهُمْ غُثَٓاءًۚ فَبُعْداً لِلْقَوْمِ الظَّالِمٖينَ</a:t>
            </a:r>
            <a:r>
              <a:rPr lang="ar-AE" sz="3600" b="1" i="0" u="none" strike="noStrike" dirty="0">
                <a:solidFill>
                  <a:srgbClr val="725945"/>
                </a:solidFill>
                <a:effectLst/>
                <a:latin typeface="Elif1"/>
              </a:rPr>
              <a:t>﴿٤١﴾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﴾41﴿</a:t>
            </a:r>
            <a:r>
              <a:rPr lang="tr-TR" b="1" i="1" dirty="0">
                <a:solidFill>
                  <a:srgbClr val="4A4A4A"/>
                </a:solidFill>
                <a:effectLst/>
                <a:latin typeface="Helvetica Neue"/>
              </a:rPr>
              <a:t>Nitekim kaçınılmaz bir </a:t>
            </a:r>
            <a:r>
              <a:rPr lang="tr-TR" b="1" i="1" dirty="0" err="1">
                <a:solidFill>
                  <a:srgbClr val="4A4A4A"/>
                </a:solidFill>
                <a:effectLst/>
                <a:latin typeface="Helvetica Neue"/>
              </a:rPr>
              <a:t>âkıbet</a:t>
            </a:r>
            <a:r>
              <a:rPr lang="tr-TR" b="1" i="1" dirty="0">
                <a:solidFill>
                  <a:srgbClr val="4A4A4A"/>
                </a:solidFill>
                <a:effectLst/>
                <a:latin typeface="Helvetica Neue"/>
              </a:rPr>
              <a:t> olarak onları o korkunç ses yakalayıverdi; böylece sel süprüntüsüne çevirdik onları! Zalimlerin canı cehenneme!</a:t>
            </a:r>
            <a:endParaRPr lang="tr-TR" sz="2000" dirty="0"/>
          </a:p>
        </p:txBody>
      </p:sp>
      <p:sp>
        <p:nvSpPr>
          <p:cNvPr id="4" name="Metin kutusu 3"/>
          <p:cNvSpPr txBox="1"/>
          <p:nvPr/>
        </p:nvSpPr>
        <p:spPr>
          <a:xfrm>
            <a:off x="9183328" y="0"/>
            <a:ext cx="3008671" cy="707886"/>
          </a:xfrm>
          <a:prstGeom prst="rect">
            <a:avLst/>
          </a:prstGeom>
          <a:noFill/>
        </p:spPr>
        <p:txBody>
          <a:bodyPr wrap="square" rtlCol="0">
            <a:spAutoFit/>
          </a:bodyPr>
          <a:lstStyle/>
          <a:p>
            <a:r>
              <a:rPr lang="tr-TR" b="1" i="0" dirty="0" err="1">
                <a:solidFill>
                  <a:srgbClr val="725945"/>
                </a:solidFill>
                <a:effectLst/>
                <a:latin typeface="Helvetica Neue"/>
              </a:rPr>
              <a:t>Mü'minûn</a:t>
            </a:r>
            <a:r>
              <a:rPr lang="tr-TR" sz="2000" b="1" dirty="0"/>
              <a:t> Suresi 23.sure</a:t>
            </a:r>
          </a:p>
          <a:p>
            <a:r>
              <a:rPr lang="tr-TR" sz="2000" b="1" dirty="0"/>
              <a:t>41 . Ayet </a:t>
            </a:r>
            <a:endParaRPr lang="tr-TR" sz="2000" dirty="0"/>
          </a:p>
        </p:txBody>
      </p:sp>
    </p:spTree>
    <p:extLst>
      <p:ext uri="{BB962C8B-B14F-4D97-AF65-F5344CB8AC3E}">
        <p14:creationId xmlns:p14="http://schemas.microsoft.com/office/powerpoint/2010/main" val="136537275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وَلَا نُكَلِّفُ نَفْساً اِلَّا وُسْعَهَا وَلَدَيْنَا كِتَابٌ يَنْطِقُ بِالْحَقِّ وَهُمْ لَا يُظْلَمُونَ</a:t>
            </a:r>
            <a:r>
              <a:rPr lang="ar-AE" sz="3600" b="1" i="0" u="none" strike="noStrike" dirty="0">
                <a:solidFill>
                  <a:srgbClr val="725945"/>
                </a:solidFill>
                <a:effectLst/>
                <a:latin typeface="Elif1"/>
              </a:rPr>
              <a:t>﴿٦٢﴾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﴾62﴿</a:t>
            </a:r>
            <a:r>
              <a:rPr lang="tr-TR" b="1" i="1" dirty="0">
                <a:solidFill>
                  <a:srgbClr val="4A4A4A"/>
                </a:solidFill>
                <a:effectLst/>
                <a:latin typeface="Helvetica Neue"/>
              </a:rPr>
              <a:t>Biz hiç kimseyi gücünün yettiğinden fazlasıyla yükümlü kılmayız. Katımızda hakkı söyleyen bir kitap vardır, onlara haksızlık edilmez.</a:t>
            </a:r>
            <a:endParaRPr lang="tr-TR" sz="2000" dirty="0"/>
          </a:p>
        </p:txBody>
      </p:sp>
      <p:sp>
        <p:nvSpPr>
          <p:cNvPr id="4" name="Metin kutusu 3"/>
          <p:cNvSpPr txBox="1"/>
          <p:nvPr/>
        </p:nvSpPr>
        <p:spPr>
          <a:xfrm>
            <a:off x="9183328" y="0"/>
            <a:ext cx="3008671" cy="707886"/>
          </a:xfrm>
          <a:prstGeom prst="rect">
            <a:avLst/>
          </a:prstGeom>
          <a:noFill/>
        </p:spPr>
        <p:txBody>
          <a:bodyPr wrap="square" rtlCol="0">
            <a:spAutoFit/>
          </a:bodyPr>
          <a:lstStyle/>
          <a:p>
            <a:r>
              <a:rPr lang="tr-TR" b="1" i="0" dirty="0" err="1">
                <a:solidFill>
                  <a:srgbClr val="725945"/>
                </a:solidFill>
                <a:effectLst/>
                <a:latin typeface="Helvetica Neue"/>
              </a:rPr>
              <a:t>Mü'minûn</a:t>
            </a:r>
            <a:r>
              <a:rPr lang="tr-TR" sz="2000" b="1" dirty="0"/>
              <a:t> Suresi 23.sure</a:t>
            </a:r>
          </a:p>
          <a:p>
            <a:r>
              <a:rPr lang="tr-TR" sz="2000" b="1" dirty="0"/>
              <a:t>62 . Ayet </a:t>
            </a:r>
            <a:endParaRPr lang="tr-TR" sz="2000" dirty="0"/>
          </a:p>
        </p:txBody>
      </p:sp>
    </p:spTree>
    <p:extLst>
      <p:ext uri="{BB962C8B-B14F-4D97-AF65-F5344CB8AC3E}">
        <p14:creationId xmlns:p14="http://schemas.microsoft.com/office/powerpoint/2010/main" val="10759893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اَمْ يَقُولُونَ بِهٖ جِنَّةٌؕ بَلْ جَٓاءَهُمْ بِالْحَقِّ وَاَكْثَرُهُمْ لِلْحَقِّ كَارِهُونَ</a:t>
            </a:r>
            <a:r>
              <a:rPr lang="ar-AE" sz="3600" b="1" i="0" u="none" strike="noStrike" dirty="0">
                <a:solidFill>
                  <a:srgbClr val="725945"/>
                </a:solidFill>
                <a:effectLst/>
                <a:latin typeface="Elif1"/>
              </a:rPr>
              <a:t>﴿٧٠﴾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﴾70﴿</a:t>
            </a:r>
            <a:r>
              <a:rPr lang="tr-TR" b="1" i="1" dirty="0">
                <a:solidFill>
                  <a:srgbClr val="4A4A4A"/>
                </a:solidFill>
                <a:effectLst/>
                <a:latin typeface="Helvetica Neue"/>
              </a:rPr>
              <a:t>Veya onda bir çeşit cinnet bulunduğunu mu söylüyorlar? Bilâkis o, kendilerine gerçeği getirmiştir, ama onların çoğu gerçeği sevmiyorlar.</a:t>
            </a:r>
            <a:endParaRPr lang="tr-TR" sz="2000" dirty="0"/>
          </a:p>
        </p:txBody>
      </p:sp>
      <p:sp>
        <p:nvSpPr>
          <p:cNvPr id="4" name="Metin kutusu 3"/>
          <p:cNvSpPr txBox="1"/>
          <p:nvPr/>
        </p:nvSpPr>
        <p:spPr>
          <a:xfrm>
            <a:off x="9183328" y="0"/>
            <a:ext cx="3008671" cy="707886"/>
          </a:xfrm>
          <a:prstGeom prst="rect">
            <a:avLst/>
          </a:prstGeom>
          <a:noFill/>
        </p:spPr>
        <p:txBody>
          <a:bodyPr wrap="square" rtlCol="0">
            <a:spAutoFit/>
          </a:bodyPr>
          <a:lstStyle/>
          <a:p>
            <a:r>
              <a:rPr lang="tr-TR" b="1" i="0" dirty="0" err="1">
                <a:solidFill>
                  <a:srgbClr val="725945"/>
                </a:solidFill>
                <a:effectLst/>
                <a:latin typeface="Helvetica Neue"/>
              </a:rPr>
              <a:t>Mü'minûn</a:t>
            </a:r>
            <a:r>
              <a:rPr lang="tr-TR" sz="2000" b="1" dirty="0"/>
              <a:t> Suresi 23.sure</a:t>
            </a:r>
          </a:p>
          <a:p>
            <a:r>
              <a:rPr lang="tr-TR" sz="2000" b="1" dirty="0"/>
              <a:t>70 . Ayet </a:t>
            </a:r>
            <a:endParaRPr lang="tr-TR" sz="2000" dirty="0"/>
          </a:p>
        </p:txBody>
      </p:sp>
    </p:spTree>
    <p:extLst>
      <p:ext uri="{BB962C8B-B14F-4D97-AF65-F5344CB8AC3E}">
        <p14:creationId xmlns:p14="http://schemas.microsoft.com/office/powerpoint/2010/main" val="2343405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وَلَوِ اتَّبَعَ الْحَقُّ اَهْوَٓاءَهُمْ لَفَسَدَتِ السَّمٰوَاتُ وَالْاَرْضُ وَمَنْ فٖيهِنَّؕ بَلْ اَتَيْنَاهُمْ بِذِكْرِهِمْ فَهُمْ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عَنْ ذِكْرِهِمْ مُعْرِضُونَؕ</a:t>
            </a:r>
            <a:r>
              <a:rPr lang="ar-AE" sz="3600" b="1" i="0" u="none" strike="noStrike" dirty="0">
                <a:solidFill>
                  <a:srgbClr val="725945"/>
                </a:solidFill>
                <a:effectLst/>
                <a:latin typeface="Elif1"/>
              </a:rPr>
              <a:t>﴿٧١﴾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﴾71﴿</a:t>
            </a:r>
            <a:r>
              <a:rPr lang="tr-TR" b="1" i="1" dirty="0">
                <a:solidFill>
                  <a:srgbClr val="4A4A4A"/>
                </a:solidFill>
                <a:effectLst/>
                <a:latin typeface="Helvetica Neue"/>
              </a:rPr>
              <a:t>Eğer hak onların keyfî arzularına uysaydı muhakkak ki gökler, yer ve bunlarda bulunanların düzeni bozulurdu. Hayır! Biz onlara şan ve şereflerini getirdik, fakat onlar kendi şereflerine sırt çevirmektedirler.</a:t>
            </a:r>
            <a:endParaRPr lang="tr-TR" sz="2000" dirty="0"/>
          </a:p>
        </p:txBody>
      </p:sp>
      <p:sp>
        <p:nvSpPr>
          <p:cNvPr id="4" name="Metin kutusu 3"/>
          <p:cNvSpPr txBox="1"/>
          <p:nvPr/>
        </p:nvSpPr>
        <p:spPr>
          <a:xfrm>
            <a:off x="9183328" y="0"/>
            <a:ext cx="3008671" cy="707886"/>
          </a:xfrm>
          <a:prstGeom prst="rect">
            <a:avLst/>
          </a:prstGeom>
          <a:noFill/>
        </p:spPr>
        <p:txBody>
          <a:bodyPr wrap="square" rtlCol="0">
            <a:spAutoFit/>
          </a:bodyPr>
          <a:lstStyle/>
          <a:p>
            <a:r>
              <a:rPr lang="tr-TR" b="1" i="0" dirty="0" err="1">
                <a:solidFill>
                  <a:srgbClr val="725945"/>
                </a:solidFill>
                <a:effectLst/>
                <a:latin typeface="Helvetica Neue"/>
              </a:rPr>
              <a:t>Mü'minûn</a:t>
            </a:r>
            <a:r>
              <a:rPr lang="tr-TR" sz="2000" b="1" dirty="0"/>
              <a:t> Suresi 23.sure</a:t>
            </a:r>
          </a:p>
          <a:p>
            <a:r>
              <a:rPr lang="tr-TR" sz="2000" b="1" dirty="0"/>
              <a:t>71 . Ayet </a:t>
            </a:r>
            <a:endParaRPr lang="tr-TR" sz="2000" dirty="0"/>
          </a:p>
        </p:txBody>
      </p:sp>
    </p:spTree>
    <p:extLst>
      <p:ext uri="{BB962C8B-B14F-4D97-AF65-F5344CB8AC3E}">
        <p14:creationId xmlns:p14="http://schemas.microsoft.com/office/powerpoint/2010/main" val="15083183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500" b="0" i="0" dirty="0">
                <a:solidFill>
                  <a:srgbClr val="725945"/>
                </a:solidFill>
                <a:effectLst/>
                <a:latin typeface="Elif1"/>
              </a:rPr>
              <a:t>بَلْ اَتَيْنَاهُمْ بِالْحَقِّ وَاِنَّهُمْ لَكَاذِبُونَ</a:t>
            </a:r>
            <a:r>
              <a:rPr lang="ar-AE" sz="4500" b="1" i="0" u="none" strike="noStrike" dirty="0">
                <a:solidFill>
                  <a:srgbClr val="725945"/>
                </a:solidFill>
                <a:effectLst/>
                <a:latin typeface="Elif1"/>
              </a:rPr>
              <a:t>﴿٩٠﴾</a:t>
            </a:r>
            <a:endParaRPr lang="tr-TR" sz="45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﴾90﴿</a:t>
            </a:r>
            <a:r>
              <a:rPr lang="tr-TR" b="1" i="1" dirty="0">
                <a:solidFill>
                  <a:srgbClr val="4A4A4A"/>
                </a:solidFill>
                <a:effectLst/>
                <a:latin typeface="Helvetica Neue"/>
              </a:rPr>
              <a:t>Doğrusu biz onlara hakkı bildirdik, onlar ise kesinlikle yalancıdırlar.</a:t>
            </a:r>
            <a:endParaRPr lang="tr-TR" sz="2000" dirty="0"/>
          </a:p>
        </p:txBody>
      </p:sp>
      <p:sp>
        <p:nvSpPr>
          <p:cNvPr id="4" name="Metin kutusu 3"/>
          <p:cNvSpPr txBox="1"/>
          <p:nvPr/>
        </p:nvSpPr>
        <p:spPr>
          <a:xfrm>
            <a:off x="9183328" y="0"/>
            <a:ext cx="3008671" cy="707886"/>
          </a:xfrm>
          <a:prstGeom prst="rect">
            <a:avLst/>
          </a:prstGeom>
          <a:noFill/>
        </p:spPr>
        <p:txBody>
          <a:bodyPr wrap="square" rtlCol="0">
            <a:spAutoFit/>
          </a:bodyPr>
          <a:lstStyle/>
          <a:p>
            <a:r>
              <a:rPr lang="tr-TR" b="1" i="0" dirty="0" err="1">
                <a:solidFill>
                  <a:srgbClr val="725945"/>
                </a:solidFill>
                <a:effectLst/>
                <a:latin typeface="Helvetica Neue"/>
              </a:rPr>
              <a:t>Mü'minûn</a:t>
            </a:r>
            <a:r>
              <a:rPr lang="tr-TR" sz="2000" b="1" dirty="0"/>
              <a:t> Suresi 23.sure</a:t>
            </a:r>
          </a:p>
          <a:p>
            <a:r>
              <a:rPr lang="tr-TR" sz="2000" b="1" dirty="0"/>
              <a:t>90 . Ayet </a:t>
            </a:r>
            <a:endParaRPr lang="tr-TR" sz="2000" dirty="0"/>
          </a:p>
        </p:txBody>
      </p:sp>
    </p:spTree>
    <p:extLst>
      <p:ext uri="{BB962C8B-B14F-4D97-AF65-F5344CB8AC3E}">
        <p14:creationId xmlns:p14="http://schemas.microsoft.com/office/powerpoint/2010/main" val="376358431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يَوْمَئِذٍ يُوَفّٖيهِمُ اللّٰهُ دٖينَهُمُ الْحَقَّ وَيَعْلَمُونَ اَنَّ اللّٰهَ هُوَ الْحَقُّ الْمُبٖينُ</a:t>
            </a:r>
            <a:r>
              <a:rPr lang="ar-AE" sz="3600" b="1" i="0" u="none" strike="noStrike" dirty="0">
                <a:solidFill>
                  <a:srgbClr val="725945"/>
                </a:solidFill>
                <a:effectLst/>
                <a:latin typeface="Elif1"/>
              </a:rPr>
              <a:t>﴿٢٥﴾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﴾25﴿</a:t>
            </a:r>
            <a:r>
              <a:rPr lang="tr-TR" b="1" i="1" dirty="0">
                <a:solidFill>
                  <a:srgbClr val="4A4A4A"/>
                </a:solidFill>
                <a:effectLst/>
                <a:latin typeface="Helvetica Neue"/>
              </a:rPr>
              <a:t>O gün Allah onlara hak ettikleri cezayı tastamam verecektir ve onlar Allah’ın apaçık gerçek olduğunu anlayacaklardır.</a:t>
            </a:r>
            <a:endParaRPr lang="tr-TR" sz="2000" dirty="0"/>
          </a:p>
        </p:txBody>
      </p:sp>
      <p:sp>
        <p:nvSpPr>
          <p:cNvPr id="4" name="Metin kutusu 3"/>
          <p:cNvSpPr txBox="1"/>
          <p:nvPr/>
        </p:nvSpPr>
        <p:spPr>
          <a:xfrm>
            <a:off x="9720387" y="0"/>
            <a:ext cx="2324130" cy="707886"/>
          </a:xfrm>
          <a:prstGeom prst="rect">
            <a:avLst/>
          </a:prstGeom>
          <a:noFill/>
        </p:spPr>
        <p:txBody>
          <a:bodyPr wrap="square" rtlCol="0">
            <a:spAutoFit/>
          </a:bodyPr>
          <a:lstStyle/>
          <a:p>
            <a:r>
              <a:rPr lang="tr-TR" b="1" dirty="0"/>
              <a:t>Nur</a:t>
            </a:r>
            <a:r>
              <a:rPr lang="tr-TR" sz="2000" b="1" dirty="0"/>
              <a:t> Suresi 24.sure</a:t>
            </a:r>
          </a:p>
          <a:p>
            <a:r>
              <a:rPr lang="tr-TR" sz="2000" b="1" dirty="0"/>
              <a:t>25 . Ayet </a:t>
            </a:r>
            <a:endParaRPr lang="tr-TR" sz="2000" dirty="0"/>
          </a:p>
        </p:txBody>
      </p:sp>
    </p:spTree>
    <p:extLst>
      <p:ext uri="{BB962C8B-B14F-4D97-AF65-F5344CB8AC3E}">
        <p14:creationId xmlns:p14="http://schemas.microsoft.com/office/powerpoint/2010/main" val="276816580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000" b="0" i="0" dirty="0">
                <a:solidFill>
                  <a:srgbClr val="725945"/>
                </a:solidFill>
                <a:effectLst/>
                <a:latin typeface="Elif1"/>
              </a:rPr>
              <a:t>وَاِنْ يَكُنْ لَهُمُ الْحَقُّ يَأْتُٓوا اِلَيْهِ مُذْعِنٖينَؕ</a:t>
            </a:r>
            <a:r>
              <a:rPr lang="ar-AE" sz="4000" b="1" i="0" u="none" strike="noStrike" dirty="0">
                <a:solidFill>
                  <a:srgbClr val="725945"/>
                </a:solidFill>
                <a:effectLst/>
                <a:latin typeface="Elif1"/>
              </a:rPr>
              <a:t>﴿٤٩﴾</a:t>
            </a:r>
            <a:endParaRPr lang="tr-TR" sz="40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﴾49﴿</a:t>
            </a:r>
            <a:r>
              <a:rPr lang="tr-TR" b="1" i="1" dirty="0">
                <a:solidFill>
                  <a:srgbClr val="4A4A4A"/>
                </a:solidFill>
                <a:effectLst/>
                <a:latin typeface="Helvetica Neue"/>
              </a:rPr>
              <a:t>Haklı çıkacaklarını bilirlerse koşarak ona geliyorlar.</a:t>
            </a:r>
            <a:endParaRPr lang="tr-TR" sz="2000" dirty="0"/>
          </a:p>
        </p:txBody>
      </p:sp>
      <p:sp>
        <p:nvSpPr>
          <p:cNvPr id="4" name="Metin kutusu 3"/>
          <p:cNvSpPr txBox="1"/>
          <p:nvPr/>
        </p:nvSpPr>
        <p:spPr>
          <a:xfrm>
            <a:off x="9720387" y="0"/>
            <a:ext cx="2324130" cy="707886"/>
          </a:xfrm>
          <a:prstGeom prst="rect">
            <a:avLst/>
          </a:prstGeom>
          <a:noFill/>
        </p:spPr>
        <p:txBody>
          <a:bodyPr wrap="square" rtlCol="0">
            <a:spAutoFit/>
          </a:bodyPr>
          <a:lstStyle/>
          <a:p>
            <a:r>
              <a:rPr lang="tr-TR" b="1" dirty="0"/>
              <a:t>Nur</a:t>
            </a:r>
            <a:r>
              <a:rPr lang="tr-TR" sz="2000" b="1" dirty="0"/>
              <a:t> Suresi 24.sure</a:t>
            </a:r>
          </a:p>
          <a:p>
            <a:r>
              <a:rPr lang="tr-TR" sz="2000" b="1" dirty="0"/>
              <a:t>49 . Ayet </a:t>
            </a:r>
            <a:endParaRPr lang="tr-TR" sz="2000" dirty="0"/>
          </a:p>
        </p:txBody>
      </p:sp>
    </p:spTree>
    <p:extLst>
      <p:ext uri="{BB962C8B-B14F-4D97-AF65-F5344CB8AC3E}">
        <p14:creationId xmlns:p14="http://schemas.microsoft.com/office/powerpoint/2010/main" val="13778068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اَلْمُلْكُ يَوْمَئِذٍۨ الْحَقُّ لِلرَّحْمٰنِؕ وَكَانَ يَوْماً عَلَى الْكَافِرٖينَ عَسٖيراً</a:t>
            </a:r>
            <a:r>
              <a:rPr lang="ar-AE" sz="3600" b="1" i="0" u="none" strike="noStrike" dirty="0">
                <a:solidFill>
                  <a:srgbClr val="725945"/>
                </a:solidFill>
                <a:effectLst/>
                <a:latin typeface="Elif1"/>
              </a:rPr>
              <a:t>﴿٢٦﴾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﴾26﴿</a:t>
            </a:r>
            <a:r>
              <a:rPr lang="tr-TR" b="1" i="1" dirty="0">
                <a:solidFill>
                  <a:srgbClr val="4A4A4A"/>
                </a:solidFill>
                <a:effectLst/>
                <a:latin typeface="Helvetica Neue"/>
              </a:rPr>
              <a:t>İşte o gün gerçek egemenlik </a:t>
            </a:r>
            <a:r>
              <a:rPr lang="tr-TR" b="1" i="1" dirty="0" err="1">
                <a:solidFill>
                  <a:srgbClr val="4A4A4A"/>
                </a:solidFill>
                <a:effectLst/>
                <a:latin typeface="Helvetica Neue"/>
              </a:rPr>
              <a:t>Rahmân’ındır</a:t>
            </a:r>
            <a:r>
              <a:rPr lang="tr-TR" b="1" i="1" dirty="0">
                <a:solidFill>
                  <a:srgbClr val="4A4A4A"/>
                </a:solidFill>
                <a:effectLst/>
                <a:latin typeface="Helvetica Neue"/>
              </a:rPr>
              <a:t> ve o gün inkârcılar için çok zor bir gün olacaktır.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Furkân</a:t>
            </a:r>
            <a:r>
              <a:rPr lang="tr-TR" sz="2000" b="1" dirty="0"/>
              <a:t> Suresi 25.sure</a:t>
            </a:r>
          </a:p>
          <a:p>
            <a:r>
              <a:rPr lang="tr-TR" sz="2000" b="1" dirty="0"/>
              <a:t>26 . Ayet </a:t>
            </a:r>
            <a:endParaRPr lang="tr-TR" sz="2000" dirty="0"/>
          </a:p>
        </p:txBody>
      </p:sp>
    </p:spTree>
    <p:extLst>
      <p:ext uri="{BB962C8B-B14F-4D97-AF65-F5344CB8AC3E}">
        <p14:creationId xmlns:p14="http://schemas.microsoft.com/office/powerpoint/2010/main" val="415654868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وَلَا يَأْتُونَكَ بِمَثَلٍ اِلَّا جِئْنَاكَ بِالْحَقِّ وَاَحْسَنَ تَفْسٖيراًؕ</a:t>
            </a:r>
            <a:r>
              <a:rPr lang="ar-AE" sz="3600" b="1" i="0" u="none" strike="noStrike" dirty="0">
                <a:solidFill>
                  <a:srgbClr val="725945"/>
                </a:solidFill>
                <a:effectLst/>
                <a:latin typeface="Elif1"/>
              </a:rPr>
              <a:t>﴿٣٣﴾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﴾33﴿</a:t>
            </a:r>
            <a:r>
              <a:rPr lang="tr-TR" b="1" i="1" dirty="0">
                <a:solidFill>
                  <a:srgbClr val="4A4A4A"/>
                </a:solidFill>
                <a:effectLst/>
                <a:latin typeface="Helvetica Neue"/>
              </a:rPr>
              <a:t>Onlar ne zaman bir talep ileri sürseler biz sana mutlaka kesin gerçeği ve en güzel açıklamayı bildiririz.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Furkân</a:t>
            </a:r>
            <a:r>
              <a:rPr lang="tr-TR" sz="2000" b="1" dirty="0"/>
              <a:t> Suresi 25.sure</a:t>
            </a:r>
          </a:p>
          <a:p>
            <a:r>
              <a:rPr lang="tr-TR" sz="2000" b="1" dirty="0"/>
              <a:t>33 . Ayet </a:t>
            </a:r>
            <a:endParaRPr lang="tr-TR" sz="2000" dirty="0"/>
          </a:p>
        </p:txBody>
      </p:sp>
    </p:spTree>
    <p:extLst>
      <p:ext uri="{BB962C8B-B14F-4D97-AF65-F5344CB8AC3E}">
        <p14:creationId xmlns:p14="http://schemas.microsoft.com/office/powerpoint/2010/main" val="28542052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فَتَوَكَّلْ عَلَى اللّٰهِؕ اِنَّكَ عَلَى الْحَقِّ الْمُبٖينِ</a:t>
            </a:r>
            <a:r>
              <a:rPr lang="ar-AE" sz="3600" b="1" i="0" u="none" strike="noStrike" dirty="0">
                <a:solidFill>
                  <a:srgbClr val="725945"/>
                </a:solidFill>
                <a:effectLst/>
                <a:latin typeface="Elif1"/>
              </a:rPr>
              <a:t>﴿٧٩﴾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﴾79﴿</a:t>
            </a:r>
            <a:r>
              <a:rPr lang="tr-TR" b="1" i="1" dirty="0">
                <a:solidFill>
                  <a:srgbClr val="4A4A4A"/>
                </a:solidFill>
                <a:effectLst/>
                <a:latin typeface="Helvetica Neue"/>
              </a:rPr>
              <a:t>O halde sen Allah’a güvenip dayan. Çünkü sen apaçık hakikat üzeresin.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Neml</a:t>
            </a:r>
            <a:r>
              <a:rPr lang="tr-TR" sz="2000" b="1" dirty="0"/>
              <a:t> Suresi 27 . sure</a:t>
            </a:r>
          </a:p>
          <a:p>
            <a:r>
              <a:rPr lang="tr-TR" sz="2000" b="1" dirty="0"/>
              <a:t>79 . Ayet </a:t>
            </a:r>
            <a:endParaRPr lang="tr-TR" sz="2000" dirty="0"/>
          </a:p>
        </p:txBody>
      </p:sp>
    </p:spTree>
    <p:extLst>
      <p:ext uri="{BB962C8B-B14F-4D97-AF65-F5344CB8AC3E}">
        <p14:creationId xmlns:p14="http://schemas.microsoft.com/office/powerpoint/2010/main" val="42033460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نَتْلُوا عَلَيْكَ مِنْ نَبَأِ مُوسٰى وَفِرْعَوْنَ بِالْحَقِّ لِقَوْمٍ يُؤْمِنُونَ</a:t>
            </a:r>
            <a:r>
              <a:rPr lang="ar-AE" sz="3600" b="1" i="0" u="none" strike="noStrike" dirty="0">
                <a:solidFill>
                  <a:srgbClr val="725945"/>
                </a:solidFill>
                <a:effectLst/>
                <a:latin typeface="Elif1"/>
              </a:rPr>
              <a:t>﴿٣﴾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a:t>
            </a:r>
            <a:r>
              <a:rPr lang="tr-TR" b="1" i="1" dirty="0">
                <a:solidFill>
                  <a:srgbClr val="4A4A4A"/>
                </a:solidFill>
                <a:effectLst/>
                <a:latin typeface="Helvetica Neue"/>
              </a:rPr>
              <a:t>İman eden bir topluluk için Mûsâ ile Firavun’un haberlerinden bir kısmını gerçek şekliyle sana anlatacağız.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Kasas</a:t>
            </a:r>
            <a:r>
              <a:rPr lang="tr-TR" sz="2000" b="1" dirty="0"/>
              <a:t> Suresi 28 . sure</a:t>
            </a:r>
          </a:p>
          <a:p>
            <a:r>
              <a:rPr lang="tr-TR" sz="2000" b="1" dirty="0"/>
              <a:t>3 . Ayet </a:t>
            </a:r>
            <a:endParaRPr lang="tr-TR" sz="2000" dirty="0"/>
          </a:p>
        </p:txBody>
      </p:sp>
    </p:spTree>
    <p:extLst>
      <p:ext uri="{BB962C8B-B14F-4D97-AF65-F5344CB8AC3E}">
        <p14:creationId xmlns:p14="http://schemas.microsoft.com/office/powerpoint/2010/main" val="1165513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فَرَدَدْنَاهُ اِلٰٓى اُمِّهٖ كَيْ تَقَرَّ عَيْنُهَا وَلَا تَحْزَنَ وَلِتَعْلَمَ اَنَّ وَعْدَ اللّٰهِ حَقٌّ وَلٰكِنَّ اَكْثَرَهُمْ لَا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يَعْلَمُونَࣖ</a:t>
            </a:r>
            <a:r>
              <a:rPr lang="ar-AE" sz="3600" b="1" i="0" u="none" strike="noStrike" dirty="0">
                <a:solidFill>
                  <a:srgbClr val="725945"/>
                </a:solidFill>
                <a:effectLst/>
                <a:latin typeface="Elif1"/>
              </a:rPr>
              <a:t>﴿١٣﴾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﴾13﴿</a:t>
            </a:r>
            <a:r>
              <a:rPr lang="tr-TR" b="1" i="1" dirty="0">
                <a:solidFill>
                  <a:srgbClr val="4A4A4A"/>
                </a:solidFill>
                <a:effectLst/>
                <a:latin typeface="Helvetica Neue"/>
              </a:rPr>
              <a:t>Böylelikle biz annesinin gönlü rahatlasın, gam çekmesin ve Allah’ın vaadinin gerçek olduğunu bilsin diye onu annesine geri verdik; fakat oradakilerin çoğu bunu bilmiyorlardı.</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Kasas</a:t>
            </a:r>
            <a:r>
              <a:rPr lang="tr-TR" sz="2000" b="1" dirty="0"/>
              <a:t> Suresi 28 . sure</a:t>
            </a:r>
          </a:p>
          <a:p>
            <a:r>
              <a:rPr lang="tr-TR" sz="2000" b="1" dirty="0"/>
              <a:t>13 . Ayet </a:t>
            </a:r>
            <a:endParaRPr lang="tr-TR" sz="2000" dirty="0"/>
          </a:p>
        </p:txBody>
      </p:sp>
    </p:spTree>
    <p:extLst>
      <p:ext uri="{BB962C8B-B14F-4D97-AF65-F5344CB8AC3E}">
        <p14:creationId xmlns:p14="http://schemas.microsoft.com/office/powerpoint/2010/main" val="22999365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وَاسْتَكْبَرَ هُوَ وَجُنُودُهُ فِي الْاَرْضِ بِغَيْرِ الْحَقِّ وَظَنُّٓوا اَنَّهُمْ اِلَيْنَا لَا يُرْجَعُونَ</a:t>
            </a:r>
            <a:r>
              <a:rPr lang="ar-AE" sz="3600" b="1" i="0" u="none" strike="noStrike" dirty="0">
                <a:solidFill>
                  <a:srgbClr val="725945"/>
                </a:solidFill>
                <a:effectLst/>
                <a:latin typeface="Elif1"/>
              </a:rPr>
              <a:t>﴿٣٩﴾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﴾39﴿</a:t>
            </a:r>
            <a:r>
              <a:rPr lang="tr-TR" b="1" i="1" dirty="0">
                <a:solidFill>
                  <a:srgbClr val="4A4A4A"/>
                </a:solidFill>
                <a:effectLst/>
                <a:latin typeface="Helvetica Neue"/>
              </a:rPr>
              <a:t>Firavun ve askerleri, bize döndürülmeyeceklerini sanarak yeryüzünde haksız yere büyüklük tasladılar.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Kasas</a:t>
            </a:r>
            <a:r>
              <a:rPr lang="tr-TR" sz="2000" b="1" dirty="0"/>
              <a:t> Suresi 28 . sure</a:t>
            </a:r>
          </a:p>
          <a:p>
            <a:r>
              <a:rPr lang="tr-TR" sz="2000" b="1" dirty="0"/>
              <a:t>39 . Ayet </a:t>
            </a:r>
            <a:endParaRPr lang="tr-TR" sz="2000" dirty="0"/>
          </a:p>
        </p:txBody>
      </p:sp>
    </p:spTree>
    <p:extLst>
      <p:ext uri="{BB962C8B-B14F-4D97-AF65-F5344CB8AC3E}">
        <p14:creationId xmlns:p14="http://schemas.microsoft.com/office/powerpoint/2010/main" val="4474388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فَلَمَّا جَٓاءَهُمُ الْحَقُّ مِنْ عِنْدِنَا قَالُوا لَوْلَٓا اُو۫تِيَ مِثْلَ مَٓا اُو۫تِيَ مُوسٰىؕ اَوَلَمْ يَكْفُرُوا بِمَٓا اُو۫تِيَ</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مُوسٰى مِنْ قَبْلُۚ قَالُوا سِحْرَانِ تَظَاهَرَاࣞ وَقَالُٓوا اِنَّا بِكُلٍّ كَافِرُونَ</a:t>
            </a:r>
            <a:r>
              <a:rPr lang="ar-AE" sz="3600" b="1" i="0" u="none" strike="noStrike" dirty="0">
                <a:solidFill>
                  <a:srgbClr val="725945"/>
                </a:solidFill>
                <a:effectLst/>
                <a:latin typeface="Elif1"/>
              </a:rPr>
              <a:t>﴿٤٨﴾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﴾48﴿</a:t>
            </a:r>
            <a:r>
              <a:rPr lang="tr-TR" sz="2000" b="1" i="1" dirty="0">
                <a:solidFill>
                  <a:srgbClr val="4A4A4A"/>
                </a:solidFill>
                <a:effectLst/>
                <a:latin typeface="Helvetica Neue"/>
              </a:rPr>
              <a:t>Fakat onlara tarafımızdan o gerçek (Kur’an) gelince, “Ona da Mûsâ’ya verilenin benzeri verilmeli değil miydi?” dediler. Peki daha önce Mûsâ’ya verileni de inkâr etmemişler miydi? “Birbirini destekleyen iki sihir!” demişler ve eklemişlerdi: “Doğrusu biz hiçbirine inanmıyoruz.”</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Kasas</a:t>
            </a:r>
            <a:r>
              <a:rPr lang="tr-TR" sz="2000" b="1" dirty="0"/>
              <a:t> Suresi 28 . sure</a:t>
            </a:r>
          </a:p>
          <a:p>
            <a:r>
              <a:rPr lang="tr-TR" sz="2000" b="1" dirty="0"/>
              <a:t>48 . Ayet </a:t>
            </a:r>
            <a:endParaRPr lang="tr-TR" sz="2000" dirty="0"/>
          </a:p>
        </p:txBody>
      </p:sp>
    </p:spTree>
    <p:extLst>
      <p:ext uri="{BB962C8B-B14F-4D97-AF65-F5344CB8AC3E}">
        <p14:creationId xmlns:p14="http://schemas.microsoft.com/office/powerpoint/2010/main" val="78116209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وَاِذَا يُتْلٰى عَلَيْهِمْ قَالُٓوا اٰمَنَّا بِهٖٓ اِنَّهُ الْحَقُّ مِنْ رَبِّنَٓا اِنَّا كُنَّا مِنْ قَبْلِهٖ مُسْلِمٖينَ</a:t>
            </a:r>
            <a:r>
              <a:rPr lang="ar-AE" sz="3600" b="1" i="0" u="none" strike="noStrike" dirty="0">
                <a:solidFill>
                  <a:srgbClr val="725945"/>
                </a:solidFill>
                <a:effectLst/>
                <a:latin typeface="Elif1"/>
              </a:rPr>
              <a:t>﴿٥٣﴾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﴾53﴿</a:t>
            </a:r>
            <a:r>
              <a:rPr lang="tr-TR" b="1" i="1" dirty="0">
                <a:solidFill>
                  <a:srgbClr val="4A4A4A"/>
                </a:solidFill>
                <a:effectLst/>
                <a:latin typeface="Helvetica Neue"/>
              </a:rPr>
              <a:t>Onlara Kur’an okunduğu zaman, “Ona iman ettik, şüphesiz o rabbimizden gelmiş gerçeğin kendisidir. Esasen biz bundan önce de rabbimize boyun eğmiştik” derler.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Kasas</a:t>
            </a:r>
            <a:r>
              <a:rPr lang="tr-TR" sz="2000" b="1" dirty="0"/>
              <a:t> Suresi 28 . sure</a:t>
            </a:r>
          </a:p>
          <a:p>
            <a:r>
              <a:rPr lang="tr-TR" sz="2000" b="1" dirty="0"/>
              <a:t>53 . Ayet </a:t>
            </a:r>
            <a:endParaRPr lang="tr-TR" sz="2000" dirty="0"/>
          </a:p>
        </p:txBody>
      </p:sp>
    </p:spTree>
    <p:extLst>
      <p:ext uri="{BB962C8B-B14F-4D97-AF65-F5344CB8AC3E}">
        <p14:creationId xmlns:p14="http://schemas.microsoft.com/office/powerpoint/2010/main" val="7290671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12684"/>
            <a:ext cx="12192000" cy="1204331"/>
          </a:xfrm>
        </p:spPr>
        <p:txBody>
          <a:bodyPr>
            <a:noAutofit/>
          </a:bodyPr>
          <a:lstStyle/>
          <a:p>
            <a:pPr rtl="1"/>
            <a:r>
              <a:rPr lang="ar-AE" sz="3600" b="0" i="0" dirty="0">
                <a:solidFill>
                  <a:srgbClr val="725945"/>
                </a:solidFill>
                <a:effectLst/>
                <a:latin typeface="Elif1"/>
              </a:rPr>
              <a:t>وَنَزَعْنَا مِنْ كُلِّ اُمَّةٍ شَهٖيداً فَقُلْنَا هَاتُوا بُرْهَانَكُمْ فَعَلِمُٓوا اَنَّ الْحَقَّ لِلّٰهِ وَضَلَّ عَنْهُمْ مَا كَانُوا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يَفْتَرُونَࣖ</a:t>
            </a:r>
            <a:r>
              <a:rPr lang="ar-AE" sz="3600" b="1" i="0" u="none" strike="noStrike" dirty="0">
                <a:solidFill>
                  <a:srgbClr val="725945"/>
                </a:solidFill>
                <a:effectLst/>
                <a:latin typeface="Elif1"/>
              </a:rPr>
              <a:t>﴿٧٥﴾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﴾75﴿</a:t>
            </a:r>
            <a:r>
              <a:rPr lang="tr-TR" b="1" i="1" dirty="0">
                <a:solidFill>
                  <a:srgbClr val="4A4A4A"/>
                </a:solidFill>
                <a:effectLst/>
                <a:latin typeface="Helvetica Neue"/>
              </a:rPr>
              <a:t>Her ümmetten bir şahit çıkarıp, “Kesin delilinizi getirin!” diyeceğiz. O zaman anlarlar ki hakikat Allah’a mahsustur ve </a:t>
            </a:r>
            <a:r>
              <a:rPr lang="tr-TR" b="1" i="1" dirty="0" err="1">
                <a:solidFill>
                  <a:srgbClr val="4A4A4A"/>
                </a:solidFill>
                <a:effectLst/>
                <a:latin typeface="Helvetica Neue"/>
              </a:rPr>
              <a:t>uydurageldikleri</a:t>
            </a:r>
            <a:r>
              <a:rPr lang="tr-TR" b="1" i="1" dirty="0">
                <a:solidFill>
                  <a:srgbClr val="4A4A4A"/>
                </a:solidFill>
                <a:effectLst/>
                <a:latin typeface="Helvetica Neue"/>
              </a:rPr>
              <a:t> şeyler (putlar) kendilerini bırakıp gitmişlerdir.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Kasas</a:t>
            </a:r>
            <a:r>
              <a:rPr lang="tr-TR" sz="2000" b="1" dirty="0"/>
              <a:t> Suresi 28 . sure</a:t>
            </a:r>
          </a:p>
          <a:p>
            <a:r>
              <a:rPr lang="tr-TR" sz="2000" b="1" dirty="0"/>
              <a:t>75 . Ayet </a:t>
            </a:r>
            <a:endParaRPr lang="tr-TR" sz="2000" dirty="0"/>
          </a:p>
        </p:txBody>
      </p:sp>
    </p:spTree>
    <p:extLst>
      <p:ext uri="{BB962C8B-B14F-4D97-AF65-F5344CB8AC3E}">
        <p14:creationId xmlns:p14="http://schemas.microsoft.com/office/powerpoint/2010/main" val="395624086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وَمَنْ اَظْلَمُ مِمَّنِ افْتَرٰى عَلَى اللّٰهِ كَذِباً اَوْ كَذَّبَ بِالْحَقِّ لَمَّا جَٓاءَهُؕ اَلَيْسَ فٖي جَهَنَّمَ مَثْوًى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لِلْكَافِرٖينَ</a:t>
            </a:r>
            <a:r>
              <a:rPr lang="ar-AE" sz="3600" b="1" i="0" u="none" strike="noStrike" dirty="0">
                <a:solidFill>
                  <a:srgbClr val="725945"/>
                </a:solidFill>
                <a:effectLst/>
                <a:latin typeface="Elif1"/>
              </a:rPr>
              <a:t>﴿٦٨﴾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﴾68﴿</a:t>
            </a:r>
            <a:r>
              <a:rPr lang="tr-TR" b="1" i="1" dirty="0">
                <a:solidFill>
                  <a:srgbClr val="4A4A4A"/>
                </a:solidFill>
                <a:effectLst/>
                <a:latin typeface="Helvetica Neue"/>
              </a:rPr>
              <a:t>Allah hakkında yalan yanlış şeyler uyduran yahut kendisine hakikat geldiğinde onu yalan sayandan daha zalimi kimdir! Cehennemde inkârcılar için kalacak yer mi yok!</a:t>
            </a:r>
            <a:endParaRPr lang="tr-TR" sz="2000" dirty="0"/>
          </a:p>
        </p:txBody>
      </p:sp>
      <p:sp>
        <p:nvSpPr>
          <p:cNvPr id="4" name="Metin kutusu 3"/>
          <p:cNvSpPr txBox="1"/>
          <p:nvPr/>
        </p:nvSpPr>
        <p:spPr>
          <a:xfrm>
            <a:off x="9271819" y="0"/>
            <a:ext cx="2920181" cy="707886"/>
          </a:xfrm>
          <a:prstGeom prst="rect">
            <a:avLst/>
          </a:prstGeom>
          <a:noFill/>
        </p:spPr>
        <p:txBody>
          <a:bodyPr wrap="square" rtlCol="0">
            <a:spAutoFit/>
          </a:bodyPr>
          <a:lstStyle/>
          <a:p>
            <a:r>
              <a:rPr lang="tr-TR" b="1" dirty="0" err="1"/>
              <a:t>Ankebût</a:t>
            </a:r>
            <a:r>
              <a:rPr lang="tr-TR" sz="2000" b="1" dirty="0"/>
              <a:t> Suresi 29 . sure</a:t>
            </a:r>
          </a:p>
          <a:p>
            <a:r>
              <a:rPr lang="tr-TR" sz="2000" b="1" dirty="0"/>
              <a:t>68. Ayet </a:t>
            </a:r>
            <a:endParaRPr lang="tr-TR" sz="2000" dirty="0"/>
          </a:p>
        </p:txBody>
      </p:sp>
    </p:spTree>
    <p:extLst>
      <p:ext uri="{BB962C8B-B14F-4D97-AF65-F5344CB8AC3E}">
        <p14:creationId xmlns:p14="http://schemas.microsoft.com/office/powerpoint/2010/main" val="353390562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فَاٰتِ ذَا الْقُرْبٰى حَقَّهُ وَالْمِسْكٖينَ وَابْنَ السَّبٖيلِؕ ذٰلِكَ خَيْرٌ لِلَّذٖينَ يُرٖيدُونَ وَجْهَ اللّٰهِؗ وَاُو۬لٰٓئِكَ 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الْمُفْلِحُونَ</a:t>
            </a:r>
            <a:r>
              <a:rPr lang="ar-AE" sz="3600" b="1" i="0" u="none" strike="noStrike" dirty="0">
                <a:solidFill>
                  <a:srgbClr val="725945"/>
                </a:solidFill>
                <a:effectLst/>
                <a:latin typeface="Elif1"/>
              </a:rPr>
              <a:t>﴿٣٨﴾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﴾38﴿</a:t>
            </a:r>
            <a:r>
              <a:rPr lang="tr-TR" b="1" i="1" dirty="0">
                <a:solidFill>
                  <a:srgbClr val="4A4A4A"/>
                </a:solidFill>
                <a:effectLst/>
                <a:latin typeface="Helvetica Neue"/>
              </a:rPr>
              <a:t>O halde akrabaya da hakkını ver, yoksula ve yolda kalmışa da. Bu, Allah’ın hoşnutluğunu isteyenler için en iyisidir. İşte gerçek kurtuluşa erenler de onlardır.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a:t>Rum</a:t>
            </a:r>
            <a:r>
              <a:rPr lang="tr-TR" sz="2000" b="1" dirty="0"/>
              <a:t> Suresi 30 . sure</a:t>
            </a:r>
          </a:p>
          <a:p>
            <a:r>
              <a:rPr lang="tr-TR" sz="2000" b="1" dirty="0"/>
              <a:t>38 . Ayet </a:t>
            </a:r>
            <a:endParaRPr lang="tr-TR" sz="2000" dirty="0"/>
          </a:p>
        </p:txBody>
      </p:sp>
    </p:spTree>
    <p:extLst>
      <p:ext uri="{BB962C8B-B14F-4D97-AF65-F5344CB8AC3E}">
        <p14:creationId xmlns:p14="http://schemas.microsoft.com/office/powerpoint/2010/main" val="3635926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وَلَقَدْ اَرْسَلْنَا مِنْ قَبْلِكَ رُسُلاً اِلٰى قَوْمِهِمْ فَجَٓاؤُ۫هُمْ بِالْبَيِّنَاتِ فَانْتَقَمْنَا مِنَ الَّذٖينَ اَجْرَمُواؕ وَكَانَ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حَقاًّ عَلَيْنَا نَصْرُ الْمُؤْمِنٖينَ</a:t>
            </a:r>
            <a:r>
              <a:rPr lang="ar-AE" sz="3600" b="1" i="0" u="none" strike="noStrike" dirty="0">
                <a:solidFill>
                  <a:srgbClr val="725945"/>
                </a:solidFill>
                <a:effectLst/>
                <a:latin typeface="Elif1"/>
              </a:rPr>
              <a:t>﴿٤٧﴾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﴾47﴿</a:t>
            </a:r>
            <a:r>
              <a:rPr lang="tr-TR" sz="2000" b="1" i="1" dirty="0">
                <a:solidFill>
                  <a:srgbClr val="4A4A4A"/>
                </a:solidFill>
                <a:effectLst/>
                <a:latin typeface="Helvetica Neue"/>
              </a:rPr>
              <a:t>Andolsun senden önce biz nice peygamberleri kendi kavimlerine gönderdik. Peygamberler onlara apaçık </a:t>
            </a:r>
            <a:r>
              <a:rPr lang="tr-TR" sz="2000" b="1" i="1" dirty="0" err="1">
                <a:solidFill>
                  <a:srgbClr val="4A4A4A"/>
                </a:solidFill>
                <a:effectLst/>
                <a:latin typeface="Helvetica Neue"/>
              </a:rPr>
              <a:t>mûcizeler</a:t>
            </a:r>
            <a:r>
              <a:rPr lang="tr-TR" sz="2000" b="1" i="1" dirty="0">
                <a:solidFill>
                  <a:srgbClr val="4A4A4A"/>
                </a:solidFill>
                <a:effectLst/>
                <a:latin typeface="Helvetica Neue"/>
              </a:rPr>
              <a:t> getirdiler. Buna rağmen suç işleyenlere hak ettikleri cezayı verdik. İnananlara yardım etmek de bize düşer.</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a:t>Rum</a:t>
            </a:r>
            <a:r>
              <a:rPr lang="tr-TR" sz="2000" b="1" dirty="0"/>
              <a:t> Suresi 30 . sure</a:t>
            </a:r>
          </a:p>
          <a:p>
            <a:r>
              <a:rPr lang="tr-TR" sz="2000" b="1" dirty="0"/>
              <a:t>47 . Ayet </a:t>
            </a:r>
            <a:endParaRPr lang="tr-TR" sz="2000" dirty="0"/>
          </a:p>
        </p:txBody>
      </p:sp>
    </p:spTree>
    <p:extLst>
      <p:ext uri="{BB962C8B-B14F-4D97-AF65-F5344CB8AC3E}">
        <p14:creationId xmlns:p14="http://schemas.microsoft.com/office/powerpoint/2010/main" val="117581259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500" b="0" i="0" dirty="0">
                <a:solidFill>
                  <a:srgbClr val="725945"/>
                </a:solidFill>
                <a:effectLst/>
                <a:latin typeface="Elif1"/>
              </a:rPr>
              <a:t>فَاصْبِرْ اِنَّ وَعْدَ اللّٰهِ حَقٌّ وَلَا يَسْتَخِفَّنَّكَ الَّذٖينَ لَا يُوقِنُونَ</a:t>
            </a:r>
            <a:r>
              <a:rPr lang="ar-AE" sz="4500" b="1" i="0" u="none" strike="noStrike" dirty="0">
                <a:solidFill>
                  <a:srgbClr val="725945"/>
                </a:solidFill>
                <a:effectLst/>
                <a:latin typeface="Elif1"/>
              </a:rPr>
              <a:t>﴿٦٠﴾</a:t>
            </a:r>
            <a:endParaRPr lang="tr-TR" sz="45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﴾60﴿</a:t>
            </a:r>
            <a:r>
              <a:rPr lang="tr-TR" b="1" i="1" dirty="0">
                <a:solidFill>
                  <a:srgbClr val="4A4A4A"/>
                </a:solidFill>
                <a:effectLst/>
                <a:latin typeface="Helvetica Neue"/>
              </a:rPr>
              <a:t>Şimdi sen sabret. Bil ki Allah’ın vaadi gerçektir. İnanmayanlar sakın seni yolundan çevirmesin!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a:t>Rum</a:t>
            </a:r>
            <a:r>
              <a:rPr lang="tr-TR" sz="2000" b="1" dirty="0"/>
              <a:t> Suresi 30 . sure</a:t>
            </a:r>
          </a:p>
          <a:p>
            <a:r>
              <a:rPr lang="tr-TR" sz="2000" b="1" dirty="0"/>
              <a:t>60 . Ayet </a:t>
            </a:r>
            <a:endParaRPr lang="tr-TR" sz="2000" dirty="0"/>
          </a:p>
        </p:txBody>
      </p:sp>
    </p:spTree>
    <p:extLst>
      <p:ext uri="{BB962C8B-B14F-4D97-AF65-F5344CB8AC3E}">
        <p14:creationId xmlns:p14="http://schemas.microsoft.com/office/powerpoint/2010/main" val="238970463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خَالِدٖينَ فٖيهَاؕ وَعْدَ اللّٰهِ حَقاًّؕ وَهُوَ الْعَزٖيزُ الْحَكٖيمُ</a:t>
            </a:r>
            <a:r>
              <a:rPr lang="ar-AE" sz="3600" b="1" i="0" u="none" strike="noStrike" dirty="0">
                <a:solidFill>
                  <a:srgbClr val="725945"/>
                </a:solidFill>
                <a:effectLst/>
                <a:latin typeface="Elif1"/>
              </a:rPr>
              <a:t>﴿٩﴾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600" b="1" i="1" u="none" strike="noStrike" dirty="0">
                <a:solidFill>
                  <a:srgbClr val="725945"/>
                </a:solidFill>
                <a:effectLst/>
                <a:latin typeface="Helvetica Neue"/>
              </a:rPr>
              <a:t>﴾9﴿</a:t>
            </a:r>
            <a:r>
              <a:rPr lang="tr-TR" sz="1600" b="1" i="1" dirty="0">
                <a:solidFill>
                  <a:srgbClr val="4A4A4A"/>
                </a:solidFill>
                <a:effectLst/>
                <a:latin typeface="Helvetica Neue"/>
              </a:rPr>
              <a:t>İman edip dünya ve </a:t>
            </a:r>
            <a:r>
              <a:rPr lang="tr-TR" sz="1600" b="1" i="1" dirty="0" err="1">
                <a:solidFill>
                  <a:srgbClr val="4A4A4A"/>
                </a:solidFill>
                <a:effectLst/>
                <a:latin typeface="Helvetica Neue"/>
              </a:rPr>
              <a:t>âhiret</a:t>
            </a:r>
            <a:r>
              <a:rPr lang="tr-TR" sz="1600" b="1" i="1" dirty="0">
                <a:solidFill>
                  <a:srgbClr val="4A4A4A"/>
                </a:solidFill>
                <a:effectLst/>
                <a:latin typeface="Helvetica Neue"/>
              </a:rPr>
              <a:t> için yararlı işler yapanlara gelince, onları da nimetlerle dolu, içinde ebedî kalacakları cennetler bekliyor. Bunu Allah gerçek olarak </a:t>
            </a:r>
            <a:r>
              <a:rPr lang="tr-TR" sz="1600" b="1" i="1" dirty="0" err="1">
                <a:solidFill>
                  <a:srgbClr val="4A4A4A"/>
                </a:solidFill>
                <a:effectLst/>
                <a:latin typeface="Helvetica Neue"/>
              </a:rPr>
              <a:t>vaad</a:t>
            </a:r>
            <a:r>
              <a:rPr lang="tr-TR" sz="1600" b="1" i="1" dirty="0">
                <a:solidFill>
                  <a:srgbClr val="4A4A4A"/>
                </a:solidFill>
                <a:effectLst/>
                <a:latin typeface="Helvetica Neue"/>
              </a:rPr>
              <a:t> etmiştir. O </a:t>
            </a:r>
            <a:r>
              <a:rPr lang="tr-TR" sz="1600" b="1" i="1" dirty="0" err="1">
                <a:solidFill>
                  <a:srgbClr val="4A4A4A"/>
                </a:solidFill>
                <a:effectLst/>
                <a:latin typeface="Helvetica Neue"/>
              </a:rPr>
              <a:t>azîzdir</a:t>
            </a:r>
            <a:r>
              <a:rPr lang="tr-TR" sz="1600" b="1" i="1" dirty="0">
                <a:solidFill>
                  <a:srgbClr val="4A4A4A"/>
                </a:solidFill>
                <a:effectLst/>
                <a:latin typeface="Helvetica Neue"/>
              </a:rPr>
              <a:t>, hakîmdir.</a:t>
            </a:r>
            <a:endParaRPr lang="tr-TR" sz="1800" dirty="0"/>
          </a:p>
        </p:txBody>
      </p:sp>
      <p:sp>
        <p:nvSpPr>
          <p:cNvPr id="4" name="Metin kutusu 3"/>
          <p:cNvSpPr txBox="1"/>
          <p:nvPr/>
        </p:nvSpPr>
        <p:spPr>
          <a:xfrm>
            <a:off x="9193161" y="0"/>
            <a:ext cx="2998839" cy="707886"/>
          </a:xfrm>
          <a:prstGeom prst="rect">
            <a:avLst/>
          </a:prstGeom>
          <a:noFill/>
        </p:spPr>
        <p:txBody>
          <a:bodyPr wrap="square" rtlCol="0">
            <a:spAutoFit/>
          </a:bodyPr>
          <a:lstStyle/>
          <a:p>
            <a:r>
              <a:rPr lang="tr-TR" b="1" dirty="0"/>
              <a:t>Lokman </a:t>
            </a:r>
            <a:r>
              <a:rPr lang="tr-TR" sz="2000" b="1" dirty="0"/>
              <a:t>Suresi 31 . sure</a:t>
            </a:r>
          </a:p>
          <a:p>
            <a:r>
              <a:rPr lang="tr-TR" sz="2000" b="1" dirty="0"/>
              <a:t>9 . Ayet </a:t>
            </a:r>
            <a:endParaRPr lang="tr-TR" sz="2000" dirty="0"/>
          </a:p>
        </p:txBody>
      </p:sp>
    </p:spTree>
    <p:extLst>
      <p:ext uri="{BB962C8B-B14F-4D97-AF65-F5344CB8AC3E}">
        <p14:creationId xmlns:p14="http://schemas.microsoft.com/office/powerpoint/2010/main" val="277814117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ذٰلِكَ بِاَنَّ اللّٰهَ هُوَ الْحَقُّ وَاَنَّ مَا يَدْعُونَ مِنْ دُونِهِ الْبَاطِلُۙ وَاَنَّ اللّٰهَ هُوَ الْعَلِيُّ الْكَبٖيرُࣖ</a:t>
            </a:r>
            <a:r>
              <a:rPr lang="ar-AE" sz="3600" b="1" i="0" u="none" strike="noStrike" dirty="0">
                <a:solidFill>
                  <a:srgbClr val="725945"/>
                </a:solidFill>
                <a:effectLst/>
                <a:latin typeface="Elif1"/>
              </a:rPr>
              <a:t>﴿٣٠﴾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600" b="1" i="1" u="none" strike="noStrike" dirty="0">
                <a:solidFill>
                  <a:srgbClr val="725945"/>
                </a:solidFill>
                <a:effectLst/>
                <a:latin typeface="Helvetica Neue"/>
              </a:rPr>
              <a:t>﴾30﴿</a:t>
            </a:r>
            <a:r>
              <a:rPr lang="tr-TR" sz="1600" b="1" i="1" dirty="0">
                <a:solidFill>
                  <a:srgbClr val="4A4A4A"/>
                </a:solidFill>
                <a:effectLst/>
                <a:latin typeface="Helvetica Neue"/>
              </a:rPr>
              <a:t>Bu böyledir, zira Allah hakikatin kendisidir; O’nun dışında taptıkları şeyler ise asılsızdır ve Allah, yalnızca O, çok yücedir, çok büyüktür.</a:t>
            </a:r>
            <a:endParaRPr lang="tr-TR" sz="1800" dirty="0"/>
          </a:p>
        </p:txBody>
      </p:sp>
      <p:sp>
        <p:nvSpPr>
          <p:cNvPr id="4" name="Metin kutusu 3"/>
          <p:cNvSpPr txBox="1"/>
          <p:nvPr/>
        </p:nvSpPr>
        <p:spPr>
          <a:xfrm>
            <a:off x="9193161" y="0"/>
            <a:ext cx="2998839" cy="707886"/>
          </a:xfrm>
          <a:prstGeom prst="rect">
            <a:avLst/>
          </a:prstGeom>
          <a:noFill/>
        </p:spPr>
        <p:txBody>
          <a:bodyPr wrap="square" rtlCol="0">
            <a:spAutoFit/>
          </a:bodyPr>
          <a:lstStyle/>
          <a:p>
            <a:r>
              <a:rPr lang="tr-TR" b="1" dirty="0"/>
              <a:t>Lokman </a:t>
            </a:r>
            <a:r>
              <a:rPr lang="tr-TR" sz="2000" b="1" dirty="0"/>
              <a:t>Suresi 31 . sure</a:t>
            </a:r>
          </a:p>
          <a:p>
            <a:r>
              <a:rPr lang="tr-TR" sz="2000" b="1" dirty="0"/>
              <a:t>30 . Ayet </a:t>
            </a:r>
            <a:endParaRPr lang="tr-TR" sz="2000" dirty="0"/>
          </a:p>
        </p:txBody>
      </p:sp>
    </p:spTree>
    <p:extLst>
      <p:ext uri="{BB962C8B-B14F-4D97-AF65-F5344CB8AC3E}">
        <p14:creationId xmlns:p14="http://schemas.microsoft.com/office/powerpoint/2010/main" val="30669492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35703"/>
            <a:ext cx="12192000" cy="1204331"/>
          </a:xfrm>
        </p:spPr>
        <p:txBody>
          <a:bodyPr>
            <a:noAutofit/>
          </a:bodyPr>
          <a:lstStyle/>
          <a:p>
            <a:pPr rtl="1"/>
            <a:r>
              <a:rPr lang="ar-AE" sz="3600" dirty="0"/>
              <a:t>يَٓا اَيُّهَا النَّاسُ اتَّقُوا رَبَّكُمْ وَاخْشَوْا يَوْماً لَا يَجْزٖي وَالِدٌ عَنْ وَلَدِهٖؗ وَلَا مَوْلُودٌ هُوَ جَازٍ عَنْ</a:t>
            </a:r>
            <a:r>
              <a:rPr lang="tr-TR" sz="3600" dirty="0"/>
              <a:t/>
            </a:r>
            <a:br>
              <a:rPr lang="tr-TR" sz="3600" dirty="0"/>
            </a:br>
            <a:r>
              <a:rPr lang="tr-TR" sz="3600" dirty="0"/>
              <a:t/>
            </a:r>
            <a:br>
              <a:rPr lang="tr-TR" sz="3600" dirty="0"/>
            </a:br>
            <a:r>
              <a:rPr lang="ar-AE" sz="3600" dirty="0"/>
              <a:t> وَالِدِهٖ شَيْـٔاًؕ اِنَّ وَعْدَ اللّٰهِ حَقٌّ فَلَا تَغُرَّنَّكُمُ الْحَيٰوةُ الدُّنْيَاࣞ وَلَا يَغُرَّنَّكُمْ بِاللّٰهِ الْغَرُورُ</a:t>
            </a:r>
            <a:r>
              <a:rPr lang="ar-AE" sz="3600" b="1" dirty="0"/>
              <a:t>﴿٣٣﴾</a:t>
            </a:r>
            <a:endParaRPr lang="tr-TR" sz="3600" dirty="0"/>
          </a:p>
        </p:txBody>
      </p:sp>
      <p:sp>
        <p:nvSpPr>
          <p:cNvPr id="3" name="Alt Başlık 2"/>
          <p:cNvSpPr>
            <a:spLocks noGrp="1"/>
          </p:cNvSpPr>
          <p:nvPr>
            <p:ph type="subTitle" idx="1"/>
          </p:nvPr>
        </p:nvSpPr>
        <p:spPr>
          <a:xfrm>
            <a:off x="0" y="4415468"/>
            <a:ext cx="12192000" cy="1655762"/>
          </a:xfrm>
        </p:spPr>
        <p:txBody>
          <a:bodyPr>
            <a:normAutofit/>
          </a:bodyPr>
          <a:lstStyle/>
          <a:p>
            <a:r>
              <a:rPr lang="tr-TR" sz="2000" b="1" i="1" dirty="0"/>
              <a:t>﴾33﴿Ey insanlar! Rabbinize saygısızlıktan sakının; hiçbir babanın evlâdından fayda göremeyeceği, evlâdın da babasından hiçbir yarar sağlayamayacağı bir günden korkun. Allah’ın vaadi gerçektir. Sakın dünya hayatı sizi aldatmasın; o, yoldan çıkarıcı da (şeytan) Allah hakkında sizi aldatmasın.</a:t>
            </a:r>
            <a:endParaRPr lang="tr-TR" sz="1800" dirty="0"/>
          </a:p>
        </p:txBody>
      </p:sp>
      <p:sp>
        <p:nvSpPr>
          <p:cNvPr id="4" name="Metin kutusu 3"/>
          <p:cNvSpPr txBox="1"/>
          <p:nvPr/>
        </p:nvSpPr>
        <p:spPr>
          <a:xfrm>
            <a:off x="9193161" y="0"/>
            <a:ext cx="2998839" cy="707886"/>
          </a:xfrm>
          <a:prstGeom prst="rect">
            <a:avLst/>
          </a:prstGeom>
          <a:noFill/>
        </p:spPr>
        <p:txBody>
          <a:bodyPr wrap="square" rtlCol="0">
            <a:spAutoFit/>
          </a:bodyPr>
          <a:lstStyle/>
          <a:p>
            <a:r>
              <a:rPr lang="tr-TR" b="1" dirty="0"/>
              <a:t>Lokman </a:t>
            </a:r>
            <a:r>
              <a:rPr lang="tr-TR" sz="2000" b="1" dirty="0"/>
              <a:t>Suresi 31 . sure</a:t>
            </a:r>
          </a:p>
          <a:p>
            <a:r>
              <a:rPr lang="tr-TR" sz="2000" b="1" dirty="0"/>
              <a:t>33 . Ayet </a:t>
            </a:r>
            <a:endParaRPr lang="tr-TR" sz="2000" dirty="0"/>
          </a:p>
        </p:txBody>
      </p:sp>
    </p:spTree>
    <p:extLst>
      <p:ext uri="{BB962C8B-B14F-4D97-AF65-F5344CB8AC3E}">
        <p14:creationId xmlns:p14="http://schemas.microsoft.com/office/powerpoint/2010/main" val="7936259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اَمْ يَقُولُونَ افْتَرٰيهُۚ بَلْ هُوَ الْحَقُّ مِنْ رَبِّكَ لِتُنْذِرَ قَوْماً مَٓا اَتٰيهُمْ مِنْ نَذٖيرٍ مِنْ قَبْلِكَ لَعَلَّهُمْ </a:t>
            </a:r>
            <a:r>
              <a:rPr lang="tr-TR" sz="3600" dirty="0"/>
              <a:t/>
            </a:r>
            <a:br>
              <a:rPr lang="tr-TR" sz="3600" dirty="0"/>
            </a:br>
            <a:r>
              <a:rPr lang="tr-TR" sz="3600" dirty="0"/>
              <a:t/>
            </a:r>
            <a:br>
              <a:rPr lang="tr-TR" sz="3600" dirty="0"/>
            </a:br>
            <a:r>
              <a:rPr lang="ar-AE" sz="3600" dirty="0"/>
              <a:t>يَهْتَدُونَ</a:t>
            </a:r>
            <a:r>
              <a:rPr lang="ar-AE" sz="3600" b="1" dirty="0"/>
              <a:t>﴿٣﴾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﴾3﴿Buna rağmen “Onu (Muhammed) kendisi uydurdu” diyorlar öyle mi? Hayır! O, senden önce kendilerine uyarıcı gelmemiş bir toplumu uyarman için rabbin tarafından gönderilen hak kitaptır. Umulur ki doğru yolu bulurlar.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a:t>Secde </a:t>
            </a:r>
            <a:r>
              <a:rPr lang="tr-TR" sz="2000" b="1" dirty="0"/>
              <a:t>Suresi 32 . sure</a:t>
            </a:r>
          </a:p>
          <a:p>
            <a:r>
              <a:rPr lang="tr-TR" sz="2000" b="1" dirty="0"/>
              <a:t>3 . Ayet </a:t>
            </a:r>
            <a:endParaRPr lang="tr-TR" sz="2000" dirty="0"/>
          </a:p>
        </p:txBody>
      </p:sp>
    </p:spTree>
    <p:extLst>
      <p:ext uri="{BB962C8B-B14F-4D97-AF65-F5344CB8AC3E}">
        <p14:creationId xmlns:p14="http://schemas.microsoft.com/office/powerpoint/2010/main" val="312090331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مَا جَعَلَ اللّٰهُ لِرَجُلٍ مِنْ قَلْبَيْنِ فٖي جَوْفِهٖۚ وَمَا جَعَلَ اَزْوَاجَكُمُ الّٰٓئٖ تُظَاهِرُونَ مِنْهُنَّ اُمَّهَاتِكُمْۚ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وَمَا جَعَلَ اَدْعِيَٓاءَكُمْ اَبْنَٓاءَكُمْؕ ذٰلِكُمْ قَوْلُكُمْ بِاَفْوَاهِكُمْؕ وَاللّٰهُ يَقُولُ الْحَقَّ وَهُوَ يَهْدِي السَّبٖيلَ</a:t>
            </a:r>
            <a:r>
              <a:rPr lang="ar-AE" sz="3600" b="1" i="0" u="none" strike="noStrike" dirty="0">
                <a:solidFill>
                  <a:srgbClr val="725945"/>
                </a:solidFill>
                <a:effectLst/>
                <a:latin typeface="Elif1"/>
              </a:rPr>
              <a:t>﴿٤﴾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﴾4﴿</a:t>
            </a:r>
            <a:r>
              <a:rPr lang="tr-TR" sz="2000" b="1" i="1" dirty="0">
                <a:solidFill>
                  <a:srgbClr val="4A4A4A"/>
                </a:solidFill>
                <a:effectLst/>
                <a:latin typeface="Helvetica Neue"/>
              </a:rPr>
              <a:t>Allah bir kişinin göğüs boşluğunda iki kalp yaratmamıştır, annelerinize benzeterek haram olsun dediğiniz eşlerinizi anneleriniz kılmamış, evlâtlıklarınızı da gerçek oğullarınız yapmamıştır. Bunlar sizin kendi iddianızdır; hak ve hakikati Allah söyler, doğru yolu da O gösterir.</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Ahzâb</a:t>
            </a:r>
            <a:r>
              <a:rPr lang="tr-TR" b="1" dirty="0"/>
              <a:t> </a:t>
            </a:r>
            <a:r>
              <a:rPr lang="tr-TR" sz="2000" b="1" dirty="0"/>
              <a:t>Suresi 33 . sure</a:t>
            </a:r>
          </a:p>
          <a:p>
            <a:r>
              <a:rPr lang="tr-TR" sz="2000" b="1" dirty="0"/>
              <a:t>4 . Ayet </a:t>
            </a:r>
            <a:endParaRPr lang="tr-TR" sz="2000" dirty="0"/>
          </a:p>
        </p:txBody>
      </p:sp>
    </p:spTree>
    <p:extLst>
      <p:ext uri="{BB962C8B-B14F-4D97-AF65-F5344CB8AC3E}">
        <p14:creationId xmlns:p14="http://schemas.microsoft.com/office/powerpoint/2010/main" val="23951355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24669"/>
            <a:ext cx="12192000" cy="1204331"/>
          </a:xfrm>
        </p:spPr>
        <p:txBody>
          <a:bodyPr>
            <a:noAutofit/>
          </a:bodyPr>
          <a:lstStyle/>
          <a:p>
            <a:pPr rtl="1"/>
            <a:r>
              <a:rPr lang="ar-AE" sz="3000" b="0" i="0" dirty="0">
                <a:solidFill>
                  <a:srgbClr val="725945"/>
                </a:solidFill>
                <a:effectLst/>
                <a:latin typeface="Elif1"/>
              </a:rPr>
              <a:t>وَاِذْ تَقُولُ لِلَّـذٖٓي اَنْعَمَ اللّٰهُ عَلَيْهِ وَاَنْعَمْتَ عَلَيْهِ اَمْسِكْ عَلَيْكَ زَوْجَكَ وَاتَّقِ اللّٰهَ وَتُخْفٖي فٖي نَفْسِكَ مَا اللّٰهُ مُبْدٖيهِ</a:t>
            </a:r>
            <a:r>
              <a:rPr lang="tr-TR" sz="3000" b="0" i="0" dirty="0">
                <a:solidFill>
                  <a:srgbClr val="725945"/>
                </a:solidFill>
                <a:effectLst/>
                <a:latin typeface="Elif1"/>
              </a:rPr>
              <a:t/>
            </a:r>
            <a:br>
              <a:rPr lang="tr-TR" sz="3000" b="0" i="0" dirty="0">
                <a:solidFill>
                  <a:srgbClr val="725945"/>
                </a:solidFill>
                <a:effectLst/>
                <a:latin typeface="Elif1"/>
              </a:rPr>
            </a:br>
            <a:r>
              <a:rPr lang="tr-TR" sz="3000" b="0" i="0" dirty="0">
                <a:solidFill>
                  <a:srgbClr val="725945"/>
                </a:solidFill>
                <a:effectLst/>
                <a:latin typeface="Elif1"/>
              </a:rPr>
              <a:t/>
            </a:r>
            <a:br>
              <a:rPr lang="tr-TR" sz="3000" b="0" i="0" dirty="0">
                <a:solidFill>
                  <a:srgbClr val="725945"/>
                </a:solidFill>
                <a:effectLst/>
                <a:latin typeface="Elif1"/>
              </a:rPr>
            </a:br>
            <a:r>
              <a:rPr lang="ar-AE" sz="3000" b="0" i="0" dirty="0">
                <a:solidFill>
                  <a:srgbClr val="725945"/>
                </a:solidFill>
                <a:effectLst/>
                <a:latin typeface="Elif1"/>
              </a:rPr>
              <a:t> وَتَخْشَى النَّاسَۚ وَاللّٰهُ اَحَقُّ اَنْ تَخْشٰيهُؕ فَلَمَّا قَضٰى زَيْدٌ مِنْهَا وَطَراً زَوَّجْنَاكَهَا لِكَيْ لَا يَكُونَ عَلَى الْمُؤْمِنٖينَ</a:t>
            </a:r>
            <a:r>
              <a:rPr lang="tr-TR" sz="3000" b="0" i="0" dirty="0">
                <a:solidFill>
                  <a:srgbClr val="725945"/>
                </a:solidFill>
                <a:effectLst/>
                <a:latin typeface="Elif1"/>
              </a:rPr>
              <a:t/>
            </a:r>
            <a:br>
              <a:rPr lang="tr-TR" sz="3000" b="0" i="0" dirty="0">
                <a:solidFill>
                  <a:srgbClr val="725945"/>
                </a:solidFill>
                <a:effectLst/>
                <a:latin typeface="Elif1"/>
              </a:rPr>
            </a:br>
            <a:r>
              <a:rPr lang="tr-TR" sz="3000" b="0" i="0" dirty="0">
                <a:solidFill>
                  <a:srgbClr val="725945"/>
                </a:solidFill>
                <a:effectLst/>
                <a:latin typeface="Elif1"/>
              </a:rPr>
              <a:t/>
            </a:r>
            <a:br>
              <a:rPr lang="tr-TR" sz="3000" b="0" i="0" dirty="0">
                <a:solidFill>
                  <a:srgbClr val="725945"/>
                </a:solidFill>
                <a:effectLst/>
                <a:latin typeface="Elif1"/>
              </a:rPr>
            </a:br>
            <a:r>
              <a:rPr lang="ar-AE" sz="3000" b="0" i="0" dirty="0">
                <a:solidFill>
                  <a:srgbClr val="725945"/>
                </a:solidFill>
                <a:effectLst/>
                <a:latin typeface="Elif1"/>
              </a:rPr>
              <a:t> حَرَجٌ فٖٓي اَزْوَاجِ اَدْعِيَٓائِهِمْ اِذَا قَضَوْا مِنْهُنَّ وَطَراًؕ وَكَانَ اَمْرُ اللّٰهِ مَفْعُولاً</a:t>
            </a:r>
            <a:r>
              <a:rPr lang="ar-AE" sz="3000" b="1" i="0" u="none" strike="noStrike" dirty="0">
                <a:solidFill>
                  <a:srgbClr val="725945"/>
                </a:solidFill>
                <a:effectLst/>
                <a:latin typeface="Elif1"/>
              </a:rPr>
              <a:t>﴿٣٧﴾</a:t>
            </a:r>
            <a:endParaRPr lang="tr-TR" sz="30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u="none" strike="noStrike" dirty="0">
                <a:solidFill>
                  <a:srgbClr val="725945"/>
                </a:solidFill>
                <a:effectLst/>
                <a:latin typeface="Helvetica Neue"/>
              </a:rPr>
              <a:t>﴾37﴿</a:t>
            </a:r>
            <a:r>
              <a:rPr lang="tr-TR" sz="1800" b="1" i="1" dirty="0">
                <a:solidFill>
                  <a:srgbClr val="4A4A4A"/>
                </a:solidFill>
                <a:effectLst/>
                <a:latin typeface="Helvetica Neue"/>
              </a:rPr>
              <a:t>Bir zaman, Allah’ın kendisine </a:t>
            </a:r>
            <a:r>
              <a:rPr lang="tr-TR" sz="1800" b="1" i="1" dirty="0" err="1">
                <a:solidFill>
                  <a:srgbClr val="4A4A4A"/>
                </a:solidFill>
                <a:effectLst/>
                <a:latin typeface="Helvetica Neue"/>
              </a:rPr>
              <a:t>lutufta</a:t>
            </a:r>
            <a:r>
              <a:rPr lang="tr-TR" sz="1800" b="1" i="1" dirty="0">
                <a:solidFill>
                  <a:srgbClr val="4A4A4A"/>
                </a:solidFill>
                <a:effectLst/>
                <a:latin typeface="Helvetica Neue"/>
              </a:rPr>
              <a:t> bulunduğu, senin de </a:t>
            </a:r>
            <a:r>
              <a:rPr lang="tr-TR" sz="1800" b="1" i="1" dirty="0" err="1">
                <a:solidFill>
                  <a:srgbClr val="4A4A4A"/>
                </a:solidFill>
                <a:effectLst/>
                <a:latin typeface="Helvetica Neue"/>
              </a:rPr>
              <a:t>lutufkâr</a:t>
            </a:r>
            <a:r>
              <a:rPr lang="tr-TR" sz="1800" b="1" i="1" dirty="0">
                <a:solidFill>
                  <a:srgbClr val="4A4A4A"/>
                </a:solidFill>
                <a:effectLst/>
                <a:latin typeface="Helvetica Neue"/>
              </a:rPr>
              <a:t> davrandığın kişiye, “Eşinle evlilik bağını koru, Allah’tan kork” demiştin. Bunu derken Allah’ın ileride açıklayacağı bir şeyi içinde saklıyordun; öncelikle çekinmen gereken Allah olduğu halde sen halktan çekiniyordun. Zeyd onunla evlenip ayrıldıktan sonra müminlere, evlâtlıklarının -kendileriyle beraber olup ayrıldıkları- eşleriyle evlenmeleri hususunda bir sıkıntı gelmesin diye seni o kadınla evlendirdik. Allah’ın emri elbet yerine getirilecektir.</a:t>
            </a:r>
            <a:endParaRPr lang="tr-TR" sz="16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Ahzâb</a:t>
            </a:r>
            <a:r>
              <a:rPr lang="tr-TR" b="1" dirty="0"/>
              <a:t> </a:t>
            </a:r>
            <a:r>
              <a:rPr lang="tr-TR" sz="2000" b="1" dirty="0"/>
              <a:t>Suresi 33 . sure</a:t>
            </a:r>
          </a:p>
          <a:p>
            <a:r>
              <a:rPr lang="tr-TR" sz="2000" b="1" dirty="0"/>
              <a:t>37 . Ayet </a:t>
            </a:r>
            <a:endParaRPr lang="tr-TR" sz="2000" dirty="0"/>
          </a:p>
        </p:txBody>
      </p:sp>
    </p:spTree>
    <p:extLst>
      <p:ext uri="{BB962C8B-B14F-4D97-AF65-F5344CB8AC3E}">
        <p14:creationId xmlns:p14="http://schemas.microsoft.com/office/powerpoint/2010/main" val="265624519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61612"/>
            <a:ext cx="12192000" cy="1204331"/>
          </a:xfrm>
        </p:spPr>
        <p:txBody>
          <a:bodyPr>
            <a:noAutofit/>
          </a:bodyPr>
          <a:lstStyle/>
          <a:p>
            <a:pPr rtl="1"/>
            <a:r>
              <a:rPr lang="ar-AE" sz="3000" b="0" i="0" dirty="0">
                <a:solidFill>
                  <a:srgbClr val="725945"/>
                </a:solidFill>
                <a:effectLst/>
                <a:latin typeface="Elif1"/>
              </a:rPr>
              <a:t>يَٓا اَيُّهَا الَّذٖينَ اٰمَنُوا لَا تَدْخُلُوا بُيُوتَ النَّبِيِّ اِلَّٓا اَنْ يُؤْذَنَ لَكُمْ اِلٰى طَعَامٍ غَيْرَ نَاظِرٖينَ اِنٰيهُۙ وَلٰكِنْ اِذَا دُعٖيتُمْ</a:t>
            </a:r>
            <a:r>
              <a:rPr lang="tr-TR" sz="3000" b="0" i="0" dirty="0">
                <a:solidFill>
                  <a:srgbClr val="725945"/>
                </a:solidFill>
                <a:effectLst/>
                <a:latin typeface="Elif1"/>
              </a:rPr>
              <a:t/>
            </a:r>
            <a:br>
              <a:rPr lang="tr-TR" sz="3000" b="0" i="0" dirty="0">
                <a:solidFill>
                  <a:srgbClr val="725945"/>
                </a:solidFill>
                <a:effectLst/>
                <a:latin typeface="Elif1"/>
              </a:rPr>
            </a:br>
            <a:r>
              <a:rPr lang="tr-TR" sz="3000" b="0" i="0" dirty="0">
                <a:solidFill>
                  <a:srgbClr val="725945"/>
                </a:solidFill>
                <a:effectLst/>
                <a:latin typeface="Elif1"/>
              </a:rPr>
              <a:t/>
            </a:r>
            <a:br>
              <a:rPr lang="tr-TR" sz="3000" b="0" i="0" dirty="0">
                <a:solidFill>
                  <a:srgbClr val="725945"/>
                </a:solidFill>
                <a:effectLst/>
                <a:latin typeface="Elif1"/>
              </a:rPr>
            </a:br>
            <a:r>
              <a:rPr lang="ar-AE" sz="3000" b="0" i="0" dirty="0">
                <a:solidFill>
                  <a:srgbClr val="725945"/>
                </a:solidFill>
                <a:effectLst/>
                <a:latin typeface="Elif1"/>
              </a:rPr>
              <a:t> فَادْخُلُوا فَاِذَا طَعِمْتُمْ فَانْتَشِرُوا وَلَا مُسْتَأْنِسٖينَ لِحَدٖيثٍؕ اِنَّ ذٰلِكُمْ كَانَ يُؤْذِي النَّبِيَّ فَيَسْتَحْـيٖ مِنْكُمْؗ وَاللّٰهُ لَا</a:t>
            </a:r>
            <a:r>
              <a:rPr lang="tr-TR" sz="3000" b="0" i="0" dirty="0">
                <a:solidFill>
                  <a:srgbClr val="725945"/>
                </a:solidFill>
                <a:effectLst/>
                <a:latin typeface="Elif1"/>
              </a:rPr>
              <a:t/>
            </a:r>
            <a:br>
              <a:rPr lang="tr-TR" sz="3000" b="0" i="0" dirty="0">
                <a:solidFill>
                  <a:srgbClr val="725945"/>
                </a:solidFill>
                <a:effectLst/>
                <a:latin typeface="Elif1"/>
              </a:rPr>
            </a:br>
            <a:r>
              <a:rPr lang="tr-TR" sz="3000" b="0" i="0" dirty="0">
                <a:solidFill>
                  <a:srgbClr val="725945"/>
                </a:solidFill>
                <a:effectLst/>
                <a:latin typeface="Elif1"/>
              </a:rPr>
              <a:t/>
            </a:r>
            <a:br>
              <a:rPr lang="tr-TR" sz="3000" b="0" i="0" dirty="0">
                <a:solidFill>
                  <a:srgbClr val="725945"/>
                </a:solidFill>
                <a:effectLst/>
                <a:latin typeface="Elif1"/>
              </a:rPr>
            </a:br>
            <a:r>
              <a:rPr lang="ar-AE" sz="3000" b="0" i="0" dirty="0">
                <a:solidFill>
                  <a:srgbClr val="725945"/>
                </a:solidFill>
                <a:effectLst/>
                <a:latin typeface="Elif1"/>
              </a:rPr>
              <a:t> يَسْتَحْـيٖ مِنَ الْحَقِّؕ وَاِذَا سَاَلْتُمُوهُنَّ مَتَاعاً فَسْـَٔلُوهُنَّ مِنْ وَرَٓاءِ حِجَابٍؕ ذٰلِكُمْ اَطْهَرُ لِقُلُوبِكُمْ وَقُلُوبِهِنَّؕ وَمَا كَانَ</a:t>
            </a:r>
            <a:r>
              <a:rPr lang="tr-TR" sz="3000" b="0" i="0" dirty="0">
                <a:solidFill>
                  <a:srgbClr val="725945"/>
                </a:solidFill>
                <a:effectLst/>
                <a:latin typeface="Elif1"/>
              </a:rPr>
              <a:t/>
            </a:r>
            <a:br>
              <a:rPr lang="tr-TR" sz="3000" b="0" i="0" dirty="0">
                <a:solidFill>
                  <a:srgbClr val="725945"/>
                </a:solidFill>
                <a:effectLst/>
                <a:latin typeface="Elif1"/>
              </a:rPr>
            </a:br>
            <a:r>
              <a:rPr lang="tr-TR" sz="3000" b="0" i="0" dirty="0">
                <a:solidFill>
                  <a:srgbClr val="725945"/>
                </a:solidFill>
                <a:effectLst/>
                <a:latin typeface="Elif1"/>
              </a:rPr>
              <a:t/>
            </a:r>
            <a:br>
              <a:rPr lang="tr-TR" sz="3000" b="0" i="0" dirty="0">
                <a:solidFill>
                  <a:srgbClr val="725945"/>
                </a:solidFill>
                <a:effectLst/>
                <a:latin typeface="Elif1"/>
              </a:rPr>
            </a:br>
            <a:r>
              <a:rPr lang="ar-AE" sz="3000" b="0" i="0" dirty="0">
                <a:solidFill>
                  <a:srgbClr val="725945"/>
                </a:solidFill>
                <a:effectLst/>
                <a:latin typeface="Elif1"/>
              </a:rPr>
              <a:t> لَكُمْ اَنْ تُؤْذُوا رَسُولَ اللّٰهِ وَلَٓا اَنْ تَنْكِحُٓوا اَزْوَاجَهُ مِنْ بَعْدِهٖٓ اَبَداًؕ اِنَّ ذٰلِكُمْ كَانَ عِنْـدَ اللّٰهِ عَظٖيـماً</a:t>
            </a:r>
            <a:r>
              <a:rPr lang="ar-AE" sz="3000" b="1" i="0" u="none" strike="noStrike" dirty="0">
                <a:solidFill>
                  <a:srgbClr val="725945"/>
                </a:solidFill>
                <a:effectLst/>
                <a:latin typeface="Elif1"/>
              </a:rPr>
              <a:t>﴿٥٣﴾</a:t>
            </a:r>
            <a:endParaRPr lang="tr-TR" sz="30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600" b="1" i="1" u="none" strike="noStrike" dirty="0">
                <a:solidFill>
                  <a:srgbClr val="725945"/>
                </a:solidFill>
                <a:effectLst/>
                <a:latin typeface="Helvetica Neue"/>
              </a:rPr>
              <a:t>﴾53﴿</a:t>
            </a:r>
            <a:r>
              <a:rPr lang="tr-TR" sz="1600" b="1" i="1" dirty="0">
                <a:solidFill>
                  <a:srgbClr val="4A4A4A"/>
                </a:solidFill>
                <a:effectLst/>
                <a:latin typeface="Helvetica Neue"/>
              </a:rPr>
              <a:t>Ey iman edenler! Size izin verilmedikçe Peygamberin evlerine girip de yemeğin hazırlanmasını beklemeyin; fakat yemeye çağırıldığınızda girin; yemeğinizi yiyince de hemen dağılın, söze dalıp oturmayın. Bu davranışınız peygamberi rahatsız ediyor, size söylemeye çekiniyor, oysa Allah hak olanı açıklamaktan çekinmez. Peygamber hanımlarından bir şey istediğinizde, onlar perde arkasında iken isteyin; bu sizin kalplerinizin de onların kalplerinin de temiz kalması için en uygunudur. </a:t>
            </a:r>
            <a:r>
              <a:rPr lang="tr-TR" sz="1600" b="1" i="1" dirty="0" err="1">
                <a:solidFill>
                  <a:srgbClr val="4A4A4A"/>
                </a:solidFill>
                <a:effectLst/>
                <a:latin typeface="Helvetica Neue"/>
              </a:rPr>
              <a:t>Resûlullah’ı</a:t>
            </a:r>
            <a:r>
              <a:rPr lang="tr-TR" sz="1600" b="1" i="1" dirty="0">
                <a:solidFill>
                  <a:srgbClr val="4A4A4A"/>
                </a:solidFill>
                <a:effectLst/>
                <a:latin typeface="Helvetica Neue"/>
              </a:rPr>
              <a:t> üzmeye hakkınız yoktur, kendisinden sonra ebedî olarak eşleriyle de evlenemezsiniz, sizin bunu yapmanız Allah katında büyük bir günahtır.</a:t>
            </a:r>
            <a:endParaRPr lang="tr-TR" sz="14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Ahzâb</a:t>
            </a:r>
            <a:r>
              <a:rPr lang="tr-TR" b="1" dirty="0"/>
              <a:t> </a:t>
            </a:r>
            <a:r>
              <a:rPr lang="tr-TR" sz="2000" b="1" dirty="0"/>
              <a:t>Suresi 33 . sure</a:t>
            </a:r>
          </a:p>
          <a:p>
            <a:r>
              <a:rPr lang="tr-TR" sz="2000" b="1" dirty="0"/>
              <a:t>53 . Ayet </a:t>
            </a:r>
            <a:endParaRPr lang="tr-TR" sz="2000" dirty="0"/>
          </a:p>
        </p:txBody>
      </p:sp>
    </p:spTree>
    <p:extLst>
      <p:ext uri="{BB962C8B-B14F-4D97-AF65-F5344CB8AC3E}">
        <p14:creationId xmlns:p14="http://schemas.microsoft.com/office/powerpoint/2010/main" val="47227709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وَيَرَى الَّذٖينَ اُو۫تُوا الْعِلْمَ الَّـذٖٓي اُنْزِلَ اِلَيْكَ مِنْ رَبِّكَ هُوَ الْحَقَّۙ وَيَهْدٖٓي اِلٰى صِرَاطِ الْعَزٖيزِ</a:t>
            </a:r>
            <a:r>
              <a:rPr lang="tr-TR" sz="3600" dirty="0"/>
              <a:t/>
            </a:r>
            <a:br>
              <a:rPr lang="tr-TR" sz="3600" dirty="0"/>
            </a:br>
            <a:r>
              <a:rPr lang="tr-TR" sz="3600" dirty="0"/>
              <a:t/>
            </a:r>
            <a:br>
              <a:rPr lang="tr-TR" sz="3600" dirty="0"/>
            </a:br>
            <a:r>
              <a:rPr lang="ar-AE" sz="3600" dirty="0"/>
              <a:t> الْحَمٖيدِ</a:t>
            </a:r>
            <a:r>
              <a:rPr lang="ar-AE" sz="3600" b="1" dirty="0"/>
              <a:t>﴿٦﴾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﴾6﴿Kendilerine bilgi verilenler, rabbinden sana indirilenin, gerçeğin ta kendisi olduğunu ve çok güçlü, her türlü övgüye lâyık olan Allah’ın yolunu gösterdiğini çok iyi bilirler.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a:t>' </a:t>
            </a:r>
            <a:r>
              <a:rPr lang="tr-TR" sz="2000" b="1" dirty="0"/>
              <a:t>Suresi 34 . sure</a:t>
            </a:r>
          </a:p>
          <a:p>
            <a:r>
              <a:rPr lang="tr-TR" sz="2000" b="1" dirty="0"/>
              <a:t>6 . Ayet </a:t>
            </a:r>
            <a:endParaRPr lang="tr-TR" sz="2000" dirty="0"/>
          </a:p>
        </p:txBody>
      </p:sp>
    </p:spTree>
    <p:extLst>
      <p:ext uri="{BB962C8B-B14F-4D97-AF65-F5344CB8AC3E}">
        <p14:creationId xmlns:p14="http://schemas.microsoft.com/office/powerpoint/2010/main" val="38454193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وَلَا تَنْفَعُ الشَّفَاعَةُ عِنْدَهُٓ اِلَّا لِمَنْ اَذِنَ لَهُؕ حَتّٰٓى اِذَا فُزِّعَ عَنْ قُلُوبِهِمْ قَالُوا مَاذَاۙ قَالَ رَبُّكُمْؕ</a:t>
            </a:r>
            <a:r>
              <a:rPr lang="tr-TR" sz="3600" dirty="0"/>
              <a:t/>
            </a:r>
            <a:br>
              <a:rPr lang="tr-TR" sz="3600" dirty="0"/>
            </a:br>
            <a:r>
              <a:rPr lang="tr-TR" sz="3600" dirty="0"/>
              <a:t/>
            </a:r>
            <a:br>
              <a:rPr lang="tr-TR" sz="3600" dirty="0"/>
            </a:br>
            <a:r>
              <a:rPr lang="ar-AE" sz="3600" dirty="0"/>
              <a:t> قَالُوا الْحَقَّۚ وَهُوَ الْعَلِيُّ الْكَبٖيرُ</a:t>
            </a:r>
            <a:r>
              <a:rPr lang="ar-AE" sz="3600" b="1" dirty="0"/>
              <a:t>﴿٢٣﴾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﴾23﴿Allah katında, O’nun izin verdiği kimselerden başkasının şefaati yarar sağlamaz. Sonunda kalplerinden korku giderilince, “Rabbiniz ne buyurdu?” derler. Onlar da şu cevabı verirler: “Hak olanı buyurdu. O yücedir, uludur.”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a:t>' </a:t>
            </a:r>
            <a:r>
              <a:rPr lang="tr-TR" sz="2000" b="1" dirty="0"/>
              <a:t>Suresi 34 . sure</a:t>
            </a:r>
          </a:p>
          <a:p>
            <a:r>
              <a:rPr lang="tr-TR" sz="2000" b="1" dirty="0"/>
              <a:t>23 . Ayet </a:t>
            </a:r>
            <a:endParaRPr lang="tr-TR" sz="2000" dirty="0"/>
          </a:p>
        </p:txBody>
      </p:sp>
    </p:spTree>
    <p:extLst>
      <p:ext uri="{BB962C8B-B14F-4D97-AF65-F5344CB8AC3E}">
        <p14:creationId xmlns:p14="http://schemas.microsoft.com/office/powerpoint/2010/main" val="196136383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قُلْ يَجْمَعُ بَيْنَنَا رَبُّنَا ثُمَّ يَفْتَحُ بَيْنَنَا بِالْحَقِّؕ وَهُوَ الْفَتَّاحُ الْعَلٖيمُ</a:t>
            </a:r>
            <a:r>
              <a:rPr lang="ar-AE" sz="3600" b="1" dirty="0"/>
              <a:t>﴿٢٦﴾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﴾26﴿De ki: “Rabbimiz hepimizi bir araya getirecek, sonra aramızda adaletle hükmünü verecektir. Haklıyı haksızdan en iyi ayıran ve her şeyi bilen O’dur.”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a:t>' </a:t>
            </a:r>
            <a:r>
              <a:rPr lang="tr-TR" sz="2000" b="1" dirty="0"/>
              <a:t>Suresi 34 . sure</a:t>
            </a:r>
          </a:p>
          <a:p>
            <a:r>
              <a:rPr lang="tr-TR" sz="2000" b="1" dirty="0"/>
              <a:t>26 . Ayet </a:t>
            </a:r>
            <a:endParaRPr lang="tr-TR" sz="2000" dirty="0"/>
          </a:p>
        </p:txBody>
      </p:sp>
    </p:spTree>
    <p:extLst>
      <p:ext uri="{BB962C8B-B14F-4D97-AF65-F5344CB8AC3E}">
        <p14:creationId xmlns:p14="http://schemas.microsoft.com/office/powerpoint/2010/main" val="383776115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24669"/>
            <a:ext cx="12192000" cy="1204331"/>
          </a:xfrm>
        </p:spPr>
        <p:txBody>
          <a:bodyPr>
            <a:noAutofit/>
          </a:bodyPr>
          <a:lstStyle/>
          <a:p>
            <a:pPr rtl="1"/>
            <a:r>
              <a:rPr lang="ar-AE" sz="3600" b="0" i="0" dirty="0">
                <a:solidFill>
                  <a:srgbClr val="725945"/>
                </a:solidFill>
                <a:effectLst/>
                <a:latin typeface="Elif1"/>
              </a:rPr>
              <a:t>وَاِذَا تُتْلٰى عَلَيْهِمْ اٰيَاتُنَا بَيِّنَاتٍ قَالُوا مَا هٰذَٓا اِلَّا رَجُلٌ يُرٖيدُ اَنْ يَصُدَّكُمْ عَمَّا كَانَ يَعْبُدُ اٰبَٓاؤُ۬كُمْۚ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وَقَالُوا مَا هٰذَٓا اِلَّٓا اِفْكٌ مُفْتَرًىؕ وَقَالَ الَّذٖينَ كَفَرُوا لِلْحَقِّ لَمَّا جَٓاءَهُمْۙ اِنْ هٰذَٓا اِلَّا سِحْرٌ</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مُبٖينٌ</a:t>
            </a:r>
            <a:r>
              <a:rPr lang="ar-AE" sz="3600" b="1" i="0" u="none" strike="noStrike" dirty="0">
                <a:solidFill>
                  <a:srgbClr val="725945"/>
                </a:solidFill>
                <a:effectLst/>
                <a:latin typeface="Elif1"/>
              </a:rPr>
              <a:t>﴿٤٣﴾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﴾43﴿</a:t>
            </a:r>
            <a:r>
              <a:rPr lang="tr-TR" sz="2000" b="1" i="1" dirty="0">
                <a:solidFill>
                  <a:srgbClr val="4A4A4A"/>
                </a:solidFill>
                <a:effectLst/>
                <a:latin typeface="Helvetica Neue"/>
              </a:rPr>
              <a:t>Onlara apaçık </a:t>
            </a:r>
            <a:r>
              <a:rPr lang="tr-TR" sz="2000" b="1" i="1" dirty="0" err="1">
                <a:solidFill>
                  <a:srgbClr val="4A4A4A"/>
                </a:solidFill>
                <a:effectLst/>
                <a:latin typeface="Helvetica Neue"/>
              </a:rPr>
              <a:t>âyetlerimiz</a:t>
            </a:r>
            <a:r>
              <a:rPr lang="tr-TR" sz="2000" b="1" i="1" dirty="0">
                <a:solidFill>
                  <a:srgbClr val="4A4A4A"/>
                </a:solidFill>
                <a:effectLst/>
                <a:latin typeface="Helvetica Neue"/>
              </a:rPr>
              <a:t> okunduğunda “Bu, başka değil, sizi atalarınızın taptıklarından vazgeçirmek isteyen biri” demişler ve eklemişlerdi: “Bu da ancak düzmece bir yalan.” İnkâr edenler kendilerine hakikat ulaştığında onun hakkında, “Bu, besbelli bir büyüdür” demişlerdi.</a:t>
            </a:r>
            <a:endParaRPr lang="tr-TR" sz="2000"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a:t>' </a:t>
            </a:r>
            <a:r>
              <a:rPr lang="tr-TR" sz="2000" b="1" dirty="0"/>
              <a:t>Suresi 34 . sure</a:t>
            </a:r>
          </a:p>
          <a:p>
            <a:r>
              <a:rPr lang="tr-TR" sz="2000" b="1" dirty="0"/>
              <a:t>43 . Ayet </a:t>
            </a:r>
            <a:endParaRPr lang="tr-TR" sz="2000" dirty="0"/>
          </a:p>
        </p:txBody>
      </p:sp>
    </p:spTree>
    <p:extLst>
      <p:ext uri="{BB962C8B-B14F-4D97-AF65-F5344CB8AC3E}">
        <p14:creationId xmlns:p14="http://schemas.microsoft.com/office/powerpoint/2010/main" val="419663731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قُلْ اِنَّ رَبّٖي يَقْذِفُ بِالْحَقِّۚ عَلَّامُ الْغُيُوبِ</a:t>
            </a:r>
            <a:r>
              <a:rPr lang="ar-AE" b="1" dirty="0"/>
              <a:t>﴿٤٨﴾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﴾48﴿De ki: “Kuşkusuz rabbim gerçeği ortaya koyar; O, </a:t>
            </a:r>
            <a:r>
              <a:rPr lang="tr-TR" b="1" i="1" dirty="0" err="1"/>
              <a:t>gayblar</a:t>
            </a:r>
            <a:r>
              <a:rPr lang="tr-TR" b="1" i="1" dirty="0"/>
              <a:t> âlemini hakkıyla ­bilmektedir.”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a:t>' </a:t>
            </a:r>
            <a:r>
              <a:rPr lang="tr-TR" sz="2000" b="1" dirty="0"/>
              <a:t>Suresi 34 . sure</a:t>
            </a:r>
          </a:p>
          <a:p>
            <a:r>
              <a:rPr lang="tr-TR" sz="2000" b="1" dirty="0"/>
              <a:t>48 . Ayet </a:t>
            </a:r>
            <a:endParaRPr lang="tr-TR" sz="2000" dirty="0"/>
          </a:p>
        </p:txBody>
      </p:sp>
    </p:spTree>
    <p:extLst>
      <p:ext uri="{BB962C8B-B14F-4D97-AF65-F5344CB8AC3E}">
        <p14:creationId xmlns:p14="http://schemas.microsoft.com/office/powerpoint/2010/main" val="79500126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b="0" i="0" dirty="0">
                <a:solidFill>
                  <a:srgbClr val="725945"/>
                </a:solidFill>
                <a:effectLst/>
                <a:latin typeface="Elif1"/>
              </a:rPr>
              <a:t>قُلْ جَٓاءَ الْحَقُّ وَمَا يُبْدِئُ الْبَاطِلُ وَمَا يُعٖيدُ</a:t>
            </a:r>
            <a:r>
              <a:rPr lang="ar-AE" b="1" i="0" u="none" strike="noStrike" dirty="0">
                <a:solidFill>
                  <a:srgbClr val="725945"/>
                </a:solidFill>
                <a:effectLst/>
                <a:latin typeface="Elif1"/>
              </a:rPr>
              <a:t>﴿٤٩﴾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﴾49﴿</a:t>
            </a:r>
            <a:r>
              <a:rPr lang="tr-TR" b="1" i="1" dirty="0">
                <a:solidFill>
                  <a:srgbClr val="4A4A4A"/>
                </a:solidFill>
                <a:effectLst/>
                <a:latin typeface="Helvetica Neue"/>
              </a:rPr>
              <a:t>De ki: “Hak gelmiştir; bâtıl ne yeni bir şey var edebilir, ne de eskiyi geri getirebilir.”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a:t>' </a:t>
            </a:r>
            <a:r>
              <a:rPr lang="tr-TR" sz="2000" b="1" dirty="0"/>
              <a:t>Suresi 34 . sure</a:t>
            </a:r>
          </a:p>
          <a:p>
            <a:r>
              <a:rPr lang="tr-TR" sz="2000" b="1" dirty="0"/>
              <a:t>49 . Ayet </a:t>
            </a:r>
            <a:endParaRPr lang="tr-TR" sz="2000" dirty="0"/>
          </a:p>
        </p:txBody>
      </p:sp>
    </p:spTree>
    <p:extLst>
      <p:ext uri="{BB962C8B-B14F-4D97-AF65-F5344CB8AC3E}">
        <p14:creationId xmlns:p14="http://schemas.microsoft.com/office/powerpoint/2010/main" val="405621360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يَٓا اَيُّهَا النَّاسُ اِنَّ وَعْدَ اللّٰهِ حَقٌّ فَلَا تَغُرَّنَّكُمُ الْحَيٰوةُ الدُّنْيَاࣞ وَلَا يَغُرَّنَّكُمْ بِاللّٰهِ الْغَرُورُ</a:t>
            </a:r>
            <a:r>
              <a:rPr lang="ar-AE" sz="3600" b="1" i="0" u="none" strike="noStrike" dirty="0">
                <a:solidFill>
                  <a:srgbClr val="725945"/>
                </a:solidFill>
                <a:effectLst/>
                <a:latin typeface="Elif1"/>
              </a:rPr>
              <a:t>﴿٥﴾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﴾5﴿</a:t>
            </a:r>
            <a:r>
              <a:rPr lang="tr-TR" b="1" i="1" dirty="0">
                <a:solidFill>
                  <a:srgbClr val="4A4A4A"/>
                </a:solidFill>
                <a:effectLst/>
                <a:latin typeface="Helvetica Neue"/>
              </a:rPr>
              <a:t>Ey insanlar! Allah’ın verdiği söz gerçektir. Dünya hayatı sakın sizi aldatmasın, o aldatma ustası da Allah hakkında sizi kandırmasın.</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Fâtır</a:t>
            </a:r>
            <a:r>
              <a:rPr lang="tr-TR" b="1" dirty="0"/>
              <a:t> </a:t>
            </a:r>
            <a:r>
              <a:rPr lang="tr-TR" sz="2000" b="1" dirty="0"/>
              <a:t>Suresi 35 . sure</a:t>
            </a:r>
          </a:p>
          <a:p>
            <a:r>
              <a:rPr lang="tr-TR" sz="2000" b="1" dirty="0"/>
              <a:t>5 . Ayet </a:t>
            </a:r>
            <a:endParaRPr lang="tr-TR" sz="2000" dirty="0"/>
          </a:p>
        </p:txBody>
      </p:sp>
    </p:spTree>
    <p:extLst>
      <p:ext uri="{BB962C8B-B14F-4D97-AF65-F5344CB8AC3E}">
        <p14:creationId xmlns:p14="http://schemas.microsoft.com/office/powerpoint/2010/main" val="355196390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اِنَّٓا اَرْسَلْنَاكَ بِالْحَقِّ بَشٖيراً وَنَذٖيراًؕ وَاِنْ مِنْ اُمَّةٍ اِلَّا خَلَا فٖيهَا نَذٖيرٌ</a:t>
            </a:r>
            <a:r>
              <a:rPr lang="ar-AE" sz="3600" b="1" i="0" u="none" strike="noStrike" dirty="0">
                <a:solidFill>
                  <a:srgbClr val="725945"/>
                </a:solidFill>
                <a:effectLst/>
                <a:latin typeface="Elif1"/>
              </a:rPr>
              <a:t>﴿٢٤﴾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﴾24﴿</a:t>
            </a:r>
            <a:r>
              <a:rPr lang="tr-TR" b="1" i="1" dirty="0">
                <a:solidFill>
                  <a:srgbClr val="4A4A4A"/>
                </a:solidFill>
                <a:effectLst/>
                <a:latin typeface="Helvetica Neue"/>
              </a:rPr>
              <a:t>Doğrusu biz seni hak ile desteklenmiş bir müjdeleyici ve uyarıcı olarak gönderdik. Hiçbir ümmet yoktur ki içlerinden bir uyarıcı gelip geçmemiş olsun.</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Fâtır</a:t>
            </a:r>
            <a:r>
              <a:rPr lang="tr-TR" b="1" dirty="0"/>
              <a:t> </a:t>
            </a:r>
            <a:r>
              <a:rPr lang="tr-TR" sz="2000" b="1" dirty="0"/>
              <a:t>Suresi 35 . sure</a:t>
            </a:r>
          </a:p>
          <a:p>
            <a:r>
              <a:rPr lang="tr-TR" sz="2000" b="1" dirty="0"/>
              <a:t>24 . Ayet </a:t>
            </a:r>
            <a:endParaRPr lang="tr-TR" sz="2000" dirty="0"/>
          </a:p>
        </p:txBody>
      </p:sp>
    </p:spTree>
    <p:extLst>
      <p:ext uri="{BB962C8B-B14F-4D97-AF65-F5344CB8AC3E}">
        <p14:creationId xmlns:p14="http://schemas.microsoft.com/office/powerpoint/2010/main" val="183411127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solidFill>
                  <a:srgbClr val="725945"/>
                </a:solidFill>
                <a:effectLst/>
                <a:latin typeface="Elif1"/>
              </a:rPr>
              <a:t>وَالَّـذٖٓي اَوْحَيْنَٓا اِلَيْكَ مِنَ الْكِتَابِ هُوَ الْحَقُّ مُصَدِّقاً لِمَا بَيْنَ يَدَيْهِؕ اِنَّ اللّٰهَ بِعِبَادِهٖ لَخَبٖيرٌ</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بَصٖيرٌ</a:t>
            </a:r>
            <a:r>
              <a:rPr lang="ar-AE" sz="3600" b="1" i="0" u="none" strike="noStrike" dirty="0">
                <a:solidFill>
                  <a:srgbClr val="725945"/>
                </a:solidFill>
                <a:effectLst/>
                <a:latin typeface="Elif1"/>
              </a:rPr>
              <a:t>﴿٣١﴾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﴾31﴿</a:t>
            </a:r>
            <a:r>
              <a:rPr lang="tr-TR" b="1" i="1" dirty="0">
                <a:solidFill>
                  <a:srgbClr val="4A4A4A"/>
                </a:solidFill>
                <a:effectLst/>
                <a:latin typeface="Helvetica Neue"/>
              </a:rPr>
              <a:t>Sana </a:t>
            </a:r>
            <a:r>
              <a:rPr lang="tr-TR" b="1" i="1" dirty="0" err="1">
                <a:solidFill>
                  <a:srgbClr val="4A4A4A"/>
                </a:solidFill>
                <a:effectLst/>
                <a:latin typeface="Helvetica Neue"/>
              </a:rPr>
              <a:t>vahyettiğimiz</a:t>
            </a:r>
            <a:r>
              <a:rPr lang="tr-TR" b="1" i="1" dirty="0">
                <a:solidFill>
                  <a:srgbClr val="4A4A4A"/>
                </a:solidFill>
                <a:effectLst/>
                <a:latin typeface="Helvetica Neue"/>
              </a:rPr>
              <a:t> kitap kendinden öncekileri doğrulayıcı bir hakikattir. Kuşkusuz Allah kullarından haberdardır, her şeyi görmektedir.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Fâtır</a:t>
            </a:r>
            <a:r>
              <a:rPr lang="tr-TR" b="1" dirty="0"/>
              <a:t> </a:t>
            </a:r>
            <a:r>
              <a:rPr lang="tr-TR" sz="2000" b="1" dirty="0"/>
              <a:t>Suresi 35 . sure</a:t>
            </a:r>
          </a:p>
          <a:p>
            <a:r>
              <a:rPr lang="tr-TR" sz="2000" b="1" dirty="0"/>
              <a:t>31 . Ayet </a:t>
            </a:r>
            <a:endParaRPr lang="tr-TR" sz="2000" dirty="0"/>
          </a:p>
        </p:txBody>
      </p:sp>
    </p:spTree>
    <p:extLst>
      <p:ext uri="{BB962C8B-B14F-4D97-AF65-F5344CB8AC3E}">
        <p14:creationId xmlns:p14="http://schemas.microsoft.com/office/powerpoint/2010/main" val="18674563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b="0" i="0" dirty="0">
                <a:solidFill>
                  <a:srgbClr val="725945"/>
                </a:solidFill>
                <a:effectLst/>
                <a:latin typeface="Elif1"/>
              </a:rPr>
              <a:t>بَلْ جَٓاءَ بِالْحَقِّ وَصَدَّقَ الْمُرْسَلٖينَ</a:t>
            </a:r>
            <a:r>
              <a:rPr lang="ar-AE" b="1" i="0" u="none" strike="noStrike" dirty="0">
                <a:solidFill>
                  <a:srgbClr val="725945"/>
                </a:solidFill>
                <a:effectLst/>
                <a:latin typeface="Elif1"/>
              </a:rPr>
              <a:t>﴿٣٧﴾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﴾37﴿</a:t>
            </a:r>
            <a:r>
              <a:rPr lang="tr-TR" b="1" i="1" dirty="0">
                <a:solidFill>
                  <a:srgbClr val="4A4A4A"/>
                </a:solidFill>
                <a:effectLst/>
                <a:latin typeface="Helvetica Neue"/>
              </a:rPr>
              <a:t>Aksine o, gerçeği getirdi, Allah’ın diğer elçilerini de doğruladı.</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Sâffât</a:t>
            </a:r>
            <a:r>
              <a:rPr lang="tr-TR" b="1" dirty="0"/>
              <a:t> </a:t>
            </a:r>
            <a:r>
              <a:rPr lang="tr-TR" sz="2000" b="1" dirty="0"/>
              <a:t>Suresi 37 . sure</a:t>
            </a:r>
          </a:p>
          <a:p>
            <a:r>
              <a:rPr lang="tr-TR" sz="2000" b="1" dirty="0"/>
              <a:t>37 . Ayet </a:t>
            </a:r>
            <a:endParaRPr lang="tr-TR" sz="2000" dirty="0"/>
          </a:p>
        </p:txBody>
      </p:sp>
    </p:spTree>
    <p:extLst>
      <p:ext uri="{BB962C8B-B14F-4D97-AF65-F5344CB8AC3E}">
        <p14:creationId xmlns:p14="http://schemas.microsoft.com/office/powerpoint/2010/main" val="146362726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80075"/>
            <a:ext cx="12192000" cy="1204331"/>
          </a:xfrm>
        </p:spPr>
        <p:txBody>
          <a:bodyPr>
            <a:noAutofit/>
          </a:bodyPr>
          <a:lstStyle/>
          <a:p>
            <a:pPr rtl="1"/>
            <a:r>
              <a:rPr lang="ar-AE" sz="3600" b="0" i="0" dirty="0">
                <a:solidFill>
                  <a:srgbClr val="725945"/>
                </a:solidFill>
                <a:effectLst/>
                <a:latin typeface="Elif1"/>
              </a:rPr>
              <a:t>وَهَلْ اَتٰيكَ نَـبَؤُا الْخَصْمِۘ اِذْ تَسَوَّرُوا الْمِحْرَابَۙ</a:t>
            </a:r>
            <a:r>
              <a:rPr lang="ar-AE" sz="3600" b="1" i="0" u="none" strike="noStrike" dirty="0">
                <a:solidFill>
                  <a:srgbClr val="725945"/>
                </a:solidFill>
                <a:effectLst/>
                <a:latin typeface="Elif1"/>
              </a:rPr>
              <a:t>﴿٢١﴾</a:t>
            </a:r>
            <a:r>
              <a:rPr lang="tr-TR" sz="3600" b="1" i="0" u="none" strike="noStrike" dirty="0">
                <a:solidFill>
                  <a:srgbClr val="725945"/>
                </a:solidFill>
                <a:effectLst/>
                <a:latin typeface="Elif1"/>
              </a:rPr>
              <a:t/>
            </a:r>
            <a:br>
              <a:rPr lang="tr-TR" sz="3600" b="1" i="0" u="none" strike="noStrike" dirty="0">
                <a:solidFill>
                  <a:srgbClr val="725945"/>
                </a:solidFill>
                <a:effectLst/>
                <a:latin typeface="Elif1"/>
              </a:rPr>
            </a:br>
            <a:r>
              <a:rPr lang="ar-AE" sz="3600" b="0" i="0" dirty="0">
                <a:solidFill>
                  <a:srgbClr val="725945"/>
                </a:solidFill>
                <a:effectLst/>
                <a:latin typeface="Elif1"/>
              </a:rPr>
              <a:t/>
            </a:r>
            <a:br>
              <a:rPr lang="ar-AE" sz="3600" b="0" i="0" dirty="0">
                <a:solidFill>
                  <a:srgbClr val="725945"/>
                </a:solidFill>
                <a:effectLst/>
                <a:latin typeface="Elif1"/>
              </a:rPr>
            </a:br>
            <a:r>
              <a:rPr lang="ar-AE" sz="3600" b="0" i="0" dirty="0">
                <a:solidFill>
                  <a:srgbClr val="725945"/>
                </a:solidFill>
                <a:effectLst/>
                <a:latin typeface="Elif1"/>
              </a:rPr>
              <a:t>اِذْ دَخَلُوا عَلٰى دَاوُ۫دَ فَفَزِعَ مِنْهُمْ قَالُوا لَا تَخَفْۚ خَصْمَانِ بَغٰى بَعْضُنَا عَلٰى بَعْضٍ فَاحْكُمْ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بَيْنَنَا بِالْحَقِّ وَلَا تُشْطِطْ وَاهْدِنَٓا اِلٰى سَوَٓاءِ الصِّرَاطِ</a:t>
            </a:r>
            <a:r>
              <a:rPr lang="ar-AE" sz="3600" b="1" i="0" u="none" strike="noStrike" dirty="0">
                <a:solidFill>
                  <a:srgbClr val="725945"/>
                </a:solidFill>
                <a:effectLst/>
                <a:latin typeface="Elif1"/>
              </a:rPr>
              <a:t>﴿٢٢﴾</a:t>
            </a:r>
            <a:endParaRPr lang="ar-AE" sz="3600" b="0" i="0" dirty="0">
              <a:solidFill>
                <a:srgbClr val="725945"/>
              </a:solidFill>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u="none" strike="noStrike" dirty="0">
                <a:solidFill>
                  <a:srgbClr val="725945"/>
                </a:solidFill>
                <a:effectLst/>
                <a:latin typeface="Helvetica Neue"/>
              </a:rPr>
              <a:t>﴾21-22﴿</a:t>
            </a:r>
            <a:r>
              <a:rPr lang="tr-TR" sz="1800" b="1" i="1" dirty="0">
                <a:solidFill>
                  <a:srgbClr val="4A4A4A"/>
                </a:solidFill>
                <a:effectLst/>
                <a:latin typeface="Helvetica Neue"/>
              </a:rPr>
              <a:t>Davalaşanlara dair bilgi sana ulaştı mı? Bu adamlar </a:t>
            </a:r>
            <a:r>
              <a:rPr lang="tr-TR" sz="1800" b="1" i="1" dirty="0" err="1">
                <a:solidFill>
                  <a:srgbClr val="4A4A4A"/>
                </a:solidFill>
                <a:effectLst/>
                <a:latin typeface="Helvetica Neue"/>
              </a:rPr>
              <a:t>mâbedin</a:t>
            </a:r>
            <a:r>
              <a:rPr lang="tr-TR" sz="1800" b="1" i="1" dirty="0">
                <a:solidFill>
                  <a:srgbClr val="4A4A4A"/>
                </a:solidFill>
                <a:effectLst/>
                <a:latin typeface="Helvetica Neue"/>
              </a:rPr>
              <a:t> duvarına tırmanıp Dâvûd’un yanına girmişlerdi. Dâvûd onları görünce telâşlanmıştı. “Korkma” dediler, “Birimizin diğerini haksızlık etmekle suçladığı iki davacıyız biz. Aramızda âdil bir hüküm ver; doğruluktan sapma, bize de doğru yolu göster.”</a:t>
            </a:r>
            <a:endParaRPr lang="tr-TR" sz="1800"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Sâd</a:t>
            </a:r>
            <a:r>
              <a:rPr lang="tr-TR" b="1" dirty="0"/>
              <a:t> </a:t>
            </a:r>
            <a:r>
              <a:rPr lang="tr-TR" sz="2000" b="1" dirty="0"/>
              <a:t>Suresi 38 . sure</a:t>
            </a:r>
          </a:p>
          <a:p>
            <a:r>
              <a:rPr lang="tr-TR" sz="2000" b="1" dirty="0"/>
              <a:t>21 - 22 . Ayet </a:t>
            </a:r>
            <a:endParaRPr lang="tr-TR" sz="2000" dirty="0"/>
          </a:p>
        </p:txBody>
      </p:sp>
    </p:spTree>
    <p:extLst>
      <p:ext uri="{BB962C8B-B14F-4D97-AF65-F5344CB8AC3E}">
        <p14:creationId xmlns:p14="http://schemas.microsoft.com/office/powerpoint/2010/main" val="148548520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01417"/>
            <a:ext cx="12192000" cy="1204331"/>
          </a:xfrm>
        </p:spPr>
        <p:txBody>
          <a:bodyPr>
            <a:noAutofit/>
          </a:bodyPr>
          <a:lstStyle/>
          <a:p>
            <a:pPr rtl="1"/>
            <a:r>
              <a:rPr lang="ar-AE" sz="3600" b="0" i="0" dirty="0">
                <a:solidFill>
                  <a:srgbClr val="725945"/>
                </a:solidFill>
                <a:effectLst/>
                <a:latin typeface="Elif1"/>
              </a:rPr>
              <a:t>يَا دَاوُ۫دُ اِنَّا جَعَلْنَاكَ خَلٖيفَةً فِي الْاَرْضِ فَاحْكُمْ بَيْنَ النَّاسِ بِالْحَقِّ وَلَا تَتَّبِعِ الْهَوٰى فَيُضِلَّكَ</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عَنْ سَبٖيلِ اللّٰهِؕ اِنَّ الَّذٖينَ يَضِلُّونَ عَنْ سَبٖيلِ اللّٰهِ لَهُمْ عَذَابٌ شَدٖيدٌ بِمَا نَسُوا يَوْمَ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الْحِسَابِࣖ</a:t>
            </a:r>
            <a:r>
              <a:rPr lang="ar-AE" sz="3600" b="1" i="0" u="none" strike="noStrike" dirty="0">
                <a:solidFill>
                  <a:srgbClr val="725945"/>
                </a:solidFill>
                <a:effectLst/>
                <a:latin typeface="Elif1"/>
              </a:rPr>
              <a:t>﴿٢٦﴾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﴾26﴿</a:t>
            </a:r>
            <a:r>
              <a:rPr lang="tr-TR" sz="2000" b="1" i="1" dirty="0">
                <a:solidFill>
                  <a:srgbClr val="4A4A4A"/>
                </a:solidFill>
                <a:effectLst/>
                <a:latin typeface="Helvetica Neue"/>
              </a:rPr>
              <a:t>“Ey Dâvûd! Biz seni yeryüzünde halife yaptık; onun için insanlar arasında adaletle hükmet; nefsin isteklerine uyma, sonra seni Allah yolundan saptırır. Kuşkusuz, Allah yolundan sapanlara, hesap verme gününü unutmaları yüzünden çok ağır bir azap vardır.”</a:t>
            </a:r>
            <a:endParaRPr lang="tr-TR" sz="2000"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Sâd</a:t>
            </a:r>
            <a:r>
              <a:rPr lang="tr-TR" b="1" dirty="0"/>
              <a:t> </a:t>
            </a:r>
            <a:r>
              <a:rPr lang="tr-TR" sz="2000" b="1" dirty="0"/>
              <a:t>Suresi 38 . sure</a:t>
            </a:r>
          </a:p>
          <a:p>
            <a:r>
              <a:rPr lang="tr-TR" sz="2000" b="1" dirty="0"/>
              <a:t>26 . Ayet </a:t>
            </a:r>
            <a:endParaRPr lang="tr-TR" sz="2000" dirty="0"/>
          </a:p>
        </p:txBody>
      </p:sp>
    </p:spTree>
    <p:extLst>
      <p:ext uri="{BB962C8B-B14F-4D97-AF65-F5344CB8AC3E}">
        <p14:creationId xmlns:p14="http://schemas.microsoft.com/office/powerpoint/2010/main" val="229227538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b="0" i="0" dirty="0">
                <a:solidFill>
                  <a:srgbClr val="725945"/>
                </a:solidFill>
                <a:effectLst/>
                <a:latin typeface="Elif1"/>
              </a:rPr>
              <a:t>اِنَّ ذٰلِكَ لَحَقٌّ تَخَاصُمُ اَهْلِ النَّارِࣖ</a:t>
            </a:r>
            <a:r>
              <a:rPr lang="ar-AE" b="1" i="0" u="none" strike="noStrike" dirty="0">
                <a:solidFill>
                  <a:srgbClr val="725945"/>
                </a:solidFill>
                <a:effectLst/>
                <a:latin typeface="Elif1"/>
              </a:rPr>
              <a:t>﴿٦٤﴾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﴾64﴿</a:t>
            </a:r>
            <a:r>
              <a:rPr lang="tr-TR" b="1" i="1" dirty="0">
                <a:solidFill>
                  <a:srgbClr val="4A4A4A"/>
                </a:solidFill>
                <a:effectLst/>
                <a:latin typeface="Helvetica Neue"/>
              </a:rPr>
              <a:t>İşte bu, yani cehennem ehlinin birbiriyle çekişmesi olayı bir hakikattir.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Sâd</a:t>
            </a:r>
            <a:r>
              <a:rPr lang="tr-TR" b="1" dirty="0"/>
              <a:t> </a:t>
            </a:r>
            <a:r>
              <a:rPr lang="tr-TR" sz="2000" b="1" dirty="0"/>
              <a:t>Suresi 38 . sure</a:t>
            </a:r>
          </a:p>
          <a:p>
            <a:r>
              <a:rPr lang="tr-TR" sz="2000" b="1" dirty="0"/>
              <a:t>64 . Ayet </a:t>
            </a:r>
            <a:endParaRPr lang="tr-TR" sz="2000" dirty="0"/>
          </a:p>
        </p:txBody>
      </p:sp>
    </p:spTree>
    <p:extLst>
      <p:ext uri="{BB962C8B-B14F-4D97-AF65-F5344CB8AC3E}">
        <p14:creationId xmlns:p14="http://schemas.microsoft.com/office/powerpoint/2010/main" val="278828825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b="0" i="0" dirty="0">
                <a:solidFill>
                  <a:srgbClr val="725945"/>
                </a:solidFill>
                <a:effectLst/>
                <a:latin typeface="Elif1"/>
              </a:rPr>
              <a:t>قَالَ فَالْحَقُّؗ وَالْحَقَّ اَقُولُۚ</a:t>
            </a:r>
            <a:r>
              <a:rPr lang="ar-AE" b="1" i="0" u="none" strike="noStrike" dirty="0">
                <a:solidFill>
                  <a:srgbClr val="725945"/>
                </a:solidFill>
                <a:effectLst/>
                <a:latin typeface="Elif1"/>
              </a:rPr>
              <a:t>﴿٨٤﴾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﴾84﴿</a:t>
            </a:r>
            <a:r>
              <a:rPr lang="tr-TR" b="1" i="1" dirty="0">
                <a:solidFill>
                  <a:srgbClr val="4A4A4A"/>
                </a:solidFill>
                <a:effectLst/>
                <a:latin typeface="Helvetica Neue"/>
              </a:rPr>
              <a:t>Allah buyurdu: “O zaman gerçek -ki ben hep gerçeği söylerim- şudur: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Sâd</a:t>
            </a:r>
            <a:r>
              <a:rPr lang="tr-TR" b="1" dirty="0"/>
              <a:t> </a:t>
            </a:r>
            <a:r>
              <a:rPr lang="tr-TR" sz="2000" b="1" dirty="0"/>
              <a:t>Suresi 38 . sure</a:t>
            </a:r>
          </a:p>
          <a:p>
            <a:r>
              <a:rPr lang="tr-TR" sz="2000" b="1" dirty="0"/>
              <a:t>84 . Ayet </a:t>
            </a:r>
            <a:endParaRPr lang="tr-TR" sz="2000" dirty="0"/>
          </a:p>
        </p:txBody>
      </p:sp>
    </p:spTree>
    <p:extLst>
      <p:ext uri="{BB962C8B-B14F-4D97-AF65-F5344CB8AC3E}">
        <p14:creationId xmlns:p14="http://schemas.microsoft.com/office/powerpoint/2010/main" val="74911616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اِنَّٓا اَنْزَلْـنَٓا اِلَيْكَ الْكِتَابَ بِالْحَقِّ فَاعْبُدِ اللّٰهَ مُخْلِصاً لَهُ الدّٖينَؕ</a:t>
            </a:r>
            <a:r>
              <a:rPr lang="ar-AE" sz="3600" b="1" i="0" u="none" strike="noStrike" dirty="0">
                <a:solidFill>
                  <a:srgbClr val="725945"/>
                </a:solidFill>
                <a:effectLst/>
                <a:latin typeface="Elif1"/>
              </a:rPr>
              <a:t>﴿٢﴾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a:t>
            </a:r>
            <a:r>
              <a:rPr lang="tr-TR" b="1" i="1" dirty="0">
                <a:solidFill>
                  <a:srgbClr val="4A4A4A"/>
                </a:solidFill>
                <a:effectLst/>
                <a:latin typeface="Helvetica Neue"/>
              </a:rPr>
              <a:t>Biz bu kitabı sana gerçeğin bilgisi olarak indirdik; öyleyse içten bir inanç ve bağlılık göstererek sadece Allah’a ibadet et.</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2 . Ayet </a:t>
            </a:r>
            <a:endParaRPr lang="tr-TR" sz="2000" dirty="0"/>
          </a:p>
        </p:txBody>
      </p:sp>
    </p:spTree>
    <p:extLst>
      <p:ext uri="{BB962C8B-B14F-4D97-AF65-F5344CB8AC3E}">
        <p14:creationId xmlns:p14="http://schemas.microsoft.com/office/powerpoint/2010/main" val="336005870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اِنَّٓا اَنْزَلْنَا عَلَيْكَ الْكِتَابَ لِلنَّاسِ بِالْحَقِّۚ فَمَنِ اهْتَدٰى فَلِنَفْسِهٖۚ وَمَنْ ضَلَّ فَاِنَّمَا يَضِلُّ عَلَيْهَاۚ وَمَٓا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اَنْتَ عَلَيْهِمْ بِوَكٖيلٍࣖ</a:t>
            </a:r>
            <a:r>
              <a:rPr lang="ar-AE" sz="3600" b="1" i="0" u="none" strike="noStrike" dirty="0">
                <a:solidFill>
                  <a:srgbClr val="725945"/>
                </a:solidFill>
                <a:effectLst/>
                <a:latin typeface="Elif1"/>
              </a:rPr>
              <a:t>﴿٤١﴾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﴾41﴿</a:t>
            </a:r>
            <a:r>
              <a:rPr lang="tr-TR" b="1" i="1" dirty="0">
                <a:solidFill>
                  <a:srgbClr val="4A4A4A"/>
                </a:solidFill>
                <a:effectLst/>
                <a:latin typeface="Helvetica Neue"/>
              </a:rPr>
              <a:t>Biz sana, insanlar için gerçeği ortaya koymak üzere kitabı indirdik; artık kim doğru yolu izlerse kendi iyiliği için izlemiş olur, kim de yoldan saparsa kendi aleyhine sapmış olur; sen onlardan sorumlu değilsin.</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41 . Ayet </a:t>
            </a:r>
            <a:endParaRPr lang="tr-TR" sz="2000" dirty="0"/>
          </a:p>
        </p:txBody>
      </p:sp>
    </p:spTree>
    <p:extLst>
      <p:ext uri="{BB962C8B-B14F-4D97-AF65-F5344CB8AC3E}">
        <p14:creationId xmlns:p14="http://schemas.microsoft.com/office/powerpoint/2010/main" val="114261034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وَمَا قَدَرُوا اللّٰهَ حَقَّ قَدْرِهٖࣗ وَالْاَرْضُ جَمٖيعاً قَبْضَتُهُ يَوْمَ الْقِيٰمَةِ وَالسَّمٰوَاتُ مَطْوِيَّاتٌ بِيَمٖينِهٖؕ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سُبْحَانَهُ وَتَعَالٰى عَمَّا يُشْرِكُونَ</a:t>
            </a:r>
            <a:r>
              <a:rPr lang="ar-AE" sz="3600" b="1" i="0" u="none" strike="noStrike" dirty="0">
                <a:solidFill>
                  <a:srgbClr val="725945"/>
                </a:solidFill>
                <a:effectLst/>
                <a:latin typeface="Elif1"/>
              </a:rPr>
              <a:t>﴿٦٧﴾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﴾67﴿</a:t>
            </a:r>
            <a:r>
              <a:rPr lang="tr-TR" b="1" i="1" dirty="0">
                <a:solidFill>
                  <a:srgbClr val="4A4A4A"/>
                </a:solidFill>
                <a:effectLst/>
                <a:latin typeface="Helvetica Neue"/>
              </a:rPr>
              <a:t>Onlar Allah’ı gereği gibi takdir edip tanımadılar. Kıyamet gününde bütün dünya O’nun avucundadır; gökler de O’nun kudret elinde dürülüp bükülmüştür. Allah, müşriklerin koştukları ortaklardan uzaktır ve yücedir.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67 . Ayet </a:t>
            </a:r>
            <a:endParaRPr lang="tr-TR" sz="2000" dirty="0"/>
          </a:p>
        </p:txBody>
      </p:sp>
    </p:spTree>
    <p:extLst>
      <p:ext uri="{BB962C8B-B14F-4D97-AF65-F5344CB8AC3E}">
        <p14:creationId xmlns:p14="http://schemas.microsoft.com/office/powerpoint/2010/main" val="166769877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وَاَشْرَقَتِ الْاَرْضُ بِنُورِ رَبِّهَا وَوُضِعَ الْكِتَابُ وَجٖٓيءَ بِالنَّبِيّٖنَ وَالشُّهَدَٓاءِ وَقُضِيَ بَيْنَهُمْ</a:t>
            </a:r>
            <a:r>
              <a:rPr lang="tr-TR" sz="3600" dirty="0"/>
              <a:t/>
            </a:r>
            <a:br>
              <a:rPr lang="tr-TR" sz="3600" dirty="0"/>
            </a:br>
            <a:r>
              <a:rPr lang="tr-TR" sz="3600" dirty="0"/>
              <a:t/>
            </a:r>
            <a:br>
              <a:rPr lang="tr-TR" sz="3600" dirty="0"/>
            </a:br>
            <a:r>
              <a:rPr lang="ar-AE" sz="3600" dirty="0"/>
              <a:t> بِالْحَقِّ وَهُمْ لَا يُظْلَمُونَ</a:t>
            </a:r>
            <a:r>
              <a:rPr lang="ar-AE" sz="3600" b="1" dirty="0"/>
              <a:t>﴿٦٩﴾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﴾69﴿Artık rabbinin nuruyla yer aydınlanır, hesap kitap ortaya konur, peygamberler ve şahitler getirilir, insanlar hakkında doğruluk ve adalet ölçüsüne göre hüküm verilir, onlara asla haksızlık edilmez.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69 . Ayet </a:t>
            </a:r>
            <a:endParaRPr lang="tr-TR" sz="2000" dirty="0"/>
          </a:p>
        </p:txBody>
      </p:sp>
    </p:spTree>
    <p:extLst>
      <p:ext uri="{BB962C8B-B14F-4D97-AF65-F5344CB8AC3E}">
        <p14:creationId xmlns:p14="http://schemas.microsoft.com/office/powerpoint/2010/main" val="326332641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وَتَرَى الْمَلٰٓئِكَةَ حَٓافّٖينَ مِنْ حَوْلِ الْعَرْشِ يُسَبِّحُونَ بِحَمْدِ رَبِّهِمْۚ وَقُضِيَ بَيْنَهُمْ بِالْحَقِّ وَقٖيلَ </a:t>
            </a:r>
            <a:r>
              <a:rPr lang="tr-TR" sz="3600" dirty="0"/>
              <a:t/>
            </a:r>
            <a:br>
              <a:rPr lang="tr-TR" sz="3600" dirty="0"/>
            </a:br>
            <a:r>
              <a:rPr lang="tr-TR" sz="3600" dirty="0"/>
              <a:t/>
            </a:r>
            <a:br>
              <a:rPr lang="tr-TR" sz="3600" dirty="0"/>
            </a:br>
            <a:r>
              <a:rPr lang="ar-AE" sz="3600" dirty="0"/>
              <a:t>الْحَمْدُ لِلّٰهِ رَبِّ الْعَالَمٖينَ</a:t>
            </a:r>
            <a:r>
              <a:rPr lang="ar-AE" sz="3600" b="1" dirty="0"/>
              <a:t>﴿٧٥﴾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﴾75﴿Meleklerin de rablerine </a:t>
            </a:r>
            <a:r>
              <a:rPr lang="tr-TR" b="1" i="1" dirty="0" err="1"/>
              <a:t>hamd</a:t>
            </a:r>
            <a:r>
              <a:rPr lang="tr-TR" b="1" i="1" dirty="0"/>
              <a:t> ile yüceliğini dile getirerek arşın çevresini kuşattıklarını görürsün. Böylece insanlar arasında doğruluk ve adalet ölçüsüne göre hüküm verilir ve şöyle denir: Bütün övgüler âlemlerin rabbi olan Allah içindir.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75 . Ayet </a:t>
            </a:r>
            <a:endParaRPr lang="tr-TR" sz="2000" dirty="0"/>
          </a:p>
        </p:txBody>
      </p:sp>
    </p:spTree>
    <p:extLst>
      <p:ext uri="{BB962C8B-B14F-4D97-AF65-F5344CB8AC3E}">
        <p14:creationId xmlns:p14="http://schemas.microsoft.com/office/powerpoint/2010/main" val="212631849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كَذَّبَتْ قَبْلَهُمْ قَوْمُ نُوحٍ وَالْاَحْزَابُ مِنْ بَعْدِهِمْۖ وَهَمَّتْ كُلُّ اُمَّةٍ بِرَسُولِهِمْ لِيَأْخُذُوهُ وَجَادَلُوا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بِالْبَاطِلِ لِيُدْحِضُوا بِهِ الْحَقَّ فَاَخَذْتُهُمْࣞ فَكَيْفَ كَانَ عِقَابِ</a:t>
            </a:r>
            <a:r>
              <a:rPr lang="ar-AE" sz="3600" b="1" i="0" u="none" strike="noStrike" dirty="0">
                <a:solidFill>
                  <a:srgbClr val="725945"/>
                </a:solidFill>
                <a:effectLst/>
                <a:latin typeface="Elif1"/>
              </a:rPr>
              <a:t>﴿٥﴾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﴾5﴿</a:t>
            </a:r>
            <a:r>
              <a:rPr lang="tr-TR" sz="2000" b="1" i="1" dirty="0">
                <a:solidFill>
                  <a:srgbClr val="4A4A4A"/>
                </a:solidFill>
                <a:effectLst/>
                <a:latin typeface="Helvetica Neue"/>
              </a:rPr>
              <a:t>Bunlardan önce </a:t>
            </a:r>
            <a:r>
              <a:rPr lang="tr-TR" sz="2000" b="1" i="1" dirty="0" err="1">
                <a:solidFill>
                  <a:srgbClr val="4A4A4A"/>
                </a:solidFill>
                <a:effectLst/>
                <a:latin typeface="Helvetica Neue"/>
              </a:rPr>
              <a:t>Nûh’un</a:t>
            </a:r>
            <a:r>
              <a:rPr lang="tr-TR" sz="2000" b="1" i="1" dirty="0">
                <a:solidFill>
                  <a:srgbClr val="4A4A4A"/>
                </a:solidFill>
                <a:effectLst/>
                <a:latin typeface="Helvetica Neue"/>
              </a:rPr>
              <a:t> kavmi, onların ardından da çeşitli topluluklar ilâhî gerçeği yalanlamış, her topluluk kendi peygamberlerini yakalayıp etkisiz hale getirmeye kalkışmış, asılsız iddialarla gerçeği ortadan kaldırmak için mücadele vermişlerdi; sonunda onların yakalarına yapıştım. Nasılmış benim cezalandırmam, gördüler!</a:t>
            </a:r>
            <a:endParaRPr lang="tr-TR" sz="2000"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Mü'min</a:t>
            </a:r>
            <a:r>
              <a:rPr lang="tr-TR" b="1" dirty="0"/>
              <a:t> </a:t>
            </a:r>
            <a:r>
              <a:rPr lang="tr-TR" sz="2000" b="1" dirty="0"/>
              <a:t>Suresi 40 . sure</a:t>
            </a:r>
          </a:p>
          <a:p>
            <a:r>
              <a:rPr lang="tr-TR" sz="2000" b="1" dirty="0"/>
              <a:t>5 . Ayet </a:t>
            </a:r>
            <a:endParaRPr lang="tr-TR" sz="2000" dirty="0"/>
          </a:p>
        </p:txBody>
      </p:sp>
    </p:spTree>
    <p:extLst>
      <p:ext uri="{BB962C8B-B14F-4D97-AF65-F5344CB8AC3E}">
        <p14:creationId xmlns:p14="http://schemas.microsoft.com/office/powerpoint/2010/main" val="226461862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وَاللّٰهُ يَقْضٖي بِالْحَقِّؕ وَالَّذٖينَ يَدْعُونَ مِنْ دُونِهٖ لَا يَقْضُونَ بِشَيْءٍؕ اِنَّ اللّٰهَ هُوَ السَّمٖيعُ</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الْبَصٖيرُࣖ</a:t>
            </a:r>
            <a:r>
              <a:rPr lang="ar-AE" sz="3600" b="1" i="0" u="none" strike="noStrike" dirty="0">
                <a:solidFill>
                  <a:srgbClr val="725945"/>
                </a:solidFill>
                <a:effectLst/>
                <a:latin typeface="Elif1"/>
              </a:rPr>
              <a:t>﴿٢٠﴾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﴾20﴿</a:t>
            </a:r>
            <a:r>
              <a:rPr lang="tr-TR" b="1" i="1" dirty="0">
                <a:solidFill>
                  <a:srgbClr val="4A4A4A"/>
                </a:solidFill>
                <a:effectLst/>
                <a:latin typeface="Helvetica Neue"/>
              </a:rPr>
              <a:t>Ve Allah adaletle hüküm verir; onların Allah’tan başka taptıkları ise hiçbir şeye hükmedemezler. Kuşkusuz Allah her şeyi en iyi işiten ve en iyi görendir.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Mü'min</a:t>
            </a:r>
            <a:r>
              <a:rPr lang="tr-TR" b="1" dirty="0"/>
              <a:t> </a:t>
            </a:r>
            <a:r>
              <a:rPr lang="tr-TR" sz="2000" b="1" dirty="0"/>
              <a:t>Suresi 40 . sure</a:t>
            </a:r>
          </a:p>
          <a:p>
            <a:r>
              <a:rPr lang="tr-TR" sz="2000" b="1" dirty="0"/>
              <a:t>20 . Ayet </a:t>
            </a:r>
            <a:endParaRPr lang="tr-TR" sz="2000" dirty="0"/>
          </a:p>
        </p:txBody>
      </p:sp>
    </p:spTree>
    <p:extLst>
      <p:ext uri="{BB962C8B-B14F-4D97-AF65-F5344CB8AC3E}">
        <p14:creationId xmlns:p14="http://schemas.microsoft.com/office/powerpoint/2010/main" val="65027338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فَلَمَّا جَٓاءَهُمْ بِالْحَقِّ مِنْ عِنْدِنَا قَالُوا اقْتُلُٓوا اَبْنَٓاءَ الَّذٖينَ اٰمَنُوا مَعَهُ وَاسْتَحْيُوا نِسَٓاءَهُمْؕ وَمَا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كَيْدُ الْكَافِرٖينَ اِلَّا فٖي ضَلَالٍ</a:t>
            </a:r>
            <a:r>
              <a:rPr lang="ar-AE" sz="3600" b="1" i="0" u="none" strike="noStrike" dirty="0">
                <a:solidFill>
                  <a:srgbClr val="725945"/>
                </a:solidFill>
                <a:effectLst/>
                <a:latin typeface="Elif1"/>
              </a:rPr>
              <a:t>﴿٢٥﴾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﴾25﴿</a:t>
            </a:r>
            <a:r>
              <a:rPr lang="tr-TR" b="1" i="1" dirty="0">
                <a:solidFill>
                  <a:srgbClr val="4A4A4A"/>
                </a:solidFill>
                <a:effectLst/>
                <a:latin typeface="Helvetica Neue"/>
              </a:rPr>
              <a:t>Mûsâ, katımızdan verilmiş hakikati onlara getirdiğinde, “Onunla birlikte olan inanmış kişilerin oğullarını öldürün, kızlarını diri bırakın!” dediler. Oysa inkârcıların tuzağı hep boşa çıkmıştır.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Mü'min</a:t>
            </a:r>
            <a:r>
              <a:rPr lang="tr-TR" b="1" dirty="0"/>
              <a:t> </a:t>
            </a:r>
            <a:r>
              <a:rPr lang="tr-TR" sz="2000" b="1" dirty="0"/>
              <a:t>Suresi 40 . sure</a:t>
            </a:r>
          </a:p>
          <a:p>
            <a:r>
              <a:rPr lang="tr-TR" sz="2000" b="1" dirty="0"/>
              <a:t>25 . Ayet </a:t>
            </a:r>
            <a:endParaRPr lang="tr-TR" sz="2000" dirty="0"/>
          </a:p>
        </p:txBody>
      </p:sp>
    </p:spTree>
    <p:extLst>
      <p:ext uri="{BB962C8B-B14F-4D97-AF65-F5344CB8AC3E}">
        <p14:creationId xmlns:p14="http://schemas.microsoft.com/office/powerpoint/2010/main" val="159912256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فَاصْبِرْ اِنَّ وَعْدَ اللّٰهِ حَقٌّ وَاسْتَغْفِرْ لِذَنْبِكَ وَسَبِّـحْ بِحَمْدِ رَبِّكَ بِالْعَشِيِّ وَالْاِبْكَارِ</a:t>
            </a:r>
            <a:r>
              <a:rPr lang="ar-AE" sz="3600" b="1" dirty="0"/>
              <a:t>﴿٥٥﴾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﴾55﴿(Resulüm!) Sen şimdi sabret, çünkü Allah’ın vaadi mutlaka gerçekleşir; günahının bağışlanmasını iste ve sabah akşam rabbini </a:t>
            </a:r>
            <a:r>
              <a:rPr lang="tr-TR" b="1" i="1" dirty="0" err="1"/>
              <a:t>hamd</a:t>
            </a:r>
            <a:r>
              <a:rPr lang="tr-TR" b="1" i="1" dirty="0"/>
              <a:t> ile </a:t>
            </a:r>
            <a:r>
              <a:rPr lang="tr-TR" b="1" i="1" dirty="0" err="1"/>
              <a:t>tesbih</a:t>
            </a:r>
            <a:r>
              <a:rPr lang="tr-TR" b="1" i="1" dirty="0"/>
              <a:t> et.</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Mü'min</a:t>
            </a:r>
            <a:r>
              <a:rPr lang="tr-TR" b="1" dirty="0"/>
              <a:t> </a:t>
            </a:r>
            <a:r>
              <a:rPr lang="tr-TR" sz="2000" b="1" dirty="0"/>
              <a:t>Suresi 40 . sure</a:t>
            </a:r>
          </a:p>
          <a:p>
            <a:r>
              <a:rPr lang="tr-TR" sz="2000" b="1" dirty="0"/>
              <a:t>55 . Ayet </a:t>
            </a:r>
            <a:endParaRPr lang="tr-TR" sz="2000" dirty="0"/>
          </a:p>
        </p:txBody>
      </p:sp>
    </p:spTree>
    <p:extLst>
      <p:ext uri="{BB962C8B-B14F-4D97-AF65-F5344CB8AC3E}">
        <p14:creationId xmlns:p14="http://schemas.microsoft.com/office/powerpoint/2010/main" val="40774244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ذٰلِكُمْ بِمَا كُنْتُمْ تَفْرَحُونَ فِي الْاَرْضِ بِغَيْرِ الْحَقِّ وَبِمَا كُنْتُمْ تَمْرَحُونَۚ</a:t>
            </a:r>
            <a:r>
              <a:rPr lang="ar-AE" sz="3600" b="1" i="0" u="none" strike="noStrike" dirty="0">
                <a:solidFill>
                  <a:srgbClr val="725945"/>
                </a:solidFill>
                <a:effectLst/>
                <a:latin typeface="Elif1"/>
              </a:rPr>
              <a:t>﴿٧٥﴾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﴾75﴿</a:t>
            </a:r>
            <a:r>
              <a:rPr lang="tr-TR" b="1" i="1" dirty="0">
                <a:solidFill>
                  <a:srgbClr val="4A4A4A"/>
                </a:solidFill>
                <a:effectLst/>
                <a:latin typeface="Helvetica Neue"/>
              </a:rPr>
              <a:t>“Bu duruma düşmenizin sebebi, dünyadayken haksız olarak böbürlenmeniz ve şımarmanızdır.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Mü'min</a:t>
            </a:r>
            <a:r>
              <a:rPr lang="tr-TR" b="1" dirty="0"/>
              <a:t> </a:t>
            </a:r>
            <a:r>
              <a:rPr lang="tr-TR" sz="2000" b="1" dirty="0"/>
              <a:t>Suresi 40 . sure</a:t>
            </a:r>
          </a:p>
          <a:p>
            <a:r>
              <a:rPr lang="tr-TR" sz="2000" b="1" dirty="0"/>
              <a:t>75 . Ayet </a:t>
            </a:r>
            <a:endParaRPr lang="tr-TR" sz="2000" dirty="0"/>
          </a:p>
        </p:txBody>
      </p:sp>
    </p:spTree>
    <p:extLst>
      <p:ext uri="{BB962C8B-B14F-4D97-AF65-F5344CB8AC3E}">
        <p14:creationId xmlns:p14="http://schemas.microsoft.com/office/powerpoint/2010/main" val="238008535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فَاصْبِرْ اِنَّ وَعْدَ اللّٰهِ حَقٌّۚ فَاِمَّا نُرِيَنَّكَ بَعْضَ الَّذٖي نَعِدُهُمْ اَوْ نَتَوَفَّيَنَّكَ فَاِلَيْنَا يُرْجَعُونَ</a:t>
            </a:r>
            <a:r>
              <a:rPr lang="ar-AE" sz="3600" b="1" i="0" u="none" strike="noStrike" dirty="0">
                <a:solidFill>
                  <a:srgbClr val="725945"/>
                </a:solidFill>
                <a:effectLst/>
                <a:latin typeface="Elif1"/>
              </a:rPr>
              <a:t>﴿٧٧﴾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﴾77﴿</a:t>
            </a:r>
            <a:r>
              <a:rPr lang="tr-TR" sz="2000" b="1" i="1" dirty="0">
                <a:solidFill>
                  <a:srgbClr val="4A4A4A"/>
                </a:solidFill>
                <a:effectLst/>
                <a:latin typeface="Helvetica Neue"/>
              </a:rPr>
              <a:t>Sen şimdi sabret; Allah’ın vaadi mutlaka gerçekleşecek. Muhakkak ki biz, onlara vaktiyle bildirip uyarıda bulunduğumuz şeylerin bir kısmını (ölmeden) sana göstereceğiz, (bir kısmını da görmeden) seni vefat ettireceğiz; ama onlar da sonunda bize dönecekler!</a:t>
            </a:r>
            <a:endParaRPr lang="tr-TR" sz="2000"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Mü'min</a:t>
            </a:r>
            <a:r>
              <a:rPr lang="tr-TR" b="1" dirty="0"/>
              <a:t> </a:t>
            </a:r>
            <a:r>
              <a:rPr lang="tr-TR" sz="2000" b="1" dirty="0"/>
              <a:t>Suresi 40 . sure</a:t>
            </a:r>
          </a:p>
          <a:p>
            <a:r>
              <a:rPr lang="tr-TR" sz="2000" b="1" dirty="0"/>
              <a:t>77 . Ayet </a:t>
            </a:r>
            <a:endParaRPr lang="tr-TR" sz="2000" dirty="0"/>
          </a:p>
        </p:txBody>
      </p:sp>
    </p:spTree>
    <p:extLst>
      <p:ext uri="{BB962C8B-B14F-4D97-AF65-F5344CB8AC3E}">
        <p14:creationId xmlns:p14="http://schemas.microsoft.com/office/powerpoint/2010/main" val="186084033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37391"/>
            <a:ext cx="12192000" cy="1204331"/>
          </a:xfrm>
        </p:spPr>
        <p:txBody>
          <a:bodyPr>
            <a:noAutofit/>
          </a:bodyPr>
          <a:lstStyle/>
          <a:p>
            <a:pPr rtl="1"/>
            <a:r>
              <a:rPr lang="ar-AE" sz="3600" b="0" i="0" dirty="0">
                <a:solidFill>
                  <a:srgbClr val="725945"/>
                </a:solidFill>
                <a:effectLst/>
                <a:latin typeface="Elif1"/>
              </a:rPr>
              <a:t>وَلَقَدْ اَرْسَلْنَا رُسُلاً مِنْ قَبْلِكَ مِنْهُمْ مَنْ قَصَصْنَا عَلَيْكَ وَمِنْهُمْ مَنْ لَمْ نَقْصُصْ عَلَيْكَؕ وَمَا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كَانَ لِرَسُولٍ اَنْ يَأْتِيَ بِاٰيَةٍ اِلَّا بِاِذْنِ اللّٰهِۚ فَاِذَا جَٓاءَ اَمْرُ اللّٰهِ قُضِيَ بِالْحَقِّ وَخَسِرَ هُنَالِكَ</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الْمُبْطِلُونَࣖ</a:t>
            </a:r>
            <a:r>
              <a:rPr lang="ar-AE" sz="3600" b="1" i="0" u="none" strike="noStrike" dirty="0">
                <a:solidFill>
                  <a:srgbClr val="725945"/>
                </a:solidFill>
                <a:effectLst/>
                <a:latin typeface="Elif1"/>
              </a:rPr>
              <a:t>﴿٧٨﴾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﴾78﴿</a:t>
            </a:r>
            <a:r>
              <a:rPr lang="tr-TR" sz="2000" b="1" i="1" dirty="0">
                <a:solidFill>
                  <a:srgbClr val="4A4A4A"/>
                </a:solidFill>
                <a:effectLst/>
                <a:latin typeface="Helvetica Neue"/>
              </a:rPr>
              <a:t>Senden önce de elçiler gönderdik; onlardan sana hayat hikâyelerini anlattıklarımız var, anlatmadıklarımız var. Allah’ın izni olmadıkça hiçbir elçi </a:t>
            </a:r>
            <a:r>
              <a:rPr lang="tr-TR" sz="2000" b="1" i="1" dirty="0" err="1">
                <a:solidFill>
                  <a:srgbClr val="4A4A4A"/>
                </a:solidFill>
                <a:effectLst/>
                <a:latin typeface="Helvetica Neue"/>
              </a:rPr>
              <a:t>âyet</a:t>
            </a:r>
            <a:r>
              <a:rPr lang="tr-TR" sz="2000" b="1" i="1" dirty="0">
                <a:solidFill>
                  <a:srgbClr val="4A4A4A"/>
                </a:solidFill>
                <a:effectLst/>
                <a:latin typeface="Helvetica Neue"/>
              </a:rPr>
              <a:t> getiremez. Allah’ın buyruğu geldiğinde artık hak yerini bulmuştur ve ilâhî hakikatleri yok etmeye kalkışanlar hüsrana uğramışlardır.</a:t>
            </a:r>
            <a:endParaRPr lang="tr-TR" sz="2000"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Mü'min</a:t>
            </a:r>
            <a:r>
              <a:rPr lang="tr-TR" b="1" dirty="0"/>
              <a:t> </a:t>
            </a:r>
            <a:r>
              <a:rPr lang="tr-TR" sz="2000" b="1" dirty="0"/>
              <a:t>Suresi 40 . sure</a:t>
            </a:r>
          </a:p>
          <a:p>
            <a:r>
              <a:rPr lang="tr-TR" sz="2000" b="1" dirty="0"/>
              <a:t>78 . Ayet </a:t>
            </a:r>
            <a:endParaRPr lang="tr-TR" sz="2000" dirty="0"/>
          </a:p>
        </p:txBody>
      </p:sp>
    </p:spTree>
    <p:extLst>
      <p:ext uri="{BB962C8B-B14F-4D97-AF65-F5344CB8AC3E}">
        <p14:creationId xmlns:p14="http://schemas.microsoft.com/office/powerpoint/2010/main" val="48825818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سَنُرٖيهِمْ اٰيَاتِنَا فِي الْاٰفَاقِ وَفٖٓي اَنْفُسِهِمْ حَتّٰى يَتَبَيَّنَ لَهُمْ اَنَّهُ الْحَقُّؕ اَوَلَمْ يَكْفِ بِرَبِّكَ اَنَّهُ عَلٰى</a:t>
            </a:r>
            <a:r>
              <a:rPr lang="tr-TR" sz="3600" dirty="0"/>
              <a:t/>
            </a:r>
            <a:br>
              <a:rPr lang="tr-TR" sz="3600" dirty="0"/>
            </a:br>
            <a:r>
              <a:rPr lang="tr-TR" sz="3600" dirty="0"/>
              <a:t/>
            </a:r>
            <a:br>
              <a:rPr lang="tr-TR" sz="3600" dirty="0"/>
            </a:br>
            <a:r>
              <a:rPr lang="ar-AE" sz="3600" dirty="0"/>
              <a:t> كُلِّ شَيْءٍ شَهٖيدٌ</a:t>
            </a:r>
            <a:r>
              <a:rPr lang="ar-AE" sz="3600" b="1" dirty="0"/>
              <a:t>﴿٥٣﴾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﴾53﴿Kur’an’ın gerçek olduğu kendileri için apaçık belli oluncaya kadar onlara çevrelerinde ve kendilerinde bulunan kanıtlarımızı hep göstereceğiz. Rabbinin her şeye tanıklık etmesi (onlar için) yeterli değil midir?</a:t>
            </a:r>
          </a:p>
        </p:txBody>
      </p:sp>
      <p:sp>
        <p:nvSpPr>
          <p:cNvPr id="4" name="Metin kutusu 3"/>
          <p:cNvSpPr txBox="1"/>
          <p:nvPr/>
        </p:nvSpPr>
        <p:spPr>
          <a:xfrm>
            <a:off x="9252155" y="0"/>
            <a:ext cx="2939845" cy="707886"/>
          </a:xfrm>
          <a:prstGeom prst="rect">
            <a:avLst/>
          </a:prstGeom>
          <a:noFill/>
        </p:spPr>
        <p:txBody>
          <a:bodyPr wrap="square" rtlCol="0">
            <a:spAutoFit/>
          </a:bodyPr>
          <a:lstStyle/>
          <a:p>
            <a:r>
              <a:rPr lang="tr-TR" b="1" dirty="0" err="1"/>
              <a:t>Fussilet</a:t>
            </a:r>
            <a:r>
              <a:rPr lang="tr-TR" b="1" dirty="0"/>
              <a:t> </a:t>
            </a:r>
            <a:r>
              <a:rPr lang="tr-TR" sz="2000" b="1" dirty="0"/>
              <a:t>Suresi 41 . sure</a:t>
            </a:r>
          </a:p>
          <a:p>
            <a:r>
              <a:rPr lang="tr-TR" sz="2000" b="1" dirty="0"/>
              <a:t>53 . Ayet </a:t>
            </a:r>
            <a:endParaRPr lang="tr-TR" sz="2000" dirty="0"/>
          </a:p>
        </p:txBody>
      </p:sp>
    </p:spTree>
    <p:extLst>
      <p:ext uri="{BB962C8B-B14F-4D97-AF65-F5344CB8AC3E}">
        <p14:creationId xmlns:p14="http://schemas.microsoft.com/office/powerpoint/2010/main" val="361917760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اَللّٰهُ الَّـذٖٓي اَنْزَلَ الْكِتَابَ بِالْحَقِّ وَالْمٖيزَانَؕ وَمَا يُدْرٖيكَ لَعَلَّ السَّاعَةَ قَرٖيبٌ</a:t>
            </a:r>
            <a:r>
              <a:rPr lang="ar-AE" sz="3600" b="1" i="0" u="none" strike="noStrike" dirty="0">
                <a:solidFill>
                  <a:srgbClr val="725945"/>
                </a:solidFill>
                <a:effectLst/>
                <a:latin typeface="Elif1"/>
              </a:rPr>
              <a:t>﴿١٧﴾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﴾17﴿</a:t>
            </a:r>
            <a:r>
              <a:rPr lang="tr-TR" b="1" i="1" dirty="0">
                <a:solidFill>
                  <a:srgbClr val="4A4A4A"/>
                </a:solidFill>
                <a:effectLst/>
                <a:latin typeface="Helvetica Neue"/>
              </a:rPr>
              <a:t>Hak ve hakikat içerikli kitabı ve o sayede ölçü ve dengeyi gönderen Allah’tır. Nereden bileceksin, kıyamet vakti belki de çok yakın!</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Şûrâ</a:t>
            </a:r>
            <a:r>
              <a:rPr lang="tr-TR" b="1" dirty="0"/>
              <a:t> </a:t>
            </a:r>
            <a:r>
              <a:rPr lang="tr-TR" sz="2000" b="1" dirty="0"/>
              <a:t>Suresi 42 . sure</a:t>
            </a:r>
          </a:p>
          <a:p>
            <a:r>
              <a:rPr lang="tr-TR" sz="2000" b="1" dirty="0"/>
              <a:t>17 . Ayet </a:t>
            </a:r>
            <a:endParaRPr lang="tr-TR" sz="2000" dirty="0"/>
          </a:p>
        </p:txBody>
      </p:sp>
    </p:spTree>
    <p:extLst>
      <p:ext uri="{BB962C8B-B14F-4D97-AF65-F5344CB8AC3E}">
        <p14:creationId xmlns:p14="http://schemas.microsoft.com/office/powerpoint/2010/main" val="194420051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يَسْتَعْجِلُ بِهَا الَّذٖينَ لَا يُؤْمِنُونَ بِهَاۚ وَالَّذٖينَ اٰمَنُوا مُشْفِقُونَ مِنْهَاۙ وَيَعْلَمُونَ اَنَّهَا الْحَقُّؕ اَلَٓا اِنَّ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الَّذٖينَ يُمَارُونَ فِي السَّاعَةِ لَفٖي ضَلَالٍ بَعٖيدٍ</a:t>
            </a:r>
            <a:r>
              <a:rPr lang="ar-AE" sz="3600" b="1" i="0" u="none" strike="noStrike" dirty="0">
                <a:solidFill>
                  <a:srgbClr val="725945"/>
                </a:solidFill>
                <a:effectLst/>
                <a:latin typeface="Elif1"/>
              </a:rPr>
              <a:t>﴿١٨﴾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﴾18﴿</a:t>
            </a:r>
            <a:r>
              <a:rPr lang="tr-TR" b="1" i="1" dirty="0">
                <a:solidFill>
                  <a:srgbClr val="4A4A4A"/>
                </a:solidFill>
                <a:effectLst/>
                <a:latin typeface="Helvetica Neue"/>
              </a:rPr>
              <a:t>Ona inanmayanlar onun çabuk gelmesini istiyorlar; inananlar ise gerçek olduğunu bilerek ondan kaygılanmaktalar. Şu iyi bilinmeli ki, kıyameti tartışma konusu yapanlar derin bir sapkınlık içindedirler.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Şûrâ</a:t>
            </a:r>
            <a:r>
              <a:rPr lang="tr-TR" b="1" dirty="0"/>
              <a:t> </a:t>
            </a:r>
            <a:r>
              <a:rPr lang="tr-TR" sz="2000" b="1" dirty="0"/>
              <a:t>Suresi 42 . sure</a:t>
            </a:r>
          </a:p>
          <a:p>
            <a:r>
              <a:rPr lang="tr-TR" sz="2000" b="1" dirty="0"/>
              <a:t>18 . Ayet </a:t>
            </a:r>
            <a:endParaRPr lang="tr-TR" sz="2000" dirty="0"/>
          </a:p>
        </p:txBody>
      </p:sp>
    </p:spTree>
    <p:extLst>
      <p:ext uri="{BB962C8B-B14F-4D97-AF65-F5344CB8AC3E}">
        <p14:creationId xmlns:p14="http://schemas.microsoft.com/office/powerpoint/2010/main" val="342735419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اَمْ يَقُولُونَ افْتَرٰى عَلَى اللّٰهِ كَذِباًۚ فَاِنْ يَشَأِ اللّٰهُ يَخْتِمْ عَلٰى قَلْبِكَؕ وَيَمْحُ اللّٰهُ الْبَاطِلَ وَيُحِقُّ</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الْحَقَّ بِكَلِمَاتِهٖؕ اِنَّهُ عَلٖيمٌ بِذَاتِ الصُّدُورِ</a:t>
            </a:r>
            <a:r>
              <a:rPr lang="ar-AE" sz="3600" b="1" i="0" u="none" strike="noStrike" dirty="0">
                <a:solidFill>
                  <a:srgbClr val="725945"/>
                </a:solidFill>
                <a:effectLst/>
                <a:latin typeface="Elif1"/>
              </a:rPr>
              <a:t>﴿٢٤﴾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﴾24﴿</a:t>
            </a:r>
            <a:r>
              <a:rPr lang="tr-TR" b="1" i="1" dirty="0">
                <a:solidFill>
                  <a:srgbClr val="4A4A4A"/>
                </a:solidFill>
                <a:effectLst/>
                <a:latin typeface="Helvetica Neue"/>
              </a:rPr>
              <a:t>Yoksa onlar, “Allah hakkında bir yalan uydurdu” mu diyorlar? Halbuki Allah dilese senin kalbini de mühürler. Allah bâtılı siler ve gerçeği sözleriyle ortaya çıkarır. Şüphesiz O kalplerde olanı çok iyi bilmektedir.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Şûrâ</a:t>
            </a:r>
            <a:r>
              <a:rPr lang="tr-TR" b="1" dirty="0"/>
              <a:t> </a:t>
            </a:r>
            <a:r>
              <a:rPr lang="tr-TR" sz="2000" b="1" dirty="0"/>
              <a:t>Suresi 42 . sure</a:t>
            </a:r>
          </a:p>
          <a:p>
            <a:r>
              <a:rPr lang="tr-TR" sz="2000" b="1" dirty="0"/>
              <a:t>24 . Ayet </a:t>
            </a:r>
            <a:endParaRPr lang="tr-TR" sz="2000" dirty="0"/>
          </a:p>
        </p:txBody>
      </p:sp>
    </p:spTree>
    <p:extLst>
      <p:ext uri="{BB962C8B-B14F-4D97-AF65-F5344CB8AC3E}">
        <p14:creationId xmlns:p14="http://schemas.microsoft.com/office/powerpoint/2010/main" val="347234845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اِنَّمَا السَّبٖيلُ عَلَى الَّذٖينَ يَظْلِمُونَ النَّاسَ وَيَبْغُونَ فِي الْاَرْضِ بِغَيْرِ الْحَقِّؕ اُو۬لٰٓئِكَ لَهُمْ عَذَابٌ</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اَلٖيمٌ</a:t>
            </a:r>
            <a:r>
              <a:rPr lang="ar-AE" sz="3600" b="1" i="0" u="none" strike="noStrike" dirty="0">
                <a:solidFill>
                  <a:srgbClr val="725945"/>
                </a:solidFill>
                <a:effectLst/>
                <a:latin typeface="Elif1"/>
              </a:rPr>
              <a:t>﴿٤٢﴾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﴾42﴿</a:t>
            </a:r>
            <a:r>
              <a:rPr lang="tr-TR" b="1" i="1" dirty="0">
                <a:solidFill>
                  <a:srgbClr val="4A4A4A"/>
                </a:solidFill>
                <a:effectLst/>
                <a:latin typeface="Helvetica Neue"/>
              </a:rPr>
              <a:t>Kınama ve cezalandırma ancak insanlara zulmeden ve yeryüzünde haksız yere saldırıda bulunanlara yöneliktir. Onlar için elem verici bir azap da vardır.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Şûrâ</a:t>
            </a:r>
            <a:r>
              <a:rPr lang="tr-TR" b="1" dirty="0"/>
              <a:t> </a:t>
            </a:r>
            <a:r>
              <a:rPr lang="tr-TR" sz="2000" b="1" dirty="0"/>
              <a:t>Suresi 42 . sure</a:t>
            </a:r>
          </a:p>
          <a:p>
            <a:r>
              <a:rPr lang="tr-TR" sz="2000" b="1" dirty="0"/>
              <a:t>42 . Ayet </a:t>
            </a:r>
            <a:endParaRPr lang="tr-TR" sz="2000" dirty="0"/>
          </a:p>
        </p:txBody>
      </p:sp>
    </p:spTree>
    <p:extLst>
      <p:ext uri="{BB962C8B-B14F-4D97-AF65-F5344CB8AC3E}">
        <p14:creationId xmlns:p14="http://schemas.microsoft.com/office/powerpoint/2010/main" val="29665691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بَلْ مَتَّعْتُ هٰٓؤُ۬لَٓاءِ وَاٰبَٓاءَهُمْ حَتّٰى جَٓاءَهُمُ الْحَقُّ وَرَسُولٌ مُبٖينٌ</a:t>
            </a:r>
            <a:r>
              <a:rPr lang="ar-AE" sz="3600" b="1" i="0" u="none" strike="noStrike" dirty="0">
                <a:solidFill>
                  <a:srgbClr val="725945"/>
                </a:solidFill>
                <a:effectLst/>
                <a:latin typeface="Elif1"/>
              </a:rPr>
              <a:t>﴿٢٩﴾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﴾29﴿</a:t>
            </a:r>
            <a:r>
              <a:rPr lang="tr-TR" b="1" i="1" dirty="0">
                <a:solidFill>
                  <a:srgbClr val="4A4A4A"/>
                </a:solidFill>
                <a:effectLst/>
                <a:latin typeface="Helvetica Neue"/>
              </a:rPr>
              <a:t>Bunları ve atalarını ise gerçeğin bilgisi (Kur’an) ve aydınlatıcı elçi gelinceye kadar dünya nimetlerinden yararlandırıp yaşattım.</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Zuhruf</a:t>
            </a:r>
            <a:r>
              <a:rPr lang="tr-TR" b="1" dirty="0"/>
              <a:t> </a:t>
            </a:r>
            <a:r>
              <a:rPr lang="tr-TR" sz="2000" b="1" dirty="0"/>
              <a:t>Suresi 43 . sure</a:t>
            </a:r>
          </a:p>
          <a:p>
            <a:r>
              <a:rPr lang="tr-TR" sz="2000" b="1" dirty="0"/>
              <a:t>29 . Ayet </a:t>
            </a:r>
            <a:endParaRPr lang="tr-TR" sz="2000" dirty="0"/>
          </a:p>
        </p:txBody>
      </p:sp>
    </p:spTree>
    <p:extLst>
      <p:ext uri="{BB962C8B-B14F-4D97-AF65-F5344CB8AC3E}">
        <p14:creationId xmlns:p14="http://schemas.microsoft.com/office/powerpoint/2010/main" val="165713875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وَلَمَّا جَٓاءَهُمُ الْحَقُّ قَالُوا هٰذَا سِحْرٌ وَاِنَّا بِهٖ كَافِرُونَ</a:t>
            </a:r>
            <a:r>
              <a:rPr lang="ar-AE" sz="3600" b="1" i="0" u="none" strike="noStrike" dirty="0">
                <a:solidFill>
                  <a:srgbClr val="725945"/>
                </a:solidFill>
                <a:effectLst/>
                <a:latin typeface="Elif1"/>
              </a:rPr>
              <a:t>﴿٣٠﴾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﴾30﴿</a:t>
            </a:r>
            <a:r>
              <a:rPr lang="tr-TR" b="1" i="1" dirty="0">
                <a:solidFill>
                  <a:srgbClr val="4A4A4A"/>
                </a:solidFill>
                <a:effectLst/>
                <a:latin typeface="Helvetica Neue"/>
              </a:rPr>
              <a:t>Gerçeğin bilgisi gelince, “Bu bir büyü, biz bunu kabul etmiyoruz” dediler.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Zuhruf</a:t>
            </a:r>
            <a:r>
              <a:rPr lang="tr-TR" b="1" dirty="0"/>
              <a:t> </a:t>
            </a:r>
            <a:r>
              <a:rPr lang="tr-TR" sz="2000" b="1" dirty="0"/>
              <a:t>Suresi 43 . sure</a:t>
            </a:r>
          </a:p>
          <a:p>
            <a:r>
              <a:rPr lang="tr-TR" sz="2000" b="1" dirty="0"/>
              <a:t>30 . Ayet </a:t>
            </a:r>
            <a:endParaRPr lang="tr-TR" sz="2000" dirty="0"/>
          </a:p>
        </p:txBody>
      </p:sp>
    </p:spTree>
    <p:extLst>
      <p:ext uri="{BB962C8B-B14F-4D97-AF65-F5344CB8AC3E}">
        <p14:creationId xmlns:p14="http://schemas.microsoft.com/office/powerpoint/2010/main" val="400316287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b="0" i="0" dirty="0">
                <a:solidFill>
                  <a:srgbClr val="725945"/>
                </a:solidFill>
                <a:effectLst/>
                <a:latin typeface="Elif1"/>
              </a:rPr>
              <a:t>لَقَدْ جِئْنَاكُمْ بِالْحَقِّ وَلٰكِنَّ اَكْثَرَكُمْ لِلْحَقِّ كَارِهُونَ</a:t>
            </a:r>
            <a:r>
              <a:rPr lang="ar-AE" b="1" i="0" u="none" strike="noStrike" dirty="0">
                <a:solidFill>
                  <a:srgbClr val="725945"/>
                </a:solidFill>
                <a:effectLst/>
                <a:latin typeface="Elif1"/>
              </a:rPr>
              <a:t>﴿٧٨﴾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﴾78﴿</a:t>
            </a:r>
            <a:r>
              <a:rPr lang="tr-TR" b="1" i="1" dirty="0">
                <a:solidFill>
                  <a:srgbClr val="4A4A4A"/>
                </a:solidFill>
                <a:effectLst/>
                <a:latin typeface="Helvetica Neue"/>
              </a:rPr>
              <a:t>Şüphesiz size gerçeği bildirmiştik, fakat çoğunuz o gerçeği kabul etmek ­istemediniz.</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Zuhruf</a:t>
            </a:r>
            <a:r>
              <a:rPr lang="tr-TR" b="1" dirty="0"/>
              <a:t> </a:t>
            </a:r>
            <a:r>
              <a:rPr lang="tr-TR" sz="2000" b="1" dirty="0"/>
              <a:t>Suresi 43 . sure</a:t>
            </a:r>
          </a:p>
          <a:p>
            <a:r>
              <a:rPr lang="tr-TR" sz="2000" b="1" dirty="0"/>
              <a:t>78 . Ayet </a:t>
            </a:r>
            <a:endParaRPr lang="tr-TR" sz="2000" dirty="0"/>
          </a:p>
        </p:txBody>
      </p:sp>
    </p:spTree>
    <p:extLst>
      <p:ext uri="{BB962C8B-B14F-4D97-AF65-F5344CB8AC3E}">
        <p14:creationId xmlns:p14="http://schemas.microsoft.com/office/powerpoint/2010/main" val="292620147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وَلَا يَمْلِكُ الَّذٖينَ يَدْعُونَ مِنْ دُونِهِ الشَّفَاعَةَ اِلَّا مَنْ شَهِدَ بِالْحَقِّ وَهُمْ يَعْلَمُونَ</a:t>
            </a:r>
            <a:r>
              <a:rPr lang="ar-AE" sz="3600" b="1" i="0" u="none" strike="noStrike" dirty="0">
                <a:solidFill>
                  <a:srgbClr val="725945"/>
                </a:solidFill>
                <a:effectLst/>
                <a:latin typeface="Elif1"/>
              </a:rPr>
              <a:t>﴿٨٦﴾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﴾86﴿</a:t>
            </a:r>
            <a:r>
              <a:rPr lang="tr-TR" b="1" i="1" dirty="0">
                <a:solidFill>
                  <a:srgbClr val="4A4A4A"/>
                </a:solidFill>
                <a:effectLst/>
                <a:latin typeface="Helvetica Neue"/>
              </a:rPr>
              <a:t>Allah’ı bırakıp kendilerine dua ettikleri varlıklar asla şefaat edemezler; bilerek hakka tanıklık edenler başka.</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Zuhruf</a:t>
            </a:r>
            <a:r>
              <a:rPr lang="tr-TR" b="1" dirty="0"/>
              <a:t> </a:t>
            </a:r>
            <a:r>
              <a:rPr lang="tr-TR" sz="2000" b="1" dirty="0"/>
              <a:t>Suresi 43 . sure</a:t>
            </a:r>
          </a:p>
          <a:p>
            <a:r>
              <a:rPr lang="tr-TR" sz="2000" b="1" dirty="0"/>
              <a:t>86 . Ayet </a:t>
            </a:r>
            <a:endParaRPr lang="tr-TR" sz="2000" dirty="0"/>
          </a:p>
        </p:txBody>
      </p:sp>
    </p:spTree>
    <p:extLst>
      <p:ext uri="{BB962C8B-B14F-4D97-AF65-F5344CB8AC3E}">
        <p14:creationId xmlns:p14="http://schemas.microsoft.com/office/powerpoint/2010/main" val="256138414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تِلْكَ اٰيَاتُ اللّٰهِ نَتْلُوهَا عَلَيْكَ بِالْحَقِّۚ فَبِاَيِّ حَدٖيثٍ بَعْدَ اللّٰهِ وَاٰيَاتِهٖ يُؤْمِنُونَ</a:t>
            </a:r>
            <a:r>
              <a:rPr lang="ar-AE" sz="3600" b="1" i="0" u="none" strike="noStrike" dirty="0">
                <a:solidFill>
                  <a:srgbClr val="725945"/>
                </a:solidFill>
                <a:effectLst/>
                <a:latin typeface="Elif1"/>
              </a:rPr>
              <a:t>﴿٦﴾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a:t>
            </a:r>
            <a:r>
              <a:rPr lang="tr-TR" b="1" i="1" dirty="0">
                <a:solidFill>
                  <a:srgbClr val="4A4A4A"/>
                </a:solidFill>
                <a:effectLst/>
                <a:latin typeface="Helvetica Neue"/>
              </a:rPr>
              <a:t>İşte şunlar, sana gerçekten okuduğumuz </a:t>
            </a:r>
            <a:r>
              <a:rPr lang="tr-TR" b="1" i="1" dirty="0" err="1">
                <a:solidFill>
                  <a:srgbClr val="4A4A4A"/>
                </a:solidFill>
                <a:effectLst/>
                <a:latin typeface="Helvetica Neue"/>
              </a:rPr>
              <a:t>âyetlerdir</a:t>
            </a:r>
            <a:r>
              <a:rPr lang="tr-TR" b="1" i="1" dirty="0">
                <a:solidFill>
                  <a:srgbClr val="4A4A4A"/>
                </a:solidFill>
                <a:effectLst/>
                <a:latin typeface="Helvetica Neue"/>
              </a:rPr>
              <a:t>. Allah’tan ve O’nun </a:t>
            </a:r>
            <a:r>
              <a:rPr lang="tr-TR" b="1" i="1" dirty="0" err="1">
                <a:solidFill>
                  <a:srgbClr val="4A4A4A"/>
                </a:solidFill>
                <a:effectLst/>
                <a:latin typeface="Helvetica Neue"/>
              </a:rPr>
              <a:t>âyetlerinden</a:t>
            </a:r>
            <a:r>
              <a:rPr lang="tr-TR" b="1" i="1" dirty="0">
                <a:solidFill>
                  <a:srgbClr val="4A4A4A"/>
                </a:solidFill>
                <a:effectLst/>
                <a:latin typeface="Helvetica Neue"/>
              </a:rPr>
              <a:t> sonra (buna değil de) hangi habere inanacaklar?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Câsiye</a:t>
            </a:r>
            <a:r>
              <a:rPr lang="tr-TR" b="1" dirty="0"/>
              <a:t> </a:t>
            </a:r>
            <a:r>
              <a:rPr lang="tr-TR" sz="2000" b="1" dirty="0"/>
              <a:t>Suresi 45 . sure</a:t>
            </a:r>
          </a:p>
          <a:p>
            <a:r>
              <a:rPr lang="tr-TR" sz="2000" b="1" dirty="0"/>
              <a:t>6 . Ayet </a:t>
            </a:r>
            <a:endParaRPr lang="tr-TR" sz="2000" dirty="0"/>
          </a:p>
        </p:txBody>
      </p:sp>
    </p:spTree>
    <p:extLst>
      <p:ext uri="{BB962C8B-B14F-4D97-AF65-F5344CB8AC3E}">
        <p14:creationId xmlns:p14="http://schemas.microsoft.com/office/powerpoint/2010/main" val="180464406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هٰذَا كِتَابُنَا يَنْطِقُ عَلَيْكُمْ بِالْحَقِّؕ اِنَّا كُنَّا نَسْتَنْسِخُ مَا كُنْتُمْ تَعْمَلُونَ</a:t>
            </a:r>
            <a:r>
              <a:rPr lang="ar-AE" sz="3600" b="1" i="0" u="none" strike="noStrike" dirty="0">
                <a:solidFill>
                  <a:srgbClr val="725945"/>
                </a:solidFill>
                <a:effectLst/>
                <a:latin typeface="Elif1"/>
              </a:rPr>
              <a:t>﴿٢٩﴾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﴾29﴿</a:t>
            </a:r>
            <a:r>
              <a:rPr lang="tr-TR" b="1" i="1" dirty="0">
                <a:solidFill>
                  <a:srgbClr val="4A4A4A"/>
                </a:solidFill>
                <a:effectLst/>
                <a:latin typeface="Helvetica Neue"/>
              </a:rPr>
              <a:t>“Bu, size gerçeği söylemekte olan kitabımızdır, biz bütün yaptıklarınızı kaydetmekte idik” denilecek.</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Câsiye</a:t>
            </a:r>
            <a:r>
              <a:rPr lang="tr-TR" b="1" dirty="0"/>
              <a:t> </a:t>
            </a:r>
            <a:r>
              <a:rPr lang="tr-TR" sz="2000" b="1" dirty="0"/>
              <a:t>Suresi 45 . sure</a:t>
            </a:r>
          </a:p>
          <a:p>
            <a:r>
              <a:rPr lang="tr-TR" sz="2000" b="1" dirty="0"/>
              <a:t>29 . Ayet </a:t>
            </a:r>
            <a:endParaRPr lang="tr-TR" sz="2000" dirty="0"/>
          </a:p>
        </p:txBody>
      </p:sp>
    </p:spTree>
    <p:extLst>
      <p:ext uri="{BB962C8B-B14F-4D97-AF65-F5344CB8AC3E}">
        <p14:creationId xmlns:p14="http://schemas.microsoft.com/office/powerpoint/2010/main" val="408263034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وَاِذَا قٖيلَ اِنَّ وَعْدَ اللّٰهِ حَقٌّ وَالسَّاعَةُ لَا رَيْبَ فٖيهَا قُلْتُمْ مَا نَدْرٖي مَا السَّاعَةُۙ اِنْ نَظُنُّ اِلَّا ظَناًّ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وَمَا نَحْنُ بِمُسْتَيْقِنٖينَ</a:t>
            </a:r>
            <a:r>
              <a:rPr lang="ar-AE" sz="3600" b="1" i="0" u="none" strike="noStrike" dirty="0">
                <a:solidFill>
                  <a:srgbClr val="725945"/>
                </a:solidFill>
                <a:effectLst/>
                <a:latin typeface="Elif1"/>
              </a:rPr>
              <a:t>﴿٣٢﴾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﴾32﴿</a:t>
            </a:r>
            <a:r>
              <a:rPr lang="tr-TR" b="1" i="1" dirty="0">
                <a:solidFill>
                  <a:srgbClr val="4A4A4A"/>
                </a:solidFill>
                <a:effectLst/>
                <a:latin typeface="Helvetica Neue"/>
              </a:rPr>
              <a:t>“Allah’ın vaadi gerçektir, kıyamet konusunda da bir kuşkuya yer yoktur” denildikçe, “Kıyamet nedir bilmiyoruz, biz bu konuda tahminde bulunmanın ötesinde bir şey yapamayız, kesin bir bilgiye sahip değiliz” dediniz.</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Câsiye</a:t>
            </a:r>
            <a:r>
              <a:rPr lang="tr-TR" b="1" dirty="0"/>
              <a:t> </a:t>
            </a:r>
            <a:r>
              <a:rPr lang="tr-TR" sz="2000" b="1" dirty="0"/>
              <a:t>Suresi 45 . sure</a:t>
            </a:r>
          </a:p>
          <a:p>
            <a:r>
              <a:rPr lang="tr-TR" sz="2000" b="1" dirty="0"/>
              <a:t>32 . Ayet </a:t>
            </a:r>
            <a:endParaRPr lang="tr-TR" sz="2000" dirty="0"/>
          </a:p>
        </p:txBody>
      </p:sp>
    </p:spTree>
    <p:extLst>
      <p:ext uri="{BB962C8B-B14F-4D97-AF65-F5344CB8AC3E}">
        <p14:creationId xmlns:p14="http://schemas.microsoft.com/office/powerpoint/2010/main" val="67389714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مَا خَلَقْنَا السَّمٰوَاتِ وَالْاَرْضَ وَمَا بَيْنَهُمَٓا اِلَّا بِالْحَقِّ وَاَجَلٍ مُسَمًّىؕ وَالَّذٖينَ كَفَرُوا عَمَّٓا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اُنْذِرُوا مُعْرِضُونَ</a:t>
            </a:r>
            <a:r>
              <a:rPr lang="ar-AE" sz="3600" b="1" i="0" u="none" strike="noStrike" dirty="0">
                <a:solidFill>
                  <a:srgbClr val="725945"/>
                </a:solidFill>
                <a:effectLst/>
                <a:latin typeface="Elif1"/>
              </a:rPr>
              <a:t>﴿٣﴾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a:t>
            </a:r>
            <a:r>
              <a:rPr lang="tr-TR" b="1" i="1" dirty="0">
                <a:solidFill>
                  <a:srgbClr val="4A4A4A"/>
                </a:solidFill>
                <a:effectLst/>
                <a:latin typeface="Helvetica Neue"/>
              </a:rPr>
              <a:t>Gökleri, yeri ve ikisi arasındakileri şüphesiz yerli yerince ve belli bir süre için yarattık. Ama inkâr edenler kendilerine karşı yapılan uyarıdan yüz çevirmektedirler.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Ahkâf</a:t>
            </a:r>
            <a:r>
              <a:rPr lang="tr-TR" b="1" dirty="0"/>
              <a:t> </a:t>
            </a:r>
            <a:r>
              <a:rPr lang="tr-TR" sz="2000" b="1" dirty="0"/>
              <a:t>Suresi 46 . sure</a:t>
            </a:r>
          </a:p>
          <a:p>
            <a:r>
              <a:rPr lang="tr-TR" sz="2000" b="1" dirty="0"/>
              <a:t>3 . Ayet </a:t>
            </a:r>
            <a:endParaRPr lang="tr-TR" sz="2000" dirty="0"/>
          </a:p>
        </p:txBody>
      </p:sp>
    </p:spTree>
    <p:extLst>
      <p:ext uri="{BB962C8B-B14F-4D97-AF65-F5344CB8AC3E}">
        <p14:creationId xmlns:p14="http://schemas.microsoft.com/office/powerpoint/2010/main" val="110613771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وَاِذَا تُتْلٰى عَلَيْهِمْ اٰيَاتُنَا بَيِّنَاتٍ قَالَ الَّذٖينَ كَفَرُوا لِلْحَقِّ لَمَّا جَٓاءَهُمْۙ هٰذَا سِحْرٌ مُبٖينٌؕ</a:t>
            </a:r>
            <a:r>
              <a:rPr lang="ar-AE" sz="3600" b="1" i="0" u="none" strike="noStrike" dirty="0">
                <a:solidFill>
                  <a:srgbClr val="725945"/>
                </a:solidFill>
                <a:effectLst/>
                <a:latin typeface="Elif1"/>
              </a:rPr>
              <a:t>﴿٧﴾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﴾7﴿</a:t>
            </a:r>
            <a:r>
              <a:rPr lang="tr-TR" b="1" i="1" dirty="0">
                <a:solidFill>
                  <a:srgbClr val="4A4A4A"/>
                </a:solidFill>
                <a:effectLst/>
                <a:latin typeface="Helvetica Neue"/>
              </a:rPr>
              <a:t>Gerçek kendilerine geldiğinde onu inkâr edenler, onlara apaçık </a:t>
            </a:r>
            <a:r>
              <a:rPr lang="tr-TR" b="1" i="1" dirty="0" err="1">
                <a:solidFill>
                  <a:srgbClr val="4A4A4A"/>
                </a:solidFill>
                <a:effectLst/>
                <a:latin typeface="Helvetica Neue"/>
              </a:rPr>
              <a:t>âyetlerimiz</a:t>
            </a:r>
            <a:r>
              <a:rPr lang="tr-TR" b="1" i="1" dirty="0">
                <a:solidFill>
                  <a:srgbClr val="4A4A4A"/>
                </a:solidFill>
                <a:effectLst/>
                <a:latin typeface="Helvetica Neue"/>
              </a:rPr>
              <a:t> okunduğu zaman, “Bu açık bir sihirdir” dediler.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Ahkâf</a:t>
            </a:r>
            <a:r>
              <a:rPr lang="tr-TR" b="1" dirty="0"/>
              <a:t> </a:t>
            </a:r>
            <a:r>
              <a:rPr lang="tr-TR" sz="2000" b="1" dirty="0"/>
              <a:t>Suresi 46 . sure</a:t>
            </a:r>
          </a:p>
          <a:p>
            <a:r>
              <a:rPr lang="tr-TR" sz="2000" b="1" dirty="0"/>
              <a:t>7 . Ayet </a:t>
            </a:r>
            <a:endParaRPr lang="tr-TR" sz="2000" dirty="0"/>
          </a:p>
        </p:txBody>
      </p:sp>
    </p:spTree>
    <p:extLst>
      <p:ext uri="{BB962C8B-B14F-4D97-AF65-F5344CB8AC3E}">
        <p14:creationId xmlns:p14="http://schemas.microsoft.com/office/powerpoint/2010/main" val="347929628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وَالَّذٖي قَالَ لِوَالِدَيْهِ اُفٍّ لَكُمَٓا اَتَعِدَانِنٖٓي اَنْ اُخْرَجَ وَقَدْ خَلَتِ الْقُرُونُ مِنْ قَبْلٖي وَهُمَا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يَسْتَغٖيثَانِ اللّٰهَ وَيْلَكَ اٰمِنْࣗ اِنَّ وَعْدَ اللّٰهِ حَقٌّۚ فَيَقُولُ مَا هٰذَٓا اِلَّٓا اَسَاطٖيرُ الْاَوَّلٖينَ</a:t>
            </a:r>
            <a:r>
              <a:rPr lang="ar-AE" sz="3600" b="1" i="0" u="none" strike="noStrike" dirty="0">
                <a:solidFill>
                  <a:srgbClr val="725945"/>
                </a:solidFill>
                <a:effectLst/>
                <a:latin typeface="Elif1"/>
              </a:rPr>
              <a:t>﴿١٧﴾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﴾17﴿</a:t>
            </a:r>
            <a:r>
              <a:rPr lang="tr-TR" sz="2000" b="1" i="1" dirty="0">
                <a:solidFill>
                  <a:srgbClr val="4A4A4A"/>
                </a:solidFill>
                <a:effectLst/>
                <a:latin typeface="Helvetica Neue"/>
              </a:rPr>
              <a:t>Anne babasına, “Yeter be! Benden önce nice nesiller gelip geçmiş iken beni yeniden dirilip çıkmakla mı tehdit ediyorsunuz?” diyen kimseye anne babası, Allah’tan yardım dileyerek, “Yazıklar olsun sana! İnadı bırak da imana gel. Kuşkusuz Allah’ın vaadi gerçektir” demekteler. O ise, “Bu eskilerin masallarından başka bir şey değil” cevabını vermektedir.</a:t>
            </a:r>
            <a:endParaRPr lang="tr-TR" sz="2000"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Ahkâf</a:t>
            </a:r>
            <a:r>
              <a:rPr lang="tr-TR" b="1" dirty="0"/>
              <a:t> </a:t>
            </a:r>
            <a:r>
              <a:rPr lang="tr-TR" sz="2000" b="1" dirty="0"/>
              <a:t>Suresi 46 . sure</a:t>
            </a:r>
          </a:p>
          <a:p>
            <a:r>
              <a:rPr lang="tr-TR" sz="2000" b="1" dirty="0"/>
              <a:t>17 . Ayet </a:t>
            </a:r>
            <a:endParaRPr lang="tr-TR" sz="2000" dirty="0"/>
          </a:p>
        </p:txBody>
      </p:sp>
    </p:spTree>
    <p:extLst>
      <p:ext uri="{BB962C8B-B14F-4D97-AF65-F5344CB8AC3E}">
        <p14:creationId xmlns:p14="http://schemas.microsoft.com/office/powerpoint/2010/main" val="249834263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40746"/>
            <a:ext cx="12192000" cy="1204331"/>
          </a:xfrm>
        </p:spPr>
        <p:txBody>
          <a:bodyPr>
            <a:noAutofit/>
          </a:bodyPr>
          <a:lstStyle/>
          <a:p>
            <a:pPr rtl="1"/>
            <a:r>
              <a:rPr lang="ar-AE" sz="3600" b="0" i="0" dirty="0">
                <a:solidFill>
                  <a:srgbClr val="725945"/>
                </a:solidFill>
                <a:effectLst/>
                <a:latin typeface="Elif1"/>
              </a:rPr>
              <a:t>وَيَوْمَ يُعْرَضُ الَّذٖينَ كَفَرُوا عَلَى النَّارِؕ اَذْهَبْتُمْ طَيِّبَاتِكُمْ فٖي حَيَاتِكُمُ الدُّنْيَا وَاسْتَمْتَعْتُمْ بِهَاۚ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فَالْيَوْمَ تُجْزَوْنَ عَذَابَ الْهُونِ بِمَا كُنْتُمْ تَسْتَكْبِرُونَ فِي الْاَرْضِ بِغَيْرِ الْحَقِّ وَبِمَا كُنْتُمْ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تَفْسُقُونَࣖ</a:t>
            </a:r>
            <a:r>
              <a:rPr lang="ar-AE" sz="3600" b="1" i="0" u="none" strike="noStrike" dirty="0">
                <a:solidFill>
                  <a:srgbClr val="725945"/>
                </a:solidFill>
                <a:effectLst/>
                <a:latin typeface="Elif1"/>
              </a:rPr>
              <a:t>﴿٢٠﴾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﴾20﴿</a:t>
            </a:r>
            <a:r>
              <a:rPr lang="tr-TR" sz="2000" b="1" i="1" dirty="0">
                <a:solidFill>
                  <a:srgbClr val="4A4A4A"/>
                </a:solidFill>
                <a:effectLst/>
                <a:latin typeface="Helvetica Neue"/>
              </a:rPr>
              <a:t>İnkâr edenler ateşin başına getirilince, “Size ait iyi ve güzel şeyleri dünya hayatınızda tükettiniz ve onlardan yararlandınız, şimdi ise yeryüzünde haksız olarak büyüklük taslamanıza ve yoldan çıkmanıza karşılık olarak aşağılayıcı cezayı çekeceksiniz!” denilecektir.</a:t>
            </a:r>
            <a:endParaRPr lang="tr-TR" sz="2000"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Ahkâf</a:t>
            </a:r>
            <a:r>
              <a:rPr lang="tr-TR" b="1" dirty="0"/>
              <a:t> </a:t>
            </a:r>
            <a:r>
              <a:rPr lang="tr-TR" sz="2000" b="1" dirty="0"/>
              <a:t>Suresi 46 . sure</a:t>
            </a:r>
          </a:p>
          <a:p>
            <a:r>
              <a:rPr lang="tr-TR" sz="2000" b="1" dirty="0"/>
              <a:t>20 . Ayet </a:t>
            </a:r>
            <a:endParaRPr lang="tr-TR" sz="2000" dirty="0"/>
          </a:p>
        </p:txBody>
      </p:sp>
    </p:spTree>
    <p:extLst>
      <p:ext uri="{BB962C8B-B14F-4D97-AF65-F5344CB8AC3E}">
        <p14:creationId xmlns:p14="http://schemas.microsoft.com/office/powerpoint/2010/main" val="342894656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قَالُوا يَا قَوْمَنَٓا اِنَّا سَمِعْنَا كِتَاباً اُنْزِلَ مِنْ بَعْدِ مُوسٰى مُصَدِّقاً لِمَا بَيْنَ يَدَيْهِ يَهْدٖٓي اِلَى الْحَقِّ</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وَاِلٰى طَرٖيقٍ مُسْتَقٖيمٍ</a:t>
            </a:r>
            <a:r>
              <a:rPr lang="ar-AE" sz="3600" b="1" i="0" u="none" strike="noStrike" dirty="0">
                <a:solidFill>
                  <a:srgbClr val="725945"/>
                </a:solidFill>
                <a:effectLst/>
                <a:latin typeface="Elif1"/>
              </a:rPr>
              <a:t>﴿٣٠﴾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﴾30﴿</a:t>
            </a:r>
            <a:r>
              <a:rPr lang="tr-TR" b="1" i="1" dirty="0">
                <a:solidFill>
                  <a:srgbClr val="4A4A4A"/>
                </a:solidFill>
                <a:effectLst/>
                <a:latin typeface="Helvetica Neue"/>
              </a:rPr>
              <a:t>“Ey halkımız! dediler, “Biz Mûsâ’dan sonra indirilmiş, kendinden öncekileri onaylayan, gerçeğe ve doğru yola kılavuzluk eden bir kitap dinledik.</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Ahkâf</a:t>
            </a:r>
            <a:r>
              <a:rPr lang="tr-TR" b="1" dirty="0"/>
              <a:t> </a:t>
            </a:r>
            <a:r>
              <a:rPr lang="tr-TR" sz="2000" b="1" dirty="0"/>
              <a:t>Suresi 46 . sure</a:t>
            </a:r>
          </a:p>
          <a:p>
            <a:r>
              <a:rPr lang="tr-TR" sz="2000" b="1" dirty="0"/>
              <a:t>30 . Ayet </a:t>
            </a:r>
            <a:endParaRPr lang="tr-TR" sz="2000" dirty="0"/>
          </a:p>
        </p:txBody>
      </p:sp>
    </p:spTree>
    <p:extLst>
      <p:ext uri="{BB962C8B-B14F-4D97-AF65-F5344CB8AC3E}">
        <p14:creationId xmlns:p14="http://schemas.microsoft.com/office/powerpoint/2010/main" val="241870212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وَيَوْمَ يُعْرَضُ الَّذٖينَ كَفَرُوا عَلَى النَّارِؕ اَلَيْسَ هٰذَا بِالْحَقِّؕ قَالُوا بَلٰى وَرَبِّنَاؕ قَالَ فَذُوقُوا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الْعَذَابَ بِمَا كُنْتُمْ تَكْفُرُونَ</a:t>
            </a:r>
            <a:r>
              <a:rPr lang="ar-AE" sz="3600" b="1" i="0" u="none" strike="noStrike" dirty="0">
                <a:solidFill>
                  <a:srgbClr val="725945"/>
                </a:solidFill>
                <a:effectLst/>
                <a:latin typeface="Elif1"/>
              </a:rPr>
              <a:t>﴿٣٤﴾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﴾34﴿</a:t>
            </a:r>
            <a:r>
              <a:rPr lang="tr-TR" b="1" i="1" dirty="0">
                <a:solidFill>
                  <a:srgbClr val="4A4A4A"/>
                </a:solidFill>
                <a:effectLst/>
                <a:latin typeface="Helvetica Neue"/>
              </a:rPr>
              <a:t>İnkâr edenler ateşe getirilince, “Bu gerçek değil miymiş?” denilecek, “Rabbimiz hakkı için öyle” diyecekler, Allah da “İnkâr etmiş olmanız sebebiyle azabı çekin!” buyuracaktır.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Ahkâf</a:t>
            </a:r>
            <a:r>
              <a:rPr lang="tr-TR" b="1" dirty="0"/>
              <a:t> </a:t>
            </a:r>
            <a:r>
              <a:rPr lang="tr-TR" sz="2000" b="1" dirty="0"/>
              <a:t>Suresi 46 . sure</a:t>
            </a:r>
          </a:p>
          <a:p>
            <a:r>
              <a:rPr lang="tr-TR" sz="2000" b="1" dirty="0"/>
              <a:t>34 . Ayet </a:t>
            </a:r>
            <a:endParaRPr lang="tr-TR" sz="2000" dirty="0"/>
          </a:p>
        </p:txBody>
      </p:sp>
    </p:spTree>
    <p:extLst>
      <p:ext uri="{BB962C8B-B14F-4D97-AF65-F5344CB8AC3E}">
        <p14:creationId xmlns:p14="http://schemas.microsoft.com/office/powerpoint/2010/main" val="32729622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وَالَّذٖينَ اٰمَنُوا وَعَمِلُوا الصَّالِحَاتِ وَاٰمَنُوا بِمَا نُزِّلَ عَلٰى مُحَمَّدٍ وَهُوَ الْحَقُّ مِنْ رَبِّهِمْۙ كَفَّرَ</a:t>
            </a:r>
            <a:r>
              <a:rPr lang="tr-TR" sz="3600" dirty="0"/>
              <a:t/>
            </a:r>
            <a:br>
              <a:rPr lang="tr-TR" sz="3600" dirty="0"/>
            </a:br>
            <a:r>
              <a:rPr lang="tr-TR" sz="3600" dirty="0"/>
              <a:t/>
            </a:r>
            <a:br>
              <a:rPr lang="tr-TR" sz="3600" dirty="0"/>
            </a:br>
            <a:r>
              <a:rPr lang="ar-AE" sz="3600" dirty="0"/>
              <a:t> عَنْهُمْ سَيِّـَٔاتِهِمْ وَاَصْلَحَ بَالَهُمْ</a:t>
            </a:r>
            <a:r>
              <a:rPr lang="ar-AE" sz="3600" b="1" dirty="0"/>
              <a:t>﴿٢﴾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﴾2﴿İman edip din ve dünyaya yararlı işler yapanların, rablerinden gelmiş bir gerçek olarak Muhammed’e indirilene inananların ise günahlarını affetmiş ve durumlarını düzeltmiştir.</a:t>
            </a:r>
          </a:p>
        </p:txBody>
      </p:sp>
      <p:sp>
        <p:nvSpPr>
          <p:cNvPr id="4" name="Metin kutusu 3"/>
          <p:cNvSpPr txBox="1"/>
          <p:nvPr/>
        </p:nvSpPr>
        <p:spPr>
          <a:xfrm>
            <a:off x="8819535" y="0"/>
            <a:ext cx="3372465" cy="707886"/>
          </a:xfrm>
          <a:prstGeom prst="rect">
            <a:avLst/>
          </a:prstGeom>
          <a:noFill/>
        </p:spPr>
        <p:txBody>
          <a:bodyPr wrap="square" rtlCol="0">
            <a:spAutoFit/>
          </a:bodyPr>
          <a:lstStyle/>
          <a:p>
            <a:r>
              <a:rPr lang="tr-TR" b="1" dirty="0"/>
              <a:t>Muhammed  </a:t>
            </a:r>
            <a:r>
              <a:rPr lang="tr-TR" sz="2000" b="1" dirty="0"/>
              <a:t>Suresi 47 . sure</a:t>
            </a:r>
          </a:p>
          <a:p>
            <a:r>
              <a:rPr lang="tr-TR" sz="2000" b="1" dirty="0"/>
              <a:t>2 . Ayet </a:t>
            </a:r>
            <a:endParaRPr lang="tr-TR" sz="2000" dirty="0"/>
          </a:p>
        </p:txBody>
      </p:sp>
    </p:spTree>
    <p:extLst>
      <p:ext uri="{BB962C8B-B14F-4D97-AF65-F5344CB8AC3E}">
        <p14:creationId xmlns:p14="http://schemas.microsoft.com/office/powerpoint/2010/main" val="375334627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ذٰلِكَ بِاَنَّ الَّذٖينَ كَفَرُوا اتَّبَعُوا الْبَاطِلَ وَاَنَّ الَّذٖينَ اٰمَنُوا اتَّبَعُوا الْحَقَّ مِنْ رَبِّهِمْؕ كَذٰلِكَ</a:t>
            </a:r>
            <a:r>
              <a:rPr lang="tr-TR" sz="3600" dirty="0"/>
              <a:t/>
            </a:r>
            <a:br>
              <a:rPr lang="tr-TR" sz="3600" dirty="0"/>
            </a:br>
            <a:r>
              <a:rPr lang="tr-TR" sz="3600" dirty="0"/>
              <a:t/>
            </a:r>
            <a:br>
              <a:rPr lang="tr-TR" sz="3600" dirty="0"/>
            </a:br>
            <a:r>
              <a:rPr lang="ar-AE" sz="3600" dirty="0"/>
              <a:t> يَضْرِبُ اللّٰهُ لِلنَّاسِ اَمْثَالَهُمْ</a:t>
            </a:r>
            <a:r>
              <a:rPr lang="ar-AE" sz="3600" b="1" dirty="0"/>
              <a:t>﴿٣﴾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﴾3﴿Bunun da sebebi şudur ki, inkâr edenler boş şeylerin peşine düşmüşlerdir, iman edenlerse rablerinden gelen gerçeğe uymuşlardır. Allah insanlara kendilerinden örnekleri işte böyle vermektedir.</a:t>
            </a:r>
          </a:p>
        </p:txBody>
      </p:sp>
      <p:sp>
        <p:nvSpPr>
          <p:cNvPr id="4" name="Metin kutusu 3"/>
          <p:cNvSpPr txBox="1"/>
          <p:nvPr/>
        </p:nvSpPr>
        <p:spPr>
          <a:xfrm>
            <a:off x="8898195" y="0"/>
            <a:ext cx="3293806" cy="707886"/>
          </a:xfrm>
          <a:prstGeom prst="rect">
            <a:avLst/>
          </a:prstGeom>
          <a:noFill/>
        </p:spPr>
        <p:txBody>
          <a:bodyPr wrap="square" rtlCol="0">
            <a:spAutoFit/>
          </a:bodyPr>
          <a:lstStyle/>
          <a:p>
            <a:r>
              <a:rPr lang="tr-TR" b="1" dirty="0"/>
              <a:t>Muhammed  </a:t>
            </a:r>
            <a:r>
              <a:rPr lang="tr-TR" sz="2000" b="1" dirty="0"/>
              <a:t>Suresi 47 . sure</a:t>
            </a:r>
          </a:p>
          <a:p>
            <a:r>
              <a:rPr lang="tr-TR" sz="2000" b="1" dirty="0"/>
              <a:t>3 . Ayet </a:t>
            </a:r>
            <a:endParaRPr lang="tr-TR" sz="2000" dirty="0"/>
          </a:p>
        </p:txBody>
      </p:sp>
    </p:spTree>
    <p:extLst>
      <p:ext uri="{BB962C8B-B14F-4D97-AF65-F5344CB8AC3E}">
        <p14:creationId xmlns:p14="http://schemas.microsoft.com/office/powerpoint/2010/main" val="27665825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88230"/>
            <a:ext cx="12192000" cy="1204331"/>
          </a:xfrm>
        </p:spPr>
        <p:txBody>
          <a:bodyPr>
            <a:noAutofit/>
          </a:bodyPr>
          <a:lstStyle/>
          <a:p>
            <a:pPr rtl="1"/>
            <a:r>
              <a:rPr lang="ar-AE" sz="3600" b="0" i="0" dirty="0">
                <a:solidFill>
                  <a:srgbClr val="725945"/>
                </a:solidFill>
                <a:effectLst/>
                <a:latin typeface="Elif1"/>
              </a:rPr>
              <a:t>اِذْ جَعَلَ الَّذٖينَ كَفَرُوا فٖي قُلُوبِهِمُ الْحَمِيَّةَ حَمِيَّةَ الْجَاهِلِيَّةِ فَاَنْزَلَ اللّٰهُ سَكٖينَتَهُ عَلٰى رَسُولِهٖ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وَعَلَى الْمُؤْمِنٖينَ وَاَلْزَمَهُمْ كَلِمَةَ التَّقْوٰى وَكَانُٓوا اَحَقَّ بِهَا وَاَهْلَهَاؕ وَكَانَ اللّٰهُ بِكُلِّ شَيْءٍ</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عَلٖيماًࣖ</a:t>
            </a:r>
            <a:r>
              <a:rPr lang="ar-AE" sz="3600" b="1" i="0" u="none" strike="noStrike" dirty="0">
                <a:solidFill>
                  <a:srgbClr val="725945"/>
                </a:solidFill>
                <a:effectLst/>
                <a:latin typeface="Elif1"/>
              </a:rPr>
              <a:t>﴿٢٦﴾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﴾26﴿</a:t>
            </a:r>
            <a:r>
              <a:rPr lang="tr-TR" sz="2000" b="1" i="1" dirty="0">
                <a:solidFill>
                  <a:srgbClr val="4A4A4A"/>
                </a:solidFill>
                <a:effectLst/>
                <a:latin typeface="Helvetica Neue"/>
              </a:rPr>
              <a:t>İnkâra sapmış olanlar o zaman kalplerini o gurura, </a:t>
            </a:r>
            <a:r>
              <a:rPr lang="tr-TR" sz="2000" b="1" i="1" dirty="0" err="1">
                <a:solidFill>
                  <a:srgbClr val="4A4A4A"/>
                </a:solidFill>
                <a:effectLst/>
                <a:latin typeface="Helvetica Neue"/>
              </a:rPr>
              <a:t>Câhiliye</a:t>
            </a:r>
            <a:r>
              <a:rPr lang="tr-TR" sz="2000" b="1" i="1" dirty="0">
                <a:solidFill>
                  <a:srgbClr val="4A4A4A"/>
                </a:solidFill>
                <a:effectLst/>
                <a:latin typeface="Helvetica Neue"/>
              </a:rPr>
              <a:t> dönemine ait büyüklenme duygusuna kaptırmışlardı, Allah da resulünün ve müminlerin gönüllerine huzur ve güven duygusu verdi, onları </a:t>
            </a:r>
            <a:r>
              <a:rPr lang="tr-TR" sz="2000" b="1" i="1" dirty="0" err="1">
                <a:solidFill>
                  <a:srgbClr val="4A4A4A"/>
                </a:solidFill>
                <a:effectLst/>
                <a:latin typeface="Helvetica Neue"/>
              </a:rPr>
              <a:t>takvâ</a:t>
            </a:r>
            <a:r>
              <a:rPr lang="tr-TR" sz="2000" b="1" i="1" dirty="0">
                <a:solidFill>
                  <a:srgbClr val="4A4A4A"/>
                </a:solidFill>
                <a:effectLst/>
                <a:latin typeface="Helvetica Neue"/>
              </a:rPr>
              <a:t> sözüne bağlı kıldı. Zaten onlar bu sözü hak etmişlerdi, onlar buna lâyıktı. Allah her şeyi hakkıyla bilmektedir.</a:t>
            </a:r>
            <a:endParaRPr lang="tr-TR" sz="2000" b="1" i="1" dirty="0"/>
          </a:p>
        </p:txBody>
      </p:sp>
      <p:sp>
        <p:nvSpPr>
          <p:cNvPr id="4" name="Metin kutusu 3"/>
          <p:cNvSpPr txBox="1"/>
          <p:nvPr/>
        </p:nvSpPr>
        <p:spPr>
          <a:xfrm>
            <a:off x="9615949" y="0"/>
            <a:ext cx="2576052" cy="707886"/>
          </a:xfrm>
          <a:prstGeom prst="rect">
            <a:avLst/>
          </a:prstGeom>
          <a:noFill/>
        </p:spPr>
        <p:txBody>
          <a:bodyPr wrap="square" rtlCol="0">
            <a:spAutoFit/>
          </a:bodyPr>
          <a:lstStyle/>
          <a:p>
            <a:r>
              <a:rPr lang="tr-TR" b="1" dirty="0"/>
              <a:t>Fetih  </a:t>
            </a:r>
            <a:r>
              <a:rPr lang="tr-TR" sz="2000" b="1" dirty="0"/>
              <a:t>Suresi 48 . sure</a:t>
            </a:r>
          </a:p>
          <a:p>
            <a:r>
              <a:rPr lang="tr-TR" sz="2000" b="1" dirty="0"/>
              <a:t>26 . Ayet </a:t>
            </a:r>
            <a:endParaRPr lang="tr-TR" sz="2000" dirty="0"/>
          </a:p>
        </p:txBody>
      </p:sp>
    </p:spTree>
    <p:extLst>
      <p:ext uri="{BB962C8B-B14F-4D97-AF65-F5344CB8AC3E}">
        <p14:creationId xmlns:p14="http://schemas.microsoft.com/office/powerpoint/2010/main" val="36111711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لَقَدْ صَدَقَ اللّٰهُ رَسُولَهُ الرُّءْيَا بِالْحَقِّۚ لَتَدْخُلُنَّ الْمَسْجِدَ الْحَرَامَ اِنْ شَٓاءَ اللّٰهُ اٰمِنٖينَۙ مُحَلِّقٖينَ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رُؤُ۫سَكُمْ وَمُقَصِّرٖينَۙ لَا تَخَافُونَؕ فَعَلِمَ مَا لَمْ تَعْلَمُوا فَجَعَلَ مِنْ دُونِ ذٰلِكَ فَتْحاً قَرٖيباً</a:t>
            </a:r>
            <a:r>
              <a:rPr lang="ar-AE" sz="3600" b="1" i="0" u="none" strike="noStrike" dirty="0">
                <a:solidFill>
                  <a:srgbClr val="725945"/>
                </a:solidFill>
                <a:effectLst/>
                <a:latin typeface="Elif1"/>
              </a:rPr>
              <a:t>﴿٢٧﴾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﴾27﴿</a:t>
            </a:r>
            <a:r>
              <a:rPr lang="tr-TR" sz="2000" b="1" i="1" dirty="0">
                <a:solidFill>
                  <a:srgbClr val="4A4A4A"/>
                </a:solidFill>
                <a:effectLst/>
                <a:latin typeface="Helvetica Neue"/>
              </a:rPr>
              <a:t>Allah, resulüne gerçeğe uygun rüyasında doğruyu bildirmiştir. Allah izin verirse hiçbir şeyden korkmaksızın, (umrenizi yaptıktan sonra) ya saçlarınızı kazıtarak veya kısmen kestirerek, güven duygusu içinde </a:t>
            </a:r>
            <a:r>
              <a:rPr lang="tr-TR" sz="2000" b="1" i="1" dirty="0" err="1">
                <a:solidFill>
                  <a:srgbClr val="4A4A4A"/>
                </a:solidFill>
                <a:effectLst/>
                <a:latin typeface="Helvetica Neue"/>
              </a:rPr>
              <a:t>Mescid</a:t>
            </a:r>
            <a:r>
              <a:rPr lang="tr-TR" sz="2000" b="1" i="1" dirty="0">
                <a:solidFill>
                  <a:srgbClr val="4A4A4A"/>
                </a:solidFill>
                <a:effectLst/>
                <a:latin typeface="Helvetica Neue"/>
              </a:rPr>
              <a:t>-i </a:t>
            </a:r>
            <a:r>
              <a:rPr lang="tr-TR" sz="2000" b="1" i="1" dirty="0" err="1">
                <a:solidFill>
                  <a:srgbClr val="4A4A4A"/>
                </a:solidFill>
                <a:effectLst/>
                <a:latin typeface="Helvetica Neue"/>
              </a:rPr>
              <a:t>Harâm’a</a:t>
            </a:r>
            <a:r>
              <a:rPr lang="tr-TR" sz="2000" b="1" i="1" dirty="0">
                <a:solidFill>
                  <a:srgbClr val="4A4A4A"/>
                </a:solidFill>
                <a:effectLst/>
                <a:latin typeface="Helvetica Neue"/>
              </a:rPr>
              <a:t> muhakkak gireceksiniz. Allah sizin bilmediğinizi bilmektedir ve bundan başka hemen gerçekleşecek bir fethi de takdir buyurmuştur.</a:t>
            </a:r>
            <a:endParaRPr lang="tr-TR" sz="2000" b="1" i="1" dirty="0"/>
          </a:p>
        </p:txBody>
      </p:sp>
      <p:sp>
        <p:nvSpPr>
          <p:cNvPr id="4" name="Metin kutusu 3"/>
          <p:cNvSpPr txBox="1"/>
          <p:nvPr/>
        </p:nvSpPr>
        <p:spPr>
          <a:xfrm>
            <a:off x="9615949" y="0"/>
            <a:ext cx="2576052" cy="707886"/>
          </a:xfrm>
          <a:prstGeom prst="rect">
            <a:avLst/>
          </a:prstGeom>
          <a:noFill/>
        </p:spPr>
        <p:txBody>
          <a:bodyPr wrap="square" rtlCol="0">
            <a:spAutoFit/>
          </a:bodyPr>
          <a:lstStyle/>
          <a:p>
            <a:r>
              <a:rPr lang="tr-TR" b="1" dirty="0"/>
              <a:t>Fetih  </a:t>
            </a:r>
            <a:r>
              <a:rPr lang="tr-TR" sz="2000" b="1" dirty="0"/>
              <a:t>Suresi 48 . sure</a:t>
            </a:r>
          </a:p>
          <a:p>
            <a:r>
              <a:rPr lang="tr-TR" sz="2000" b="1" dirty="0"/>
              <a:t>27 . Ayet </a:t>
            </a:r>
            <a:endParaRPr lang="tr-TR" sz="2000" dirty="0"/>
          </a:p>
        </p:txBody>
      </p:sp>
    </p:spTree>
    <p:extLst>
      <p:ext uri="{BB962C8B-B14F-4D97-AF65-F5344CB8AC3E}">
        <p14:creationId xmlns:p14="http://schemas.microsoft.com/office/powerpoint/2010/main" val="284459335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بَلْ كَذَّبُوا بِالْحَقِّ لَمَّا جَٓاءَهُمْ فَهُمْ فٖٓي اَمْرٍ مَرٖيجٍ</a:t>
            </a:r>
            <a:r>
              <a:rPr lang="ar-AE" sz="3600" b="1" i="0" u="none" strike="noStrike" dirty="0">
                <a:solidFill>
                  <a:srgbClr val="725945"/>
                </a:solidFill>
                <a:effectLst/>
                <a:latin typeface="Elif1"/>
              </a:rPr>
              <a:t>﴿٥﴾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﴾5﴿</a:t>
            </a:r>
            <a:r>
              <a:rPr lang="tr-TR" b="1" i="1" dirty="0">
                <a:solidFill>
                  <a:srgbClr val="4A4A4A"/>
                </a:solidFill>
                <a:effectLst/>
                <a:latin typeface="Helvetica Neue"/>
              </a:rPr>
              <a:t>Ayrıca bunlar gerçeği kendilerine geldiğinde hemen yalanladılar; tam bir tutarsızlık içindeler.</a:t>
            </a:r>
            <a:endParaRPr lang="tr-TR" b="1" i="1" dirty="0"/>
          </a:p>
        </p:txBody>
      </p:sp>
      <p:sp>
        <p:nvSpPr>
          <p:cNvPr id="4" name="Metin kutusu 3"/>
          <p:cNvSpPr txBox="1"/>
          <p:nvPr/>
        </p:nvSpPr>
        <p:spPr>
          <a:xfrm>
            <a:off x="9805639" y="0"/>
            <a:ext cx="2386361" cy="707886"/>
          </a:xfrm>
          <a:prstGeom prst="rect">
            <a:avLst/>
          </a:prstGeom>
          <a:noFill/>
        </p:spPr>
        <p:txBody>
          <a:bodyPr wrap="square" rtlCol="0">
            <a:spAutoFit/>
          </a:bodyPr>
          <a:lstStyle/>
          <a:p>
            <a:r>
              <a:rPr lang="tr-TR" b="1" dirty="0"/>
              <a:t>Kaf  </a:t>
            </a:r>
            <a:r>
              <a:rPr lang="tr-TR" sz="2000" b="1" dirty="0"/>
              <a:t>Suresi 50 . sure</a:t>
            </a:r>
          </a:p>
          <a:p>
            <a:r>
              <a:rPr lang="tr-TR" sz="2000" b="1" dirty="0"/>
              <a:t>5 . Ayet </a:t>
            </a:r>
            <a:endParaRPr lang="tr-TR" sz="2000" dirty="0"/>
          </a:p>
        </p:txBody>
      </p:sp>
    </p:spTree>
    <p:extLst>
      <p:ext uri="{BB962C8B-B14F-4D97-AF65-F5344CB8AC3E}">
        <p14:creationId xmlns:p14="http://schemas.microsoft.com/office/powerpoint/2010/main" val="179640483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وَجَٓاءَتْ سَكْرَةُ الْمَوْتِ بِالْحَقِّؕ ذٰلِكَ مَا كُنْتَ مِنْهُ تَحٖيدُ</a:t>
            </a:r>
            <a:r>
              <a:rPr lang="ar-AE" sz="3600" b="1" i="0" u="none" strike="noStrike" dirty="0">
                <a:solidFill>
                  <a:srgbClr val="725945"/>
                </a:solidFill>
                <a:effectLst/>
                <a:latin typeface="Elif1"/>
              </a:rPr>
              <a:t>﴿١٩﴾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﴾19﴿</a:t>
            </a:r>
            <a:r>
              <a:rPr lang="tr-TR" b="1" i="1" dirty="0">
                <a:solidFill>
                  <a:srgbClr val="4A4A4A"/>
                </a:solidFill>
                <a:effectLst/>
                <a:latin typeface="Helvetica Neue"/>
              </a:rPr>
              <a:t>Bu durumda iken ölüm sarhoşluğu kaçınılamaz bir gerçek olarak çöküverir. (Ona şöyle denir:) “İşte bu, senin kendisinden kaçıp durduğun şeydir!”</a:t>
            </a:r>
            <a:endParaRPr lang="tr-TR" b="1" i="1" dirty="0"/>
          </a:p>
        </p:txBody>
      </p:sp>
      <p:sp>
        <p:nvSpPr>
          <p:cNvPr id="4" name="Metin kutusu 3"/>
          <p:cNvSpPr txBox="1"/>
          <p:nvPr/>
        </p:nvSpPr>
        <p:spPr>
          <a:xfrm>
            <a:off x="9805639" y="0"/>
            <a:ext cx="2386361" cy="707886"/>
          </a:xfrm>
          <a:prstGeom prst="rect">
            <a:avLst/>
          </a:prstGeom>
          <a:noFill/>
        </p:spPr>
        <p:txBody>
          <a:bodyPr wrap="square" rtlCol="0">
            <a:spAutoFit/>
          </a:bodyPr>
          <a:lstStyle/>
          <a:p>
            <a:r>
              <a:rPr lang="tr-TR" b="1" dirty="0"/>
              <a:t>Kaf  </a:t>
            </a:r>
            <a:r>
              <a:rPr lang="tr-TR" sz="2000" b="1" dirty="0"/>
              <a:t>Suresi 50 . sure</a:t>
            </a:r>
          </a:p>
          <a:p>
            <a:r>
              <a:rPr lang="tr-TR" sz="2000" b="1" dirty="0"/>
              <a:t>19 . Ayet </a:t>
            </a:r>
            <a:endParaRPr lang="tr-TR" sz="2000" dirty="0"/>
          </a:p>
        </p:txBody>
      </p:sp>
    </p:spTree>
    <p:extLst>
      <p:ext uri="{BB962C8B-B14F-4D97-AF65-F5344CB8AC3E}">
        <p14:creationId xmlns:p14="http://schemas.microsoft.com/office/powerpoint/2010/main" val="384692456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يَوْمَ يَسْمَعُونَ الصَّيْحَةَ بِالْحَقِّؕ ذٰلِكَ يَوْمُ الْخُرُوجِ</a:t>
            </a:r>
            <a:r>
              <a:rPr lang="ar-AE" sz="3600" b="1" i="0" u="none" strike="noStrike" dirty="0">
                <a:solidFill>
                  <a:srgbClr val="725945"/>
                </a:solidFill>
                <a:effectLst/>
                <a:latin typeface="Elif1"/>
              </a:rPr>
              <a:t>﴿٤٢﴾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﴾42﴿</a:t>
            </a:r>
            <a:r>
              <a:rPr lang="tr-TR" b="1" i="1" dirty="0">
                <a:solidFill>
                  <a:srgbClr val="4A4A4A"/>
                </a:solidFill>
                <a:effectLst/>
                <a:latin typeface="Helvetica Neue"/>
              </a:rPr>
              <a:t>O dirilten sesi gerçekten işittikleri gün, işte o (ebedî hayata) çıkış günüdür.</a:t>
            </a:r>
            <a:endParaRPr lang="tr-TR" b="1" i="1" dirty="0"/>
          </a:p>
        </p:txBody>
      </p:sp>
      <p:sp>
        <p:nvSpPr>
          <p:cNvPr id="4" name="Metin kutusu 3"/>
          <p:cNvSpPr txBox="1"/>
          <p:nvPr/>
        </p:nvSpPr>
        <p:spPr>
          <a:xfrm>
            <a:off x="9805639" y="0"/>
            <a:ext cx="2386361" cy="707886"/>
          </a:xfrm>
          <a:prstGeom prst="rect">
            <a:avLst/>
          </a:prstGeom>
          <a:noFill/>
        </p:spPr>
        <p:txBody>
          <a:bodyPr wrap="square" rtlCol="0">
            <a:spAutoFit/>
          </a:bodyPr>
          <a:lstStyle/>
          <a:p>
            <a:r>
              <a:rPr lang="tr-TR" b="1" dirty="0"/>
              <a:t>Kaf  </a:t>
            </a:r>
            <a:r>
              <a:rPr lang="tr-TR" sz="2000" b="1" dirty="0"/>
              <a:t>Suresi 50 . sure</a:t>
            </a:r>
          </a:p>
          <a:p>
            <a:r>
              <a:rPr lang="tr-TR" sz="2000" b="1" dirty="0"/>
              <a:t>42 . Ayet </a:t>
            </a:r>
            <a:endParaRPr lang="tr-TR" sz="2000" dirty="0"/>
          </a:p>
        </p:txBody>
      </p:sp>
    </p:spTree>
    <p:extLst>
      <p:ext uri="{BB962C8B-B14F-4D97-AF65-F5344CB8AC3E}">
        <p14:creationId xmlns:p14="http://schemas.microsoft.com/office/powerpoint/2010/main" val="374390986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وَفٖٓي اَمْوَالِهِمْ حَقٌّ لِلسَّٓائِلِ وَالْمَحْرُومِ</a:t>
            </a:r>
            <a:r>
              <a:rPr lang="ar-AE" sz="3600" b="1" i="0" u="none" strike="noStrike" dirty="0">
                <a:solidFill>
                  <a:srgbClr val="725945"/>
                </a:solidFill>
                <a:effectLst/>
                <a:latin typeface="Elif1"/>
              </a:rPr>
              <a:t>﴿١٩﴾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﴾19﴿</a:t>
            </a:r>
            <a:r>
              <a:rPr lang="tr-TR" b="1" i="1" dirty="0">
                <a:solidFill>
                  <a:srgbClr val="4A4A4A"/>
                </a:solidFill>
                <a:effectLst/>
                <a:latin typeface="Helvetica Neue"/>
              </a:rPr>
              <a:t>Yardım isteyenlere ve yoksullara mallarından belli bir pay ayırırlardı.</a:t>
            </a:r>
            <a:endParaRPr lang="tr-TR" b="1" i="1" dirty="0"/>
          </a:p>
        </p:txBody>
      </p:sp>
      <p:sp>
        <p:nvSpPr>
          <p:cNvPr id="4" name="Metin kutusu 3"/>
          <p:cNvSpPr txBox="1"/>
          <p:nvPr/>
        </p:nvSpPr>
        <p:spPr>
          <a:xfrm>
            <a:off x="9350477" y="0"/>
            <a:ext cx="2841524" cy="707886"/>
          </a:xfrm>
          <a:prstGeom prst="rect">
            <a:avLst/>
          </a:prstGeom>
          <a:noFill/>
        </p:spPr>
        <p:txBody>
          <a:bodyPr wrap="square" rtlCol="0">
            <a:spAutoFit/>
          </a:bodyPr>
          <a:lstStyle/>
          <a:p>
            <a:r>
              <a:rPr lang="tr-TR" b="1" dirty="0" err="1"/>
              <a:t>Zâriyât</a:t>
            </a:r>
            <a:r>
              <a:rPr lang="tr-TR" b="1" dirty="0"/>
              <a:t>   </a:t>
            </a:r>
            <a:r>
              <a:rPr lang="tr-TR" sz="2000" b="1" dirty="0"/>
              <a:t>Suresi 51 . sure</a:t>
            </a:r>
          </a:p>
          <a:p>
            <a:r>
              <a:rPr lang="tr-TR" sz="2000" b="1" dirty="0"/>
              <a:t>19 . Ayet </a:t>
            </a:r>
            <a:endParaRPr lang="tr-TR" sz="2000" dirty="0"/>
          </a:p>
        </p:txBody>
      </p:sp>
    </p:spTree>
    <p:extLst>
      <p:ext uri="{BB962C8B-B14F-4D97-AF65-F5344CB8AC3E}">
        <p14:creationId xmlns:p14="http://schemas.microsoft.com/office/powerpoint/2010/main" val="55066818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فَوَرَبِّ السَّمَٓاءِ وَالْاَرْضِ اِنَّهُ لَحَقٌّ مِثْلَ مَٓا اَنَّكُمْ تَنْطِقُونَࣖ</a:t>
            </a:r>
            <a:r>
              <a:rPr lang="ar-AE" sz="3600" b="1" dirty="0"/>
              <a:t>﴿٢٣﴾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﴾23﴿Göğün ve yerin rabbine </a:t>
            </a:r>
            <a:r>
              <a:rPr lang="tr-TR" b="1" i="1" dirty="0" err="1"/>
              <a:t>andolsun</a:t>
            </a:r>
            <a:r>
              <a:rPr lang="tr-TR" b="1" i="1" dirty="0"/>
              <a:t> ki bu, tıpkı sizin konuşmanız kadar gerçek!</a:t>
            </a:r>
          </a:p>
        </p:txBody>
      </p:sp>
      <p:sp>
        <p:nvSpPr>
          <p:cNvPr id="4" name="Metin kutusu 3"/>
          <p:cNvSpPr txBox="1"/>
          <p:nvPr/>
        </p:nvSpPr>
        <p:spPr>
          <a:xfrm>
            <a:off x="9379974" y="0"/>
            <a:ext cx="2812027" cy="707886"/>
          </a:xfrm>
          <a:prstGeom prst="rect">
            <a:avLst/>
          </a:prstGeom>
          <a:noFill/>
        </p:spPr>
        <p:txBody>
          <a:bodyPr wrap="square" rtlCol="0">
            <a:spAutoFit/>
          </a:bodyPr>
          <a:lstStyle/>
          <a:p>
            <a:r>
              <a:rPr lang="tr-TR" b="1" dirty="0" err="1"/>
              <a:t>Zâriyât</a:t>
            </a:r>
            <a:r>
              <a:rPr lang="tr-TR" b="1" dirty="0"/>
              <a:t>   </a:t>
            </a:r>
            <a:r>
              <a:rPr lang="tr-TR" sz="2000" b="1" dirty="0"/>
              <a:t>Suresi 51 . sure</a:t>
            </a:r>
          </a:p>
          <a:p>
            <a:r>
              <a:rPr lang="tr-TR" sz="2000" b="1" dirty="0"/>
              <a:t>23 . Ayet </a:t>
            </a:r>
            <a:endParaRPr lang="tr-TR" sz="2000" dirty="0"/>
          </a:p>
        </p:txBody>
      </p:sp>
    </p:spTree>
    <p:extLst>
      <p:ext uri="{BB962C8B-B14F-4D97-AF65-F5344CB8AC3E}">
        <p14:creationId xmlns:p14="http://schemas.microsoft.com/office/powerpoint/2010/main" val="127332059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وَمَا لَهُمْ بِهٖ مِنْ عِلْمٍۜ اِنْ يَتَّبِعُونَ اِلَّا الظَّنَّۚ وَاِنَّ الظَّنَّ لَا يُغْنٖى مِنَ الْحَقِّ شَيْـًٔاۚ</a:t>
            </a:r>
            <a:r>
              <a:rPr lang="ar-AE" sz="3600" b="1" i="0" u="none" strike="noStrike" dirty="0">
                <a:solidFill>
                  <a:srgbClr val="725945"/>
                </a:solidFill>
                <a:effectLst/>
                <a:latin typeface="Elif1"/>
              </a:rPr>
              <a:t>﴿٢٨﴾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﴾28﴿</a:t>
            </a:r>
            <a:r>
              <a:rPr lang="tr-TR" b="1" i="1" dirty="0">
                <a:solidFill>
                  <a:srgbClr val="4A4A4A"/>
                </a:solidFill>
                <a:effectLst/>
                <a:latin typeface="Helvetica Neue"/>
              </a:rPr>
              <a:t>Oysa onların bu konuda bir bildikleri yok; sadece zanna uyuyorlar. Zan ise asla gerçek bilginin yerini tutamaz.</a:t>
            </a:r>
            <a:endParaRPr lang="tr-TR" b="1" i="1" dirty="0"/>
          </a:p>
        </p:txBody>
      </p:sp>
      <p:sp>
        <p:nvSpPr>
          <p:cNvPr id="4" name="Metin kutusu 3"/>
          <p:cNvSpPr txBox="1"/>
          <p:nvPr/>
        </p:nvSpPr>
        <p:spPr>
          <a:xfrm>
            <a:off x="9468465" y="8704"/>
            <a:ext cx="2723535" cy="707886"/>
          </a:xfrm>
          <a:prstGeom prst="rect">
            <a:avLst/>
          </a:prstGeom>
          <a:noFill/>
        </p:spPr>
        <p:txBody>
          <a:bodyPr wrap="square" rtlCol="0">
            <a:spAutoFit/>
          </a:bodyPr>
          <a:lstStyle/>
          <a:p>
            <a:r>
              <a:rPr lang="tr-TR" b="1" dirty="0" err="1"/>
              <a:t>Necm</a:t>
            </a:r>
            <a:r>
              <a:rPr lang="tr-TR" b="1" dirty="0"/>
              <a:t>  </a:t>
            </a:r>
            <a:r>
              <a:rPr lang="tr-TR" sz="2000" b="1" dirty="0"/>
              <a:t>Suresi 53 . sure</a:t>
            </a:r>
          </a:p>
          <a:p>
            <a:r>
              <a:rPr lang="tr-TR" sz="2000" b="1" dirty="0"/>
              <a:t>28 . Ayet </a:t>
            </a:r>
            <a:endParaRPr lang="tr-TR" sz="2000" dirty="0"/>
          </a:p>
        </p:txBody>
      </p:sp>
    </p:spTree>
    <p:extLst>
      <p:ext uri="{BB962C8B-B14F-4D97-AF65-F5344CB8AC3E}">
        <p14:creationId xmlns:p14="http://schemas.microsoft.com/office/powerpoint/2010/main" val="96153175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b="0" i="0" dirty="0">
                <a:solidFill>
                  <a:srgbClr val="725945"/>
                </a:solidFill>
                <a:effectLst/>
                <a:latin typeface="Elif1"/>
              </a:rPr>
              <a:t>اِنَّ هٰذَا لَهُوَ حَقُّ الْيَقٖينِۚ</a:t>
            </a:r>
            <a:r>
              <a:rPr lang="ar-AE" b="1" i="0" u="none" strike="noStrike" dirty="0">
                <a:solidFill>
                  <a:srgbClr val="725945"/>
                </a:solidFill>
                <a:effectLst/>
                <a:latin typeface="Elif1"/>
              </a:rPr>
              <a:t>﴿٩٥﴾</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﴾95﴿</a:t>
            </a:r>
            <a:r>
              <a:rPr lang="tr-TR" b="1" i="1" dirty="0">
                <a:solidFill>
                  <a:srgbClr val="4A4A4A"/>
                </a:solidFill>
                <a:effectLst/>
                <a:latin typeface="Helvetica Neue"/>
              </a:rPr>
              <a:t>Şüphesiz bu kesin gerçeğin ta kendisidir.</a:t>
            </a:r>
            <a:endParaRPr lang="tr-TR" b="1" i="1" dirty="0"/>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a:t>Vâkıa</a:t>
            </a:r>
            <a:r>
              <a:rPr lang="tr-TR" b="1" dirty="0"/>
              <a:t> </a:t>
            </a:r>
            <a:r>
              <a:rPr lang="tr-TR" sz="2000" b="1" dirty="0"/>
              <a:t>Suresi 56 . sure</a:t>
            </a:r>
          </a:p>
          <a:p>
            <a:r>
              <a:rPr lang="tr-TR" sz="2000" b="1" dirty="0"/>
              <a:t>95 . Ayet </a:t>
            </a:r>
            <a:endParaRPr lang="tr-TR" sz="2000" dirty="0"/>
          </a:p>
        </p:txBody>
      </p:sp>
    </p:spTree>
    <p:extLst>
      <p:ext uri="{BB962C8B-B14F-4D97-AF65-F5344CB8AC3E}">
        <p14:creationId xmlns:p14="http://schemas.microsoft.com/office/powerpoint/2010/main" val="302722793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b="0" i="0" dirty="0">
                <a:solidFill>
                  <a:srgbClr val="725945"/>
                </a:solidFill>
                <a:effectLst/>
                <a:latin typeface="Elif1"/>
              </a:rPr>
              <a:t>اَلَمْ يَأْنِ لِلَّذٖينَ اٰمَنُٓوا اَنْ تَخْشَعَ قُلُوبُهُمْ لِذِ كْرِ اللّٰهِ وَمَا نَزَلَ مِنَ الْحَقِّۙ وَلَا يَكُونُوا كَالَّذٖينَ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اُو۫تُوا الْكِتَابَ مِنْ قَبْلُ فَطَالَ عَلَيْهِمُ الْاَمَدُ فَقَسَتْ قُلُوبُهُمْؕ وَكَثٖيرٌ مِنْهُمْ فَاسِقُونَ</a:t>
            </a:r>
            <a:r>
              <a:rPr lang="ar-AE" sz="3600" b="1" i="0" u="none" strike="noStrike" dirty="0">
                <a:solidFill>
                  <a:srgbClr val="725945"/>
                </a:solidFill>
                <a:effectLst/>
                <a:latin typeface="Elif1"/>
              </a:rPr>
              <a:t>﴿١٦﴾</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﴾16﴿</a:t>
            </a:r>
            <a:r>
              <a:rPr lang="tr-TR" sz="2000" b="1" i="1" dirty="0">
                <a:solidFill>
                  <a:srgbClr val="4A4A4A"/>
                </a:solidFill>
                <a:effectLst/>
                <a:latin typeface="Helvetica Neue"/>
              </a:rPr>
              <a:t>İman edenlerin, Allah’ı anmak ve vahyedilen gerçeği düşünmekten dolayı kalplerinin heyecanla ürperme zamanı gelmedi mi? Onlar daha önce kendilerine kitap verilmiş ve üzerlerinden uzun zaman geçip kalpleri katılaşmış kimseler gibi olmasınlar. Onlardan birçoğu yoldan çıkmışlardır.</a:t>
            </a:r>
            <a:endParaRPr lang="tr-TR" sz="2000" b="1" i="1" dirty="0"/>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a:t>Hadîd</a:t>
            </a:r>
            <a:r>
              <a:rPr lang="tr-TR" b="1" dirty="0"/>
              <a:t> </a:t>
            </a:r>
            <a:r>
              <a:rPr lang="tr-TR" sz="2000" b="1" dirty="0"/>
              <a:t>Suresi 57 . sure</a:t>
            </a:r>
          </a:p>
          <a:p>
            <a:r>
              <a:rPr lang="tr-TR" sz="2000" b="1" dirty="0"/>
              <a:t>16 . Ayet </a:t>
            </a:r>
            <a:endParaRPr lang="tr-TR" sz="2000" dirty="0"/>
          </a:p>
        </p:txBody>
      </p:sp>
    </p:spTree>
    <p:extLst>
      <p:ext uri="{BB962C8B-B14F-4D97-AF65-F5344CB8AC3E}">
        <p14:creationId xmlns:p14="http://schemas.microsoft.com/office/powerpoint/2010/main" val="368149101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381734"/>
            <a:ext cx="12192000" cy="1204331"/>
          </a:xfrm>
        </p:spPr>
        <p:txBody>
          <a:bodyPr>
            <a:noAutofit/>
          </a:bodyPr>
          <a:lstStyle/>
          <a:p>
            <a:pPr rtl="1"/>
            <a:r>
              <a:rPr lang="ar-AE" sz="3600" b="0" i="0" dirty="0">
                <a:solidFill>
                  <a:srgbClr val="725945"/>
                </a:solidFill>
                <a:effectLst/>
                <a:latin typeface="Elif1"/>
              </a:rPr>
              <a:t>ثُمَّ قَفَّيْنَا عَلٰٓى اٰثَارِهِمْ بِرُسُلِنَا وَقَفَّيْنَا بِعٖيسَى ابْنِ مَرْيَمَ وَاٰتَيْنَاهُ الْاِنْجٖيلَ وَجَعَلْنَا فٖي قُلُوبِ</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الَّذٖينَ اتَّبَعُوهُ رَأْفَةً وَرَحْمَةًؕ وَرَهْبَانِيَّةًۨ ابْتَدَعُوهَا مَا كَتَبْنَاهَا عَلَيْهِمْ اِلَّا ابْتِغَٓاءَ رِضْوَانِ اللّٰهِ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فَمَا رَعَوْهَا حَقَّ رِعَايَـتِهَاۚ فَاٰتَيْنَا الَّذٖينَ اٰمَنُوا مِنْهُمْ اَجْرَهُمْۚ وَكَثٖيرٌ مِنْهُمْ فَاسِقُونَ</a:t>
            </a:r>
            <a:r>
              <a:rPr lang="ar-AE" sz="3600" b="1" i="0" u="none" strike="noStrike" dirty="0">
                <a:solidFill>
                  <a:srgbClr val="725945"/>
                </a:solidFill>
                <a:effectLst/>
                <a:latin typeface="Elif1"/>
              </a:rPr>
              <a:t>﴿٢٧﴾</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﴾27﴿</a:t>
            </a:r>
            <a:r>
              <a:rPr lang="tr-TR" sz="2000" b="1" i="1" dirty="0">
                <a:solidFill>
                  <a:srgbClr val="4A4A4A"/>
                </a:solidFill>
                <a:effectLst/>
                <a:latin typeface="Helvetica Neue"/>
              </a:rPr>
              <a:t>Sonra onların izinden peygamberlerimizi peş peşe gönderdik. Arkalarından Meryem oğlu </a:t>
            </a:r>
            <a:r>
              <a:rPr lang="tr-TR" sz="2000" b="1" i="1" dirty="0" err="1">
                <a:solidFill>
                  <a:srgbClr val="4A4A4A"/>
                </a:solidFill>
                <a:effectLst/>
                <a:latin typeface="Helvetica Neue"/>
              </a:rPr>
              <a:t>Îsâ’yı</a:t>
            </a:r>
            <a:r>
              <a:rPr lang="tr-TR" sz="2000" b="1" i="1" dirty="0">
                <a:solidFill>
                  <a:srgbClr val="4A4A4A"/>
                </a:solidFill>
                <a:effectLst/>
                <a:latin typeface="Helvetica Neue"/>
              </a:rPr>
              <a:t> da gönderdik, ona İncil’i verdik, ona uyanların kalplerine şefkat ve merhamet yerleştirdik. Kendilerinin icat ettikleri ruhbanlığa gelince, biz onlara bunu emretmemiştik; sırf Allah’ın hoşnutluğunu kazanmak için yapmışlardı, ama buna hakkıyla riayet etmediler. Biz de içlerinden iman edenlere mükâfatlarını verdik, ama çokları yoldan çıkmışlardır.</a:t>
            </a:r>
            <a:endParaRPr lang="tr-TR" sz="2000" b="1" i="1" dirty="0"/>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a:t>Hadîd</a:t>
            </a:r>
            <a:r>
              <a:rPr lang="tr-TR" b="1" dirty="0"/>
              <a:t> </a:t>
            </a:r>
            <a:r>
              <a:rPr lang="tr-TR" sz="2000" b="1" dirty="0"/>
              <a:t>Suresi 57 . sure</a:t>
            </a:r>
          </a:p>
          <a:p>
            <a:r>
              <a:rPr lang="tr-TR" sz="2000" b="1" dirty="0"/>
              <a:t>27 . Ayet </a:t>
            </a:r>
            <a:endParaRPr lang="tr-TR" sz="2000" dirty="0"/>
          </a:p>
        </p:txBody>
      </p:sp>
    </p:spTree>
    <p:extLst>
      <p:ext uri="{BB962C8B-B14F-4D97-AF65-F5344CB8AC3E}">
        <p14:creationId xmlns:p14="http://schemas.microsoft.com/office/powerpoint/2010/main" val="235420347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284503"/>
            <a:ext cx="12192000" cy="1204331"/>
          </a:xfrm>
        </p:spPr>
        <p:txBody>
          <a:bodyPr>
            <a:noAutofit/>
          </a:bodyPr>
          <a:lstStyle/>
          <a:p>
            <a:pPr rtl="1"/>
            <a:r>
              <a:rPr lang="ar-AE" sz="3600" dirty="0"/>
              <a:t>يَٓا اَيُّهَا الَّذٖينَ اٰمَنُوا لَا تَتَّخِذُوا عَدُوّٖى وَعَدُوَّكُمْ اَوْلِيَٓاءَ تُلْقُونَ اِلَيْهِمْ بِالْمَوَدَّةِ وَقَدْ كَفَرُوا بِمَا</a:t>
            </a:r>
            <a:r>
              <a:rPr lang="tr-TR" sz="3600" dirty="0"/>
              <a:t/>
            </a:r>
            <a:br>
              <a:rPr lang="tr-TR" sz="3600" dirty="0"/>
            </a:br>
            <a:r>
              <a:rPr lang="tr-TR" sz="3600" dirty="0"/>
              <a:t/>
            </a:r>
            <a:br>
              <a:rPr lang="tr-TR" sz="3600" dirty="0"/>
            </a:br>
            <a:r>
              <a:rPr lang="ar-AE" sz="3600" dirty="0"/>
              <a:t> جَٓاءَكُمْ مِنَ الْحَقِّۚ يُخْرِجُونَ الرَّسُولَ وَاِيَّاكُمْ اَنْ تُؤْمِنُوا بِاللّٰهِ رَبِّكُمْۜ اِنْ كُنْتُمْ خَرَجْتُمْ جِهَادًا</a:t>
            </a:r>
            <a:r>
              <a:rPr lang="tr-TR" sz="3600" dirty="0"/>
              <a:t/>
            </a:r>
            <a:br>
              <a:rPr lang="tr-TR" sz="3600" dirty="0"/>
            </a:br>
            <a:r>
              <a:rPr lang="tr-TR" sz="3600" dirty="0"/>
              <a:t/>
            </a:r>
            <a:br>
              <a:rPr lang="tr-TR" sz="3600" dirty="0"/>
            </a:br>
            <a:r>
              <a:rPr lang="ar-AE" sz="3600" dirty="0"/>
              <a:t> فٖى سَبٖيلٖى وَابْتِغَٓاءَ مَرْضَاتٖى تُسِرُّونَ اِلَيْهِمْ بِالْمَوَدَّةِۗ وَاَنَا۬ اَعْلَمُ بِمَٓا اَخْفَيْتُمْ وَمَٓا اَعْلَنْتُمْۜ وَمَنْ</a:t>
            </a:r>
            <a:r>
              <a:rPr lang="tr-TR" sz="3600" dirty="0"/>
              <a:t/>
            </a:r>
            <a:br>
              <a:rPr lang="tr-TR" sz="3600" dirty="0"/>
            </a:br>
            <a:r>
              <a:rPr lang="tr-TR" sz="3600" dirty="0"/>
              <a:t/>
            </a:r>
            <a:br>
              <a:rPr lang="tr-TR" sz="3600" dirty="0"/>
            </a:br>
            <a:r>
              <a:rPr lang="ar-AE" sz="3600" dirty="0"/>
              <a:t> يَفْعَلْهُ مِنْكُمْ فَقَدْ ضَلَّ سَوَٓاءَ السَّبٖيلِ</a:t>
            </a:r>
            <a:r>
              <a:rPr lang="ar-AE" sz="3600" b="1" dirty="0"/>
              <a:t>﴿١﴾</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dirty="0"/>
              <a:t>﴾1﴿Ey iman edenler! Eğer benim yolumda </a:t>
            </a:r>
            <a:r>
              <a:rPr lang="tr-TR" sz="1800" b="1" i="1" dirty="0" err="1"/>
              <a:t>cihad</a:t>
            </a:r>
            <a:r>
              <a:rPr lang="tr-TR" sz="1800" b="1" i="1" dirty="0"/>
              <a:t> etmek ve hoşnutluğumu kazanmak üzere yola çıkmışsanız, benim de düşmanım sizin de düşmanınız olan kimseleri kendilerine sevgi göstererek dost edinmeyin. Onlar size gelen gerçeği inkâr etmektedirler; üstelik rabbiniz Allah’a iman ettiniz diye peygamberi ve sizi (yurdunuzdan) çıkarıyorlar. Ben sizin gizlediklerinizi de açıkladıklarınızı da bildiğim halde onlara gizliden gizliye sevgi besliyorsunuz. İçinizden kim bunu yaparsa bilsin ki doğru yoldan sapmıştır.</a:t>
            </a:r>
          </a:p>
        </p:txBody>
      </p:sp>
      <p:sp>
        <p:nvSpPr>
          <p:cNvPr id="4" name="Metin kutusu 3"/>
          <p:cNvSpPr txBox="1"/>
          <p:nvPr/>
        </p:nvSpPr>
        <p:spPr>
          <a:xfrm>
            <a:off x="9026013" y="8704"/>
            <a:ext cx="3165987" cy="707886"/>
          </a:xfrm>
          <a:prstGeom prst="rect">
            <a:avLst/>
          </a:prstGeom>
          <a:noFill/>
        </p:spPr>
        <p:txBody>
          <a:bodyPr wrap="square" rtlCol="0">
            <a:spAutoFit/>
          </a:bodyPr>
          <a:lstStyle/>
          <a:p>
            <a:r>
              <a:rPr lang="tr-TR" b="1" dirty="0" err="1"/>
              <a:t>Mümtehine</a:t>
            </a:r>
            <a:r>
              <a:rPr lang="tr-TR" b="1" dirty="0"/>
              <a:t> </a:t>
            </a:r>
            <a:r>
              <a:rPr lang="tr-TR" sz="2000" b="1" dirty="0"/>
              <a:t>Suresi 60 . sure</a:t>
            </a:r>
          </a:p>
          <a:p>
            <a:r>
              <a:rPr lang="tr-TR" sz="2000" b="1" dirty="0"/>
              <a:t>1 . Ayet </a:t>
            </a:r>
            <a:endParaRPr lang="tr-TR" sz="2000" dirty="0"/>
          </a:p>
        </p:txBody>
      </p:sp>
    </p:spTree>
    <p:extLst>
      <p:ext uri="{BB962C8B-B14F-4D97-AF65-F5344CB8AC3E}">
        <p14:creationId xmlns:p14="http://schemas.microsoft.com/office/powerpoint/2010/main" val="380590120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b="0" i="0" dirty="0">
                <a:solidFill>
                  <a:srgbClr val="725945"/>
                </a:solidFill>
                <a:effectLst/>
                <a:latin typeface="Elif1"/>
              </a:rPr>
              <a:t>هُوَ الَّـذٖٓي اَرْسَلَ رَسُولَهُ بِالْهُدٰى وَدٖينِ الْحَقِّ لِيُظْهِرَهُ عَلَى الدّٖينِ كُلِّهٖ وَلَوْ كَرِهَ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الْمُشْرِكُونَࣖ</a:t>
            </a:r>
            <a:r>
              <a:rPr lang="ar-AE" sz="3600" b="1" i="0" u="none" strike="noStrike" dirty="0">
                <a:solidFill>
                  <a:srgbClr val="725945"/>
                </a:solidFill>
                <a:effectLst/>
                <a:latin typeface="Elif1"/>
              </a:rPr>
              <a:t>﴿٩﴾</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﴾9﴿</a:t>
            </a:r>
            <a:r>
              <a:rPr lang="tr-TR" b="1" i="1" dirty="0">
                <a:solidFill>
                  <a:srgbClr val="4A4A4A"/>
                </a:solidFill>
                <a:effectLst/>
                <a:latin typeface="Helvetica Neue"/>
              </a:rPr>
              <a:t>Müşrikler istemese de, bütün dinlerin üzerindeki yerini alsın diye resulünü, doğru yol rehberi ve hak din ile gönderen O’dur.</a:t>
            </a:r>
            <a:endParaRPr lang="tr-TR" b="1" i="1" dirty="0"/>
          </a:p>
        </p:txBody>
      </p:sp>
      <p:sp>
        <p:nvSpPr>
          <p:cNvPr id="4" name="Metin kutusu 3"/>
          <p:cNvSpPr txBox="1"/>
          <p:nvPr/>
        </p:nvSpPr>
        <p:spPr>
          <a:xfrm>
            <a:off x="9556356" y="8704"/>
            <a:ext cx="2969941" cy="707886"/>
          </a:xfrm>
          <a:prstGeom prst="rect">
            <a:avLst/>
          </a:prstGeom>
          <a:noFill/>
        </p:spPr>
        <p:txBody>
          <a:bodyPr wrap="square" rtlCol="0">
            <a:spAutoFit/>
          </a:bodyPr>
          <a:lstStyle/>
          <a:p>
            <a:r>
              <a:rPr lang="tr-TR" b="1" i="0" dirty="0" err="1">
                <a:solidFill>
                  <a:srgbClr val="725945"/>
                </a:solidFill>
                <a:effectLst/>
                <a:latin typeface="Helvetica Neue"/>
              </a:rPr>
              <a:t>Saff</a:t>
            </a:r>
            <a:r>
              <a:rPr lang="tr-TR" b="1" dirty="0"/>
              <a:t>  </a:t>
            </a:r>
            <a:r>
              <a:rPr lang="tr-TR" sz="2000" b="1" dirty="0"/>
              <a:t>Suresi 61 . sure</a:t>
            </a:r>
          </a:p>
          <a:p>
            <a:r>
              <a:rPr lang="tr-TR" sz="2000" b="1" dirty="0"/>
              <a:t>9 . Ayet </a:t>
            </a:r>
            <a:endParaRPr lang="tr-TR" sz="2000" dirty="0"/>
          </a:p>
        </p:txBody>
      </p:sp>
    </p:spTree>
    <p:extLst>
      <p:ext uri="{BB962C8B-B14F-4D97-AF65-F5344CB8AC3E}">
        <p14:creationId xmlns:p14="http://schemas.microsoft.com/office/powerpoint/2010/main" val="229732927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716031"/>
            <a:ext cx="12192000" cy="1204331"/>
          </a:xfrm>
        </p:spPr>
        <p:txBody>
          <a:bodyPr>
            <a:noAutofit/>
          </a:bodyPr>
          <a:lstStyle/>
          <a:p>
            <a:pPr rtl="1"/>
            <a:r>
              <a:rPr lang="ar-AE" sz="3600" b="0" i="0" dirty="0">
                <a:solidFill>
                  <a:srgbClr val="725945"/>
                </a:solidFill>
                <a:effectLst/>
                <a:latin typeface="Elif1"/>
              </a:rPr>
              <a:t>اَلْحَٓاقَّةُۙ</a:t>
            </a:r>
            <a:r>
              <a:rPr lang="ar-AE" sz="3600" b="1" i="0" u="none" strike="noStrike" dirty="0">
                <a:solidFill>
                  <a:srgbClr val="725945"/>
                </a:solidFill>
                <a:effectLst/>
                <a:latin typeface="Elif1"/>
              </a:rPr>
              <a:t>﴿١﴾</a:t>
            </a:r>
            <a:r>
              <a:rPr lang="tr-TR" sz="3600" b="1" i="0" u="none" strike="noStrike" dirty="0">
                <a:solidFill>
                  <a:srgbClr val="725945"/>
                </a:solidFill>
                <a:effectLst/>
                <a:latin typeface="Elif1"/>
              </a:rPr>
              <a:t/>
            </a:r>
            <a:br>
              <a:rPr lang="tr-TR" sz="3600" b="1" i="0" u="none" strike="noStrike" dirty="0">
                <a:solidFill>
                  <a:srgbClr val="725945"/>
                </a:solidFill>
                <a:effectLst/>
                <a:latin typeface="Elif1"/>
              </a:rPr>
            </a:br>
            <a:r>
              <a:rPr lang="ar-AE" sz="3600" b="0" i="0" dirty="0">
                <a:solidFill>
                  <a:srgbClr val="725945"/>
                </a:solidFill>
                <a:effectLst/>
                <a:latin typeface="Elif1"/>
              </a:rPr>
              <a:t/>
            </a:r>
            <a:br>
              <a:rPr lang="ar-AE" sz="3600" b="0" i="0" dirty="0">
                <a:solidFill>
                  <a:srgbClr val="725945"/>
                </a:solidFill>
                <a:effectLst/>
                <a:latin typeface="Elif1"/>
              </a:rPr>
            </a:br>
            <a:r>
              <a:rPr lang="ar-AE" sz="3600" b="0" i="0" dirty="0">
                <a:solidFill>
                  <a:srgbClr val="725945"/>
                </a:solidFill>
                <a:effectLst/>
                <a:latin typeface="Elif1"/>
              </a:rPr>
              <a:t>مَا الْحَٓاقَّةُۚ</a:t>
            </a:r>
            <a:r>
              <a:rPr lang="ar-AE" sz="3600" b="1" i="0" u="none" strike="noStrike" dirty="0">
                <a:solidFill>
                  <a:srgbClr val="725945"/>
                </a:solidFill>
                <a:effectLst/>
                <a:latin typeface="Elif1"/>
              </a:rPr>
              <a:t>﴿٢﴾</a:t>
            </a:r>
            <a:r>
              <a:rPr lang="tr-TR" sz="3600" b="1" i="0" u="none" strike="noStrike" dirty="0">
                <a:solidFill>
                  <a:srgbClr val="725945"/>
                </a:solidFill>
                <a:effectLst/>
                <a:latin typeface="Elif1"/>
              </a:rPr>
              <a:t/>
            </a:r>
            <a:br>
              <a:rPr lang="tr-TR" sz="3600" b="1" i="0" u="none" strike="noStrike" dirty="0">
                <a:solidFill>
                  <a:srgbClr val="725945"/>
                </a:solidFill>
                <a:effectLst/>
                <a:latin typeface="Elif1"/>
              </a:rPr>
            </a:br>
            <a:r>
              <a:rPr lang="ar-AE" sz="3600" b="0" i="0" dirty="0">
                <a:solidFill>
                  <a:srgbClr val="725945"/>
                </a:solidFill>
                <a:effectLst/>
                <a:latin typeface="Elif1"/>
              </a:rPr>
              <a:t/>
            </a:r>
            <a:br>
              <a:rPr lang="ar-AE" sz="3600" b="0" i="0" dirty="0">
                <a:solidFill>
                  <a:srgbClr val="725945"/>
                </a:solidFill>
                <a:effectLst/>
                <a:latin typeface="Elif1"/>
              </a:rPr>
            </a:br>
            <a:r>
              <a:rPr lang="ar-AE" sz="3600" b="0" i="0" dirty="0">
                <a:solidFill>
                  <a:srgbClr val="725945"/>
                </a:solidFill>
                <a:effectLst/>
                <a:latin typeface="Elif1"/>
              </a:rPr>
              <a:t>وَمَٓا اَدْرٰيكَ مَا الْحَٓاقَّةُؕ</a:t>
            </a:r>
            <a:r>
              <a:rPr lang="ar-AE" sz="3600" b="1" i="0" u="none" strike="noStrike" dirty="0">
                <a:solidFill>
                  <a:srgbClr val="725945"/>
                </a:solidFill>
                <a:effectLst/>
                <a:latin typeface="Elif1"/>
              </a:rPr>
              <a:t>﴿٣﴾</a:t>
            </a:r>
            <a:endParaRPr lang="ar-AE" sz="3600" b="0" i="0" dirty="0">
              <a:solidFill>
                <a:srgbClr val="725945"/>
              </a:solidFill>
              <a:effectLst/>
              <a:latin typeface="Elif1"/>
            </a:endParaRPr>
          </a:p>
        </p:txBody>
      </p:sp>
      <p:sp>
        <p:nvSpPr>
          <p:cNvPr id="3" name="Alt Başlık 2"/>
          <p:cNvSpPr>
            <a:spLocks noGrp="1"/>
          </p:cNvSpPr>
          <p:nvPr>
            <p:ph type="subTitle" idx="1"/>
          </p:nvPr>
        </p:nvSpPr>
        <p:spPr>
          <a:xfrm>
            <a:off x="0" y="4759597"/>
            <a:ext cx="12192000" cy="1655762"/>
          </a:xfrm>
        </p:spPr>
        <p:txBody>
          <a:bodyPr>
            <a:normAutofit fontScale="92500" lnSpcReduction="20000"/>
          </a:bodyPr>
          <a:lstStyle/>
          <a:p>
            <a:pPr algn="ctr"/>
            <a:r>
              <a:rPr lang="tr-TR" sz="2000" b="1" i="1" u="none" strike="noStrike" dirty="0">
                <a:solidFill>
                  <a:srgbClr val="725945"/>
                </a:solidFill>
                <a:effectLst/>
                <a:latin typeface="Helvetica Neue"/>
              </a:rPr>
              <a:t>﴾1﴿</a:t>
            </a:r>
            <a:r>
              <a:rPr lang="tr-TR" sz="2000" b="1" i="1" dirty="0">
                <a:solidFill>
                  <a:srgbClr val="4A4A4A"/>
                </a:solidFill>
                <a:effectLst/>
                <a:latin typeface="Helvetica Neue"/>
              </a:rPr>
              <a:t>O gerçekleşecek büyük olay (kıyamet)!</a:t>
            </a:r>
          </a:p>
          <a:p>
            <a:pPr algn="ctr"/>
            <a:endParaRPr lang="tr-TR" sz="2000" b="1" i="1" u="none" strike="noStrike" dirty="0">
              <a:solidFill>
                <a:srgbClr val="725945"/>
              </a:solidFill>
              <a:effectLst/>
              <a:latin typeface="Helvetica Neue"/>
            </a:endParaRPr>
          </a:p>
          <a:p>
            <a:pPr algn="ctr"/>
            <a:r>
              <a:rPr lang="tr-TR" sz="2000" b="1" i="1" u="none" strike="noStrike" dirty="0">
                <a:solidFill>
                  <a:srgbClr val="725945"/>
                </a:solidFill>
                <a:effectLst/>
                <a:latin typeface="Helvetica Neue"/>
              </a:rPr>
              <a:t>﴾2﴿</a:t>
            </a:r>
            <a:r>
              <a:rPr lang="tr-TR" sz="2000" b="1" i="1" dirty="0">
                <a:solidFill>
                  <a:srgbClr val="4A4A4A"/>
                </a:solidFill>
                <a:effectLst/>
                <a:latin typeface="Helvetica Neue"/>
              </a:rPr>
              <a:t>Nedir o büyük olay?</a:t>
            </a:r>
          </a:p>
          <a:p>
            <a:pPr algn="ctr"/>
            <a:endParaRPr lang="tr-TR" sz="2000" b="1" i="1" u="none" strike="noStrike" dirty="0">
              <a:solidFill>
                <a:srgbClr val="725945"/>
              </a:solidFill>
              <a:effectLst/>
              <a:latin typeface="Helvetica Neue"/>
            </a:endParaRPr>
          </a:p>
          <a:p>
            <a:pPr algn="ctr"/>
            <a:r>
              <a:rPr lang="tr-TR" sz="2000" b="1" i="1" u="none" strike="noStrike" dirty="0">
                <a:solidFill>
                  <a:srgbClr val="725945"/>
                </a:solidFill>
                <a:effectLst/>
                <a:latin typeface="Helvetica Neue"/>
              </a:rPr>
              <a:t>﴾3﴿</a:t>
            </a:r>
            <a:r>
              <a:rPr lang="tr-TR" sz="2000" b="1" i="1" dirty="0">
                <a:solidFill>
                  <a:srgbClr val="4A4A4A"/>
                </a:solidFill>
                <a:effectLst/>
                <a:latin typeface="Helvetica Neue"/>
              </a:rPr>
              <a:t>O büyük olayın ne olduğunu sen nereden bileceksin!</a:t>
            </a:r>
          </a:p>
        </p:txBody>
      </p:sp>
      <p:sp>
        <p:nvSpPr>
          <p:cNvPr id="4" name="Metin kutusu 3"/>
          <p:cNvSpPr txBox="1"/>
          <p:nvPr/>
        </p:nvSpPr>
        <p:spPr>
          <a:xfrm>
            <a:off x="9429135" y="8704"/>
            <a:ext cx="2762865" cy="707886"/>
          </a:xfrm>
          <a:prstGeom prst="rect">
            <a:avLst/>
          </a:prstGeom>
          <a:noFill/>
        </p:spPr>
        <p:txBody>
          <a:bodyPr wrap="square" rtlCol="0">
            <a:spAutoFit/>
          </a:bodyPr>
          <a:lstStyle/>
          <a:p>
            <a:r>
              <a:rPr lang="tr-TR" b="1" dirty="0" err="1"/>
              <a:t>Hâkka</a:t>
            </a:r>
            <a:r>
              <a:rPr lang="tr-TR" b="1" dirty="0"/>
              <a:t> </a:t>
            </a:r>
            <a:r>
              <a:rPr lang="tr-TR" sz="2000" b="1" dirty="0"/>
              <a:t>Suresi 69 . sure</a:t>
            </a:r>
          </a:p>
          <a:p>
            <a:r>
              <a:rPr lang="tr-TR" sz="2000" b="1" dirty="0"/>
              <a:t>1-2-3 . Ayet </a:t>
            </a:r>
            <a:endParaRPr lang="tr-TR" sz="2000" dirty="0"/>
          </a:p>
        </p:txBody>
      </p:sp>
    </p:spTree>
    <p:extLst>
      <p:ext uri="{BB962C8B-B14F-4D97-AF65-F5344CB8AC3E}">
        <p14:creationId xmlns:p14="http://schemas.microsoft.com/office/powerpoint/2010/main" val="359973893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b="0" i="0" dirty="0">
                <a:solidFill>
                  <a:srgbClr val="725945"/>
                </a:solidFill>
                <a:effectLst/>
                <a:latin typeface="Elif1"/>
              </a:rPr>
              <a:t>وَاِنَّهُ لَحَقُّ الْيَقٖينِ</a:t>
            </a:r>
            <a:r>
              <a:rPr lang="ar-AE" b="1" i="0" u="none" strike="noStrike" dirty="0">
                <a:solidFill>
                  <a:srgbClr val="725945"/>
                </a:solidFill>
                <a:effectLst/>
                <a:latin typeface="Elif1"/>
              </a:rPr>
              <a:t>﴿٥١﴾</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﴾51﴿</a:t>
            </a:r>
            <a:r>
              <a:rPr lang="tr-TR" b="1" i="1" dirty="0">
                <a:solidFill>
                  <a:srgbClr val="4A4A4A"/>
                </a:solidFill>
                <a:effectLst/>
                <a:latin typeface="Helvetica Neue"/>
              </a:rPr>
              <a:t>O, gerçekten kesin bilginin kendisidir.</a:t>
            </a:r>
            <a:endParaRPr lang="tr-TR" b="1" i="1" dirty="0"/>
          </a:p>
        </p:txBody>
      </p:sp>
      <p:sp>
        <p:nvSpPr>
          <p:cNvPr id="4" name="Metin kutusu 3"/>
          <p:cNvSpPr txBox="1"/>
          <p:nvPr/>
        </p:nvSpPr>
        <p:spPr>
          <a:xfrm>
            <a:off x="9488129" y="8704"/>
            <a:ext cx="2703871" cy="707886"/>
          </a:xfrm>
          <a:prstGeom prst="rect">
            <a:avLst/>
          </a:prstGeom>
          <a:noFill/>
        </p:spPr>
        <p:txBody>
          <a:bodyPr wrap="square" rtlCol="0">
            <a:spAutoFit/>
          </a:bodyPr>
          <a:lstStyle/>
          <a:p>
            <a:r>
              <a:rPr lang="tr-TR" b="1" dirty="0" err="1"/>
              <a:t>Hâkka</a:t>
            </a:r>
            <a:r>
              <a:rPr lang="tr-TR" b="1" dirty="0"/>
              <a:t> </a:t>
            </a:r>
            <a:r>
              <a:rPr lang="tr-TR" sz="2000" b="1" dirty="0"/>
              <a:t>Suresi 69 . sure</a:t>
            </a:r>
          </a:p>
          <a:p>
            <a:r>
              <a:rPr lang="tr-TR" sz="2000" b="1" dirty="0"/>
              <a:t>51 . Ayet </a:t>
            </a:r>
            <a:endParaRPr lang="tr-TR" sz="2000" dirty="0"/>
          </a:p>
        </p:txBody>
      </p:sp>
    </p:spTree>
    <p:extLst>
      <p:ext uri="{BB962C8B-B14F-4D97-AF65-F5344CB8AC3E}">
        <p14:creationId xmlns:p14="http://schemas.microsoft.com/office/powerpoint/2010/main" val="326892769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sz="3600" b="0" i="0" dirty="0">
                <a:solidFill>
                  <a:srgbClr val="725945"/>
                </a:solidFill>
                <a:effectLst/>
                <a:latin typeface="Elif1"/>
              </a:rPr>
              <a:t>وَقَدْ اَضَلُّوا كَثٖيراًۚ وَلَا تَزِدِ الظَّالِمٖينَ اِلَّا ضَلَالاً</a:t>
            </a:r>
            <a:r>
              <a:rPr lang="ar-AE" sz="3600" b="1" i="0" u="none" strike="noStrike" dirty="0">
                <a:solidFill>
                  <a:srgbClr val="725945"/>
                </a:solidFill>
                <a:effectLst/>
                <a:latin typeface="Elif1"/>
              </a:rPr>
              <a:t>﴿٢٤﴾</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﴾24﴿</a:t>
            </a:r>
            <a:r>
              <a:rPr lang="tr-TR" b="1" i="1" dirty="0">
                <a:solidFill>
                  <a:srgbClr val="4A4A4A"/>
                </a:solidFill>
                <a:effectLst/>
                <a:latin typeface="Helvetica Neue"/>
              </a:rPr>
              <a:t>Gerçekten de birçoklarını saptırdılar; (Rabbim!) sen de artık bu zalimlerin şaşkınlıklarını arttır!”</a:t>
            </a:r>
            <a:endParaRPr lang="tr-TR" b="1" i="1" dirty="0"/>
          </a:p>
        </p:txBody>
      </p:sp>
      <p:sp>
        <p:nvSpPr>
          <p:cNvPr id="4" name="Metin kutusu 3"/>
          <p:cNvSpPr txBox="1"/>
          <p:nvPr/>
        </p:nvSpPr>
        <p:spPr>
          <a:xfrm>
            <a:off x="9753601" y="8704"/>
            <a:ext cx="2438400" cy="707886"/>
          </a:xfrm>
          <a:prstGeom prst="rect">
            <a:avLst/>
          </a:prstGeom>
          <a:noFill/>
        </p:spPr>
        <p:txBody>
          <a:bodyPr wrap="square" rtlCol="0">
            <a:spAutoFit/>
          </a:bodyPr>
          <a:lstStyle/>
          <a:p>
            <a:r>
              <a:rPr lang="tr-TR" b="1" dirty="0" err="1"/>
              <a:t>Nûh</a:t>
            </a:r>
            <a:r>
              <a:rPr lang="tr-TR" b="1" dirty="0"/>
              <a:t> </a:t>
            </a:r>
            <a:r>
              <a:rPr lang="tr-TR" sz="2000" b="1" dirty="0"/>
              <a:t>Suresi 71 . sure</a:t>
            </a:r>
          </a:p>
          <a:p>
            <a:r>
              <a:rPr lang="tr-TR" sz="2000" b="1" dirty="0"/>
              <a:t>24 . Ayet </a:t>
            </a:r>
            <a:endParaRPr lang="tr-TR" sz="2000" dirty="0"/>
          </a:p>
        </p:txBody>
      </p:sp>
    </p:spTree>
    <p:extLst>
      <p:ext uri="{BB962C8B-B14F-4D97-AF65-F5344CB8AC3E}">
        <p14:creationId xmlns:p14="http://schemas.microsoft.com/office/powerpoint/2010/main" val="395089282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ذٰلِكَ الْيَوْمُ الْحَقُّۚ فَمَنْ شَٓاءَ اتَّخَذَ اِلٰى رَبِّهٖ مَاٰباً</a:t>
            </a:r>
            <a:r>
              <a:rPr lang="ar-AE" sz="3600" b="1" dirty="0"/>
              <a:t>﴿٣٩﴾</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﴾39﴿İşte bu, (geleceği) kesin olan gündür. O halde artık isteyen kendisini rabbine götürecek bir yol tutsun.</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a:t>Nebe</a:t>
            </a:r>
            <a:r>
              <a:rPr lang="tr-TR" b="1" dirty="0"/>
              <a:t> Suresi 78.Sure</a:t>
            </a:r>
          </a:p>
          <a:p>
            <a:r>
              <a:rPr lang="tr-TR" b="1" dirty="0"/>
              <a:t>39 . Ayet</a:t>
            </a:r>
            <a:endParaRPr lang="tr-TR" dirty="0"/>
          </a:p>
        </p:txBody>
      </p:sp>
    </p:spTree>
    <p:extLst>
      <p:ext uri="{BB962C8B-B14F-4D97-AF65-F5344CB8AC3E}">
        <p14:creationId xmlns:p14="http://schemas.microsoft.com/office/powerpoint/2010/main" val="43142267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979950"/>
            <a:ext cx="12192000" cy="1873386"/>
          </a:xfrm>
        </p:spPr>
        <p:txBody>
          <a:bodyPr>
            <a:noAutofit/>
          </a:bodyPr>
          <a:lstStyle/>
          <a:p>
            <a:pPr rtl="1"/>
            <a:r>
              <a:rPr lang="ar-AE" sz="3600" b="0" i="0" dirty="0">
                <a:solidFill>
                  <a:srgbClr val="725945"/>
                </a:solidFill>
                <a:effectLst/>
                <a:latin typeface="Elif1"/>
              </a:rPr>
              <a:t>اِلَّا الَّذٖينَ اٰمَنُوا وَعَمِلُوا الصَّالِحَاتِ وَتَوَاصَوْا بِالْحَقِّ وَتَوَاصَوْا بِالصَّبْرِ</a:t>
            </a:r>
            <a:r>
              <a:rPr lang="ar-AE" sz="3600" b="1" i="0" u="none" strike="noStrike" dirty="0">
                <a:solidFill>
                  <a:srgbClr val="725945"/>
                </a:solidFill>
                <a:effectLst/>
                <a:latin typeface="Elif1"/>
              </a:rPr>
              <a:t>﴿٣﴾</a:t>
            </a:r>
            <a:endParaRPr lang="ar-AE" sz="3600" dirty="0"/>
          </a:p>
        </p:txBody>
      </p:sp>
      <p:sp>
        <p:nvSpPr>
          <p:cNvPr id="3" name="Alt Başlık 2"/>
          <p:cNvSpPr>
            <a:spLocks noGrp="1"/>
          </p:cNvSpPr>
          <p:nvPr>
            <p:ph type="subTitle" idx="1"/>
          </p:nvPr>
        </p:nvSpPr>
        <p:spPr>
          <a:xfrm>
            <a:off x="0" y="4147128"/>
            <a:ext cx="12192000" cy="1399903"/>
          </a:xfrm>
        </p:spPr>
        <p:txBody>
          <a:bodyPr/>
          <a:lstStyle/>
          <a:p>
            <a:r>
              <a:rPr lang="tr-TR" b="1" i="1" u="none" strike="noStrike" dirty="0">
                <a:solidFill>
                  <a:srgbClr val="725945"/>
                </a:solidFill>
                <a:effectLst/>
                <a:latin typeface="Helvetica Neue"/>
              </a:rPr>
              <a:t>﴾3﴿</a:t>
            </a:r>
            <a:r>
              <a:rPr lang="tr-TR" b="1" i="1" dirty="0">
                <a:solidFill>
                  <a:srgbClr val="4A4A4A"/>
                </a:solidFill>
                <a:effectLst/>
                <a:latin typeface="Helvetica Neue"/>
              </a:rPr>
              <a:t>Ancak iman edip dünya ve </a:t>
            </a:r>
            <a:r>
              <a:rPr lang="tr-TR" b="1" i="1" dirty="0" err="1">
                <a:solidFill>
                  <a:srgbClr val="4A4A4A"/>
                </a:solidFill>
                <a:effectLst/>
                <a:latin typeface="Helvetica Neue"/>
              </a:rPr>
              <a:t>âhiret</a:t>
            </a:r>
            <a:r>
              <a:rPr lang="tr-TR" b="1" i="1" dirty="0">
                <a:solidFill>
                  <a:srgbClr val="4A4A4A"/>
                </a:solidFill>
                <a:effectLst/>
                <a:latin typeface="Helvetica Neue"/>
              </a:rPr>
              <a:t> için yararlı işler yapanlar, birbirlerine hakkı tavsiye edenler ve sabrı tavsiye edenler başkadır.</a:t>
            </a:r>
            <a:endParaRPr lang="tr-TR" dirty="0"/>
          </a:p>
        </p:txBody>
      </p:sp>
      <p:sp>
        <p:nvSpPr>
          <p:cNvPr id="4" name="Metin kutusu 3"/>
          <p:cNvSpPr txBox="1"/>
          <p:nvPr/>
        </p:nvSpPr>
        <p:spPr>
          <a:xfrm>
            <a:off x="9881421" y="0"/>
            <a:ext cx="2212258" cy="646331"/>
          </a:xfrm>
          <a:prstGeom prst="rect">
            <a:avLst/>
          </a:prstGeom>
          <a:noFill/>
        </p:spPr>
        <p:txBody>
          <a:bodyPr wrap="square" rtlCol="0">
            <a:spAutoFit/>
          </a:bodyPr>
          <a:lstStyle/>
          <a:p>
            <a:r>
              <a:rPr lang="tr-TR" b="1" dirty="0" err="1"/>
              <a:t>Âsr</a:t>
            </a:r>
            <a:r>
              <a:rPr lang="tr-TR" b="1" dirty="0"/>
              <a:t> Suresi 103.Sure</a:t>
            </a:r>
          </a:p>
          <a:p>
            <a:r>
              <a:rPr lang="tr-TR" b="1" dirty="0"/>
              <a:t>3 . Ayet</a:t>
            </a:r>
            <a:endParaRPr lang="tr-TR" dirty="0"/>
          </a:p>
        </p:txBody>
      </p:sp>
    </p:spTree>
    <p:extLst>
      <p:ext uri="{BB962C8B-B14F-4D97-AF65-F5344CB8AC3E}">
        <p14:creationId xmlns:p14="http://schemas.microsoft.com/office/powerpoint/2010/main" val="302197591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10541</Words>
  <Application>Microsoft Office PowerPoint</Application>
  <PresentationFormat>Geniş ekran</PresentationFormat>
  <Paragraphs>805</Paragraphs>
  <Slides>200</Slides>
  <Notes>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200</vt:i4>
      </vt:variant>
    </vt:vector>
  </HeadingPairs>
  <TitlesOfParts>
    <vt:vector size="208" baseType="lpstr">
      <vt:lpstr>Arial</vt:lpstr>
      <vt:lpstr>Calibri</vt:lpstr>
      <vt:lpstr>Calibri Light</vt:lpstr>
      <vt:lpstr>Elif1</vt:lpstr>
      <vt:lpstr>Helvetica Neue</vt:lpstr>
      <vt:lpstr>inherit</vt:lpstr>
      <vt:lpstr>Times New Roman</vt:lpstr>
      <vt:lpstr>Office Teması</vt:lpstr>
      <vt:lpstr>كَيْفَ تَكْفُرُونَ بِاللّٰهِ وَكُنْتُمْ اَمْوَاتًا فَاَحْيَاكُمْۚ ثُمَّ يُمٖيتُكُمْ ثُمَّ يُحْيٖيكُمْ ثُمَّ اِلَيْهِ تُرْجَعُونَ﴿٢٨﴾</vt:lpstr>
      <vt:lpstr>وَلَا تَلْبِسُوا الْحَقَّ بِالْبَاطِلِ وَتَكْتُمُوا الْحَقَّ وَاَنْتُمْ تَعْلَمُونَ﴿٤٢﴾</vt:lpstr>
      <vt:lpstr>قَالَ اِنَّهُ يَقُولُ اِنَّهَا بَقَرَةٌ لَا ذَلُولٌ تُثٖيرُ الْاَرْضَ وَلَا تَسْقِى الْحَرْثَۚ مُسَلَّمَةٌ لَا شِيَةَ فٖيهَاۜ قَالُوا   الْـٰٔنَ جِئْتَ بِالْحَقِّۜ فَذَبَحُوهَا وَمَا كَادُوا يَفْعَلُونَ۟﴿٧١﴾</vt:lpstr>
      <vt:lpstr>وَاِذَا قٖيلَ لَهُمْ اٰمِنُوا بِمَٓا اَنْزَلَ اللّٰهُ قَالُوا نُؤْمِنُ بِمَٓا اُنْزِلَ عَلَيْنَا وَيَكْفُرُونَ بِمَا وَرَٓاءَهُ وَهُوَ   الْحَقُّ مُصَدِّقًا لِمَا مَعَهُمْۜ قُلْ فَلِمَ تَقْتُلُونَ اَنْبِيَٓاءَ اللّٰهِ مِنْ قَبْلُ اِنْ كُنْتُمْ مُؤْمِنٖينَ﴿٩١﴾</vt:lpstr>
      <vt:lpstr>وَدَّ كَثٖيرٌ مِنْ اَهْلِ الْكِتَابِ لَوْ يَرُدُّونَكُمْ مِنْ بَعْدِ اٖيمَانِكُمْ كُفَّارًاۚ حَسَدًا مِنْ عِنْدِ اَنْفُسِهِمْ مِنْ   بَعْدِ مَا تَبَيَّنَ لَهُمُ الْحَقُّۚ فَاعْفُوا وَاصْفَحُوا حَتّٰى يَاْتِىَ اللّٰهُ بِاَمْرِهٖۜ اِنَّ اللّٰهَ عَلٰى كُلِّ شَىْءٍ   قَدٖيرٌ﴿١٠٩﴾</vt:lpstr>
      <vt:lpstr>اِنَّٓا اَرْسَلْنَاكَ بِالْحَقِّ بَشٖيرًا وَنَذٖيرًاۙ وَلَا تُسْـَٔلُ عَنْ اَصْحَابِ الْجَحٖيمِ﴿١١٩﴾</vt:lpstr>
      <vt:lpstr>اَلَّذٖينَ اٰتَيْنَاهُمُ الْكِتَابَ يَتْلُونَهُ حَقَّ تِلَاوَتِهٖؕ اُو۬لٰٓئِكَ يُؤْمِنُونَ بِهٖؕ وَمَنْ يَكْفُرْ بِهٖ فَاُو۬لٰٓئِكَ هُمُ   الْخَاسِرُونَࣖ﴿١٢١﴾</vt:lpstr>
      <vt:lpstr>اَلَّذٖينَ اٰتَيْنَاهُمُ الْكِتَابَ يَعْرِفُونَهُ كَمَا يَعْرِفُونَ اَبْنَٓاءَهُمْۜ وَاِنَّ فَرٖيقًا مِنْهُمْ لَيَكْتُمُونَ الْحَقَّ وَهُمْ   يَعْلَمُونَ﴿١٤٦﴾</vt:lpstr>
      <vt:lpstr>ذٰلِكَ بِاَنَّ اللّٰهَ نَزَّلَ الْكِتَابَ بِالْحَقِّؕ وَاِنَّ الَّذٖينَ اخْتَلَفُوا فِي الْكِتَابِ لَفٖي شِقَاقٍ بَعٖيدٍࣖ﴿١٧٦﴾</vt:lpstr>
      <vt:lpstr>كُتِبَ عَلَيْكُمْ اِذَا حَضَرَ اَحَدَكُمُ الْمَوْتُ اِنْ تَرَكَ خَيْرًاۚ اَلْوَصِيَّةُ لِلْوَالِدَيْنِ وَالْاَقْرَبٖينَ   بِالْمَعْرُوفِۚ حَقًّا عَلَى الْمُتَّقٖينَۜ﴿١٨٠﴾</vt:lpstr>
      <vt:lpstr>كَانَ النَّاسُ اُمَّةً وَاحِدَةً فَبَعَثَ اللّٰهُ النَّبِيّٖنَ مُبَشِّرٖينَ وَمُنْذِرٖينَۖ وَاَنْزَلَ مَعَهُمُ الْكِتَابَ بِالْحَقِّ   لِيَحْكُمَ بَيْنَ النَّاسِ فٖيمَا اخْتَلَفُوا فٖيهِۜ وَمَا اخْتَلَفَ فٖيهِ اِلَّا الَّذٖينَ اُو۫تُوهُ مِنْ بَعْدِ مَا جَٓاءَتْهُمُ الْبَيِّنَاتُ بَغْيًا   بَيْنَهُمْۚ فَهَدَى اللّٰهُ الَّذٖينَ اٰمَنُوا لِمَا اخْتَلَفُوا فٖيهِ مِنَ الْحَقِّ بِاِذْنِهٖۜ وَاللّٰهُ يَهْدٖى مَنْ يَشَٓاءُ اِلٰى صِرَاطٍ   مُسْتَقٖيمٍ﴿٢١٣﴾</vt:lpstr>
      <vt:lpstr>لَا جُنَاحَ عَلَيْكُمْ اِنْ طَلَّقْتُمُ النِّسَٓاءَ مَالَمْ تَمَسُّوهُنَّ اَوْ تَفْرِضُوا لَهُنَّ فَرٖيضَةًۚ وَمَتِّعُوهُنَّۚ عَلَى   الْمُوسِعِ قَدَرُهُ وَعَلَى الْمُقْتِرِ قَدَرُهُۚ مَتَاعًا بِالْمَعْرُوفِۚ حَقًّا عَلَى الْمُحْسِنٖينَ﴿٢٣٦﴾</vt:lpstr>
      <vt:lpstr>وَلِلْمُطَلَّقَاتِ مَتَاعٌ بِالْمَعْرُوفِۜ حَقًّا عَلَى الْمُتَّقٖينَ﴿٢٤١﴾</vt:lpstr>
      <vt:lpstr>وَقَالَ لَهُمْ نَبِيُّهُمْ اِنَّ اللّٰهَ قَدْ بَعَثَ لَكُمْ طَالُوتَ مَلِكًاۜ قَالُٓوا اَنّٰى يَكُونُ لَهُ الْمُلْكُ عَلَيْنَا وَنَحْنُ   اَحَقُّ بِالْمُلْكِ مِنْهُ وَلَمْ يُؤْتَ سَعَةً مِنَ الْمَالِۜ قَالَ اِنَّ اللّٰهَ اصْطَفٰيهُ عَلَيْكُمْ وَزَادَهُ بَسْطَةً فِى   الْعِلْمِ وَالْجِسْمِۜ وَاللّٰهُ يُؤْتٖى مُلْكَهُ مَنْ يَشَٓاءُۜ وَاللّٰهُ وَاسِعٌ عَلٖيمٌ﴿٢٤٧﴾</vt:lpstr>
      <vt:lpstr>تِلْكَ اٰيَاتُ اللّٰهِ نَتْلُوهَا عَلَيْكَ بِالْحَقِّؕ وَاِنَّكَ لَمِنَ الْمُرْسَلٖينَ﴿٢٥٢﴾</vt:lpstr>
      <vt:lpstr>يَٓا اَيُّهَا الَّذٖينَ اٰمَنُٓوا اِذَا تَدَايَنْتُمْ بِدَيْنٍ اِلٰٓى اَجَلٍ مُسَمًّى فَاكْتُبُوهُۜ وَلْيَكْتُبْ بَيْنَكُمْ كَاتِبٌ بِالْعَدْلِۖ   وَلَا يَاْبَ كَاتِبٌ اَنْ يَكْتُبَ كَمَا عَلَّمَهُ اللّٰهُ فَلْيَكْتُبْۚ وَلْيُمْلِلِ الَّذٖى عَلَيْهِ الْحَقُّ وَلْيَتَّقِ اللّٰهَ رَبَّهُ   وَلَا يَبْخَسْ مِنْهُ شَيْـًٔاۜ فَاِنْ كَانَ الَّذٖى عَلَيْهِ الْحَقُّ سَفٖيهًا اَوْ</vt:lpstr>
      <vt:lpstr>نَزَّلَ عَلَيْكَ الْكِتَابَ بِالْحَقِّ مُصَدِّقًا لِمَا بَيْنَ يَدَيْهِ وَاَنْزَلَ التَّوْرٰيةَ وَالْاِنْجٖيلَۙ﴿٣﴾  مِنْ قَبْلُ هُدًى لِلنَّاسِ وَاَنْزَلَ الْفُرْقَانَؕ اِنَّ الَّذٖينَ كَفَرُوا بِاٰيَاتِ اللّٰهِ لَهُمْ عَذَابٌ شَدٖيدٌؕ وَاللّٰهُ   عَزٖيزٌ ذُو انْتِقَامٍ﴿٤﴾</vt:lpstr>
      <vt:lpstr>اِنَّ الَّذٖينَ يَكْفُرُونَ بِاٰيَاتِ اللّٰهِ وَيَقْتُلُونَ النَّبِيّٖنَ بِغَيْرِ حَقٍّۙ وَيَقْتُلُونَ الَّذٖينَ يَاْمُرُونَ بِالْقِسْطِ مِنَ   النَّاسِۙ فَبَشِّرْهُمْ بِعَذَابٍ اَلٖيمٍ﴿٢١﴾</vt:lpstr>
      <vt:lpstr>يَٓا اَهْلَ الْكِتَابِ لِمَ تَلْبِسُونَ الْحَقَّ بِالْبَاطِلِ وَتَكْتُمُونَ الْحَقَّ وَاَنْتُمْ تَعْلَمُونَࣖ﴿٧١﴾</vt:lpstr>
      <vt:lpstr>كَيْفَ يَهْدِى اللّٰهُ قَوْمًا كَفَرُوا بَعْدَ اٖيمَانِهِمْ وَشَهِدُٓوا اَنَّ الرَّسُولَ حَقٌّ وَجَٓاءَهُمُ الْبَيِّنَاتُۜ وَاللّٰهُ لَا   يَهْدِى الْقَوْمَ الظَّالِمٖينَ﴿٨٦﴾</vt:lpstr>
      <vt:lpstr>يَٓا اَيُّهَا الَّذٖينَ اٰمَنُوا اتَّقُوا اللّٰهَ حَقَّ تُقَاتِهٖ وَلَا تَمُوتُنَّ اِلَّا وَاَنْتُمْ مُسْلِمُونَ﴿١٠٢﴾</vt:lpstr>
      <vt:lpstr>تِلْكَ اٰيَاتُ اللّٰهِ نَتْلُوهَا عَلَيْكَ بِالْحَقِّۜ وَمَا اللّٰهُ يُرٖيدُ ظُلْمًا لِلْعَالَمٖينَ﴿١٠٨﴾</vt:lpstr>
      <vt:lpstr>ضُرِبَتْ عَلَيْهِمُ الذِّلَّةُ اَيْنَ مَا ثُقِفُٓوا اِلَّا بِحَبْلٍ مِنَ اللّٰهِ وَحَبْلٍ مِنَ النَّاسِ وَبَٓاؤُ۫ بِغَضَبٍ مِنَ اللّٰهِ   وَضُرِبَتْ عَلَيْهِمُ الْمَسْكَنَةُؕ ذٰلِكَ بِاَنَّهُمْ كَانُوا يَكْفُرُونَ بِاٰيَاتِ اللّٰهِ وَيَقْتُلُونَ الْاَنْبِيَٓاءَ بِغَيْرِ حَقٍّؕ   ذٰلِكَ بِمَا عَصَوْا وَكَانُوا يَعْتَدُونَࣞ﴿١١٢﴾</vt:lpstr>
      <vt:lpstr>ثُمَّ اَنْزَلَ عَلَيْكُمْ مِنْ بَعْدِ الْغَمِّ اَمَنَةً نُعَاسًا يَغْشٰى طَٓائِفَةً مِنْكُمْۙ وَطَٓائِفَةٌ قَدْ اَهَمَّتْهُمْ اَنْفُسُهُمْ   يَظُنُّونَ بِاللّٰهِ غَيْرَ الْحَقِّ ظَنَّ الْجَاهِلِيَّةِۜ يَقُولُونَ هَلْ لَنَا مِنَ الْاَمْرِ مِنْ شَىْءٍۜ قُلْ اِنَّ الْاَمْرَ   كُلَّهُ لِلّٰهِۜ يُخْفُونَ فٖٓى اَنْفُسِهِمْ مَا لَا يُبْدُونَ لَكَۜ يَقُولُونَ لَوْ كَانَ لَنَا مِنَ الْاَمْرِ شَىْءٌ مَا قُتِلْنَا   هٰهُنَاۜ قُلْ لَوْ كُنْتُمْ فٖى بُيُوتِكُمْ لَبَرَزَ الَّذٖينَ كُتِبَ عَلَيْهِمُ الْقَتْلُ اِلٰى مَضَاجِعِهِمْۚ وَلِيَبْتَلِىَ اللّٰهُ مَا   فٖى صُدُورِكُمْ وَلِيُمَحِّصَ مَا فٖى قُلُوبِكُمْۜ وَاللّٰهُ عَلٖيمٌ بِذَاتِ الصُّدُورِ۟﴿١٥٤﴾</vt:lpstr>
      <vt:lpstr>لَقَدْ سَمِـعَ اللّٰهُ قَوْلَ الَّذٖينَ قَالُٓوا اِنَّ اللّٰهَ فَقٖيرٌ وَنَحْنُ اَغْنِيَٓاءُۘ سَنَكْتُبُ مَا قَالُوا وَقَتْلَهُمُ الْاَنْبِيَٓاءَ   بِغَيْرِ حَقٍّۙ وَنَقُولُ ذُوقُوا عَذَابَ الْحَرٖيقِ﴿١٨١﴾</vt:lpstr>
      <vt:lpstr>اِنَّٓا اَنْزَلْنَٓا اِلَيْكَ الْكِتَابَ بِالْحَقِّ لِتَحْكُمَ بَيْنَ النَّاسِ بِمَٓا اَرٰيكَ اللّٰهُۜ وَلَا تَكُنْ   لِلْخَٓائِنٖينَ خَصٖيمًاۙ﴿١٠٥﴾</vt:lpstr>
      <vt:lpstr>وَالَّذٖينَ اٰمَنُوا وَعَمِلُوا الصَّالِحَاتِ سَنُدْخِلُهُمْ جَنَّاتٍ تَجْرٖى مِنْ تَحْتِهَا   الْاَنْهَارُ خَالِدٖينَ فٖيهَٓا اَبَدًاۜ وَعْدَ اللّٰهِ حَقًّاۜ وَمَنْ اَصْدَقُ مِنَ اللّٰهِ قٖيلًا﴿١٢٢﴾</vt:lpstr>
      <vt:lpstr>اِنَّ الَّذٖينَ يَكْفُرُونَ بِاللّٰهِ وَرُسُلِهٖ وَيُرٖيدُونَ اَنْ يُفَرِّقُوا بَيْنَ اللّٰهِ وَرُسُلِهٖ وَيَقُولُونَ نُؤْمِنُ بِبَعْضٍ   وَنَكْفُرُ بِبَعْضٍۙ وَيُرٖيدُونَ اَنْ يَتَّخِذُوا بَيْنَ ذٰلِكَ سَبٖيلًاۙ﴿١٥٠﴾  اُو۬لٰٓئِكَ هُمُ الْكَافِرُونَ حَقًّاۚ وَاَعْتَدْنَا لِلْكَافِرٖينَ عَذَابًا مُهٖينًا﴿١٥١﴾ </vt:lpstr>
      <vt:lpstr>فَبِمَا نَقْضِهِمْ مٖيثَاقَهُمْ وَكُفْرِهِمْ بِاٰيَاتِ اللّٰهِ وَقَتْلِهِمُ الْاَنْبِيَٓاءَ بِغَيْرِ حَقٍّ وَقَوْلِهِمْ قُلُوبُنَا غُلْفٌۜ بَلْ   طَبَعَ اللّٰهُ عَلَيْهَا بِكُفْرِهِمْ فَلَا يُؤْمِنُونَ اِلَّا قَلٖيلًاۖ﴿١٥٥﴾</vt:lpstr>
      <vt:lpstr>يَٓا اَهْلَ الْكِتَابِ لَا تَغْلُوا فٖى دٖينِكُمْ وَلَا تَقُولُوا عَلَى اللّٰهِ اِلَّا الْحَقَّۜ اِنَّمَا الْمَسٖيحُ عٖيسَى ابْنُ   مَرْيَمَ رَسُولُ اللّٰهِ وَكَلِمَتُهُۚ اَلْقٰيهَٓا اِلٰى مَرْيَمَ وَرُوحٌ مِنْهُؗ فَاٰمِنُوا بِاللّٰهِ وَرُسُلِهٖۚ وَلَا تَقُولُوا ثَلٰثَةٌۜ   اِنْتَهُوا خَيْرًا لَكُمْۜ اِنَّمَا اللّٰهُ اِلٰهٌ وَاحِدٌۜ سُبْحَانَهُٓ اَنْ يَكُونَ لَهُ وَلَدٌۘ لَهُ مَا فِى السَّمٰوَاتِ وَمَا فِى   الْاَرْضِۜ وَكَفٰى بِاللّٰهِ وَكٖيلًا۟﴿١٧١﴾</vt:lpstr>
      <vt:lpstr>وَاتْلُ عَلَيْهِمْ نَبَاَ ابْنَىْ اٰدَمَ بِالْحَقِّۘ اِذْ قَرَّبَا قُرْبَانًا فَتُقُبِّلَ مِنْ اَحَدِهِمَا وَلَمْ يُتَقَبَّلْ مِنَ الْاٰخَرِۜ قَالَ   لَاَقْتُلَنَّكَۜ قَالَ اِنَّمَا يَتَقَبَّلُ اللّٰهُ مِنَ الْمُتَّقٖينَ﴿٢٧﴾</vt:lpstr>
      <vt:lpstr>قُلْ يَٓا اَهْلَ الْكِتَابِ لَا تَغْلُوا فٖى دٖينِكُمْ غَيْرَ الْحَقِّ وَلَا تَتَّبِعُٓوا اَهْوَٓاءَ قَوْمٍ قَدْ ضَلُّوا مِنْ قَبْلُ   وَاَضَلُّوا كَثٖيرًا وَضَلُّوا عَنْ سَوَٓاءِ السَّبٖيلِ۟﴿٧٧﴾</vt:lpstr>
      <vt:lpstr>وَاِذَا سَمِعُوا مَٓا اُنْزِلَ اِلَى الرَّسُولِ تَرٰٓى اَعْيُنَهُمْ تَفٖيضُ مِنَ الدَّمْعِ مِمَّا عَرَفُوا مِنَ   الْحَقِّۚ يَقُولُونَ رَبَّنَٓا اٰمَنَّا فَاكْتُبْنَا مَعَ الشَّاهِدٖينَ﴿٨٣﴾</vt:lpstr>
      <vt:lpstr>وَمَا لَنَا لَا نُؤْمِنُ بِاللّٰهِ وَمَا جَٓاءَنَا مِنَ الْحَقِّۙ وَنَطْمَعُ اَنْ يُدْخِلَنَا رَبُّنَا مَعَ   الْقَوْمِ الصَّالِحٖينَ﴿٨٤﴾</vt:lpstr>
      <vt:lpstr>فَاِنْ عُثِرَ عَلٰٓى اَنَّهُمَا اسْتَحَقَّٓا اِثْمًا فَاٰخَرَانِ يَقُومَانِ مَقَامَهُمَا مِنَ الَّذٖينَ اسْتَحَقَّ   عَلَيْهِمُ الْاَوْلَيَانِ فَيُقْسِمَانِ بِاللّٰهِ لَشَهَادَتُنَٓا اَحَقُّ مِنْ شَهَادَتِهِمَا وَمَا اعْتَدَيْنَاؗ اِنَّٓا اِذًا   لَمِنَ الظَّالِمٖينَ﴿١٠٧﴾</vt:lpstr>
      <vt:lpstr>وَاِذْ قَالَ اللّٰهُ يَا عٖيسَى ابْنَ مَرْيَمَ ءَاَنْتَ قُلْتَ لِلنَّاسِ اتَّخِذُونٖي وَاُمِّيَ اِلٰهَيْنِ مِنْ دُونِ اللّٰهِؕ قَالَ   سُبْحَانَكَ مَا يَكُونُ لٖٓي اَنْ اَقُولَ مَا لَيْسَ لٖي بِحَقٍّؕ اِنْ كُنْتُ قُلْتُهُ فَقَدْ عَلِمْتَهُؕ تَعْلَمُ مَا فٖي   نَفْسٖي وَلَٓا اَعْلَمُ مَا فٖي نَفْسِكَؕ اِنَّكَ اَنْتَ عَلَّامُ الْغُيُوبِ﴿١١٦﴾</vt:lpstr>
      <vt:lpstr>فَقَدْ كَذَّبُوا بِالْحَقِّ لَمَّا جَٓاءَهُمْۜ فَسَوْفَ يَاْتٖيهِمْ اَنْبٰٓـؤُ۬ا مَا كَانُوا بِهٖ يَسْتَهْزِؤُ۫نَ﴿٥﴾</vt:lpstr>
      <vt:lpstr>ثُمَّ رُدُّٓوا اِلَى اللّٰهِ مَوْلٰيهُمُ الْحَقِّؕ اَلَا لَهُ الْحُكْمُ وَهُوَ اَسْرَعُ الْحَاسِبٖينَ﴿٦٢﴾</vt:lpstr>
      <vt:lpstr>وَكَذَّبَ بِهٖ قَوْمُكَ وَهُوَ الْحَقُّؕ قُلْ لَسْتُ عَلَيْكُمْ بِوَكٖيلٍؕ﴿٦٦﴾</vt:lpstr>
      <vt:lpstr>وَكَيْفَ اَخَافُ مَٓا اَشْرَكْتُمْ وَلَا تَخَافُونَ اَنَّكُمْ اَشْرَكْتُمْ بِاللّٰهِ مَا لَمْ يُنَزِّلْ بِهٖ عَلَيْكُمْ سُلْطَانًاۜ فَاَىُّ   الْفَرٖيقَيْنِ اَحَقُّ بِالْاَمْنِۚ اِنْ كُنْتُمْ تَعْلَمُونَۘ﴿٨١﴾</vt:lpstr>
      <vt:lpstr>وَمَا قَدَرُوا اللّٰهَ حَقَّ قَدْرِهٖٓ اِذْ قَالُوا مَٓا اَنْزَلَ اللّٰهُ عَلٰى بَشَرٍ مِنْ شَىْءٍۜ قُلْ مَنْ اَنْزَلَ الْكِتَابَ   الَّذٖى جَٓاءَ بِهٖ مُوسٰى نُورًا وَهُدًى لِلنَّاسِ تَجْعَلُونَهُ قَرَاطٖيسَ تُبْدُونَهَا وَتُخْفُونَ كَثٖيرًاۚ   وَعُلِّمْتُمْ مَا لَمْ تَعْلَمُٓوا اَنْتُمْ وَلَٓا اٰبَٓاؤُ۬كُمْۜ قُلِ اللّٰهُۙ ثُمَّ ذَرْهُمْ فٖى خَوْضِهِمْ يَلْعَبُونَ﴿٩١﴾</vt:lpstr>
      <vt:lpstr>وَهُوَ الَّذٖٓى اَنْشَاَ جَنَّاتٍ مَعْرُوشَاتٍ وَغَيْرَ مَعْرُوشَاتٍ وَالنَّخْلَ وَالزَّرْعَ مُخْتَلِفًا اُكُلُهُ   وَالزَّيْتُونَ وَالرُّمَّانَ مُتَشَابِهًا وَغَيْرَ مُتَشَابِهٍۜ كُلُوا مِنْ ثَمَرِهٖٓ اِذَٓا اَثْمَرَ وَاٰتُوا حَقَّهُ يَوْمَ   حَصَادِهٖؗ وَلَا تُسْرِفُواۜ اِنَّهُ لَا يُحِبُّ الْمُسْرِفٖينَۙ﴿١٤١﴾</vt:lpstr>
      <vt:lpstr>وَالْوَزْنُ يَوْمَئِذٍۨ الْحَقُّۚ فَمَنْ ثَقُلَتْ مَوَازٖينُهُ فَاُو۬لٰٓئِكَ هُمُ الْمُفْلِحُونَ﴿٨﴾</vt:lpstr>
      <vt:lpstr>فَوَقَعَ الْحَقُّ وَبَطَلَ مَا كَانُوا يَعْمَلُونَۚ﴿١١٨﴾</vt:lpstr>
      <vt:lpstr>سَاَصْرِفُ عَنْ اٰيَاتِيَ الَّذٖينَ يَتَكَبَّرُونَ فِي الْاَرْضِ بِغَيْرِ الْحَقِّؕ وَاِنْ يَرَوْا كُلَّ اٰيَةٍ لَا يُؤْمِنُوا   بِهَاۚ وَاِنْ يَرَوْا سَبٖيلَ الرُّشْدِ لَا يَتَّخِذُوهُ سَبٖيلاًۚ وَاِنْ يَرَوْا سَبٖيلَ الْغَيِّ يَتَّخِذُوهُ سَبٖيلاًؕ ذٰلِكَ   بِاَنَّهُمْ كَذَّبُوا بِاٰيَاتِنَا وَكَانُوا عَنْهَا غَافِلٖينَ﴿١٤٦﴾</vt:lpstr>
      <vt:lpstr>وَمِنْ قَوْمِ مُوسٰٓى اُمَّةٌ يَهْدُونَ بِالْحَقِّ وَبِهٖ يَعْدِلُونَ﴿١٥٩﴾</vt:lpstr>
      <vt:lpstr>فَخَلَفَ مِنْ بَعْدِهِمْ خَلْفٌ وَرِثُوا الْكِتَابَ يَأْخُذُونَ عَرَضَ هٰذَا الْاَدْنٰى وَيَقُولُونَ سَيُغْفَرُ لَنَاۚ   وَاِنْ يَأْتِهِمْ عَرَضٌ مِثْلُهُ يَأْخُذُوهُؕ اَلَمْ يُؤْخَذْ عَلَيْهِمْ مٖيثَاقُ الْكِتَابِ اَنْ لَا يَقُولُوا عَلَى اللّٰهِ اِلَّا   الْحَقَّ وَدَرَسُوا مَا فٖيهِؕ وَالدَّارُ الْاٰخِرَةُ خَيْرٌ لِلَّذٖينَ يَتَّقُونَؕ اَفَلَا تَعْقِلُونَ﴿١٦٩﴾</vt:lpstr>
      <vt:lpstr>وَمِمَّنْ خَلَقْنَٓا اُمَّةٌ يَهْدُونَ بِالْحَقِّ وَبِهٖ يَعْدِلُونَࣖ﴿١٨١﴾</vt:lpstr>
      <vt:lpstr>يُجَادِلُونَكَ فِي الْحَقِّ بَعْدَ مَا تَبَيَّنَ كَاَنَّمَا يُسَاقُونَ اِلَى الْمَوْتِ وَهُمْ يَنْظُرُونَؕ﴿٦﴾</vt:lpstr>
      <vt:lpstr>وَاِذْ يَعِدُكُمُ اللّٰهُ اِحْدَى الطَّٓائِفَتَيْنِ اَنَّهَا لَكُمْ وَتَوَدُّونَ اَنَّ غَيْرَ ذَاتِ الشَّوْكَةِ تَكُونُ لَكُمْ وَيُرٖيدُ   اللّٰهُ اَنْ يُحِقَّ الْحَقَّ بِكَلِمَاتِهٖ وَيَقْطَعَ دَابِرَ الْكَافِرٖينَۙ﴿٧﴾</vt:lpstr>
      <vt:lpstr>لِيُحِقَّ الْحَقَّ وَيُبْطِلَ الْبَاطِلَ وَلَوْ كَرِهَ الْمُجْرِمُونَۚ﴿٨﴾</vt:lpstr>
      <vt:lpstr>وَاِذْ قَالُوا اللّٰهُمَّ اِنْ كَانَ هٰذَا هُوَ الْحَقَّ مِنْ عِنْدِكَ فَاَمْطِرْ عَلَيْنَا حِجَارَةً مِنَ السَّمَٓاءِ اَوِ ائْتِنَا   بِعَذَابٍ اَلٖيمٍ﴿٣٢﴾</vt:lpstr>
      <vt:lpstr>وَالَّذٖينَ اٰمَنُوا وَهَاجَرُوا وَجَاهَدُوا فٖي سَبٖيلِ اللّٰهِ وَالَّذٖينَ اٰوَوْا وَنَصَرُٓوا اُو۬لٰٓئِكَ هُمُ الْمُؤْمِنُونَ   حَقاًّؕ لَهُمْ مَغْفِرَةٌ وَرِزْقٌ كَرٖيمٌ﴿٧٤﴾</vt:lpstr>
      <vt:lpstr>اَلَا تُقَاتِلُونَ قَوْماً نَكَثُٓوا اَيْمَانَهُمْ وَهَمُّوا بِاِخْرَاجِ الرَّسُولِ وَهُمْ بَدَؤُ۫كُمْ اَوَّلَ مَرَّةٍؕ اَتَخْشَوْنَهُمْۚ   فَاللّٰهُ اَحَقُّ اَنْ تَخْشَوْهُ اِنْ كُنْتُمْ مُؤْمِنٖينَ﴿١٣﴾</vt:lpstr>
      <vt:lpstr>قَاتِلُوا الَّذٖينَ لَا يُؤْمِنُونَ بِاللّٰهِ وَلَا بِالْيَوْمِ الْاٰخِرِ وَلَا يُحَرِّمُونَ مَا حَرَّمَ اللّٰهُ وَرَسُولُهُ وَلَا يَدٖينُونَ   دٖينَ الْحَقِّ مِنَ الَّذٖينَ اُو۫تُوا الْكِتَابَ حَتّٰى يُعْطُوا الْجِزْيَةَ عَنْ يَدٍ وَهُمْ صَاغِرُونَࣖ﴿٢٩﴾</vt:lpstr>
      <vt:lpstr>هُوَ الَّـذٖٓي اَرْسَلَ رَسُولَهُ بِالْهُدٰى وَدٖينِ الْحَقِّ لِيُظْهِرَهُ عَلَى الدّٖينِ كُلِّهٖۙ وَلَوْ كَرِهَ   الْمُشْرِكُونَ﴿٣٣﴾</vt:lpstr>
      <vt:lpstr>لَقَدِ ابْتَغَوُا الْفِتْنَةَ مِنْ قَبْلُ وَقَلَّبُوا لَكَ الْاُمُورَ حَتّٰى جَٓاءَ الْحَقُّ وَظَهَرَ اَمْرُ اللّٰهِ وَهُمْ   كَارِهُونَ﴿٤٨﴾</vt:lpstr>
      <vt:lpstr>يَحْلِفُونَ بِاللّٰهِ لَكُمْ لِيُرْضُوكُمْۚ وَاللّٰهُ وَرَسُولُـهُٓ اَحَقُّ اَنْ يُرْضُوهُ اِنْ كَانُوا   مُؤْمِنٖينَ﴿٦٢﴾</vt:lpstr>
      <vt:lpstr>لَا تَقُمْ فٖيهِ اَبَداًؕ لَمَسْجِدٌ اُسِّسَ عَلَى التَّقْوٰى مِنْ اَوَّلِ يَوْمٍ اَحَقُّ اَنْ تَقُومَ فٖيهِؕ فٖيهِ رِجَالٌ   يُحِبُّونَ اَنْ يَتَطَهَّرُواؕ وَاللّٰهُ يُحِبُّ الْمُطَّهِّرٖينَ﴿١٠٨﴾</vt:lpstr>
      <vt:lpstr>اِنَّ اللّٰهَ اشْتَرٰى مِنَ الْمُؤْمِنٖينَ اَنْفُسَهُمْ وَاَمْوَالَهُمْ بِاَنَّ لَهُمُ الْجَنَّةَؕ يُقَاتِلُونَ فٖي سَبٖيلِ اللّٰهِ فَيَقْتُلُونَ   وَيُقْتَلُونَ وَعْداً عَلَيْهِ حَقاًّ فِي التَّوْرٰيةِ وَالْاِنْجٖيلِ وَالْقُرْاٰنِؕ وَمَنْ اَوْفٰى بِعَهْدِهٖ مِنَ اللّٰهِ فَاسْتَبْشِرُوا   بِبَيْعِكُمُ الَّذٖي بَايَعْتُمْ بِهٖؕ وَذٰلِكَ هُوَ الْفَوْزُ الْعَظٖيمُ﴿١١١﴾</vt:lpstr>
      <vt:lpstr>فَلَمَّٓا اَنْجٰيهُمْ اِذَا هُمْ يَبْغُونَ فِي الْاَرْضِ بِغَيْرِ الْحَقِّؕ يَٓا اَيُّهَا النَّاسُ اِنَّمَا بَغْيُكُمْ عَلٰٓى اَنْفُسِكُمْۙ   مَتَاعَ الْحَيٰوةِ الدُّنْيَا ثُمَّ اِلَيْنَا مَرْجِعُكُمْ فَنُنَبِّئُكُمْ بِمَا كُنْتُمْ تَعْمَلُونَ﴿٢٣﴾</vt:lpstr>
      <vt:lpstr>هُنَالِكَ تَبْلُوا كُلُّ نَفْسٍ مَٓا اَسْلَفَتْ وَرُدُّٓوا اِلَى اللّٰهِ مَوْلٰيهُمُ الْحَقِّ وَضَلَّ عَنْهُمْ مَا كَانُوا ,  يَفْتَرُونَࣖ﴿٣٠﴾</vt:lpstr>
      <vt:lpstr>قُلْ هَلْ مِنْ شُرَكَٓائِكُمْ مَنْ يَهْدٖٓي اِلَى الْحَقِّؕ قُلِ اللّٰهُ يَهْدٖي لِلْحَقِّؕ اَفَمَنْ يَهْدٖٓي اِلَى الْحَقِّ اَحَقُّ اَنْ   يُتَّبَعَ اَمَّنْ لَا يَهِدّٖٓي اِلَّٓا اَنْ يُهْدٰىۚ فَمَا لَكُمْࣞ كَيْفَ تَحْكُمُونَ﴿٣٥﴾</vt:lpstr>
      <vt:lpstr>وَمَا يَتَّبِعُ اَكْثَرُهُمْ اِلَّا ظَناًّؕ اِنَّ الظَّنَّ لَا يُغْنٖي مِنَ الْحَقِّ شَيْـٔاًؕ اِنَّ اللّٰهَ عَلٖيمٌ بِمَا يَفْعَلُونَ﴿٣٦﴾</vt:lpstr>
      <vt:lpstr>اَلَٓا اِنَّ لِلّٰهِ مَا فِي السَّمٰوَاتِ وَالْاَرْضِؕ اَلَٓا اِنَّ وَعْدَ اللّٰهِ حَقٌّ وَلٰكِنَّ اَكْثَرَهُمْ لَا يَعْلَمُونَ﴿٥٥﴾</vt:lpstr>
      <vt:lpstr>فَلَمَّا جَٓاءَهُمُ الْحَقُّ مِنْ عِنْدِنَا قَالُٓوا اِنَّ هٰذَا لَسِحْرٌ مُبٖينٌ﴿٧٦﴾</vt:lpstr>
      <vt:lpstr>قَالَ مُوسٰٓى اَتَقُولُونَ لِلْحَقِّ لَمَّا جَٓاءَكُمْؕ اَسِحْرٌ هٰذَاؕ وَلَا يُفْلِحُ السَّاحِرُونَ﴿٧٧﴾</vt:lpstr>
      <vt:lpstr>وَيُحِقُّ اللّٰهُ الْحَقَّ بِكَلِمَاتِهٖ وَلَوْ كَرِهَ الْمُجْرِمُونَࣖ﴿٨٢﴾</vt:lpstr>
      <vt:lpstr>ثُمَّ نُنَجّٖي رُسُلَنَا وَالَّذٖينَ اٰمَنُوا كَذٰلِكَۚ حَقاًّ عَلَيْنَا نُنْجِ الْمُؤْمِنٖينَࣖ﴿١٠٣﴾</vt:lpstr>
      <vt:lpstr>اَفَمَنْ كَانَ عَلٰى بَيِّنَةٍ مِنْ رَبِّهٖ وَيَتْلُوهُ شَاهِدٌ مِنْهُ وَمِنْ قَبْلِهٖ كِتَابُ مُوسٰٓى اِمَاماً وَرَحْمَةًؕ   اُو۬لٰٓئِكَ يُؤْمِنُونَ بِهٖؕ وَمَنْ يَكْفُرْ بِهٖ مِنَ الْاَحْزَابِ فَالنَّارُ مَوْعِدُهُۚ فَلَا تَكُ فٖي مِرْيَةٍ مِنْهُ اِنَّهُ   الْحَقُّ مِنْ رَبِّكَ وَلٰكِنَّ اَكْثَرَ النَّاسِ لَا يُؤْمِنُونَ﴿١٧﴾</vt:lpstr>
      <vt:lpstr>وَنَادٰى نُوحٌ رَبَّهُ فَقَالَ رَبِّ اِنَّ ابْنٖي مِنْ اَهْلٖي وَاِنَّ وَعْدَكَ الْحَقُّ وَاَنْتَ اَحْكَمُ   الْحَاكِمٖينَ﴿٤٥﴾</vt:lpstr>
      <vt:lpstr>قَالُوا لَقَدْ عَلِمْتَ مَا لَنَا فٖي بَنَاتِكَ مِنْ حَقٍّۚ وَاِنَّكَ لَتَعْلَمُ مَا نُرٖيدُ﴿٧٩﴾</vt:lpstr>
      <vt:lpstr>وَكُلاًّ نَقُصُّ عَلَيْكَ مِنْ اَنْبَٓاءِ الرُّسُلِ مَا نُثَبِّتُ بِهٖ فُؤٰادَكَۚ وَجَٓاءَكَ فٖي هٰذِهِ الْحَقُّ وَمَوْعِظَةٌ   وَذِكْرٰى لِلْمُؤْمِنٖينَ﴿١٢٠﴾</vt:lpstr>
      <vt:lpstr>قَالَ مَا خَطْبُكُنَّ اِذْ رَاوَدْتُنَّ يُوسُفَ عَنْ نَفْسِهٖؕ قُلْنَ حَاشَ لِلّٰهِ مَا عَلِمْنَا عَلَيْهِ مِنْ سُٓوءٍؕ قَالَتِ   امْرَاَتُ الْعَزٖيزِ الْـٰٔنَ حَصْحَصَ الْحَقُّؗ اَنَا۬ رَاوَدْتُهُ عَنْ نَفْسِهٖ وَاِنَّهُ لَمِنَ الصَّادِقٖينَ﴿٥١﴾</vt:lpstr>
      <vt:lpstr>وَرَفَعَ اَبَوَيْهِ عَلَى الْعَرْشِ وَخَرُّوا لَهُ سُجَّداًۚ وَقَالَ يَٓا اَبَتِ هٰذَا تَأْوٖيلُ رُءْيَايَ مِنْ قَبْلُؗ قَدْ   جَعَلَهَا رَبّٖي حَقاًّؕ وَقَدْ اَحْسَنَ بٖٓي اِذْ اَخْرَجَنٖي مِنَ السِّجْنِ وَجَٓاءَ بِكُمْ مِنَ الْبَدْوِ مِنْ بَعْدِ اَنْ   نَزَغَ الشَّيْطَانُ بَيْنٖي وَبَيْنَ اِخْوَتٖيؕ اِنَّ رَبّٖي لَطٖيفٌ لِمَا يَشَٓاءُؕ اِنَّهُ هُوَ الْعَلٖيمُ الْحَكٖيمُ﴿١٠٠﴾</vt:lpstr>
      <vt:lpstr>الٓمٓرٰ تِلْكَ اٰيَاتُ الْكِتَابِؕ وَالَّـذٖٓي اُنْزِلَ اِلَيْكَ مِنْ رَبِّكَ الْحَقُّ وَلٰكِنَّ اَكْثَرَ النَّاسِ لَا   يُؤْمِنُونَ﴿١﴾</vt:lpstr>
      <vt:lpstr>لَهُ دَعْوَةُ الْحَقِّؕ وَالَّذٖينَ يَدْعُونَ مِنْ دُونِهٖ لَا يَسْتَجٖيبُونَ لَهُمْ بِشَيْءٍ اِلَّا كَبَاسِطِ كَفَّيْهِ اِلَى   الْمَٓاءِ لِيَبْلُغَ فَاهُ وَمَا هُوَ بِبَالِغِهٖؕ وَمَا دُعَٓاءُ الْكَافِرٖينَ اِلَّا فٖي ضَلَالٍ﴿١٤﴾</vt:lpstr>
      <vt:lpstr>اَنْزَلَ مِنَ السَّمَٓاءِ مَٓاءً فَسَالَتْ اَوْدِيَةٌ بِقَدَرِهَا فَاحْتَمَلَ السَّيْلُ زَبَداً رَابِياًؕ وَمِمَّا يُوقِدُونَ عَلَيْهِ فِي   النَّارِ ابْتِغَٓاءَ حِلْيَةٍ اَوْ مَتَاعٍ زَبَدٌ مِثْلُهُؕ كَذٰلِكَ يَضْرِبُ اللّٰهُ الْحَقَّ وَالْبَاطِلَؕ فَاَمَّا الزَّبَدُ فَيَذْهَبُ جُفَٓاءًۚ   وَاَمَّا مَا يَنْفَعُ النَّاسَ فَيَمْكُثُ فِي الْاَرْضِؕ كَذٰلِكَ يَضْرِبُ اللّٰهُ الْاَمْثَالَؕ﴿١٧﴾</vt:lpstr>
      <vt:lpstr>اَفَمَنْ يَعْلَمُ اَنَّـمَٓا اُنْزِلَ اِلَيْكَ مِنْ رَبِّكَ الْحَقُّ كَمَنْ هُوَ اَعْمٰىؕ اِنَّمَا يَتَذَكَّرُ اُو۬لُوا الْاَلْبَابِۙ﴿١٩﴾</vt:lpstr>
      <vt:lpstr>وَبَرَزُوا لِلّٰهِ جَمٖيعاً فَقَالَ الضُّعَفٰٓؤُ۬ا لِلَّذٖينَ اسْتَكْـبَرُٓوا اِنَّا كُنَّا لَكُمْ تَبَعاً فَهَلْ اَنْتُمْ مُغْنُونَ عَنَّا   مِنْ عَذَابِ اللّٰهِ مِنْ شَيْءٍؕ قَالُوا لَوْ هَدٰينَا اللّٰهُ لَهَدَيْنَاكُمْؕ سَوَٓاءٌ عَلَيْنَٓا اَجَزِعْنَٓا اَمْ صَبَرْنَا مَا لَنَا   مِنْ مَحٖيصٍࣖ﴿٢١﴾</vt:lpstr>
      <vt:lpstr>مَا نُنَزِّلُ الْمَلٰٓئِكَةَ اِلَّا بِالْحَقِّ وَمَا كَانُٓوا اِذاً مُنْظَرٖينَ﴿٨﴾</vt:lpstr>
      <vt:lpstr>قَالُوا بَشَّرْنَاكَ بِالْحَقِّ فَلَا تَكُنْ مِنَ الْقَانِطٖينَ﴿٥٥﴾</vt:lpstr>
      <vt:lpstr>وَاَتَيْنَاكَ بِالْحَقِّ وَاِنَّا لَصَادِقُونَ﴿٦٤﴾</vt:lpstr>
      <vt:lpstr>وَمَا خَلَقْنَا السَّمٰوَاتِ وَالْاَرْضَ وَمَا بَيْنَهُمَٓا اِلَّا بِالْحَقِّؕ وَاِنَّ السَّاعَةَ لَاٰتِيَةٌ فَاصْفَحِ الصَّفْحَ   الْجَمٖيلَ﴿٨٥﴾</vt:lpstr>
      <vt:lpstr>وَاَقْسَمُوا بِاللّٰهِ جَهْدَ اَيْمَانِهِمْۙ لَا يَبْعَثُ اللّٰهُ مَنْ يَمُوتُؕ بَلٰى وَعْداً عَلَيْهِ حَقاًّ وَلٰكِنَّ اَكْثَرَ النَّاسِ   لَا يَعْلَمُونَۙ﴿٣٨﴾</vt:lpstr>
      <vt:lpstr>قُلْ نَزَّلَهُ رُوحُ الْقُدُسِ مِنْ رَبِّكَ بِالْحَقِّ لِيُثَبِّتَ الَّذٖينَ اٰمَنُوا وَهُدًى وَبُشْرٰى   لِلْمُسْلِمٖينَ﴿١٠٢﴾</vt:lpstr>
      <vt:lpstr>وَاٰتِ ذَا الْقُرْبٰى حَقَّهُ وَالْمِسْكٖينَ وَابْنَ السَّبٖيلِ وَلَا تُبَذِّرْ تَبْذٖيراً﴿٢٦﴾</vt:lpstr>
      <vt:lpstr>وَلَا تَقْتُلُوا النَّفْسَ الَّتٖي حَرَّمَ اللّٰهُ اِلَّا بِالْحَقِّؕ وَمَنْ قُتِلَ مَظْلُوماً فَقَدْ جَعَلْنَا لِوَلِيِّهٖ سُلْطَاناً فَلَا   يُسْرِفْ فِي الْقَتْلِؕ اِنَّهُ كَانَ مَنْصُوراً﴿٣٣﴾</vt:lpstr>
      <vt:lpstr>وَقُلْ جَٓاءَ الْحَقُّ وَزَهَقَ الْبَاطِلُؕ اِنَّ الْبَاطِلَ كَانَ زَهُوقاً﴿٨١﴾</vt:lpstr>
      <vt:lpstr>وَبِالْحَقِّ اَنْزَلْنَاهُ وَبِالْحَقِّ نَزَلَؕ وَمَٓا اَرْسَلْنَاكَ اِلَّا مُبَشِّراً وَنَذٖيراًۘ﴿١٠٥﴾</vt:lpstr>
      <vt:lpstr>نَحْنُ نَقُصُّ عَلَيْكَ نَبَاَهُمْ بِالْحَقِّؕ اِنَّهُمْ فِتْيَةٌ اٰمَنُوا بِرَبِّهِمْ وَزِدْنَاهُمْ هُدًىࣗ﴿١٣﴾</vt:lpstr>
      <vt:lpstr>وَكَذٰلِكَ اَعْثَرْنَا عَلَيْهِمْ لِيَعْلَمُٓوا اَنَّ وَعْدَ اللّٰهِ حَقٌّ وَاَنَّ السَّاعَةَ لَا رَيْبَ فٖيهَاۚ اِذْ يَتَنَازَعُونَ   بَيْنَهُمْ اَمْرَهُمْ فَقَالُوا ابْنُوا عَلَيْهِمْ بُنْيَاناًؕ رَبُّهُمْ اَعْلَمُ بِهِمْؕ قَالَ الَّذٖينَ غَلَبُوا عَلٰٓى اَمْرِهِمْ   لَنَتَّخِذَنَّ عَلَيْهِمْ مَسْجِداً﴿٢١﴾</vt:lpstr>
      <vt:lpstr>وَقُلِ الْحَقُّ مِنْ رَبِّكُمْ فَمَنْ شَٓاءَ فَلْيُؤْمِنْ وَمَنْ شَٓاءَ فَلْيَكْفُرْۙ اِنَّٓا اَعْتَدْنَا لِلظَّالِمٖينَ نَاراًۙ اَحَاطَ   بِهِمْ سُرَادِقُهَاؕ وَاِنْ يَسْتَغٖيثُوا يُغَاثُوا بِمَٓاءٍ كَالْمُهْلِ يَشْوِي الْوُجُوهَؕ بِئْسَ الشَّرَابُؕ وَسَٓاءَتْ   مُرْتَفَقاً﴿٢٩﴾</vt:lpstr>
      <vt:lpstr>هُنَالِكَ الْوَلَايَةُ لِلّٰهِ الْحَقِّؕ هُوَ خَيْرٌ ثَوَاباً وَخَيْرٌ عُقْباًࣖ﴿٤٤﴾</vt:lpstr>
      <vt:lpstr>وَمَا نُرْسِلُ الْمُرْسَلٖينَ اِلَّا مُبَشِّرٖينَ وَمُنْذِرٖينَۚ وَيُجَادِلُ الَّذٖينَ كَفَرُوا بِالْبَاطِلِ لِيُدْحِضُوا بِهِ   الْحَقَّ وَاتَّخَذُٓوا اٰيَاتٖي وَمَٓا اُنْذِرُوا هُزُواً﴿٥٦﴾</vt:lpstr>
      <vt:lpstr>قَالَ هٰذَا رَحْمَةٌ مِنْ رَبّٖيۚ فَاِذَا جَٓاءَ وَعْدُ رَبّٖي جَعَلَهُ دَكَّٓاءَۚ وَكَانَ وَعْدُ رَبّٖي حَقاًّؕ﴿٩٨﴾</vt:lpstr>
      <vt:lpstr>ذٰلِكَ عٖيسَى ابْنُ مَرْيَمَۚ قَوْلَ الْحَقِّ الَّذٖي فٖيهِ يَمْتَرُونَ﴿٣٤﴾</vt:lpstr>
      <vt:lpstr>فَتَعَالَى اللّٰهُ الْمَلِكُ الْحَقُّۚ وَلَا تَعْجَلْ بِالْقُرْاٰنِ مِنْ قَبْلِ اَنْ يُقْضٰٓى اِلَيْكَ وَحْيُهُؗ وَقُلْ رَبِّ زِدْنٖي   عِلْماً﴿١١٤﴾</vt:lpstr>
      <vt:lpstr>بَلْ نَقْذِفُ بِالْحَقِّ عَلَى الْبَاطِلِ فَيَدْمَغُهُ فَاِذَا هُوَ زَاهِقٌؕ وَلَكُمُ الْوَيْلُ مِمَّا تَصِفُونَ﴿١٨﴾</vt:lpstr>
      <vt:lpstr>اَمِ اتَّخَذُوا مِنْ دُونِهٖٓ اٰلِهَةًؕ قُلْ هَاتُوا بُرْهَانَكُمْۚ هٰذَا ذِكْرُ مَنْ مَعِيَ وَذِكْرُ مَنْ قَبْلٖيؕ بَلْ اَ كْثَرُهُمْ   لَا يَعْلَمُونَۙ الْحَقَّ فَهُمْ مُعْرِضُونَ﴿٢٤﴾</vt:lpstr>
      <vt:lpstr>قَالَ بَلْ رَبُّكُمْ رَبُّ السَّمٰوَاتِ وَالْاَرْضِ الَّذٖي فَطَرَهُنَّؗ وَاَنَا۬ عَلٰى ذٰلِكُمْ مِنَ الشَّاهِدٖينَ﴿٥٦﴾</vt:lpstr>
      <vt:lpstr>وَاقْتَرَبَ الْوَعْدُ الْحَقُّ فَاِذَا هِيَ شَاخِصَةٌ اَبْصَارُ الَّذٖينَ كَفَرُواؕ يَا وَيْلَنَا قَدْ كُنَّا فٖي غَفْلَةٍ مِنْ   هٰذَا بَلْ كُنَّا ظَالِمٖينَ﴿٩٧﴾</vt:lpstr>
      <vt:lpstr>قَالَ رَبِّ احْكُمْ بِالْحَقِّؕ وَرَبُّنَا الرَّحْمٰنُ الْمُسْتَعَانُ عَلٰى مَا تَصِفُونَ﴿١١٢﴾</vt:lpstr>
      <vt:lpstr>ذٰلِكَ بِاَنَّ اللّٰهَ هُوَ الْحَقُّ وَاَنَّهُ يُحْـيِ الْمَوْتٰى وَاَنَّهُ عَلٰى كُلِّ شَيْءٍ قَدٖيرٌۙ﴿٦﴾</vt:lpstr>
      <vt:lpstr>اَلَّذٖينَ اُخْرِجُوا مِنْ دِيَارِهِمْ بِغَيْرِ حَقٍّ اِلَّٓا اَنْ يَقُولُوا رَبُّنَا اللّٰهُؕ وَلَوْلَا دَفْعُ اللّٰهِ النَّاسَ بَعْضَهُمْ   بِبَعْضٍ لَهُدِّمَتْ صَوَامِــعُ وَبِيَعٌ وَصَلَوَاتٌ وَمَسَاجِدُ يُذْكَرُ فٖيهَا اسْمُ اللّٰهِ كَثٖيراًؕ وَلَيَنْصُرَنَّ   اللّٰهُ مَنْ يَنْصُرُهُؕ اِنَّ اللّٰهَ لَقَوِيٌّ عَزٖيزٌ﴿٤٠﴾</vt:lpstr>
      <vt:lpstr>وَلِيَعْلَمَ الَّذٖينَ اُو۫تُوا الْعِلْمَ اَنَّهُ الْحَقُّ مِنْ رَبِّكَ فَيُؤْمِنُوا بِهٖ فَتُخْبِتَ لَهُ قُلُوبُهُمْؕ وَاِنَّ اللّٰهَ لَهَادِ   الَّذٖينَ اٰمَنُٓوا اِلٰى صِرَاطٍ مُسْتَقٖيمٍ﴿٥٤﴾</vt:lpstr>
      <vt:lpstr>ذٰلِكَ بِاَنَّ اللّٰهَ هُوَ الْحَقُّ وَاَنَّ مَا يَدْعُونَ مِنْ دُونِهٖ هُوَ الْبَاطِلُ وَاَنَّ اللّٰهَ هُوَ الْعَلِيُّ   الْكَبٖيرُ﴿٦٢﴾</vt:lpstr>
      <vt:lpstr>مَا قَدَرُوا اللّٰهَ حَقَّ قَدْرِهٖؕ اِنَّ اللّٰهَ لَقَوِيٌّ عَزٖيزٌ﴿٧٤﴾</vt:lpstr>
      <vt:lpstr>وَجَاهِدُوا فِي اللّٰهِ حَقَّ جِهَادِهٖؕ هُوَ اجْتَبٰيكُمْ وَمَا جَعَلَ عَلَيْكُمْ فِي الدّٖينِ مِنْ حَرَجٍؕ مِلَّةَ اَبٖيكُمْ   اِبْرٰهٖيمَؕ هُوَ سَمّٰيكُمُ الْمُسْلِمٖينَ مِنْ قَبْلُ وَفٖي هٰذَا لِيَكُونَ الرَّسُولُ شَهٖيداً عَلَيْكُمْ وَتَكُونُوا   شُهَدَٓاءَ عَلَى النَّاسِۚ فَاَقٖيمُوا الصَّلٰوةَ وَاٰتُوا الزَّكٰوةَ وَاعْتَصِمُوا بِاللّٰهِؕ هُوَ مَوْلٰيكُمْۚ فَنِعْمَ   الْمَوْلٰى وَنِعْمَ النَّصٖيرُ﴿٧٨﴾</vt:lpstr>
      <vt:lpstr>فَاَخَذَتْهُمُ الصَّيْحَةُ بِالْحَقِّ فَجَعَلْنَاهُمْ غُثَٓاءًۚ فَبُعْداً لِلْقَوْمِ الظَّالِمٖينَ﴿٤١﴾</vt:lpstr>
      <vt:lpstr>وَلَا نُكَلِّفُ نَفْساً اِلَّا وُسْعَهَا وَلَدَيْنَا كِتَابٌ يَنْطِقُ بِالْحَقِّ وَهُمْ لَا يُظْلَمُونَ﴿٦٢﴾</vt:lpstr>
      <vt:lpstr>اَمْ يَقُولُونَ بِهٖ جِنَّةٌؕ بَلْ جَٓاءَهُمْ بِالْحَقِّ وَاَكْثَرُهُمْ لِلْحَقِّ كَارِهُونَ﴿٧٠﴾</vt:lpstr>
      <vt:lpstr>وَلَوِ اتَّبَعَ الْحَقُّ اَهْوَٓاءَهُمْ لَفَسَدَتِ السَّمٰوَاتُ وَالْاَرْضُ وَمَنْ فٖيهِنَّؕ بَلْ اَتَيْنَاهُمْ بِذِكْرِهِمْ فَهُمْ   عَنْ ذِكْرِهِمْ مُعْرِضُونَؕ﴿٧١﴾</vt:lpstr>
      <vt:lpstr>بَلْ اَتَيْنَاهُمْ بِالْحَقِّ وَاِنَّهُمْ لَكَاذِبُونَ﴿٩٠﴾</vt:lpstr>
      <vt:lpstr>يَوْمَئِذٍ يُوَفّٖيهِمُ اللّٰهُ دٖينَهُمُ الْحَقَّ وَيَعْلَمُونَ اَنَّ اللّٰهَ هُوَ الْحَقُّ الْمُبٖينُ﴿٢٥﴾</vt:lpstr>
      <vt:lpstr>وَاِنْ يَكُنْ لَهُمُ الْحَقُّ يَأْتُٓوا اِلَيْهِ مُذْعِنٖينَؕ﴿٤٩﴾</vt:lpstr>
      <vt:lpstr>اَلْمُلْكُ يَوْمَئِذٍۨ الْحَقُّ لِلرَّحْمٰنِؕ وَكَانَ يَوْماً عَلَى الْكَافِرٖينَ عَسٖيراً﴿٢٦﴾</vt:lpstr>
      <vt:lpstr>وَلَا يَأْتُونَكَ بِمَثَلٍ اِلَّا جِئْنَاكَ بِالْحَقِّ وَاَحْسَنَ تَفْسٖيراًؕ﴿٣٣﴾</vt:lpstr>
      <vt:lpstr>فَتَوَكَّلْ عَلَى اللّٰهِؕ اِنَّكَ عَلَى الْحَقِّ الْمُبٖينِ﴿٧٩﴾</vt:lpstr>
      <vt:lpstr>نَتْلُوا عَلَيْكَ مِنْ نَبَأِ مُوسٰى وَفِرْعَوْنَ بِالْحَقِّ لِقَوْمٍ يُؤْمِنُونَ﴿٣﴾</vt:lpstr>
      <vt:lpstr>فَرَدَدْنَاهُ اِلٰٓى اُمِّهٖ كَيْ تَقَرَّ عَيْنُهَا وَلَا تَحْزَنَ وَلِتَعْلَمَ اَنَّ وَعْدَ اللّٰهِ حَقٌّ وَلٰكِنَّ اَكْثَرَهُمْ لَا   يَعْلَمُونَࣖ﴿١٣﴾</vt:lpstr>
      <vt:lpstr>وَاسْتَكْبَرَ هُوَ وَجُنُودُهُ فِي الْاَرْضِ بِغَيْرِ الْحَقِّ وَظَنُّٓوا اَنَّهُمْ اِلَيْنَا لَا يُرْجَعُونَ﴿٣٩﴾</vt:lpstr>
      <vt:lpstr>فَلَمَّا جَٓاءَهُمُ الْحَقُّ مِنْ عِنْدِنَا قَالُوا لَوْلَٓا اُو۫تِيَ مِثْلَ مَٓا اُو۫تِيَ مُوسٰىؕ اَوَلَمْ يَكْفُرُوا بِمَٓا اُو۫تِيَ   مُوسٰى مِنْ قَبْلُۚ قَالُوا سِحْرَانِ تَظَاهَرَاࣞ وَقَالُٓوا اِنَّا بِكُلٍّ كَافِرُونَ﴿٤٨﴾</vt:lpstr>
      <vt:lpstr>وَاِذَا يُتْلٰى عَلَيْهِمْ قَالُٓوا اٰمَنَّا بِهٖٓ اِنَّهُ الْحَقُّ مِنْ رَبِّنَٓا اِنَّا كُنَّا مِنْ قَبْلِهٖ مُسْلِمٖينَ﴿٥٣﴾</vt:lpstr>
      <vt:lpstr>وَنَزَعْنَا مِنْ كُلِّ اُمَّةٍ شَهٖيداً فَقُلْنَا هَاتُوا بُرْهَانَكُمْ فَعَلِمُٓوا اَنَّ الْحَقَّ لِلّٰهِ وَضَلَّ عَنْهُمْ مَا كَانُوا   يَفْتَرُونَࣖ﴿٧٥﴾</vt:lpstr>
      <vt:lpstr>وَمَنْ اَظْلَمُ مِمَّنِ افْتَرٰى عَلَى اللّٰهِ كَذِباً اَوْ كَذَّبَ بِالْحَقِّ لَمَّا جَٓاءَهُؕ اَلَيْسَ فٖي جَهَنَّمَ مَثْوًى   لِلْكَافِرٖينَ﴿٦٨﴾</vt:lpstr>
      <vt:lpstr>فَاٰتِ ذَا الْقُرْبٰى حَقَّهُ وَالْمِسْكٖينَ وَابْنَ السَّبٖيلِؕ ذٰلِكَ خَيْرٌ لِلَّذٖينَ يُرٖيدُونَ وَجْهَ اللّٰهِؗ وَاُو۬لٰٓئِكَ هُمُ   الْمُفْلِحُونَ﴿٣٨﴾</vt:lpstr>
      <vt:lpstr>وَلَقَدْ اَرْسَلْنَا مِنْ قَبْلِكَ رُسُلاً اِلٰى قَوْمِهِمْ فَجَٓاؤُ۫هُمْ بِالْبَيِّنَاتِ فَانْتَقَمْنَا مِنَ الَّذٖينَ اَجْرَمُواؕ وَكَانَ   حَقاًّ عَلَيْنَا نَصْرُ الْمُؤْمِنٖينَ﴿٤٧﴾</vt:lpstr>
      <vt:lpstr>فَاصْبِرْ اِنَّ وَعْدَ اللّٰهِ حَقٌّ وَلَا يَسْتَخِفَّنَّكَ الَّذٖينَ لَا يُوقِنُونَ﴿٦٠﴾</vt:lpstr>
      <vt:lpstr>خَالِدٖينَ فٖيهَاؕ وَعْدَ اللّٰهِ حَقاًّؕ وَهُوَ الْعَزٖيزُ الْحَكٖيمُ﴿٩﴾</vt:lpstr>
      <vt:lpstr>ذٰلِكَ بِاَنَّ اللّٰهَ هُوَ الْحَقُّ وَاَنَّ مَا يَدْعُونَ مِنْ دُونِهِ الْبَاطِلُۙ وَاَنَّ اللّٰهَ هُوَ الْعَلِيُّ الْكَبٖيرُࣖ﴿٣٠﴾</vt:lpstr>
      <vt:lpstr>يَٓا اَيُّهَا النَّاسُ اتَّقُوا رَبَّكُمْ وَاخْشَوْا يَوْماً لَا يَجْزٖي وَالِدٌ عَنْ وَلَدِهٖؗ وَلَا مَوْلُودٌ هُوَ جَازٍ عَنْ   وَالِدِهٖ شَيْـٔاًؕ اِنَّ وَعْدَ اللّٰهِ حَقٌّ فَلَا تَغُرَّنَّكُمُ الْحَيٰوةُ الدُّنْيَاࣞ وَلَا يَغُرَّنَّكُمْ بِاللّٰهِ الْغَرُورُ﴿٣٣﴾</vt:lpstr>
      <vt:lpstr>اَمْ يَقُولُونَ افْتَرٰيهُۚ بَلْ هُوَ الْحَقُّ مِنْ رَبِّكَ لِتُنْذِرَ قَوْماً مَٓا اَتٰيهُمْ مِنْ نَذٖيرٍ مِنْ قَبْلِكَ لَعَلَّهُمْ   يَهْتَدُونَ﴿٣﴾</vt:lpstr>
      <vt:lpstr>مَا جَعَلَ اللّٰهُ لِرَجُلٍ مِنْ قَلْبَيْنِ فٖي جَوْفِهٖۚ وَمَا جَعَلَ اَزْوَاجَكُمُ الّٰٓئٖ تُظَاهِرُونَ مِنْهُنَّ اُمَّهَاتِكُمْۚ   وَمَا جَعَلَ اَدْعِيَٓاءَكُمْ اَبْنَٓاءَكُمْؕ ذٰلِكُمْ قَوْلُكُمْ بِاَفْوَاهِكُمْؕ وَاللّٰهُ يَقُولُ الْحَقَّ وَهُوَ يَهْدِي السَّبٖيلَ﴿٤﴾</vt:lpstr>
      <vt:lpstr>وَاِذْ تَقُولُ لِلَّـذٖٓي اَنْعَمَ اللّٰهُ عَلَيْهِ وَاَنْعَمْتَ عَلَيْهِ اَمْسِكْ عَلَيْكَ زَوْجَكَ وَاتَّقِ اللّٰهَ وَتُخْفٖي فٖي نَفْسِكَ مَا اللّٰهُ مُبْدٖيهِ   وَتَخْشَى النَّاسَۚ وَاللّٰهُ اَحَقُّ اَنْ تَخْشٰيهُؕ فَلَمَّا قَضٰى زَيْدٌ مِنْهَا وَطَراً زَوَّجْنَاكَهَا لِكَيْ لَا يَكُونَ عَلَى الْمُؤْمِنٖينَ   حَرَجٌ فٖٓي اَزْوَاجِ اَدْعِيَٓائِهِمْ اِذَا قَضَوْا مِنْهُنَّ وَطَراًؕ وَكَانَ اَمْرُ اللّٰهِ مَفْعُولاً﴿٣٧﴾</vt:lpstr>
      <vt:lpstr>يَٓا اَيُّهَا الَّذٖينَ اٰمَنُوا لَا تَدْخُلُوا بُيُوتَ النَّبِيِّ اِلَّٓا اَنْ يُؤْذَنَ لَكُمْ اِلٰى طَعَامٍ غَيْرَ نَاظِرٖينَ اِنٰيهُۙ وَلٰكِنْ اِذَا دُعٖيتُمْ   فَادْخُلُوا فَاِذَا طَعِمْتُمْ فَانْتَشِرُوا وَلَا مُسْتَأْنِسٖينَ لِحَدٖيثٍؕ اِنَّ ذٰلِكُمْ كَانَ يُؤْذِي النَّبِيَّ فَيَسْتَحْـيٖ مِنْكُمْؗ وَاللّٰهُ لَا   يَسْتَحْـيٖ مِنَ الْحَقِّؕ وَاِذَا سَاَلْتُمُوهُنَّ مَتَاعاً فَسْـَٔلُوهُنَّ مِنْ وَرَٓاءِ حِجَابٍؕ ذٰلِكُمْ اَطْهَرُ لِقُلُوبِكُمْ وَقُلُوبِهِنَّؕ وَمَا كَانَ   لَكُمْ اَنْ تُؤْذُوا رَسُولَ اللّٰهِ وَلَٓا اَنْ تَنْكِحُٓوا اَزْوَاجَهُ مِنْ بَعْدِهٖٓ اَبَداًؕ اِنَّ ذٰلِكُمْ كَانَ عِنْـدَ اللّٰهِ عَظٖيـماً﴿٥٣﴾</vt:lpstr>
      <vt:lpstr>وَيَرَى الَّذٖينَ اُو۫تُوا الْعِلْمَ الَّـذٖٓي اُنْزِلَ اِلَيْكَ مِنْ رَبِّكَ هُوَ الْحَقَّۙ وَيَهْدٖٓي اِلٰى صِرَاطِ الْعَزٖيزِ   الْحَمٖيدِ﴿٦﴾</vt:lpstr>
      <vt:lpstr>وَلَا تَنْفَعُ الشَّفَاعَةُ عِنْدَهُٓ اِلَّا لِمَنْ اَذِنَ لَهُؕ حَتّٰٓى اِذَا فُزِّعَ عَنْ قُلُوبِهِمْ قَالُوا مَاذَاۙ قَالَ رَبُّكُمْؕ   قَالُوا الْحَقَّۚ وَهُوَ الْعَلِيُّ الْكَبٖيرُ﴿٢٣﴾</vt:lpstr>
      <vt:lpstr>قُلْ يَجْمَعُ بَيْنَنَا رَبُّنَا ثُمَّ يَفْتَحُ بَيْنَنَا بِالْحَقِّؕ وَهُوَ الْفَتَّاحُ الْعَلٖيمُ﴿٢٦﴾</vt:lpstr>
      <vt:lpstr>وَاِذَا تُتْلٰى عَلَيْهِمْ اٰيَاتُنَا بَيِّنَاتٍ قَالُوا مَا هٰذَٓا اِلَّا رَجُلٌ يُرٖيدُ اَنْ يَصُدَّكُمْ عَمَّا كَانَ يَعْبُدُ اٰبَٓاؤُ۬كُمْۚ   وَقَالُوا مَا هٰذَٓا اِلَّٓا اِفْكٌ مُفْتَرًىؕ وَقَالَ الَّذٖينَ كَفَرُوا لِلْحَقِّ لَمَّا جَٓاءَهُمْۙ اِنْ هٰذَٓا اِلَّا سِحْرٌ   مُبٖينٌ﴿٤٣﴾</vt:lpstr>
      <vt:lpstr>قُلْ اِنَّ رَبّٖي يَقْذِفُ بِالْحَقِّۚ عَلَّامُ الْغُيُوبِ﴿٤٨﴾</vt:lpstr>
      <vt:lpstr>قُلْ جَٓاءَ الْحَقُّ وَمَا يُبْدِئُ الْبَاطِلُ وَمَا يُعٖيدُ﴿٤٩﴾</vt:lpstr>
      <vt:lpstr>يَٓا اَيُّهَا النَّاسُ اِنَّ وَعْدَ اللّٰهِ حَقٌّ فَلَا تَغُرَّنَّكُمُ الْحَيٰوةُ الدُّنْيَاࣞ وَلَا يَغُرَّنَّكُمْ بِاللّٰهِ الْغَرُورُ﴿٥﴾</vt:lpstr>
      <vt:lpstr>اِنَّٓا اَرْسَلْنَاكَ بِالْحَقِّ بَشٖيراً وَنَذٖيراًؕ وَاِنْ مِنْ اُمَّةٍ اِلَّا خَلَا فٖيهَا نَذٖيرٌ﴿٢٤﴾</vt:lpstr>
      <vt:lpstr>وَالَّـذٖٓي اَوْحَيْنَٓا اِلَيْكَ مِنَ الْكِتَابِ هُوَ الْحَقُّ مُصَدِّقاً لِمَا بَيْنَ يَدَيْهِؕ اِنَّ اللّٰهَ بِعِبَادِهٖ لَخَبٖيرٌ   بَصٖيرٌ﴿٣١﴾</vt:lpstr>
      <vt:lpstr>بَلْ جَٓاءَ بِالْحَقِّ وَصَدَّقَ الْمُرْسَلٖينَ﴿٣٧﴾</vt:lpstr>
      <vt:lpstr>وَهَلْ اَتٰيكَ نَـبَؤُا الْخَصْمِۘ اِذْ تَسَوَّرُوا الْمِحْرَابَۙ﴿٢١﴾  اِذْ دَخَلُوا عَلٰى دَاوُ۫دَ فَفَزِعَ مِنْهُمْ قَالُوا لَا تَخَفْۚ خَصْمَانِ بَغٰى بَعْضُنَا عَلٰى بَعْضٍ فَاحْكُمْ   بَيْنَنَا بِالْحَقِّ وَلَا تُشْطِطْ وَاهْدِنَٓا اِلٰى سَوَٓاءِ الصِّرَاطِ﴿٢٢﴾</vt:lpstr>
      <vt:lpstr>يَا دَاوُ۫دُ اِنَّا جَعَلْنَاكَ خَلٖيفَةً فِي الْاَرْضِ فَاحْكُمْ بَيْنَ النَّاسِ بِالْحَقِّ وَلَا تَتَّبِعِ الْهَوٰى فَيُضِلَّكَ   عَنْ سَبٖيلِ اللّٰهِؕ اِنَّ الَّذٖينَ يَضِلُّونَ عَنْ سَبٖيلِ اللّٰهِ لَهُمْ عَذَابٌ شَدٖيدٌ بِمَا نَسُوا يَوْمَ   الْحِسَابِࣖ﴿٢٦﴾</vt:lpstr>
      <vt:lpstr>اِنَّ ذٰلِكَ لَحَقٌّ تَخَاصُمُ اَهْلِ النَّارِࣖ﴿٦٤﴾</vt:lpstr>
      <vt:lpstr>قَالَ فَالْحَقُّؗ وَالْحَقَّ اَقُولُۚ﴿٨٤﴾</vt:lpstr>
      <vt:lpstr>اِنَّٓا اَنْزَلْـنَٓا اِلَيْكَ الْكِتَابَ بِالْحَقِّ فَاعْبُدِ اللّٰهَ مُخْلِصاً لَهُ الدّٖينَؕ﴿٢﴾</vt:lpstr>
      <vt:lpstr>اِنَّٓا اَنْزَلْنَا عَلَيْكَ الْكِتَابَ لِلنَّاسِ بِالْحَقِّۚ فَمَنِ اهْتَدٰى فَلِنَفْسِهٖۚ وَمَنْ ضَلَّ فَاِنَّمَا يَضِلُّ عَلَيْهَاۚ وَمَٓا   اَنْتَ عَلَيْهِمْ بِوَكٖيلٍࣖ﴿٤١﴾</vt:lpstr>
      <vt:lpstr>وَمَا قَدَرُوا اللّٰهَ حَقَّ قَدْرِهٖࣗ وَالْاَرْضُ جَمٖيعاً قَبْضَتُهُ يَوْمَ الْقِيٰمَةِ وَالسَّمٰوَاتُ مَطْوِيَّاتٌ بِيَمٖينِهٖؕ   سُبْحَانَهُ وَتَعَالٰى عَمَّا يُشْرِكُونَ﴿٦٧﴾</vt:lpstr>
      <vt:lpstr>وَاَشْرَقَتِ الْاَرْضُ بِنُورِ رَبِّهَا وَوُضِعَ الْكِتَابُ وَجٖٓيءَ بِالنَّبِيّٖنَ وَالشُّهَدَٓاءِ وَقُضِيَ بَيْنَهُمْ   بِالْحَقِّ وَهُمْ لَا يُظْلَمُونَ﴿٦٩﴾</vt:lpstr>
      <vt:lpstr>وَتَرَى الْمَلٰٓئِكَةَ حَٓافّٖينَ مِنْ حَوْلِ الْعَرْشِ يُسَبِّحُونَ بِحَمْدِ رَبِّهِمْۚ وَقُضِيَ بَيْنَهُمْ بِالْحَقِّ وَقٖيلَ   الْحَمْدُ لِلّٰهِ رَبِّ الْعَالَمٖينَ﴿٧٥﴾</vt:lpstr>
      <vt:lpstr>كَذَّبَتْ قَبْلَهُمْ قَوْمُ نُوحٍ وَالْاَحْزَابُ مِنْ بَعْدِهِمْۖ وَهَمَّتْ كُلُّ اُمَّةٍ بِرَسُولِهِمْ لِيَأْخُذُوهُ وَجَادَلُوا   بِالْبَاطِلِ لِيُدْحِضُوا بِهِ الْحَقَّ فَاَخَذْتُهُمْࣞ فَكَيْفَ كَانَ عِقَابِ﴿٥﴾</vt:lpstr>
      <vt:lpstr>وَاللّٰهُ يَقْضٖي بِالْحَقِّؕ وَالَّذٖينَ يَدْعُونَ مِنْ دُونِهٖ لَا يَقْضُونَ بِشَيْءٍؕ اِنَّ اللّٰهَ هُوَ السَّمٖيعُ   الْبَصٖيرُࣖ﴿٢٠﴾</vt:lpstr>
      <vt:lpstr>فَلَمَّا جَٓاءَهُمْ بِالْحَقِّ مِنْ عِنْدِنَا قَالُوا اقْتُلُٓوا اَبْنَٓاءَ الَّذٖينَ اٰمَنُوا مَعَهُ وَاسْتَحْيُوا نِسَٓاءَهُمْؕ وَمَا   كَيْدُ الْكَافِرٖينَ اِلَّا فٖي ضَلَالٍ﴿٢٥﴾</vt:lpstr>
      <vt:lpstr>فَاصْبِرْ اِنَّ وَعْدَ اللّٰهِ حَقٌّ وَاسْتَغْفِرْ لِذَنْبِكَ وَسَبِّـحْ بِحَمْدِ رَبِّكَ بِالْعَشِيِّ وَالْاِبْكَارِ﴿٥٥﴾</vt:lpstr>
      <vt:lpstr>ذٰلِكُمْ بِمَا كُنْتُمْ تَفْرَحُونَ فِي الْاَرْضِ بِغَيْرِ الْحَقِّ وَبِمَا كُنْتُمْ تَمْرَحُونَۚ﴿٧٥﴾</vt:lpstr>
      <vt:lpstr>فَاصْبِرْ اِنَّ وَعْدَ اللّٰهِ حَقٌّۚ فَاِمَّا نُرِيَنَّكَ بَعْضَ الَّذٖي نَعِدُهُمْ اَوْ نَتَوَفَّيَنَّكَ فَاِلَيْنَا يُرْجَعُونَ﴿٧٧﴾</vt:lpstr>
      <vt:lpstr>وَلَقَدْ اَرْسَلْنَا رُسُلاً مِنْ قَبْلِكَ مِنْهُمْ مَنْ قَصَصْنَا عَلَيْكَ وَمِنْهُمْ مَنْ لَمْ نَقْصُصْ عَلَيْكَؕ وَمَا   كَانَ لِرَسُولٍ اَنْ يَأْتِيَ بِاٰيَةٍ اِلَّا بِاِذْنِ اللّٰهِۚ فَاِذَا جَٓاءَ اَمْرُ اللّٰهِ قُضِيَ بِالْحَقِّ وَخَسِرَ هُنَالِكَ   الْمُبْطِلُونَࣖ﴿٧٨﴾</vt:lpstr>
      <vt:lpstr>سَنُرٖيهِمْ اٰيَاتِنَا فِي الْاٰفَاقِ وَفٖٓي اَنْفُسِهِمْ حَتّٰى يَتَبَيَّنَ لَهُمْ اَنَّهُ الْحَقُّؕ اَوَلَمْ يَكْفِ بِرَبِّكَ اَنَّهُ عَلٰى   كُلِّ شَيْءٍ شَهٖيدٌ﴿٥٣﴾</vt:lpstr>
      <vt:lpstr>اَللّٰهُ الَّـذٖٓي اَنْزَلَ الْكِتَابَ بِالْحَقِّ وَالْمٖيزَانَؕ وَمَا يُدْرٖيكَ لَعَلَّ السَّاعَةَ قَرٖيبٌ﴿١٧﴾</vt:lpstr>
      <vt:lpstr>يَسْتَعْجِلُ بِهَا الَّذٖينَ لَا يُؤْمِنُونَ بِهَاۚ وَالَّذٖينَ اٰمَنُوا مُشْفِقُونَ مِنْهَاۙ وَيَعْلَمُونَ اَنَّهَا الْحَقُّؕ اَلَٓا اِنَّ   الَّذٖينَ يُمَارُونَ فِي السَّاعَةِ لَفٖي ضَلَالٍ بَعٖيدٍ﴿١٨﴾</vt:lpstr>
      <vt:lpstr>اَمْ يَقُولُونَ افْتَرٰى عَلَى اللّٰهِ كَذِباًۚ فَاِنْ يَشَأِ اللّٰهُ يَخْتِمْ عَلٰى قَلْبِكَؕ وَيَمْحُ اللّٰهُ الْبَاطِلَ وَيُحِقُّ   الْحَقَّ بِكَلِمَاتِهٖؕ اِنَّهُ عَلٖيمٌ بِذَاتِ الصُّدُورِ﴿٢٤﴾</vt:lpstr>
      <vt:lpstr>اِنَّمَا السَّبٖيلُ عَلَى الَّذٖينَ يَظْلِمُونَ النَّاسَ وَيَبْغُونَ فِي الْاَرْضِ بِغَيْرِ الْحَقِّؕ اُو۬لٰٓئِكَ لَهُمْ عَذَابٌ   اَلٖيمٌ﴿٤٢﴾</vt:lpstr>
      <vt:lpstr>بَلْ مَتَّعْتُ هٰٓؤُ۬لَٓاءِ وَاٰبَٓاءَهُمْ حَتّٰى جَٓاءَهُمُ الْحَقُّ وَرَسُولٌ مُبٖينٌ﴿٢٩﴾</vt:lpstr>
      <vt:lpstr>وَلَمَّا جَٓاءَهُمُ الْحَقُّ قَالُوا هٰذَا سِحْرٌ وَاِنَّا بِهٖ كَافِرُونَ﴿٣٠﴾</vt:lpstr>
      <vt:lpstr>لَقَدْ جِئْنَاكُمْ بِالْحَقِّ وَلٰكِنَّ اَكْثَرَكُمْ لِلْحَقِّ كَارِهُونَ﴿٧٨﴾</vt:lpstr>
      <vt:lpstr>وَلَا يَمْلِكُ الَّذٖينَ يَدْعُونَ مِنْ دُونِهِ الشَّفَاعَةَ اِلَّا مَنْ شَهِدَ بِالْحَقِّ وَهُمْ يَعْلَمُونَ﴿٨٦﴾</vt:lpstr>
      <vt:lpstr>تِلْكَ اٰيَاتُ اللّٰهِ نَتْلُوهَا عَلَيْكَ بِالْحَقِّۚ فَبِاَيِّ حَدٖيثٍ بَعْدَ اللّٰهِ وَاٰيَاتِهٖ يُؤْمِنُونَ﴿٦﴾</vt:lpstr>
      <vt:lpstr>هٰذَا كِتَابُنَا يَنْطِقُ عَلَيْكُمْ بِالْحَقِّؕ اِنَّا كُنَّا نَسْتَنْسِخُ مَا كُنْتُمْ تَعْمَلُونَ﴿٢٩﴾</vt:lpstr>
      <vt:lpstr>وَاِذَا قٖيلَ اِنَّ وَعْدَ اللّٰهِ حَقٌّ وَالسَّاعَةُ لَا رَيْبَ فٖيهَا قُلْتُمْ مَا نَدْرٖي مَا السَّاعَةُۙ اِنْ نَظُنُّ اِلَّا ظَناًّ   وَمَا نَحْنُ بِمُسْتَيْقِنٖينَ﴿٣٢﴾</vt:lpstr>
      <vt:lpstr>مَا خَلَقْنَا السَّمٰوَاتِ وَالْاَرْضَ وَمَا بَيْنَهُمَٓا اِلَّا بِالْحَقِّ وَاَجَلٍ مُسَمًّىؕ وَالَّذٖينَ كَفَرُوا عَمَّٓا   اُنْذِرُوا مُعْرِضُونَ﴿٣﴾</vt:lpstr>
      <vt:lpstr>وَاِذَا تُتْلٰى عَلَيْهِمْ اٰيَاتُنَا بَيِّنَاتٍ قَالَ الَّذٖينَ كَفَرُوا لِلْحَقِّ لَمَّا جَٓاءَهُمْۙ هٰذَا سِحْرٌ مُبٖينٌؕ﴿٧﴾</vt:lpstr>
      <vt:lpstr>وَالَّذٖي قَالَ لِوَالِدَيْهِ اُفٍّ لَكُمَٓا اَتَعِدَانِنٖٓي اَنْ اُخْرَجَ وَقَدْ خَلَتِ الْقُرُونُ مِنْ قَبْلٖي وَهُمَا   يَسْتَغٖيثَانِ اللّٰهَ وَيْلَكَ اٰمِنْࣗ اِنَّ وَعْدَ اللّٰهِ حَقٌّۚ فَيَقُولُ مَا هٰذَٓا اِلَّٓا اَسَاطٖيرُ الْاَوَّلٖينَ﴿١٧﴾</vt:lpstr>
      <vt:lpstr>وَيَوْمَ يُعْرَضُ الَّذٖينَ كَفَرُوا عَلَى النَّارِؕ اَذْهَبْتُمْ طَيِّبَاتِكُمْ فٖي حَيَاتِكُمُ الدُّنْيَا وَاسْتَمْتَعْتُمْ بِهَاۚ   فَالْيَوْمَ تُجْزَوْنَ عَذَابَ الْهُونِ بِمَا كُنْتُمْ تَسْتَكْبِرُونَ فِي الْاَرْضِ بِغَيْرِ الْحَقِّ وَبِمَا كُنْتُمْ   تَفْسُقُونَࣖ﴿٢٠﴾</vt:lpstr>
      <vt:lpstr>قَالُوا يَا قَوْمَنَٓا اِنَّا سَمِعْنَا كِتَاباً اُنْزِلَ مِنْ بَعْدِ مُوسٰى مُصَدِّقاً لِمَا بَيْنَ يَدَيْهِ يَهْدٖٓي اِلَى الْحَقِّ   وَاِلٰى طَرٖيقٍ مُسْتَقٖيمٍ﴿٣٠﴾</vt:lpstr>
      <vt:lpstr>وَيَوْمَ يُعْرَضُ الَّذٖينَ كَفَرُوا عَلَى النَّارِؕ اَلَيْسَ هٰذَا بِالْحَقِّؕ قَالُوا بَلٰى وَرَبِّنَاؕ قَالَ فَذُوقُوا   الْعَذَابَ بِمَا كُنْتُمْ تَكْفُرُونَ﴿٣٤﴾</vt:lpstr>
      <vt:lpstr>وَالَّذٖينَ اٰمَنُوا وَعَمِلُوا الصَّالِحَاتِ وَاٰمَنُوا بِمَا نُزِّلَ عَلٰى مُحَمَّدٍ وَهُوَ الْحَقُّ مِنْ رَبِّهِمْۙ كَفَّرَ   عَنْهُمْ سَيِّـَٔاتِهِمْ وَاَصْلَحَ بَالَهُمْ﴿٢﴾</vt:lpstr>
      <vt:lpstr>ذٰلِكَ بِاَنَّ الَّذٖينَ كَفَرُوا اتَّبَعُوا الْبَاطِلَ وَاَنَّ الَّذٖينَ اٰمَنُوا اتَّبَعُوا الْحَقَّ مِنْ رَبِّهِمْؕ كَذٰلِكَ   يَضْرِبُ اللّٰهُ لِلنَّاسِ اَمْثَالَهُمْ﴿٣﴾</vt:lpstr>
      <vt:lpstr>اِذْ جَعَلَ الَّذٖينَ كَفَرُوا فٖي قُلُوبِهِمُ الْحَمِيَّةَ حَمِيَّةَ الْجَاهِلِيَّةِ فَاَنْزَلَ اللّٰهُ سَكٖينَتَهُ عَلٰى رَسُولِهٖ   وَعَلَى الْمُؤْمِنٖينَ وَاَلْزَمَهُمْ كَلِمَةَ التَّقْوٰى وَكَانُٓوا اَحَقَّ بِهَا وَاَهْلَهَاؕ وَكَانَ اللّٰهُ بِكُلِّ شَيْءٍ   عَلٖيماًࣖ﴿٢٦﴾</vt:lpstr>
      <vt:lpstr>لَقَدْ صَدَقَ اللّٰهُ رَسُولَهُ الرُّءْيَا بِالْحَقِّۚ لَتَدْخُلُنَّ الْمَسْجِدَ الْحَرَامَ اِنْ شَٓاءَ اللّٰهُ اٰمِنٖينَۙ مُحَلِّقٖينَ   رُؤُ۫سَكُمْ وَمُقَصِّرٖينَۙ لَا تَخَافُونَؕ فَعَلِمَ مَا لَمْ تَعْلَمُوا فَجَعَلَ مِنْ دُونِ ذٰلِكَ فَتْحاً قَرٖيباً﴿٢٧﴾</vt:lpstr>
      <vt:lpstr>بَلْ كَذَّبُوا بِالْحَقِّ لَمَّا جَٓاءَهُمْ فَهُمْ فٖٓي اَمْرٍ مَرٖيجٍ﴿٥﴾</vt:lpstr>
      <vt:lpstr>وَجَٓاءَتْ سَكْرَةُ الْمَوْتِ بِالْحَقِّؕ ذٰلِكَ مَا كُنْتَ مِنْهُ تَحٖيدُ﴿١٩﴾</vt:lpstr>
      <vt:lpstr>يَوْمَ يَسْمَعُونَ الصَّيْحَةَ بِالْحَقِّؕ ذٰلِكَ يَوْمُ الْخُرُوجِ﴿٤٢﴾</vt:lpstr>
      <vt:lpstr>وَفٖٓي اَمْوَالِهِمْ حَقٌّ لِلسَّٓائِلِ وَالْمَحْرُومِ﴿١٩﴾</vt:lpstr>
      <vt:lpstr>فَوَرَبِّ السَّمَٓاءِ وَالْاَرْضِ اِنَّهُ لَحَقٌّ مِثْلَ مَٓا اَنَّكُمْ تَنْطِقُونَࣖ﴿٢٣﴾</vt:lpstr>
      <vt:lpstr>وَمَا لَهُمْ بِهٖ مِنْ عِلْمٍۜ اِنْ يَتَّبِعُونَ اِلَّا الظَّنَّۚ وَاِنَّ الظَّنَّ لَا يُغْنٖى مِنَ الْحَقِّ شَيْـًٔاۚ﴿٢٨﴾</vt:lpstr>
      <vt:lpstr>اِنَّ هٰذَا لَهُوَ حَقُّ الْيَقٖينِۚ﴿٩٥﴾</vt:lpstr>
      <vt:lpstr>اَلَمْ يَأْنِ لِلَّذٖينَ اٰمَنُٓوا اَنْ تَخْشَعَ قُلُوبُهُمْ لِذِ كْرِ اللّٰهِ وَمَا نَزَلَ مِنَ الْحَقِّۙ وَلَا يَكُونُوا كَالَّذٖينَ   اُو۫تُوا الْكِتَابَ مِنْ قَبْلُ فَطَالَ عَلَيْهِمُ الْاَمَدُ فَقَسَتْ قُلُوبُهُمْؕ وَكَثٖيرٌ مِنْهُمْ فَاسِقُونَ﴿١٦﴾</vt:lpstr>
      <vt:lpstr>ثُمَّ قَفَّيْنَا عَلٰٓى اٰثَارِهِمْ بِرُسُلِنَا وَقَفَّيْنَا بِعٖيسَى ابْنِ مَرْيَمَ وَاٰتَيْنَاهُ الْاِنْجٖيلَ وَجَعَلْنَا فٖي قُلُوبِ   الَّذٖينَ اتَّبَعُوهُ رَأْفَةً وَرَحْمَةًؕ وَرَهْبَانِيَّةًۨ ابْتَدَعُوهَا مَا كَتَبْنَاهَا عَلَيْهِمْ اِلَّا ابْتِغَٓاءَ رِضْوَانِ اللّٰهِ   فَمَا رَعَوْهَا حَقَّ رِعَايَـتِهَاۚ فَاٰتَيْنَا الَّذٖينَ اٰمَنُوا مِنْهُمْ اَجْرَهُمْۚ وَكَثٖيرٌ مِنْهُمْ فَاسِقُونَ﴿٢٧﴾</vt:lpstr>
      <vt:lpstr>يَٓا اَيُّهَا الَّذٖينَ اٰمَنُوا لَا تَتَّخِذُوا عَدُوّٖى وَعَدُوَّكُمْ اَوْلِيَٓاءَ تُلْقُونَ اِلَيْهِمْ بِالْمَوَدَّةِ وَقَدْ كَفَرُوا بِمَا   جَٓاءَكُمْ مِنَ الْحَقِّۚ يُخْرِجُونَ الرَّسُولَ وَاِيَّاكُمْ اَنْ تُؤْمِنُوا بِاللّٰهِ رَبِّكُمْۜ اِنْ كُنْتُمْ خَرَجْتُمْ جِهَادًا   فٖى سَبٖيلٖى وَابْتِغَٓاءَ مَرْضَاتٖى تُسِرُّونَ اِلَيْهِمْ بِالْمَوَدَّةِۗ وَاَنَا۬ اَعْلَمُ بِمَٓا اَخْفَيْتُمْ وَمَٓا اَعْلَنْتُمْۜ وَمَنْ   يَفْعَلْهُ مِنْكُمْ فَقَدْ ضَلَّ سَوَٓاءَ السَّبٖيلِ﴿١﴾</vt:lpstr>
      <vt:lpstr>هُوَ الَّـذٖٓي اَرْسَلَ رَسُولَهُ بِالْهُدٰى وَدٖينِ الْحَقِّ لِيُظْهِرَهُ عَلَى الدّٖينِ كُلِّهٖ وَلَوْ كَرِهَ   الْمُشْرِكُونَࣖ﴿٩﴾</vt:lpstr>
      <vt:lpstr>اَلْحَٓاقَّةُۙ﴿١﴾  مَا الْحَٓاقَّةُۚ﴿٢﴾  وَمَٓا اَدْرٰيكَ مَا الْحَٓاقَّةُؕ﴿٣﴾</vt:lpstr>
      <vt:lpstr>وَاِنَّهُ لَحَقُّ الْيَقٖينِ﴿٥١﴾</vt:lpstr>
      <vt:lpstr>وَقَدْ اَضَلُّوا كَثٖيراًۚ وَلَا تَزِدِ الظَّالِمٖينَ اِلَّا ضَلَالاً﴿٢٤﴾</vt:lpstr>
      <vt:lpstr>ذٰلِكَ الْيَوْمُ الْحَقُّۚ فَمَنْ شَٓاءَ اتَّخَذَ اِلٰى رَبِّهٖ مَاٰباً﴿٣٩﴾</vt:lpstr>
      <vt:lpstr>اِلَّا الَّذٖينَ اٰمَنُوا وَعَمِلُوا الصَّالِحَاتِ وَتَوَاصَوْا بِالْحَقِّ وَتَوَاصَوْا بِالصَّبْرِ﴿٣﴾</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كَيْفَ تَكْفُرُونَ بِاللّٰهِ وَكُنْتُمْ اَمْوَاتًا فَاَحْيَاكُمْۚ ثُمَّ يُمٖيتُكُمْ ثُمَّ يُحْيٖيكُمْ ثُمَّ اِلَيْهِ تُرْجَعُونَ﴿٢٨﴾</dc:title>
  <dc:creator>User</dc:creator>
  <cp:lastModifiedBy>User</cp:lastModifiedBy>
  <cp:revision>4</cp:revision>
  <dcterms:created xsi:type="dcterms:W3CDTF">2025-12-10T17:50:37Z</dcterms:created>
  <dcterms:modified xsi:type="dcterms:W3CDTF">2025-12-10T18:25:35Z</dcterms:modified>
</cp:coreProperties>
</file>