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1" r:id="rId3"/>
    <p:sldId id="262" r:id="rId4"/>
    <p:sldId id="260" r:id="rId5"/>
    <p:sldId id="259" r:id="rId6"/>
    <p:sldId id="263" r:id="rId7"/>
    <p:sldId id="264" r:id="rId8"/>
    <p:sldId id="256" r:id="rId9"/>
    <p:sldId id="257" r:id="rId10"/>
    <p:sldId id="258"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4" r:id="rId28"/>
    <p:sldId id="280" r:id="rId29"/>
    <p:sldId id="281" r:id="rId30"/>
    <p:sldId id="286" r:id="rId31"/>
    <p:sldId id="287" r:id="rId32"/>
    <p:sldId id="288" r:id="rId33"/>
    <p:sldId id="285" r:id="rId34"/>
    <p:sldId id="289" r:id="rId35"/>
    <p:sldId id="290" r:id="rId36"/>
    <p:sldId id="291" r:id="rId37"/>
    <p:sldId id="292" r:id="rId38"/>
    <p:sldId id="293" r:id="rId39"/>
    <p:sldId id="294" r:id="rId40"/>
    <p:sldId id="295" r:id="rId41"/>
    <p:sldId id="298" r:id="rId42"/>
    <p:sldId id="299" r:id="rId43"/>
    <p:sldId id="297" r:id="rId44"/>
    <p:sldId id="296" r:id="rId45"/>
    <p:sldId id="300" r:id="rId46"/>
    <p:sldId id="301" r:id="rId47"/>
    <p:sldId id="302" r:id="rId48"/>
    <p:sldId id="306" r:id="rId49"/>
    <p:sldId id="305" r:id="rId50"/>
    <p:sldId id="303" r:id="rId51"/>
    <p:sldId id="307" r:id="rId52"/>
    <p:sldId id="308" r:id="rId53"/>
    <p:sldId id="304" r:id="rId54"/>
    <p:sldId id="309" r:id="rId55"/>
    <p:sldId id="310" r:id="rId56"/>
    <p:sldId id="311" r:id="rId57"/>
    <p:sldId id="312" r:id="rId58"/>
    <p:sldId id="315" r:id="rId59"/>
    <p:sldId id="313" r:id="rId60"/>
    <p:sldId id="314" r:id="rId61"/>
    <p:sldId id="316" r:id="rId62"/>
    <p:sldId id="318" r:id="rId63"/>
    <p:sldId id="319" r:id="rId64"/>
    <p:sldId id="317" r:id="rId65"/>
    <p:sldId id="320" r:id="rId66"/>
    <p:sldId id="321" r:id="rId67"/>
    <p:sldId id="323" r:id="rId68"/>
    <p:sldId id="324" r:id="rId69"/>
    <p:sldId id="325" r:id="rId70"/>
    <p:sldId id="326" r:id="rId71"/>
    <p:sldId id="322" r:id="rId72"/>
    <p:sldId id="327" r:id="rId73"/>
    <p:sldId id="328" r:id="rId74"/>
    <p:sldId id="329" r:id="rId75"/>
    <p:sldId id="330" r:id="rId76"/>
    <p:sldId id="331" r:id="rId77"/>
    <p:sldId id="333" r:id="rId78"/>
    <p:sldId id="332"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50" r:id="rId93"/>
    <p:sldId id="347" r:id="rId94"/>
    <p:sldId id="348" r:id="rId95"/>
    <p:sldId id="349" r:id="rId96"/>
    <p:sldId id="351" r:id="rId97"/>
    <p:sldId id="352" r:id="rId98"/>
    <p:sldId id="353" r:id="rId99"/>
    <p:sldId id="354" r:id="rId100"/>
    <p:sldId id="355" r:id="rId10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D25C7AF5-F2CC-48EE-811E-8039726EAC37}" type="datetimeFigureOut">
              <a:rPr lang="tr-TR" smtClean="0"/>
              <a:t>2.12.2025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3524312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5C7AF5-F2CC-48EE-811E-8039726EAC37}" type="datetimeFigureOut">
              <a:rPr lang="tr-TR" smtClean="0"/>
              <a:t>2.12.2025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1014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D25C7AF5-F2CC-48EE-811E-8039726EAC37}" type="datetimeFigureOut">
              <a:rPr lang="tr-TR" smtClean="0"/>
              <a:t>2.12.2025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203724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25C7AF5-F2CC-48EE-811E-8039726EAC37}" type="datetimeFigureOut">
              <a:rPr lang="tr-TR" smtClean="0"/>
              <a:t>2.12.2025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90208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25C7AF5-F2CC-48EE-811E-8039726EAC37}" type="datetimeFigureOut">
              <a:rPr lang="tr-TR" smtClean="0"/>
              <a:t>2.12.2025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265464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25C7AF5-F2CC-48EE-811E-8039726EAC37}" type="datetimeFigureOut">
              <a:rPr lang="tr-TR" smtClean="0"/>
              <a:t>2.12.2025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2212808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25C7AF5-F2CC-48EE-811E-8039726EAC37}" type="datetimeFigureOut">
              <a:rPr lang="tr-TR" smtClean="0"/>
              <a:t>2.12.2025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37760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25C7AF5-F2CC-48EE-811E-8039726EAC37}" type="datetimeFigureOut">
              <a:rPr lang="tr-TR" smtClean="0"/>
              <a:t>2.12.2025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41295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25C7AF5-F2CC-48EE-811E-8039726EAC37}" type="datetimeFigureOut">
              <a:rPr lang="tr-TR" smtClean="0"/>
              <a:t>2.12.2025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772276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5C7AF5-F2CC-48EE-811E-8039726EAC37}" type="datetimeFigureOut">
              <a:rPr lang="tr-TR" smtClean="0"/>
              <a:t>2.12.2025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4090707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25C7AF5-F2CC-48EE-811E-8039726EAC37}" type="datetimeFigureOut">
              <a:rPr lang="tr-TR" smtClean="0"/>
              <a:t>2.12.2025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82F3506-6E46-477A-AA6F-2FE5E57387A3}" type="slidenum">
              <a:rPr lang="tr-TR" smtClean="0"/>
              <a:t>‹#›</a:t>
            </a:fld>
            <a:endParaRPr lang="tr-TR"/>
          </a:p>
        </p:txBody>
      </p:sp>
    </p:spTree>
    <p:extLst>
      <p:ext uri="{BB962C8B-B14F-4D97-AF65-F5344CB8AC3E}">
        <p14:creationId xmlns:p14="http://schemas.microsoft.com/office/powerpoint/2010/main" val="1621846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C7AF5-F2CC-48EE-811E-8039726EAC37}" type="datetimeFigureOut">
              <a:rPr lang="tr-TR" smtClean="0"/>
              <a:t>2.12.2025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F3506-6E46-477A-AA6F-2FE5E57387A3}" type="slidenum">
              <a:rPr lang="tr-TR" smtClean="0"/>
              <a:t>‹#›</a:t>
            </a:fld>
            <a:endParaRPr lang="tr-TR"/>
          </a:p>
        </p:txBody>
      </p:sp>
    </p:spTree>
    <p:extLst>
      <p:ext uri="{BB962C8B-B14F-4D97-AF65-F5344CB8AC3E}">
        <p14:creationId xmlns:p14="http://schemas.microsoft.com/office/powerpoint/2010/main" val="746852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hyperlink" Target="https://kuran.diyanet.gov.tr/tefsir/Bakara-suresi/51/44-ayet-tefsiri" TargetMode="Externa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rmAutofit/>
          </a:bodyPr>
          <a:lstStyle/>
          <a:p>
            <a:r>
              <a:rPr lang="ar-AE" dirty="0"/>
              <a:t>اِهْدِنَا الصِّرَاطَ الْمُسْتَقٖيمَۙ</a:t>
            </a:r>
            <a:r>
              <a:rPr lang="ar-AE" b="1" dirty="0"/>
              <a:t>﴿٦﴾</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﴾6﴿Bizi dosdoğru yola ilet;</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r>
              <a:rPr lang="tr-TR" sz="2200" b="1" dirty="0" err="1">
                <a:solidFill>
                  <a:srgbClr val="725945"/>
                </a:solidFill>
                <a:latin typeface="inherit"/>
              </a:rPr>
              <a:t>Fâtiha</a:t>
            </a:r>
            <a:r>
              <a:rPr lang="tr-TR" sz="2200" b="1" dirty="0">
                <a:solidFill>
                  <a:srgbClr val="725945"/>
                </a:solidFill>
                <a:latin typeface="inherit"/>
              </a:rPr>
              <a:t>  </a:t>
            </a:r>
            <a:r>
              <a:rPr lang="tr-TR" sz="2200" b="1" i="0" dirty="0" smtClean="0">
                <a:solidFill>
                  <a:srgbClr val="725945"/>
                </a:solidFill>
                <a:effectLst/>
                <a:latin typeface="inherit"/>
              </a:rPr>
              <a:t>Suresi-1.sure </a:t>
            </a:r>
          </a:p>
          <a:p>
            <a:r>
              <a:rPr lang="tr-TR" sz="2200" b="1" dirty="0">
                <a:solidFill>
                  <a:srgbClr val="725945"/>
                </a:solidFill>
                <a:latin typeface="Helvetica Neue"/>
                <a:hlinkClick r:id="rId2"/>
              </a:rPr>
              <a:t>6</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825819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rmAutofit/>
          </a:bodyPr>
          <a:lstStyle/>
          <a:p>
            <a:r>
              <a:rPr lang="ar-AE" sz="3600" dirty="0">
                <a:solidFill>
                  <a:srgbClr val="725945"/>
                </a:solidFill>
                <a:latin typeface="Elif1"/>
              </a:rPr>
              <a:t>قَالُوا ادْعُ لَنَا رَبَّكَ يُبَيِّنْ لَنَا مَا هِىَۙ اِنَّ الْبَقَرَ تَشَابَهَ عَلَيْنَاۜ وَاِنَّٓا اِنْ شَٓاءَ اللّٰهُ لَمُهْتَدُونَ</a:t>
            </a:r>
            <a:r>
              <a:rPr lang="ar-AE" sz="3600" b="1" dirty="0">
                <a:solidFill>
                  <a:srgbClr val="725945"/>
                </a:solidFill>
                <a:latin typeface="Elif1"/>
              </a:rPr>
              <a:t>﴿٧٠﴾</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﴾70﴿Yine, “Bizim için rabbine dua et de onun nasıl bir şey olduğunu bize iyice açıklasın; çünkü bu sığır bize ayırt edilemez geldi; inşallah doğrusunu buluruz” dediler.</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70</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75407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قُلْ مَنْ كَانَ عَدُوًّا لِجِبْرٖيلَ فَاِنَّهُ نَزَّلَهُ عَلٰى قَلْبِكَ بِاِذْنِ اللّٰهِ مُصَدِّقًا لِمَا بَيْنَ يَدَيْهِ </a:t>
            </a:r>
            <a:r>
              <a:rPr lang="ar-AE" sz="3600" dirty="0" smtClean="0">
                <a:solidFill>
                  <a:srgbClr val="725945"/>
                </a:solidFill>
                <a:latin typeface="Elif1"/>
              </a:rPr>
              <a:t>وَهُدًى</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وَبُشْرٰى لِلْمُؤْمِنٖينَ</a:t>
            </a:r>
            <a:r>
              <a:rPr lang="ar-AE" sz="3600" b="1" dirty="0">
                <a:solidFill>
                  <a:srgbClr val="725945"/>
                </a:solidFill>
                <a:latin typeface="Elif1"/>
              </a:rPr>
              <a:t>﴿٩٧﴾</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﴾97﴿Söyle (</a:t>
            </a:r>
            <a:r>
              <a:rPr lang="tr-TR" b="1" i="1" dirty="0" err="1"/>
              <a:t>yahudilere</a:t>
            </a:r>
            <a:r>
              <a:rPr lang="tr-TR" b="1" i="1" dirty="0"/>
              <a:t>): </a:t>
            </a:r>
            <a:r>
              <a:rPr lang="tr-TR" b="1" i="1" dirty="0" err="1"/>
              <a:t>Cebrâil’e</a:t>
            </a:r>
            <a:r>
              <a:rPr lang="tr-TR" b="1" i="1" dirty="0"/>
              <a:t> kim düşmansa bilsin ki, Allah’ın izniyle önce gelen kitapları doğrulayıcı, müminler için bir hidayet rehberi ve müjdeci olarak Kur’an’ı senin kalbine indiren odur.</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97</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968301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وَقَالُوا كُونُوا هُودًا اَوْ نَصَارٰى تَهْتَدُواۜ قُلْ بَلْ مِلَّةَ اِبْرٰهٖيمَ حَنٖيفًاۜ وَمَا كَانَ </a:t>
            </a:r>
            <a:r>
              <a:rPr lang="ar-AE" sz="3600" dirty="0" smtClean="0">
                <a:solidFill>
                  <a:srgbClr val="725945"/>
                </a:solidFill>
                <a:latin typeface="Elif1"/>
              </a:rPr>
              <a:t>مِنَ</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الْمُشْرِكٖينَ</a:t>
            </a:r>
            <a:r>
              <a:rPr lang="ar-AE" sz="3600" b="1" dirty="0">
                <a:solidFill>
                  <a:srgbClr val="725945"/>
                </a:solidFill>
                <a:latin typeface="Elif1"/>
              </a:rPr>
              <a:t>﴿١٣٥﴾</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﴾135﴿Onlar, “Yahudi veya </a:t>
            </a:r>
            <a:r>
              <a:rPr lang="tr-TR" b="1" i="1" dirty="0" err="1"/>
              <a:t>hıristiyan</a:t>
            </a:r>
            <a:r>
              <a:rPr lang="tr-TR" b="1" i="1" dirty="0"/>
              <a:t> olun ki doğru yolu bulasınız” dediler. Sen de şöyle de: “Hayır! Biz, </a:t>
            </a:r>
            <a:r>
              <a:rPr lang="tr-TR" b="1" i="1" dirty="0" err="1"/>
              <a:t>Hanîf</a:t>
            </a:r>
            <a:r>
              <a:rPr lang="tr-TR" b="1" i="1" dirty="0"/>
              <a:t> olan </a:t>
            </a:r>
            <a:r>
              <a:rPr lang="tr-TR" b="1" i="1" dirty="0" err="1"/>
              <a:t>İbrâhim’in</a:t>
            </a:r>
            <a:r>
              <a:rPr lang="tr-TR" b="1" i="1" dirty="0"/>
              <a:t> dinine uyarız. O, müşriklerden değildi.”</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135</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409441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فَاِنْ اٰمَنُوا بِمِثْلِ مَٓا اٰمَنْتُمْ بِهٖ فَقَدِ اهْتَدَوْاۚ وَاِنْ تَوَلَّوْا فَاِنَّمَا هُمْ فٖي شِقَاقٍۚ فَسَيَكْفٖيكَهُمُ اللّٰهُۚ </a:t>
            </a:r>
            <a:r>
              <a:rPr lang="ar-AE" sz="3600" dirty="0" smtClean="0">
                <a:solidFill>
                  <a:srgbClr val="725945"/>
                </a:solidFill>
                <a:latin typeface="Elif1"/>
              </a:rPr>
              <a:t>وَهُوَ</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السَّمٖيعُ الْعَلٖيمُؕ</a:t>
            </a:r>
            <a:r>
              <a:rPr lang="ar-AE" sz="3600" b="1" dirty="0">
                <a:solidFill>
                  <a:srgbClr val="725945"/>
                </a:solidFill>
                <a:latin typeface="Elif1"/>
              </a:rPr>
              <a:t>﴿١٣٧﴾</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﴾137﴿Eğer onlar da sizin inandığınız gibi inanırlarsa kesinlikle doğru yolu bulmuş olurlar; fakat eğer yüz çevirirlerse bilesin ki bir ayrılıkçılığın içindedirler. O takdirde artık onlara karşı Allah sana yeter; O, işitendir, bilendir.</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137</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42319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اِنَّ الَّذٖينَ يَكْتُمُونَ مَٓا اَنْزَلْنَا مِنَ الْبَيِّنَاتِ وَالْهُدٰى مِنْ بَعْدِ مَا بَيَّنَّاهُ لِلنَّاسِ فِي الْكِتَابِۙ اُو۬لٰٓئِكَ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يَلْعَنُهُمُ </a:t>
            </a:r>
            <a:r>
              <a:rPr lang="ar-AE" sz="3600" dirty="0">
                <a:solidFill>
                  <a:srgbClr val="725945"/>
                </a:solidFill>
                <a:latin typeface="Elif1"/>
              </a:rPr>
              <a:t>اللّٰهُ وَيَلْعَنُهُمُ اللَّاعِنُونَۙ</a:t>
            </a:r>
            <a:r>
              <a:rPr lang="ar-AE" sz="3600" b="1" dirty="0">
                <a:solidFill>
                  <a:srgbClr val="725945"/>
                </a:solidFill>
                <a:latin typeface="Elif1"/>
              </a:rPr>
              <a:t>﴿١٥٩</a:t>
            </a:r>
            <a:r>
              <a:rPr lang="ar-AE" sz="3600" b="1" dirty="0" smtClean="0">
                <a:solidFill>
                  <a:srgbClr val="725945"/>
                </a:solidFill>
                <a:latin typeface="Elif1"/>
              </a:rPr>
              <a:t>﴾</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﴾159﴿İndirdiğimiz açık delillerle hidayet bilgisini -kitapta onu insanlara apaçık göstermemizden sonra- gizleyenler yok mu, işte onlara hem Allah lânet eder hem de lânet okuyanlar lânet eder.</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159</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361201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اُو۬لٰٓئِكَ الَّذٖينَ اشْتَرَوُا الضَّلَالَةَ بِالْهُدٰى وَالْعَذَابَ بِالْمَغْفِرَةِۚ فَمَٓا اَصْبَرَهُمْ عَلَى النَّارِ</a:t>
            </a:r>
            <a:r>
              <a:rPr lang="ar-AE" sz="3600" b="1" dirty="0">
                <a:solidFill>
                  <a:srgbClr val="725945"/>
                </a:solidFill>
                <a:latin typeface="Elif1"/>
              </a:rPr>
              <a:t>﴿١٧٥﴾</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﴾175﴿Onlar, doğru yol karşılığında sapkınlığı, mağfiret karşılığında azabı satın almış kimselerdir. Ateşe ne kadar da dayanıklılarmış!</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dirty="0" smtClean="0">
                <a:solidFill>
                  <a:srgbClr val="725945"/>
                </a:solidFill>
                <a:latin typeface="Helvetica Neue"/>
                <a:hlinkClick r:id="rId2"/>
              </a:rPr>
              <a:t>175</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421581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2351977"/>
            <a:ext cx="12192000" cy="1262953"/>
          </a:xfrm>
        </p:spPr>
        <p:txBody>
          <a:bodyPr>
            <a:normAutofit fontScale="90000"/>
          </a:bodyPr>
          <a:lstStyle/>
          <a:p>
            <a:r>
              <a:rPr lang="ar-AE" sz="3600" b="0" i="0" dirty="0" smtClean="0">
                <a:solidFill>
                  <a:srgbClr val="725945"/>
                </a:solidFill>
                <a:effectLst/>
                <a:latin typeface="Elif1"/>
              </a:rPr>
              <a:t>اَلَمْ تَرَ اِلَى الَّذٖى حَٓاجَّ اِبْرٰهٖيمَ فٖى رَبِّهٖٓ اَنْ اٰتٰيهُ اللّٰهُ الْمُلْكَۘ اِذْ قَالَ اِبْرٰهٖيمُ رَبِّىَ الَّذٖى يُحْيٖ وَيُمٖيتُۙ قَالَ</a:t>
            </a:r>
            <a:r>
              <a:rPr lang="tr-TR" sz="3600" b="0" i="0" dirty="0" smtClean="0">
                <a:solidFill>
                  <a:srgbClr val="725945"/>
                </a:solidFill>
                <a:effectLst/>
                <a:latin typeface="Elif1"/>
              </a:rPr>
              <a:t/>
            </a:r>
            <a:br>
              <a:rPr lang="tr-TR" sz="3600" b="0" i="0" dirty="0" smtClean="0">
                <a:solidFill>
                  <a:srgbClr val="725945"/>
                </a:solidFill>
                <a:effectLst/>
                <a:latin typeface="Elif1"/>
              </a:rPr>
            </a:br>
            <a:r>
              <a:rPr lang="tr-TR" sz="3600" dirty="0">
                <a:solidFill>
                  <a:srgbClr val="725945"/>
                </a:solidFill>
                <a:latin typeface="Elif1"/>
              </a:rPr>
              <a:t/>
            </a:r>
            <a:br>
              <a:rPr lang="tr-TR" sz="3600" dirty="0">
                <a:solidFill>
                  <a:srgbClr val="725945"/>
                </a:solidFill>
                <a:latin typeface="Elif1"/>
              </a:rPr>
            </a:br>
            <a:r>
              <a:rPr lang="ar-AE" sz="3600" b="0" i="0" dirty="0" smtClean="0">
                <a:solidFill>
                  <a:srgbClr val="725945"/>
                </a:solidFill>
                <a:effectLst/>
                <a:latin typeface="Elif1"/>
              </a:rPr>
              <a:t> اَنَا۬ اُحْيٖ وَاُمٖيتُۜ قَالَ اِبْرٰهٖيمُ فَاِنَّ اللّٰهَ يَاْتٖى بِالشَّمْسِ مِنَ الْمَشْرِقِ فَاْتِ بِهَا مِنَ الْمَغْرِبِ فَبُهِتَ الَّذٖى</a:t>
            </a:r>
            <a:r>
              <a:rPr lang="tr-TR" sz="3600" b="0" i="0" dirty="0" smtClean="0">
                <a:solidFill>
                  <a:srgbClr val="725945"/>
                </a:solidFill>
                <a:effectLst/>
                <a:latin typeface="Elif1"/>
              </a:rPr>
              <a:t/>
            </a:r>
            <a:br>
              <a:rPr lang="tr-TR" sz="3600" b="0" i="0" dirty="0" smtClean="0">
                <a:solidFill>
                  <a:srgbClr val="725945"/>
                </a:solidFill>
                <a:effectLst/>
                <a:latin typeface="Elif1"/>
              </a:rPr>
            </a:br>
            <a:r>
              <a:rPr lang="tr-TR" sz="3600" dirty="0">
                <a:solidFill>
                  <a:srgbClr val="725945"/>
                </a:solidFill>
                <a:latin typeface="Elif1"/>
              </a:rPr>
              <a:t/>
            </a:r>
            <a:br>
              <a:rPr lang="tr-TR" sz="3600" dirty="0">
                <a:solidFill>
                  <a:srgbClr val="725945"/>
                </a:solidFill>
                <a:latin typeface="Elif1"/>
              </a:rPr>
            </a:br>
            <a:r>
              <a:rPr lang="ar-AE" sz="3600" b="0" i="0" dirty="0" smtClean="0">
                <a:solidFill>
                  <a:srgbClr val="725945"/>
                </a:solidFill>
                <a:effectLst/>
                <a:latin typeface="Elif1"/>
              </a:rPr>
              <a:t> كَفَرَۜ وَاللّٰهُ لَا يَهْدِى الْقَوْمَ الظَّالِمٖينَۚ</a:t>
            </a:r>
            <a:r>
              <a:rPr lang="ar-AE" sz="3600" b="1" i="0" u="none" strike="noStrike" dirty="0" smtClean="0">
                <a:solidFill>
                  <a:srgbClr val="725945"/>
                </a:solidFill>
                <a:effectLst/>
                <a:latin typeface="Elif1"/>
              </a:rPr>
              <a:t>﴿٢٥٨﴾</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b="1" i="1" dirty="0"/>
              <a:t>﴾258﴿Allah’ın kendisine verdiği iktidara dayanarak rabbi hakkında </a:t>
            </a:r>
            <a:r>
              <a:rPr lang="tr-TR" b="1" i="1" dirty="0" err="1"/>
              <a:t>İbrâhim</a:t>
            </a:r>
            <a:r>
              <a:rPr lang="tr-TR" b="1" i="1" dirty="0"/>
              <a:t> ile tartışmaya giren kimseyi görmedin mi? </a:t>
            </a:r>
            <a:r>
              <a:rPr lang="tr-TR" b="1" i="1" dirty="0" err="1"/>
              <a:t>İbrâhim</a:t>
            </a:r>
            <a:r>
              <a:rPr lang="tr-TR" b="1" i="1" dirty="0"/>
              <a:t> “Rabbim hayat veren ve öldürendir” deyince o, “Hayat veren ve öldüren benim” dedi. </a:t>
            </a:r>
            <a:r>
              <a:rPr lang="tr-TR" b="1" i="1" dirty="0" err="1"/>
              <a:t>İbrâhim</a:t>
            </a:r>
            <a:r>
              <a:rPr lang="tr-TR" b="1" i="1" dirty="0"/>
              <a:t> “Allah güneşi doğudan getirmektedir, hadi sen de onu batıdan getir” dedi. Bunun üzerine inkârcı ne diyeceğini bilemedi. Allah zalimler topluluğuna rehberlik etmez.</a:t>
            </a:r>
            <a:endParaRPr lang="tr-TR" sz="32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smtClean="0">
                <a:solidFill>
                  <a:srgbClr val="725945"/>
                </a:solidFill>
                <a:effectLst/>
                <a:latin typeface="Helvetica Neue"/>
                <a:hlinkClick r:id="rId2"/>
              </a:rPr>
              <a:t>258.Ayet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246848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2351977"/>
            <a:ext cx="12192000" cy="1262953"/>
          </a:xfrm>
        </p:spPr>
        <p:txBody>
          <a:bodyPr>
            <a:normAutofit fontScale="90000"/>
          </a:bodyPr>
          <a:lstStyle/>
          <a:p>
            <a:r>
              <a:rPr lang="ar-AE" sz="3600" b="0" i="0" dirty="0" smtClean="0">
                <a:solidFill>
                  <a:srgbClr val="725945"/>
                </a:solidFill>
                <a:effectLst/>
                <a:latin typeface="Elif1"/>
              </a:rPr>
              <a:t>يَٓا اَيُّهَا الَّذٖينَ اٰمَنُوا لَا تُبْطِلُوا صَدَقَاتِكُمْ بِالْمَنِّ وَالْاَذٰىۙ كَالَّذٖى يُنْفِقُ مَالَهُ رِئَٓاءَ النَّاسِ وَلَا يُؤْمِنُ بِاللّٰهِ</a:t>
            </a:r>
            <a:r>
              <a:rPr lang="tr-TR" sz="3600" b="0" i="0" dirty="0" smtClean="0">
                <a:solidFill>
                  <a:srgbClr val="725945"/>
                </a:solidFill>
                <a:effectLst/>
                <a:latin typeface="Elif1"/>
              </a:rPr>
              <a:t/>
            </a:r>
            <a:br>
              <a:rPr lang="tr-TR" sz="3600" b="0" i="0" dirty="0" smtClean="0">
                <a:solidFill>
                  <a:srgbClr val="725945"/>
                </a:solidFill>
                <a:effectLst/>
                <a:latin typeface="Elif1"/>
              </a:rPr>
            </a:br>
            <a:r>
              <a:rPr lang="tr-TR" sz="3600" dirty="0">
                <a:solidFill>
                  <a:srgbClr val="725945"/>
                </a:solidFill>
                <a:latin typeface="Elif1"/>
              </a:rPr>
              <a:t/>
            </a:r>
            <a:br>
              <a:rPr lang="tr-TR" sz="3600" dirty="0">
                <a:solidFill>
                  <a:srgbClr val="725945"/>
                </a:solidFill>
                <a:latin typeface="Elif1"/>
              </a:rPr>
            </a:br>
            <a:r>
              <a:rPr lang="ar-AE" sz="3600" b="0" i="0" dirty="0" smtClean="0">
                <a:solidFill>
                  <a:srgbClr val="725945"/>
                </a:solidFill>
                <a:effectLst/>
                <a:latin typeface="Elif1"/>
              </a:rPr>
              <a:t> وَالْيَوْمِ الْاٰخِرِۜ فَمَثَلُهُ كَمَثَلِ صَفْوَانٍ عَلَيْهِ تُرَابٌ فَاَصَابَهُ وَابِلٌ فَتَرَكَهُ صَلْدًاۜ لَا يَقْدِرُونَ عَلٰى شَىْءٍ</a:t>
            </a:r>
            <a:r>
              <a:rPr lang="tr-TR" sz="3600" b="0" i="0" dirty="0" smtClean="0">
                <a:solidFill>
                  <a:srgbClr val="725945"/>
                </a:solidFill>
                <a:effectLst/>
                <a:latin typeface="Elif1"/>
              </a:rPr>
              <a:t/>
            </a:r>
            <a:br>
              <a:rPr lang="tr-TR" sz="3600" b="0" i="0" dirty="0" smtClean="0">
                <a:solidFill>
                  <a:srgbClr val="725945"/>
                </a:solidFill>
                <a:effectLst/>
                <a:latin typeface="Elif1"/>
              </a:rPr>
            </a:br>
            <a:r>
              <a:rPr lang="tr-TR" sz="3600" dirty="0">
                <a:solidFill>
                  <a:srgbClr val="725945"/>
                </a:solidFill>
                <a:latin typeface="Elif1"/>
              </a:rPr>
              <a:t/>
            </a:r>
            <a:br>
              <a:rPr lang="tr-TR" sz="3600" dirty="0">
                <a:solidFill>
                  <a:srgbClr val="725945"/>
                </a:solidFill>
                <a:latin typeface="Elif1"/>
              </a:rPr>
            </a:br>
            <a:r>
              <a:rPr lang="ar-AE" sz="3600" b="0" i="0" dirty="0" smtClean="0">
                <a:solidFill>
                  <a:srgbClr val="725945"/>
                </a:solidFill>
                <a:effectLst/>
                <a:latin typeface="Elif1"/>
              </a:rPr>
              <a:t> مِمَّا كَسَبُواۜ وَاللّٰهُ لَا يَهْدِى الْقَوْمَ الْكَافِرٖينَ</a:t>
            </a:r>
            <a:r>
              <a:rPr lang="ar-AE" sz="3600" b="1" i="0" u="none" strike="noStrike" dirty="0" smtClean="0">
                <a:solidFill>
                  <a:srgbClr val="725945"/>
                </a:solidFill>
                <a:effectLst/>
                <a:latin typeface="Elif1"/>
              </a:rPr>
              <a:t>﴿٢٦٤﴾</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sz="2000" b="1" i="1" dirty="0"/>
              <a:t>﴾264﴿Ey iman edenler! Allah’a ve </a:t>
            </a:r>
            <a:r>
              <a:rPr lang="tr-TR" sz="2000" b="1" i="1" dirty="0" err="1"/>
              <a:t>âhiret</a:t>
            </a:r>
            <a:r>
              <a:rPr lang="tr-TR" sz="2000" b="1" i="1" dirty="0"/>
              <a:t> gününe inanmadığı halde malını insanlara gösteriş yapmak için harcayan kimse gibi sadakalarınızı başa kakmak ve incitmek suretiyle boşa çıkarmayın. O kimsenin misali, üzerinde toprak bulunan düzgün ve yalçın bir kayadır; kayanın üzerine şiddetli bir yağmur yağmış, onu çıplak halde bırakmıştır. Bu gibilerin kazandıkları hiçbir şeyden istifadeleri olmaz ve Allah, inkârcı topluluğa hidayet vermez.</a:t>
            </a:r>
            <a:endParaRPr lang="tr-TR" sz="28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smtClean="0">
                <a:solidFill>
                  <a:srgbClr val="725945"/>
                </a:solidFill>
                <a:effectLst/>
                <a:latin typeface="Helvetica Neue"/>
                <a:hlinkClick r:id="rId2"/>
              </a:rPr>
              <a:t>264.Ayet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921425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1" y="1839021"/>
            <a:ext cx="12192000" cy="1262953"/>
          </a:xfrm>
        </p:spPr>
        <p:txBody>
          <a:bodyPr>
            <a:noAutofit/>
          </a:bodyPr>
          <a:lstStyle/>
          <a:p>
            <a:r>
              <a:rPr lang="ar-AE" sz="3600" dirty="0">
                <a:solidFill>
                  <a:srgbClr val="725945"/>
                </a:solidFill>
                <a:latin typeface="Elif1"/>
              </a:rPr>
              <a:t>لَيْسَ عَلَيْكَ هُدٰيهُمْ وَلٰكِنَّ اللّٰهَ يَهْدٖي مَنْ يَشَٓاءُؕ وَمَا تُنْفِقُوا مِنْ خَيْرٍ فَلِاَنْفُسِكُمْؕ وَمَا تُنْفِقُونَ </a:t>
            </a:r>
            <a:r>
              <a:rPr lang="ar-AE" sz="3600" dirty="0" smtClean="0">
                <a:solidFill>
                  <a:srgbClr val="725945"/>
                </a:solidFill>
                <a:latin typeface="Elif1"/>
              </a:rPr>
              <a:t>اِلَّا</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ابْتِغَٓاءَ وَجْهِ اللّٰهِؕ وَمَا تُنْفِقُوا مِنْ خَيْرٍ يُوَفَّ اِلَيْكُمْ وَاَنْتُمْ لَا تُظْلَمُونَ</a:t>
            </a:r>
            <a:r>
              <a:rPr lang="ar-AE" sz="3600" b="1" dirty="0">
                <a:solidFill>
                  <a:srgbClr val="725945"/>
                </a:solidFill>
                <a:latin typeface="Elif1"/>
              </a:rPr>
              <a:t>﴿٢٧٢﴾</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1" y="4520358"/>
            <a:ext cx="12192000" cy="2225673"/>
          </a:xfrm>
        </p:spPr>
        <p:txBody>
          <a:bodyPr>
            <a:normAutofit/>
          </a:bodyPr>
          <a:lstStyle/>
          <a:p>
            <a:r>
              <a:rPr lang="tr-TR" sz="2000" b="1" i="1" dirty="0"/>
              <a:t>﴾272﴿Onları doğru yola iletmek senin üzerine borç değildir, fakat Allah dilediğini doğru yola iletir. Hayır için yaptığınız her harcama kendiniz içindir. Verdiklerinizi ancak Allah rızası için verirsiniz. Hayır için yaptığınız her harcamanın karşılığını da hiçbir haksızlığa uğramaksızın tam olarak alacaksınız.</a:t>
            </a:r>
            <a:endParaRPr lang="tr-TR"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166302" y="0"/>
            <a:ext cx="3025698" cy="1446550"/>
          </a:xfrm>
          <a:prstGeom prst="rect">
            <a:avLst/>
          </a:prstGeom>
          <a:noFill/>
        </p:spPr>
        <p:txBody>
          <a:bodyPr wrap="square" rtlCol="0">
            <a:spAutoFit/>
          </a:bodyPr>
          <a:lstStyle/>
          <a:p>
            <a:pPr algn="l"/>
            <a:r>
              <a:rPr lang="tr-TR" sz="2200" b="1" i="0" dirty="0">
                <a:solidFill>
                  <a:srgbClr val="725945"/>
                </a:solidFill>
                <a:effectLst/>
                <a:latin typeface="inherit"/>
              </a:rPr>
              <a:t>Bakara Suresi-2.sure </a:t>
            </a:r>
          </a:p>
          <a:p>
            <a:r>
              <a:rPr lang="tr-TR" sz="2200" b="1" i="0" u="none" strike="noStrike" dirty="0" smtClean="0">
                <a:solidFill>
                  <a:srgbClr val="725945"/>
                </a:solidFill>
                <a:effectLst/>
                <a:latin typeface="Helvetica Neue"/>
                <a:hlinkClick r:id="rId2"/>
              </a:rPr>
              <a:t>272.Ayet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Tree>
    <p:extLst>
      <p:ext uri="{BB962C8B-B14F-4D97-AF65-F5344CB8AC3E}">
        <p14:creationId xmlns:p14="http://schemas.microsoft.com/office/powerpoint/2010/main" val="953837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1653213"/>
          </a:xfrm>
        </p:spPr>
        <p:txBody>
          <a:bodyPr>
            <a:normAutofit/>
          </a:bodyPr>
          <a:lstStyle/>
          <a:p>
            <a:r>
              <a:rPr lang="tr-TR" sz="2000" b="1" i="1" u="none" strike="noStrike" dirty="0">
                <a:solidFill>
                  <a:srgbClr val="725945"/>
                </a:solidFill>
                <a:effectLst/>
                <a:latin typeface="Helvetica Neue"/>
              </a:rPr>
              <a:t>﴾3-4﴿</a:t>
            </a:r>
            <a:r>
              <a:rPr lang="tr-TR" sz="2000" b="1" i="1" dirty="0">
                <a:solidFill>
                  <a:srgbClr val="4A4A4A"/>
                </a:solidFill>
                <a:effectLst/>
                <a:latin typeface="Helvetica Neue"/>
              </a:rPr>
              <a:t>O sana kitabı, gerçeğin ta kendisi ve öncekileri doğrulayıcı olarak indirmiştir; daha önce insanlara doğru yolu göstermek üzere Tevrat ve İncil’i indirmişti; </a:t>
            </a:r>
            <a:r>
              <a:rPr lang="tr-TR" sz="2000" b="1" i="1" dirty="0" err="1">
                <a:solidFill>
                  <a:srgbClr val="4A4A4A"/>
                </a:solidFill>
                <a:effectLst/>
                <a:latin typeface="Helvetica Neue"/>
              </a:rPr>
              <a:t>furkanı</a:t>
            </a:r>
            <a:r>
              <a:rPr lang="tr-TR" sz="2000" b="1" i="1" dirty="0">
                <a:solidFill>
                  <a:srgbClr val="4A4A4A"/>
                </a:solidFill>
                <a:effectLst/>
                <a:latin typeface="Helvetica Neue"/>
              </a:rPr>
              <a:t> da indirdi. Bilinmeli ki Allah’ın </a:t>
            </a:r>
            <a:r>
              <a:rPr lang="tr-TR" sz="2000" b="1" i="1" dirty="0" err="1">
                <a:solidFill>
                  <a:srgbClr val="4A4A4A"/>
                </a:solidFill>
                <a:effectLst/>
                <a:latin typeface="Helvetica Neue"/>
              </a:rPr>
              <a:t>âyetlerini</a:t>
            </a:r>
            <a:r>
              <a:rPr lang="tr-TR" sz="2000" b="1" i="1" dirty="0">
                <a:solidFill>
                  <a:srgbClr val="4A4A4A"/>
                </a:solidFill>
                <a:effectLst/>
                <a:latin typeface="Helvetica Neue"/>
              </a:rPr>
              <a:t> inkâr edenler için şiddetli bir azap vardır. Allah suçlunun hakkından gelen mutlak güç sahibidir.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30779"/>
            <a:ext cx="375052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3 - 4.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7412"/>
            <a:ext cx="12192000" cy="1635760"/>
          </a:xfrm>
        </p:spPr>
        <p:txBody>
          <a:bodyPr>
            <a:noAutofit/>
          </a:bodyPr>
          <a:lstStyle/>
          <a:p>
            <a:pPr rtl="1"/>
            <a:r>
              <a:rPr lang="ar-AE" sz="3600" b="0" i="0" dirty="0">
                <a:solidFill>
                  <a:srgbClr val="725945"/>
                </a:solidFill>
                <a:effectLst/>
                <a:latin typeface="Elif1"/>
              </a:rPr>
              <a:t>نَزَّلَ عَلَيْكَ الْكِتَابَ بِالْحَقِّ مُصَدِّقًا لِمَا بَيْنَ يَدَيْهِ وَاَنْزَلَ التَّوْرٰيةَ وَالْاِنْجٖيلَۙ</a:t>
            </a:r>
            <a:r>
              <a:rPr lang="ar-AE" sz="3600" b="1" i="0" u="none" strike="noStrike" dirty="0">
                <a:solidFill>
                  <a:srgbClr val="725945"/>
                </a:solidFill>
                <a:effectLst/>
                <a:latin typeface="Elif1"/>
              </a:rPr>
              <a:t>﴿٣﴾</a:t>
            </a:r>
            <a:r>
              <a:rPr lang="tr-TR" sz="3600" b="1" i="0" u="none" strike="noStrike" dirty="0">
                <a:solidFill>
                  <a:srgbClr val="725945"/>
                </a:solidFill>
                <a:effectLst/>
                <a:latin typeface="Elif1"/>
              </a:rPr>
              <a:t/>
            </a:r>
            <a:br>
              <a:rPr lang="tr-TR" sz="3600" b="1" i="0" u="none" strike="noStrike" dirty="0">
                <a:solidFill>
                  <a:srgbClr val="725945"/>
                </a:solidFill>
                <a:effectLst/>
                <a:latin typeface="Elif1"/>
              </a:rPr>
            </a:br>
            <a:r>
              <a:rPr lang="ar-AE" sz="3600" b="0" i="0" dirty="0">
                <a:solidFill>
                  <a:srgbClr val="725945"/>
                </a:solidFill>
                <a:effectLst/>
                <a:latin typeface="Elif1"/>
              </a:rPr>
              <a:t/>
            </a:r>
            <a:br>
              <a:rPr lang="ar-AE" sz="3600" b="0" i="0" dirty="0">
                <a:solidFill>
                  <a:srgbClr val="725945"/>
                </a:solidFill>
                <a:effectLst/>
                <a:latin typeface="Elif1"/>
              </a:rPr>
            </a:br>
            <a:r>
              <a:rPr lang="ar-AE" sz="3600" b="0" i="0" dirty="0">
                <a:solidFill>
                  <a:srgbClr val="725945"/>
                </a:solidFill>
                <a:effectLst/>
                <a:latin typeface="Elif1"/>
              </a:rPr>
              <a:t>مِنْ قَبْلُ هُدًى لِلنَّاسِ وَاَنْزَلَ الْفُرْقَانَؕ اِنَّ الَّذٖينَ كَفَرُوا بِاٰيَاتِ اللّٰهِ لَهُمْ عَذَابٌ شَدٖيدٌؕ وَاللّٰهُ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عَزٖيزٌ ذُو انْتِقَامٍ</a:t>
            </a:r>
            <a:r>
              <a:rPr lang="ar-AE" sz="3600" b="1" i="0" u="none" strike="noStrike" dirty="0">
                <a:solidFill>
                  <a:srgbClr val="725945"/>
                </a:solidFill>
                <a:effectLst/>
                <a:latin typeface="Elif1"/>
              </a:rPr>
              <a:t>﴿٤﴾</a:t>
            </a:r>
            <a:endParaRPr lang="ar-AE" sz="3600" b="0" i="0" dirty="0">
              <a:solidFill>
                <a:srgbClr val="725945"/>
              </a:solidFill>
              <a:effectLst/>
              <a:latin typeface="Elif1"/>
            </a:endParaRPr>
          </a:p>
        </p:txBody>
      </p:sp>
    </p:spTree>
    <p:extLst>
      <p:ext uri="{BB962C8B-B14F-4D97-AF65-F5344CB8AC3E}">
        <p14:creationId xmlns:p14="http://schemas.microsoft.com/office/powerpoint/2010/main" val="84865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1653213"/>
          </a:xfrm>
        </p:spPr>
        <p:txBody>
          <a:bodyPr>
            <a:normAutofit/>
          </a:bodyPr>
          <a:lstStyle/>
          <a:p>
            <a:r>
              <a:rPr lang="tr-TR" b="1" i="1" dirty="0"/>
              <a:t>﴾88﴿Ebedî olarak bu lânetin içine gömülüp gideceklerdir. Ne azapları hafifletilecek ne de kendilerine fırsat tanınacaktır.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30779"/>
            <a:ext cx="375052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smtClean="0">
                <a:solidFill>
                  <a:srgbClr val="725945"/>
                </a:solidFill>
                <a:latin typeface="Helvetica Neue"/>
                <a:hlinkClick r:id="rId2"/>
              </a:rPr>
              <a:t>88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7412"/>
            <a:ext cx="12192000" cy="780754"/>
          </a:xfrm>
        </p:spPr>
        <p:txBody>
          <a:bodyPr>
            <a:noAutofit/>
          </a:bodyPr>
          <a:lstStyle/>
          <a:p>
            <a:pPr rtl="1"/>
            <a:r>
              <a:rPr lang="ar-AE" sz="4800" dirty="0">
                <a:solidFill>
                  <a:srgbClr val="725945"/>
                </a:solidFill>
                <a:latin typeface="Elif1"/>
              </a:rPr>
              <a:t>خَالِدٖينَ فٖيهَاۚ لَا يُخَفَّفُ عَنْهُمُ الْعَذَابُ وَلَا هُمْ يُنْظَرُونَۙ</a:t>
            </a:r>
            <a:r>
              <a:rPr lang="ar-AE" sz="4800" b="1" dirty="0">
                <a:solidFill>
                  <a:srgbClr val="725945"/>
                </a:solidFill>
                <a:latin typeface="Elif1"/>
              </a:rPr>
              <a:t>﴿٨٨﴾</a:t>
            </a:r>
            <a:endParaRPr lang="ar-AE" sz="4800" b="0" i="0" dirty="0">
              <a:solidFill>
                <a:srgbClr val="725945"/>
              </a:solidFill>
              <a:effectLst/>
              <a:latin typeface="Elif1"/>
            </a:endParaRPr>
          </a:p>
        </p:txBody>
      </p:sp>
    </p:spTree>
    <p:extLst>
      <p:ext uri="{BB962C8B-B14F-4D97-AF65-F5344CB8AC3E}">
        <p14:creationId xmlns:p14="http://schemas.microsoft.com/office/powerpoint/2010/main" val="3762085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1653213"/>
          </a:xfrm>
        </p:spPr>
        <p:txBody>
          <a:bodyPr>
            <a:normAutofit/>
          </a:bodyPr>
          <a:lstStyle/>
          <a:p>
            <a:r>
              <a:rPr lang="tr-TR" b="1" i="1" dirty="0"/>
              <a:t>﴾98﴿De ki: “Ey </a:t>
            </a:r>
            <a:r>
              <a:rPr lang="tr-TR" b="1" i="1" dirty="0" err="1"/>
              <a:t>Ehl</a:t>
            </a:r>
            <a:r>
              <a:rPr lang="tr-TR" b="1" i="1" dirty="0"/>
              <a:t>-i kitap! Allah yaptıklarınızı görüp dururken niçin Allah’ın </a:t>
            </a:r>
            <a:r>
              <a:rPr lang="tr-TR" b="1" i="1" dirty="0" err="1"/>
              <a:t>âyetlerini</a:t>
            </a:r>
            <a:r>
              <a:rPr lang="tr-TR" b="1" i="1" dirty="0"/>
              <a:t> inkâr edersiniz?”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30779"/>
            <a:ext cx="375052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a:solidFill>
                  <a:srgbClr val="725945"/>
                </a:solidFill>
                <a:latin typeface="Helvetica Neue"/>
                <a:hlinkClick r:id="rId2"/>
              </a:rPr>
              <a:t>9</a:t>
            </a:r>
            <a:r>
              <a:rPr lang="tr-TR" sz="2200" b="1" dirty="0" smtClean="0">
                <a:solidFill>
                  <a:srgbClr val="725945"/>
                </a:solidFill>
                <a:latin typeface="Helvetica Neue"/>
                <a:hlinkClick r:id="rId2"/>
              </a:rPr>
              <a:t>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7412"/>
            <a:ext cx="12192000" cy="780754"/>
          </a:xfrm>
        </p:spPr>
        <p:txBody>
          <a:bodyPr>
            <a:noAutofit/>
          </a:bodyPr>
          <a:lstStyle/>
          <a:p>
            <a:pPr rtl="1"/>
            <a:r>
              <a:rPr lang="ar-AE" sz="4400" dirty="0">
                <a:solidFill>
                  <a:srgbClr val="725945"/>
                </a:solidFill>
                <a:latin typeface="Elif1"/>
              </a:rPr>
              <a:t>قُلْ يَٓا اَهْلَ الْكِتَابِ لِمَ تَكْفُرُونَ بِاٰيَاتِ اللّٰهِࣗ وَاللّٰهُ شَهٖيدٌ عَلٰى مَا تَعْمَلُونَ</a:t>
            </a:r>
            <a:r>
              <a:rPr lang="ar-AE" sz="4400" b="1" dirty="0">
                <a:solidFill>
                  <a:srgbClr val="725945"/>
                </a:solidFill>
                <a:latin typeface="Elif1"/>
              </a:rPr>
              <a:t>﴿٩٨﴾</a:t>
            </a:r>
            <a:endParaRPr lang="ar-AE" sz="4400" b="0" i="0" dirty="0">
              <a:solidFill>
                <a:srgbClr val="725945"/>
              </a:solidFill>
              <a:effectLst/>
              <a:latin typeface="Elif1"/>
            </a:endParaRPr>
          </a:p>
        </p:txBody>
      </p:sp>
    </p:spTree>
    <p:extLst>
      <p:ext uri="{BB962C8B-B14F-4D97-AF65-F5344CB8AC3E}">
        <p14:creationId xmlns:p14="http://schemas.microsoft.com/office/powerpoint/2010/main" val="1775623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1653213"/>
          </a:xfrm>
        </p:spPr>
        <p:txBody>
          <a:bodyPr>
            <a:normAutofit/>
          </a:bodyPr>
          <a:lstStyle/>
          <a:p>
            <a:r>
              <a:rPr lang="tr-TR" b="1" i="1" dirty="0"/>
              <a:t>﴾103﴿Hep birlikte Allah’ın ipine sımsıkı yapışın; bölünüp parçalanmayın. Allah’ın size olan nimetini hatırlayın. Hani siz birbirinize düşman idiniz de Allah gönüllerinizi birleştirdi ve O’nun nimeti sayesinde kardeş oldunuz. Siz bir ateş çukurunun tam kenarında iken oradan da sizi Allah kurtarmıştı. İşte Allah size </a:t>
            </a:r>
            <a:r>
              <a:rPr lang="tr-TR" b="1" i="1" dirty="0" err="1"/>
              <a:t>âyetlerini</a:t>
            </a:r>
            <a:r>
              <a:rPr lang="tr-TR" b="1" i="1" dirty="0"/>
              <a:t> böyle açıklıyor ki doğru yolu bulasınız.</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30779"/>
            <a:ext cx="375052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smtClean="0">
                <a:solidFill>
                  <a:srgbClr val="725945"/>
                </a:solidFill>
                <a:latin typeface="Helvetica Neue"/>
                <a:hlinkClick r:id="rId2"/>
              </a:rPr>
              <a:t>103.</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999510"/>
            <a:ext cx="12192000" cy="780754"/>
          </a:xfrm>
        </p:spPr>
        <p:txBody>
          <a:bodyPr>
            <a:noAutofit/>
          </a:bodyPr>
          <a:lstStyle/>
          <a:p>
            <a:pPr rtl="1"/>
            <a:r>
              <a:rPr lang="ar-AE" sz="3600" dirty="0">
                <a:solidFill>
                  <a:srgbClr val="725945"/>
                </a:solidFill>
                <a:latin typeface="Elif1"/>
              </a:rPr>
              <a:t>وَاعْتَصِمُوا بِحَبْلِ اللّٰهِ جَمٖيعًا وَلَا تَفَرَّقُواۖ وَاذْكُرُوا نِعْمَتَ اللّٰهِ عَلَيْكُمْ اِذْ كُنْتُمْ اَعْدَٓاءً </a:t>
            </a:r>
            <a:r>
              <a:rPr lang="ar-AE" sz="3600" dirty="0" smtClean="0">
                <a:solidFill>
                  <a:srgbClr val="725945"/>
                </a:solidFill>
                <a:latin typeface="Elif1"/>
              </a:rPr>
              <a:t>فَاَلَّفَ</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بَيْنَ قُلُوبِكُمْ فَاَصْبَحْتُمْ بِنِعْمَتِهٖٓ اِخْوَانًاۚ وَكُنْتُمْ عَلٰى شَفَا حُفْرَةٍ مِنَ النَّارِ فَاَنْقَذَكُمْ مِنْهَاۜ </a:t>
            </a:r>
            <a:r>
              <a:rPr lang="ar-AE" sz="3600" dirty="0" smtClean="0">
                <a:solidFill>
                  <a:srgbClr val="725945"/>
                </a:solidFill>
                <a:latin typeface="Elif1"/>
              </a:rPr>
              <a:t>كَذٰلِكَ</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يُبَيِّنُ اللّٰهُ لَكُمْ اٰيَاتِهٖ لَعَلَّكُمْ تَهْتَدُونَ</a:t>
            </a:r>
            <a:r>
              <a:rPr lang="ar-AE" sz="3600" b="1" dirty="0">
                <a:solidFill>
                  <a:srgbClr val="725945"/>
                </a:solidFill>
                <a:latin typeface="Elif1"/>
              </a:rPr>
              <a:t>﴿١٠٣﴾</a:t>
            </a:r>
            <a:endParaRPr lang="ar-AE" sz="3600" b="0" i="0" dirty="0">
              <a:solidFill>
                <a:srgbClr val="725945"/>
              </a:solidFill>
              <a:effectLst/>
              <a:latin typeface="Elif1"/>
            </a:endParaRPr>
          </a:p>
        </p:txBody>
      </p:sp>
    </p:spTree>
    <p:extLst>
      <p:ext uri="{BB962C8B-B14F-4D97-AF65-F5344CB8AC3E}">
        <p14:creationId xmlns:p14="http://schemas.microsoft.com/office/powerpoint/2010/main" val="331809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91470"/>
            <a:ext cx="12192000" cy="1653213"/>
          </a:xfrm>
        </p:spPr>
        <p:txBody>
          <a:bodyPr>
            <a:normAutofit/>
          </a:bodyPr>
          <a:lstStyle/>
          <a:p>
            <a:r>
              <a:rPr lang="tr-TR" b="1" i="1" dirty="0"/>
              <a:t>﴾138﴿Bu Kur’an insanlara bir açıklama, </a:t>
            </a:r>
            <a:r>
              <a:rPr lang="tr-TR" b="1" i="1" dirty="0" err="1"/>
              <a:t>takvâ</a:t>
            </a:r>
            <a:r>
              <a:rPr lang="tr-TR" b="1" i="1" dirty="0"/>
              <a:t> sahipleri için de bir hidayet ve bir öğüttür.</a:t>
            </a:r>
            <a:endParaRPr lang="tr-TR" sz="134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441473" y="-30779"/>
            <a:ext cx="3750527" cy="1477328"/>
          </a:xfrm>
          <a:prstGeom prst="rect">
            <a:avLst/>
          </a:prstGeom>
          <a:noFill/>
        </p:spPr>
        <p:txBody>
          <a:bodyPr wrap="square" rtlCol="0">
            <a:spAutoFit/>
          </a:bodyPr>
          <a:lstStyle/>
          <a:p>
            <a:r>
              <a:rPr lang="tr-TR" sz="2400" b="1" i="0" dirty="0" err="1">
                <a:solidFill>
                  <a:srgbClr val="725945"/>
                </a:solidFill>
                <a:effectLst/>
                <a:latin typeface="Helvetica Neue"/>
              </a:rPr>
              <a:t>Âl</a:t>
            </a:r>
            <a:r>
              <a:rPr lang="tr-TR" sz="2400" b="1" i="0" dirty="0">
                <a:solidFill>
                  <a:srgbClr val="725945"/>
                </a:solidFill>
                <a:effectLst/>
                <a:latin typeface="Helvetica Neue"/>
              </a:rPr>
              <a:t>-i İmrân Suresi </a:t>
            </a:r>
            <a:r>
              <a:rPr lang="tr-TR" sz="2200" b="1" i="0" dirty="0">
                <a:solidFill>
                  <a:srgbClr val="725945"/>
                </a:solidFill>
                <a:effectLst/>
                <a:latin typeface="inherit"/>
              </a:rPr>
              <a:t>- 3.sure </a:t>
            </a:r>
          </a:p>
          <a:p>
            <a:r>
              <a:rPr lang="tr-TR" sz="2200" b="1" dirty="0" smtClean="0">
                <a:solidFill>
                  <a:srgbClr val="725945"/>
                </a:solidFill>
                <a:latin typeface="Helvetica Neue"/>
                <a:hlinkClick r:id="rId2"/>
              </a:rPr>
              <a:t>138.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7412"/>
            <a:ext cx="12192000" cy="780754"/>
          </a:xfrm>
        </p:spPr>
        <p:txBody>
          <a:bodyPr>
            <a:noAutofit/>
          </a:bodyPr>
          <a:lstStyle/>
          <a:p>
            <a:pPr rtl="1"/>
            <a:r>
              <a:rPr lang="ar-AE" sz="4400" dirty="0">
                <a:solidFill>
                  <a:srgbClr val="725945"/>
                </a:solidFill>
                <a:latin typeface="Elif1"/>
              </a:rPr>
              <a:t>هٰذَا بَيَانٌ لِلنَّاسِ وَهُدًى وَمَوْعِظَةٌ لِلْمُتَّقٖينَ</a:t>
            </a:r>
            <a:r>
              <a:rPr lang="ar-AE" sz="4400" b="1" dirty="0">
                <a:solidFill>
                  <a:srgbClr val="725945"/>
                </a:solidFill>
                <a:latin typeface="Elif1"/>
              </a:rPr>
              <a:t>﴿١٣٨﴾</a:t>
            </a:r>
            <a:endParaRPr lang="ar-AE" sz="4400" b="0" i="0" dirty="0">
              <a:solidFill>
                <a:srgbClr val="725945"/>
              </a:solidFill>
              <a:effectLst/>
              <a:latin typeface="Elif1"/>
            </a:endParaRPr>
          </a:p>
        </p:txBody>
      </p:sp>
    </p:spTree>
    <p:extLst>
      <p:ext uri="{BB962C8B-B14F-4D97-AF65-F5344CB8AC3E}">
        <p14:creationId xmlns:p14="http://schemas.microsoft.com/office/powerpoint/2010/main" val="1663550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20812"/>
            <a:ext cx="12192000" cy="1655519"/>
          </a:xfrm>
        </p:spPr>
        <p:txBody>
          <a:bodyPr>
            <a:normAutofit/>
          </a:bodyPr>
          <a:lstStyle/>
          <a:p>
            <a:r>
              <a:rPr lang="tr-TR" b="1" i="1" dirty="0"/>
              <a:t>﴾26﴿Allah size bilmediklerinizi açıklamak ve sizi, sizden öncekilerin yollarına iletmek, günahlarınızı bağışlamak istiyor. Allah hakkıyla bilmektedir, hikmet sahibidir.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smtClean="0">
                <a:solidFill>
                  <a:srgbClr val="725945"/>
                </a:solidFill>
                <a:latin typeface="Helvetica Neue"/>
                <a:hlinkClick r:id="rId2"/>
              </a:rPr>
              <a:t>26</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86801"/>
            <a:ext cx="12192000" cy="730843"/>
          </a:xfrm>
        </p:spPr>
        <p:txBody>
          <a:bodyPr>
            <a:noAutofit/>
          </a:bodyPr>
          <a:lstStyle/>
          <a:p>
            <a:r>
              <a:rPr lang="ar-AE" sz="3600" dirty="0">
                <a:solidFill>
                  <a:srgbClr val="725945"/>
                </a:solidFill>
                <a:latin typeface="Elif1"/>
              </a:rPr>
              <a:t>يُرٖيدُ اللّٰهُ لِيُبَيِّنَ لَكُمْ وَيَهْدِيَكُمْ سُنَنَ الَّذٖينَ مِنْ قَبْلِكُمْ وَيَتُوبَ عَلَيْكُمْؕ وَاللّٰهُ عَلٖيمٌ حَكٖيمٌ</a:t>
            </a:r>
            <a:r>
              <a:rPr lang="ar-AE" sz="3600" b="1" dirty="0">
                <a:solidFill>
                  <a:srgbClr val="725945"/>
                </a:solidFill>
                <a:latin typeface="Elif1"/>
              </a:rPr>
              <a:t>﴿٢٦﴾</a:t>
            </a:r>
            <a:endParaRPr lang="tr-TR" sz="3600" dirty="0"/>
          </a:p>
        </p:txBody>
      </p:sp>
    </p:spTree>
    <p:extLst>
      <p:ext uri="{BB962C8B-B14F-4D97-AF65-F5344CB8AC3E}">
        <p14:creationId xmlns:p14="http://schemas.microsoft.com/office/powerpoint/2010/main" val="835020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20812"/>
            <a:ext cx="12192000" cy="1655519"/>
          </a:xfrm>
        </p:spPr>
        <p:txBody>
          <a:bodyPr>
            <a:normAutofit/>
          </a:bodyPr>
          <a:lstStyle/>
          <a:p>
            <a:r>
              <a:rPr lang="tr-TR" b="1" i="1" dirty="0"/>
              <a:t>﴾98﴿Erkekler, kadınlar ve çocuklar içinden zayıf sayılanlar (yani) çaresiz kalanlar ve hiçbir kurtuluş yolu bulamayanlar müstesnadır.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smtClean="0">
                <a:solidFill>
                  <a:srgbClr val="725945"/>
                </a:solidFill>
                <a:latin typeface="Helvetica Neue"/>
                <a:hlinkClick r:id="rId2"/>
              </a:rPr>
              <a:t>98.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86801"/>
            <a:ext cx="12192000" cy="730843"/>
          </a:xfrm>
        </p:spPr>
        <p:txBody>
          <a:bodyPr>
            <a:noAutofit/>
          </a:bodyPr>
          <a:lstStyle/>
          <a:p>
            <a:r>
              <a:rPr lang="ar-AE" sz="3200" dirty="0">
                <a:solidFill>
                  <a:srgbClr val="725945"/>
                </a:solidFill>
                <a:latin typeface="Elif1"/>
              </a:rPr>
              <a:t>اِلَّا الْمُسْتَضْعَفٖينَ مِنَ الرِّجَالِ وَالنِّسَٓاءِ وَالْوِلْدَانِ لَا يَسْتَطٖيعُونَ حٖيلَةً وَلَا يَهْتَدُونَ سَبٖيلًا</a:t>
            </a:r>
            <a:r>
              <a:rPr lang="ar-AE" sz="3200" b="1" dirty="0">
                <a:solidFill>
                  <a:srgbClr val="725945"/>
                </a:solidFill>
                <a:latin typeface="Elif1"/>
              </a:rPr>
              <a:t>﴿٩٨﴾</a:t>
            </a:r>
            <a:endParaRPr lang="tr-TR" sz="3200" dirty="0"/>
          </a:p>
        </p:txBody>
      </p:sp>
    </p:spTree>
    <p:extLst>
      <p:ext uri="{BB962C8B-B14F-4D97-AF65-F5344CB8AC3E}">
        <p14:creationId xmlns:p14="http://schemas.microsoft.com/office/powerpoint/2010/main" val="1555297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37463"/>
            <a:ext cx="12192000" cy="1538868"/>
          </a:xfrm>
        </p:spPr>
        <p:txBody>
          <a:bodyPr>
            <a:normAutofit/>
          </a:bodyPr>
          <a:lstStyle/>
          <a:p>
            <a:r>
              <a:rPr lang="tr-TR" b="1" i="1" dirty="0"/>
              <a:t>﴾175﴿Allah’a iman edip O’na sımsıkı sarılanlara gelince, Allah onları, kendinden bir rahmet ve lütuf içine daldıracak ve onları kendine ulaştıran dosdoğru bir yola iletecektir.</a:t>
            </a:r>
            <a:endParaRPr lang="tr-TR" sz="931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3840" y="0"/>
            <a:ext cx="3058160" cy="1477328"/>
          </a:xfrm>
          <a:prstGeom prst="rect">
            <a:avLst/>
          </a:prstGeom>
          <a:noFill/>
        </p:spPr>
        <p:txBody>
          <a:bodyPr wrap="square" rtlCol="0">
            <a:spAutoFit/>
          </a:bodyPr>
          <a:lstStyle/>
          <a:p>
            <a:r>
              <a:rPr lang="tr-TR" sz="2400" b="1" i="0" dirty="0">
                <a:solidFill>
                  <a:srgbClr val="725945"/>
                </a:solidFill>
                <a:effectLst/>
                <a:latin typeface="Helvetica Neue"/>
              </a:rPr>
              <a:t>Nisâ Suresi </a:t>
            </a:r>
            <a:r>
              <a:rPr lang="tr-TR" sz="2200" b="1" i="0" dirty="0">
                <a:solidFill>
                  <a:srgbClr val="725945"/>
                </a:solidFill>
                <a:effectLst/>
                <a:latin typeface="inherit"/>
              </a:rPr>
              <a:t>- 4.Sure </a:t>
            </a:r>
          </a:p>
          <a:p>
            <a:r>
              <a:rPr lang="tr-TR" sz="2200" b="1" dirty="0" smtClean="0">
                <a:solidFill>
                  <a:srgbClr val="725945"/>
                </a:solidFill>
                <a:latin typeface="Helvetica Neue"/>
                <a:hlinkClick r:id="rId2"/>
              </a:rPr>
              <a:t>175</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433648"/>
            <a:ext cx="12192000" cy="730843"/>
          </a:xfrm>
        </p:spPr>
        <p:txBody>
          <a:bodyPr>
            <a:noAutofit/>
          </a:bodyPr>
          <a:lstStyle/>
          <a:p>
            <a:r>
              <a:rPr lang="ar-AE" sz="3600" dirty="0">
                <a:solidFill>
                  <a:srgbClr val="725945"/>
                </a:solidFill>
                <a:latin typeface="Elif1"/>
              </a:rPr>
              <a:t>فَاَمَّا الَّذٖينَ اٰمَنُوا بِاللّٰهِ وَاعْتَصَمُوا بِهٖ فَسَيُدْخِلُهُمْ فٖى رَحْمَةٍ مِنْهُ وَفَضْلٍۙ وَيَهْدٖيهِمْ اِلَيْهِ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صِرَاطًا </a:t>
            </a:r>
            <a:r>
              <a:rPr lang="ar-AE" sz="3600" dirty="0">
                <a:solidFill>
                  <a:srgbClr val="725945"/>
                </a:solidFill>
                <a:latin typeface="Elif1"/>
              </a:rPr>
              <a:t>مُسْتَقٖيمًاۜ</a:t>
            </a:r>
            <a:r>
              <a:rPr lang="ar-AE" sz="3600" b="1" dirty="0">
                <a:solidFill>
                  <a:srgbClr val="725945"/>
                </a:solidFill>
                <a:latin typeface="Elif1"/>
              </a:rPr>
              <a:t>﴿١٧٥﴾</a:t>
            </a:r>
            <a:endParaRPr lang="tr-TR" sz="3600" dirty="0"/>
          </a:p>
        </p:txBody>
      </p:sp>
    </p:spTree>
    <p:extLst>
      <p:ext uri="{BB962C8B-B14F-4D97-AF65-F5344CB8AC3E}">
        <p14:creationId xmlns:p14="http://schemas.microsoft.com/office/powerpoint/2010/main" val="3390785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dirty="0"/>
              <a:t>﴾46﴿Ardından o peygamberlerin yolu üzere, kendinden önce gelmiş olan Tevrat’ı tasdik edici olarak Meryem oğlu </a:t>
            </a:r>
            <a:r>
              <a:rPr lang="tr-TR" b="1" i="1" dirty="0" err="1"/>
              <a:t>Îsâ’yı</a:t>
            </a:r>
            <a:r>
              <a:rPr lang="tr-TR" b="1" i="1" dirty="0"/>
              <a:t> gönderdik. Ona da içinde hidayet ve nur bulunan, kendinden önce gelmiş olan Tevrat’ı tasdik edici, </a:t>
            </a:r>
            <a:r>
              <a:rPr lang="tr-TR" b="1" i="1" dirty="0" err="1"/>
              <a:t>takvâ</a:t>
            </a:r>
            <a:r>
              <a:rPr lang="tr-TR" b="1" i="1" dirty="0"/>
              <a:t> sahipleri için bir yol gösterici ve bir öğüt olarak İncil’i verdik.</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46</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600" dirty="0">
                <a:solidFill>
                  <a:srgbClr val="725945"/>
                </a:solidFill>
                <a:latin typeface="Elif1"/>
              </a:rPr>
              <a:t>وَقَفَّيْنَا عَلٰٓى اٰثَارِهِمْ بِعٖيسَى ابْنِ مَرْيَمَ مُصَدِّقًا لِمَا بَيْنَ يَدَيْهِ مِنَ التَّوْرٰيةِۖ وَاٰتَيْنَاهُ الْاِنْجٖيلَ </a:t>
            </a:r>
            <a:r>
              <a:rPr lang="ar-AE" sz="3600" dirty="0" smtClean="0">
                <a:solidFill>
                  <a:srgbClr val="725945"/>
                </a:solidFill>
                <a:latin typeface="Elif1"/>
              </a:rPr>
              <a:t>فٖيهِ</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هُدًى وَنُورٌۙ وَمُصَدِّقًا لِمَا بَيْنَ يَدَيْهِ مِنَ التَّوْرٰيةِ وَهُدًى وَمَوْعِظَةً لِلْمُتَّقٖينَ</a:t>
            </a:r>
            <a:r>
              <a:rPr lang="ar-AE" sz="3600" b="1" dirty="0">
                <a:solidFill>
                  <a:srgbClr val="725945"/>
                </a:solidFill>
                <a:latin typeface="Elif1"/>
              </a:rPr>
              <a:t>﴿٤٦﴾</a:t>
            </a:r>
            <a:endParaRPr lang="tr-TR" sz="3600" dirty="0"/>
          </a:p>
        </p:txBody>
      </p:sp>
    </p:spTree>
    <p:extLst>
      <p:ext uri="{BB962C8B-B14F-4D97-AF65-F5344CB8AC3E}">
        <p14:creationId xmlns:p14="http://schemas.microsoft.com/office/powerpoint/2010/main" val="3787118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dirty="0"/>
              <a:t>﴾51﴿Ey iman edenler! Yahudileri ve </a:t>
            </a:r>
            <a:r>
              <a:rPr lang="tr-TR" b="1" i="1" dirty="0" err="1"/>
              <a:t>hıristiyanları</a:t>
            </a:r>
            <a:r>
              <a:rPr lang="tr-TR" b="1" i="1" dirty="0"/>
              <a:t> veli edinmeyin. Onlar birbirlerinin velileridir. Sizden kim onları dost edinirse şüphesiz o da onlardandır. Allah zalimler topluluğunu hidayete erdirmez.</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51.</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600" dirty="0">
                <a:solidFill>
                  <a:srgbClr val="725945"/>
                </a:solidFill>
                <a:latin typeface="Elif1"/>
              </a:rPr>
              <a:t>يَٓا اَيُّهَا الَّذٖينَ اٰمَنُوا لَا تَتَّخِذُوا الْيَهُودَ وَالنَّصَارٰٓى اَوْلِيَٓاءَۘ بَعْضُهُمْ اَوْلِيَٓاءُ بَعْضٍؕ وَمَنْ </a:t>
            </a:r>
            <a:r>
              <a:rPr lang="ar-AE" sz="3600" dirty="0" smtClean="0">
                <a:solidFill>
                  <a:srgbClr val="725945"/>
                </a:solidFill>
                <a:latin typeface="Elif1"/>
              </a:rPr>
              <a:t>يَتَوَلَّهُمْ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مِنْكُمْ فَاِنَّهُ مِنْهُمْؕ اِنَّ اللّٰهَ لَا يَهْدِي الْقَوْمَ الظَّالِمٖينَ</a:t>
            </a:r>
            <a:r>
              <a:rPr lang="ar-AE" sz="3600" b="1" dirty="0">
                <a:solidFill>
                  <a:srgbClr val="725945"/>
                </a:solidFill>
                <a:latin typeface="Elif1"/>
              </a:rPr>
              <a:t>﴿٥١﴾</a:t>
            </a:r>
            <a:endParaRPr lang="tr-TR" sz="3600" dirty="0"/>
          </a:p>
        </p:txBody>
      </p:sp>
    </p:spTree>
    <p:extLst>
      <p:ext uri="{BB962C8B-B14F-4D97-AF65-F5344CB8AC3E}">
        <p14:creationId xmlns:p14="http://schemas.microsoft.com/office/powerpoint/2010/main" val="2365806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dirty="0"/>
              <a:t>﴾105﴿Ey iman edenler! Siz kendi sorumluluklarınıza dikkat edin. Siz doğru gittiğiniz takdirde yanlış yola sapanlar size zarar veremez. Hepinizin dönüşü Allah’adır ve yapmakta olduğunuz her şeyi o zaman Allah size bildirecektir.</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105</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600" dirty="0">
                <a:solidFill>
                  <a:srgbClr val="725945"/>
                </a:solidFill>
                <a:latin typeface="Elif1"/>
              </a:rPr>
              <a:t>يَٓا اَيُّهَا الَّذٖينَ اٰمَنُوا عَلَيْكُمْ اَنْفُسَكُمْۚ لَا يَضُرُّكُمْ مَنْ ضَلَّ اِذَا اهْتَدَيْتُمْۜ اِلَى اللّٰهِ مَرْجِعُكُمْ </a:t>
            </a:r>
            <a:r>
              <a:rPr lang="ar-AE" sz="3600" dirty="0" smtClean="0">
                <a:solidFill>
                  <a:srgbClr val="725945"/>
                </a:solidFill>
                <a:latin typeface="Elif1"/>
              </a:rPr>
              <a:t>جَمٖيعًا</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فَيُنَبِّئُكُمْ بِمَا كُنْتُمْ تَعْمَلُونَ</a:t>
            </a:r>
            <a:r>
              <a:rPr lang="ar-AE" sz="3600" b="1" dirty="0">
                <a:solidFill>
                  <a:srgbClr val="725945"/>
                </a:solidFill>
                <a:latin typeface="Elif1"/>
              </a:rPr>
              <a:t>﴿١٠٥﴾</a:t>
            </a:r>
            <a:endParaRPr lang="tr-TR" sz="3600" dirty="0"/>
          </a:p>
        </p:txBody>
      </p:sp>
    </p:spTree>
    <p:extLst>
      <p:ext uri="{BB962C8B-B14F-4D97-AF65-F5344CB8AC3E}">
        <p14:creationId xmlns:p14="http://schemas.microsoft.com/office/powerpoint/2010/main" val="2108547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847774"/>
            <a:ext cx="12192000" cy="2345506"/>
          </a:xfrm>
        </p:spPr>
        <p:txBody>
          <a:bodyPr>
            <a:normAutofit/>
          </a:bodyPr>
          <a:lstStyle/>
          <a:p>
            <a:r>
              <a:rPr lang="tr-TR" b="1" i="1" dirty="0"/>
              <a:t>﴾108﴿İşte bu, şahitliği gereğince yapmalarını sağlayacak veya yemin etmelerinden sonra yeminlerin reddedilmesinden korkmalarını önleyecek en uygun usuldür. Allah’a âsi olmaktan sakının ve iyi dinleyin. Allah yoldan çıkmış topluluğu doğruya eriştirmez.</a:t>
            </a:r>
            <a:endParaRPr lang="tr-TR" sz="160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54068" y="0"/>
            <a:ext cx="3337932" cy="1477328"/>
          </a:xfrm>
          <a:prstGeom prst="rect">
            <a:avLst/>
          </a:prstGeom>
          <a:noFill/>
        </p:spPr>
        <p:txBody>
          <a:bodyPr wrap="square" rtlCol="0">
            <a:spAutoFit/>
          </a:bodyPr>
          <a:lstStyle/>
          <a:p>
            <a:r>
              <a:rPr lang="tr-TR" sz="2400" b="1" i="0" dirty="0">
                <a:solidFill>
                  <a:srgbClr val="725945"/>
                </a:solidFill>
                <a:effectLst/>
                <a:latin typeface="Helvetica Neue"/>
              </a:rPr>
              <a:t>Mâide Suresi </a:t>
            </a:r>
            <a:r>
              <a:rPr lang="tr-TR" sz="2200" b="1" i="0" dirty="0">
                <a:solidFill>
                  <a:srgbClr val="725945"/>
                </a:solidFill>
                <a:effectLst/>
                <a:latin typeface="inherit"/>
              </a:rPr>
              <a:t>- 5.Sure </a:t>
            </a:r>
          </a:p>
          <a:p>
            <a:r>
              <a:rPr lang="tr-TR" sz="2200" b="1" dirty="0" smtClean="0">
                <a:solidFill>
                  <a:srgbClr val="725945"/>
                </a:solidFill>
                <a:latin typeface="Helvetica Neue"/>
                <a:hlinkClick r:id="rId2"/>
              </a:rPr>
              <a:t>108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3600" dirty="0">
                <a:solidFill>
                  <a:srgbClr val="725945"/>
                </a:solidFill>
                <a:latin typeface="Elif1"/>
              </a:rPr>
              <a:t>ذٰلِكَ اَدْنٰٓى اَنْ يَأْتُوا بِالشَّهَادَةِ عَلٰى وَجْهِهَٓا اَوْ يَخَافُٓوا اَنْ تُرَدَّ اَيْمَانٌ بَعْدَ اَيْمَانِهِمْؕ وَاتَّقُوا </a:t>
            </a:r>
            <a:r>
              <a:rPr lang="ar-AE" sz="3600" dirty="0" smtClean="0">
                <a:solidFill>
                  <a:srgbClr val="725945"/>
                </a:solidFill>
                <a:latin typeface="Elif1"/>
              </a:rPr>
              <a:t>اللّٰهَ</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وَاسْمَعُواؕ وَاللّٰهُ لَا يَهْدِي الْقَوْمَ الْفَاسِقٖينَࣖ</a:t>
            </a:r>
            <a:r>
              <a:rPr lang="ar-AE" sz="3600" b="1" dirty="0">
                <a:solidFill>
                  <a:srgbClr val="725945"/>
                </a:solidFill>
                <a:latin typeface="Elif1"/>
              </a:rPr>
              <a:t>﴿١٠٨﴾</a:t>
            </a:r>
            <a:endParaRPr lang="tr-TR" sz="3600" dirty="0"/>
          </a:p>
        </p:txBody>
      </p:sp>
    </p:spTree>
    <p:extLst>
      <p:ext uri="{BB962C8B-B14F-4D97-AF65-F5344CB8AC3E}">
        <p14:creationId xmlns:p14="http://schemas.microsoft.com/office/powerpoint/2010/main" val="4207243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75200"/>
            <a:ext cx="12192000" cy="2854960"/>
          </a:xfrm>
        </p:spPr>
        <p:txBody>
          <a:bodyPr>
            <a:normAutofit/>
          </a:bodyPr>
          <a:lstStyle/>
          <a:p>
            <a:r>
              <a:rPr lang="tr-TR" sz="3200" b="1" i="1" u="none" strike="noStrike" dirty="0">
                <a:solidFill>
                  <a:srgbClr val="725945"/>
                </a:solidFill>
                <a:effectLst/>
                <a:latin typeface="Helvetica Neue"/>
              </a:rPr>
              <a:t>﴾77﴿</a:t>
            </a:r>
            <a:r>
              <a:rPr lang="tr-TR" sz="3200" b="1" i="1" dirty="0">
                <a:solidFill>
                  <a:srgbClr val="4A4A4A"/>
                </a:solidFill>
                <a:effectLst/>
                <a:latin typeface="Helvetica Neue"/>
              </a:rPr>
              <a:t>Ayı doğarken görünce, “Rabbim budur” dedi. O da batınca, “Rabbim bana doğru yolu göstermezse elbette yolunu şaşırmış kimselerden olurum” dedi.</a:t>
            </a:r>
            <a:endParaRPr lang="tr-TR" sz="14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13076" y="0"/>
            <a:ext cx="3478924"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77.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982312"/>
            <a:ext cx="12192000" cy="1583848"/>
          </a:xfrm>
        </p:spPr>
        <p:txBody>
          <a:bodyPr>
            <a:noAutofit/>
          </a:bodyPr>
          <a:lstStyle/>
          <a:p>
            <a:r>
              <a:rPr lang="ar-AE" b="0" i="0" dirty="0">
                <a:solidFill>
                  <a:srgbClr val="725945"/>
                </a:solidFill>
                <a:effectLst/>
                <a:latin typeface="Elif1"/>
              </a:rPr>
              <a:t>فَلَمَّا رَاَ الْقَمَرَ بَازِغًا قَالَ هٰذَا رَبّٖىۚ فَلَمَّٓا اَفَلَ قَالَ لَئِنْ لَمْ</a:t>
            </a:r>
            <a:r>
              <a:rPr lang="tr-TR" b="0" i="0" dirty="0">
                <a:solidFill>
                  <a:srgbClr val="725945"/>
                </a:solidFill>
                <a:effectLst/>
                <a:latin typeface="Elif1"/>
              </a:rPr>
              <a:t/>
            </a:r>
            <a:br>
              <a:rPr lang="tr-TR" b="0" i="0" dirty="0">
                <a:solidFill>
                  <a:srgbClr val="725945"/>
                </a:solidFill>
                <a:effectLst/>
                <a:latin typeface="Elif1"/>
              </a:rPr>
            </a:br>
            <a:r>
              <a:rPr lang="tr-TR" b="0" i="0" dirty="0">
                <a:solidFill>
                  <a:srgbClr val="725945"/>
                </a:solidFill>
                <a:effectLst/>
                <a:latin typeface="Elif1"/>
              </a:rPr>
              <a:t/>
            </a:r>
            <a:br>
              <a:rPr lang="tr-TR" b="0" i="0" dirty="0">
                <a:solidFill>
                  <a:srgbClr val="725945"/>
                </a:solidFill>
                <a:effectLst/>
                <a:latin typeface="Elif1"/>
              </a:rPr>
            </a:br>
            <a:r>
              <a:rPr lang="ar-AE" b="0" i="0" dirty="0">
                <a:solidFill>
                  <a:srgbClr val="725945"/>
                </a:solidFill>
                <a:effectLst/>
                <a:latin typeface="Elif1"/>
              </a:rPr>
              <a:t> يَهْدِنٖى رَبّٖى لَاَكُونَنَّ مِنَ الْقَوْمِ الضَّٓالّٖينَ</a:t>
            </a:r>
            <a:r>
              <a:rPr lang="ar-AE" b="1" i="0" u="none" strike="noStrike" dirty="0">
                <a:solidFill>
                  <a:srgbClr val="725945"/>
                </a:solidFill>
                <a:effectLst/>
                <a:latin typeface="Elif1"/>
              </a:rPr>
              <a:t>﴿٧٧﴾</a:t>
            </a:r>
            <a:endParaRPr lang="tr-TR" sz="333300" dirty="0"/>
          </a:p>
        </p:txBody>
      </p:sp>
    </p:spTree>
    <p:extLst>
      <p:ext uri="{BB962C8B-B14F-4D97-AF65-F5344CB8AC3E}">
        <p14:creationId xmlns:p14="http://schemas.microsoft.com/office/powerpoint/2010/main" val="963102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6498"/>
            <a:ext cx="12192000" cy="2854960"/>
          </a:xfrm>
        </p:spPr>
        <p:txBody>
          <a:bodyPr>
            <a:normAutofit/>
          </a:bodyPr>
          <a:lstStyle/>
          <a:p>
            <a:r>
              <a:rPr lang="tr-TR" sz="2000" b="1" i="1" u="none" strike="noStrike" dirty="0">
                <a:solidFill>
                  <a:srgbClr val="725945"/>
                </a:solidFill>
                <a:effectLst/>
                <a:latin typeface="Helvetica Neue"/>
              </a:rPr>
              <a:t>﴾91﴿</a:t>
            </a:r>
            <a:r>
              <a:rPr lang="tr-TR" sz="2000" b="1" i="1" dirty="0">
                <a:solidFill>
                  <a:srgbClr val="4A4A4A"/>
                </a:solidFill>
                <a:effectLst/>
                <a:latin typeface="Helvetica Neue"/>
              </a:rPr>
              <a:t>Onlar Allah’ı gereği gibi takdir edip tanımadılar. Nitekim “Allah hiçbir insana hiçbir şey indirmedi” dediler. De ki: “Öyleyse Mûsâ’nın insanlara bir nur ve hidayet olarak getirdiği kitabı kim indirdi?” Siz onu kâğıtlara yazıp (istediğinizi) açıklıyor, çoğunu da gizliyorsunuz. Sizin de, atalarınızın da bilemediğiniz şeyler (Kur’an’da) size öğretilmiştir. (Resulüm!) Sen “Allah” de, sonra onları bırak, daldıkları bataklıkta oyalanadursunlar!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4" y="0"/>
            <a:ext cx="3282176"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91.</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b="0" i="0" dirty="0">
                <a:solidFill>
                  <a:srgbClr val="725945"/>
                </a:solidFill>
                <a:effectLst/>
                <a:latin typeface="Elif1"/>
              </a:rPr>
              <a:t>وَمَا قَدَرُوا اللّٰهَ حَقَّ قَدْرِهٖٓ اِذْ قَالُوا مَٓا اَنْزَلَ اللّٰهُ عَلٰى بَشَرٍ مِنْ شَىْءٍۜ قُلْ مَنْ اَنْزَلَ الْكِتَابَ</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الَّذٖى جَٓاءَ بِهٖ مُوسٰى نُورًا وَهُدًى لِلنَّاسِ تَجْعَلُونَهُ قَرَاطٖيسَ تُبْدُونَهَا وَتُخْفُونَ كَثٖيرًاۚ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وَعُلِّمْتُمْ مَا لَمْ تَعْلَمُٓوا اَنْتُمْ وَلَٓا اٰبَٓاؤُ۬كُمْۜ قُلِ اللّٰهُۙ ثُمَّ ذَرْهُمْ فٖى خَوْضِهِمْ يَلْعَبُونَ</a:t>
            </a:r>
            <a:r>
              <a:rPr lang="ar-AE" sz="3600" b="1" i="0" u="none" strike="noStrike" dirty="0">
                <a:solidFill>
                  <a:srgbClr val="725945"/>
                </a:solidFill>
                <a:effectLst/>
                <a:latin typeface="Elif1"/>
              </a:rPr>
              <a:t>﴿٩١﴾</a:t>
            </a:r>
            <a:endParaRPr lang="tr-TR" sz="3600" dirty="0"/>
          </a:p>
        </p:txBody>
      </p:sp>
    </p:spTree>
    <p:extLst>
      <p:ext uri="{BB962C8B-B14F-4D97-AF65-F5344CB8AC3E}">
        <p14:creationId xmlns:p14="http://schemas.microsoft.com/office/powerpoint/2010/main" val="299765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6498"/>
            <a:ext cx="12192000" cy="2854960"/>
          </a:xfrm>
        </p:spPr>
        <p:txBody>
          <a:bodyPr>
            <a:normAutofit/>
          </a:bodyPr>
          <a:lstStyle/>
          <a:p>
            <a:r>
              <a:rPr lang="tr-TR" b="1" i="1" dirty="0"/>
              <a:t>﴾97﴿O, kara ve denizin karanlıklarında kendileri ile yol bulasınız diye sizin için yıldızları yaratmıştır. Gerçekten biz, anlayan bir topluluk için kanıtları birer birer açıkladık.</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4" y="0"/>
            <a:ext cx="3282176"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smtClean="0">
                <a:solidFill>
                  <a:srgbClr val="725945"/>
                </a:solidFill>
                <a:latin typeface="Helvetica Neue"/>
                <a:hlinkClick r:id="rId2"/>
              </a:rPr>
              <a:t>97.</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dirty="0">
                <a:solidFill>
                  <a:srgbClr val="725945"/>
                </a:solidFill>
                <a:latin typeface="Elif1"/>
              </a:rPr>
              <a:t>وَهُوَ الَّذٖي جَعَلَ لَكُمُ النُّجُومَ لِتَهْتَدُوا بِهَا فٖي ظُلُمَاتِ الْبَرِّ وَالْبَحْرِؕ قَدْ فَصَّلْنَا الْاٰيَاتِ </a:t>
            </a:r>
            <a:r>
              <a:rPr lang="ar-AE" sz="3600" dirty="0" smtClean="0">
                <a:solidFill>
                  <a:srgbClr val="725945"/>
                </a:solidFill>
                <a:latin typeface="Elif1"/>
              </a:rPr>
              <a:t>لِقَوْمٍ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يَعْلَمُونَ</a:t>
            </a:r>
            <a:r>
              <a:rPr lang="ar-AE" sz="3600" b="1" dirty="0">
                <a:solidFill>
                  <a:srgbClr val="725945"/>
                </a:solidFill>
                <a:latin typeface="Elif1"/>
              </a:rPr>
              <a:t>﴿٩٧﴾</a:t>
            </a:r>
            <a:endParaRPr lang="tr-TR" sz="3600" dirty="0"/>
          </a:p>
        </p:txBody>
      </p:sp>
    </p:spTree>
    <p:extLst>
      <p:ext uri="{BB962C8B-B14F-4D97-AF65-F5344CB8AC3E}">
        <p14:creationId xmlns:p14="http://schemas.microsoft.com/office/powerpoint/2010/main" val="2815828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6498"/>
            <a:ext cx="12192000" cy="2854960"/>
          </a:xfrm>
        </p:spPr>
        <p:txBody>
          <a:bodyPr>
            <a:normAutofit/>
          </a:bodyPr>
          <a:lstStyle/>
          <a:p>
            <a:r>
              <a:rPr lang="tr-TR" b="1" i="1" dirty="0"/>
              <a:t>﴾140﴿Bilgisizlikleri yüzünden beyinsizce çocuklarını öldürenler ve Allah’ın kendilerine verdiği rızkı, Allah adına yalan söyleyerek (kadınlara) yasaklayanlar muhakkak ki ziyana uğramışlardır; bunlar yoldan sapmışlardır, doğruyu bulacak durumda değillerdir.</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4" y="0"/>
            <a:ext cx="3282176"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smtClean="0">
                <a:solidFill>
                  <a:srgbClr val="725945"/>
                </a:solidFill>
                <a:latin typeface="Helvetica Neue"/>
                <a:hlinkClick r:id="rId2"/>
              </a:rPr>
              <a:t>140</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dirty="0">
                <a:solidFill>
                  <a:srgbClr val="725945"/>
                </a:solidFill>
                <a:latin typeface="Elif1"/>
              </a:rPr>
              <a:t>قَدْ خَسِرَ الَّذٖينَ قَتَلُٓوا اَوْلَادَهُمْ سَفَهًا بِغَيْرِ عِلْمٍ وَحَرَّمُوا مَا رَزَقَهُمُ اللّٰهُ افْتِرَٓاءً عَلَى اللّٰهِۜ </a:t>
            </a:r>
            <a:r>
              <a:rPr lang="ar-AE" sz="3600" dirty="0" smtClean="0">
                <a:solidFill>
                  <a:srgbClr val="725945"/>
                </a:solidFill>
                <a:latin typeface="Elif1"/>
              </a:rPr>
              <a:t>قَدْ</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ضَلُّوا وَمَا كَانُوا مُهْتَدٖينَ۟</a:t>
            </a:r>
            <a:r>
              <a:rPr lang="ar-AE" sz="3600" b="1" dirty="0">
                <a:solidFill>
                  <a:srgbClr val="725945"/>
                </a:solidFill>
                <a:latin typeface="Elif1"/>
              </a:rPr>
              <a:t>﴿١٤٠﴾</a:t>
            </a:r>
            <a:endParaRPr lang="tr-TR" sz="3600" dirty="0"/>
          </a:p>
        </p:txBody>
      </p:sp>
    </p:spTree>
    <p:extLst>
      <p:ext uri="{BB962C8B-B14F-4D97-AF65-F5344CB8AC3E}">
        <p14:creationId xmlns:p14="http://schemas.microsoft.com/office/powerpoint/2010/main" val="716366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386498"/>
            <a:ext cx="12192000" cy="2058907"/>
          </a:xfrm>
        </p:spPr>
        <p:txBody>
          <a:bodyPr>
            <a:normAutofit/>
          </a:bodyPr>
          <a:lstStyle/>
          <a:p>
            <a:r>
              <a:rPr lang="tr-TR" b="1" i="1" dirty="0"/>
              <a:t>﴾144﴿Ve deveden iki, sığırdan iki ... De ki: “O, bunlardan iki erkeği mi, iki dişiyi mi, yoksa bu iki dişinin rahimlerindeki yavruları mı haram kıldı? Yoksa Allah’ın size böyle buyurduğuna şahit mi oldunuz?” Bilgisizce insanları saptırmak için Allah hakkında yalan uydurandan daha zalimi kimdir! Allah o zalimler topluluğunu asla doğru yola iletmez.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09824" y="0"/>
            <a:ext cx="3282176"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smtClean="0">
                <a:solidFill>
                  <a:srgbClr val="725945"/>
                </a:solidFill>
                <a:latin typeface="Helvetica Neue"/>
                <a:hlinkClick r:id="rId2"/>
              </a:rPr>
              <a:t>144</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dirty="0">
                <a:solidFill>
                  <a:srgbClr val="725945"/>
                </a:solidFill>
                <a:latin typeface="Elif1"/>
              </a:rPr>
              <a:t>وَمِنَ الْاِبِلِ اثْنَيْنِ وَمِنَ الْبَقَرِ اثْنَيْنِۜ قُلْ آٰلذَّكَرَيْنِ حَرَّمَ اَمِ الْاُنْثَيَيْنِ اَمَّا اشْتَمَلَتْ عَلَيْهِ </a:t>
            </a:r>
            <a:r>
              <a:rPr lang="ar-AE" sz="3600" dirty="0" smtClean="0">
                <a:solidFill>
                  <a:srgbClr val="725945"/>
                </a:solidFill>
                <a:latin typeface="Elif1"/>
              </a:rPr>
              <a:t>اَرْحَامُ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الْاُنْثَيَيْنِۜ اَمْ كُنْتُمْ شُهَدَٓاءَ اِذْ وَصّٰيكُمُ اللّٰهُ بِهٰذَاۚ فَمَنْ اَظْلَمُ مِمَّنِ افْتَرٰى عَلَى اللّٰهِ كَذِبًا </a:t>
            </a:r>
            <a:r>
              <a:rPr lang="ar-AE" sz="3600" dirty="0" smtClean="0">
                <a:solidFill>
                  <a:srgbClr val="725945"/>
                </a:solidFill>
                <a:latin typeface="Elif1"/>
              </a:rPr>
              <a:t>لِيُضِلَّ</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النَّاسَ بِغَيْرِ عِلْمٍۜ اِنَّ اللّٰهَ لَا يَهْدِى الْقَوْمَ الظَّالِمٖينَ۟</a:t>
            </a:r>
            <a:r>
              <a:rPr lang="ar-AE" sz="3600" b="1" dirty="0">
                <a:solidFill>
                  <a:srgbClr val="725945"/>
                </a:solidFill>
                <a:latin typeface="Elif1"/>
              </a:rPr>
              <a:t>﴿١٤٤﴾</a:t>
            </a:r>
            <a:endParaRPr lang="tr-TR" sz="3600" dirty="0"/>
          </a:p>
        </p:txBody>
      </p:sp>
    </p:spTree>
    <p:extLst>
      <p:ext uri="{BB962C8B-B14F-4D97-AF65-F5344CB8AC3E}">
        <p14:creationId xmlns:p14="http://schemas.microsoft.com/office/powerpoint/2010/main" val="16936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﴾154﴿</a:t>
            </a:r>
            <a:r>
              <a:rPr lang="tr-TR" b="1" i="1" dirty="0">
                <a:solidFill>
                  <a:srgbClr val="4A4A4A"/>
                </a:solidFill>
                <a:effectLst/>
                <a:latin typeface="Helvetica Neue"/>
              </a:rPr>
              <a:t>Sonra iyilik edenlere (nimetimizi) tamamlamak ve her şeyi açıklamak için, bir hidayet ve rahmet olmak üzere Mûsâ’ya kitabı indirdik ki rablerinin huzuruna varacaklarına inansınlar.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0731" y="0"/>
            <a:ext cx="3321269"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1112"/>
            <a:ext cx="12192000" cy="1583848"/>
          </a:xfrm>
        </p:spPr>
        <p:txBody>
          <a:bodyPr>
            <a:noAutofit/>
          </a:bodyPr>
          <a:lstStyle/>
          <a:p>
            <a:r>
              <a:rPr lang="ar-AE" sz="3600" b="0" i="0" dirty="0">
                <a:solidFill>
                  <a:srgbClr val="725945"/>
                </a:solidFill>
                <a:effectLst/>
                <a:latin typeface="Elif1"/>
              </a:rPr>
              <a:t>ثُمَّ اٰتَيْنَا مُوسَى الْكِتَابَ تَمَامًا عَلَى الَّذٖٓى اَحْسَنَ وَتَفْصٖيلًا لِكُلِّ شَىْءٍ وَهُدًى وَرَحْمَةً لَعَلَّهُمْ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بِلِقَٓاءِ رَبِّهِمْ يُؤْمِنُونَ۟</a:t>
            </a:r>
            <a:r>
              <a:rPr lang="ar-AE" sz="3600" b="1" i="0" u="none" strike="noStrike" dirty="0">
                <a:solidFill>
                  <a:srgbClr val="725945"/>
                </a:solidFill>
                <a:effectLst/>
                <a:latin typeface="Elif1"/>
              </a:rPr>
              <a:t>﴿١٥٤﴾</a:t>
            </a:r>
            <a:endParaRPr lang="tr-TR" sz="3600" dirty="0"/>
          </a:p>
        </p:txBody>
      </p:sp>
    </p:spTree>
    <p:extLst>
      <p:ext uri="{BB962C8B-B14F-4D97-AF65-F5344CB8AC3E}">
        <p14:creationId xmlns:p14="http://schemas.microsoft.com/office/powerpoint/2010/main" val="420158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46880"/>
            <a:ext cx="12192000" cy="2854960"/>
          </a:xfrm>
        </p:spPr>
        <p:txBody>
          <a:bodyPr>
            <a:normAutofit/>
          </a:bodyPr>
          <a:lstStyle/>
          <a:p>
            <a:r>
              <a:rPr lang="tr-TR" b="1" i="1" u="none" strike="noStrike" dirty="0">
                <a:solidFill>
                  <a:srgbClr val="725945"/>
                </a:solidFill>
                <a:effectLst/>
                <a:latin typeface="Helvetica Neue"/>
              </a:rPr>
              <a:t>﴾157﴿</a:t>
            </a:r>
            <a:r>
              <a:rPr lang="tr-TR" b="1" i="1" dirty="0">
                <a:solidFill>
                  <a:srgbClr val="4A4A4A"/>
                </a:solidFill>
                <a:effectLst/>
                <a:latin typeface="Helvetica Neue"/>
              </a:rPr>
              <a:t>Yahut “Bize de kitap indirilseydi, doğru yolu bulmada onları geçerdik” demeyesiniz diye (Kur’an’ı indirdik). İşte size rabbinizden apaçık bir delil, bir hidayet ve rahmet geldi. Allah’ın </a:t>
            </a:r>
            <a:r>
              <a:rPr lang="tr-TR" b="1" i="1" dirty="0" err="1">
                <a:solidFill>
                  <a:srgbClr val="4A4A4A"/>
                </a:solidFill>
                <a:effectLst/>
                <a:latin typeface="Helvetica Neue"/>
              </a:rPr>
              <a:t>âyetlerini</a:t>
            </a:r>
            <a:r>
              <a:rPr lang="tr-TR" b="1" i="1" dirty="0">
                <a:solidFill>
                  <a:srgbClr val="4A4A4A"/>
                </a:solidFill>
                <a:effectLst/>
                <a:latin typeface="Helvetica Neue"/>
              </a:rPr>
              <a:t> yalan sayan ve onlardan yüz çevirenden daha zalim kim vardır? </a:t>
            </a:r>
            <a:r>
              <a:rPr lang="tr-TR" b="1" i="1" dirty="0" err="1">
                <a:solidFill>
                  <a:srgbClr val="4A4A4A"/>
                </a:solidFill>
                <a:effectLst/>
                <a:latin typeface="Helvetica Neue"/>
              </a:rPr>
              <a:t>Âyetlerimizden</a:t>
            </a:r>
            <a:r>
              <a:rPr lang="tr-TR" b="1" i="1" dirty="0">
                <a:solidFill>
                  <a:srgbClr val="4A4A4A"/>
                </a:solidFill>
                <a:effectLst/>
                <a:latin typeface="Helvetica Neue"/>
              </a:rPr>
              <a:t> yüz çevirenleri yüz çevirmelerinden ötürü azabın en kötüsüyle cezalandıracağız.</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86648" y="0"/>
            <a:ext cx="3405352" cy="1477328"/>
          </a:xfrm>
          <a:prstGeom prst="rect">
            <a:avLst/>
          </a:prstGeom>
          <a:noFill/>
        </p:spPr>
        <p:txBody>
          <a:bodyPr wrap="square" rtlCol="0">
            <a:spAutoFit/>
          </a:bodyPr>
          <a:lstStyle/>
          <a:p>
            <a:r>
              <a:rPr lang="tr-TR" sz="2400" b="1" i="0" dirty="0" err="1">
                <a:solidFill>
                  <a:srgbClr val="725945"/>
                </a:solidFill>
                <a:effectLst/>
                <a:latin typeface="Helvetica Neue"/>
              </a:rPr>
              <a:t>En'âm</a:t>
            </a:r>
            <a:r>
              <a:rPr lang="tr-TR" sz="2400" b="1" i="0" dirty="0">
                <a:solidFill>
                  <a:srgbClr val="725945"/>
                </a:solidFill>
                <a:effectLst/>
                <a:latin typeface="Helvetica Neue"/>
              </a:rPr>
              <a:t> Suresi </a:t>
            </a:r>
            <a:r>
              <a:rPr lang="tr-TR" sz="2200" b="1" i="0" dirty="0">
                <a:solidFill>
                  <a:srgbClr val="725945"/>
                </a:solidFill>
                <a:effectLst/>
                <a:latin typeface="inherit"/>
              </a:rPr>
              <a:t>- 6.Sure </a:t>
            </a:r>
          </a:p>
          <a:p>
            <a:r>
              <a:rPr lang="tr-TR" sz="2200" b="1" dirty="0">
                <a:solidFill>
                  <a:srgbClr val="725945"/>
                </a:solidFill>
                <a:latin typeface="Helvetica Neue"/>
                <a:hlinkClick r:id="rId2"/>
              </a:rPr>
              <a:t>157.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97180"/>
            <a:ext cx="12192000" cy="1583848"/>
          </a:xfrm>
        </p:spPr>
        <p:txBody>
          <a:bodyPr>
            <a:noAutofit/>
          </a:bodyPr>
          <a:lstStyle/>
          <a:p>
            <a:r>
              <a:rPr lang="ar-AE" sz="3600" b="0" i="0" dirty="0">
                <a:solidFill>
                  <a:srgbClr val="725945"/>
                </a:solidFill>
                <a:effectLst/>
                <a:latin typeface="Elif1"/>
              </a:rPr>
              <a:t>اَوْ تَقُولُوا لَوْ اَنَّٓا اُنْزِلَ عَلَيْنَا الْكِتَابُ لَكُنَّٓا اَهْدٰى مِنْهُمْۚ فَقَدْ جَٓاءَكُمْ بَيِّنَةٌ مِنْ رَبِّكُمْ وَهُدًى</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وَرَحْمَةٌۚ فَمَنْ اَظْلَمُ مِمَّنْ كَذَّبَ بِاٰيَاتِ اللّٰهِ وَصَدَفَ عَنْهَاؕ سَنَجْزِي الَّذٖينَ يَصْدِفُونَ عَنْ</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اٰيَاتِنَا سُٓوءَ الْعَذَابِ بِمَا كَانُوا يَصْدِفُونَ</a:t>
            </a:r>
            <a:r>
              <a:rPr lang="ar-AE" sz="3600" b="1" i="0" u="none" strike="noStrike" dirty="0">
                <a:solidFill>
                  <a:srgbClr val="725945"/>
                </a:solidFill>
                <a:effectLst/>
                <a:latin typeface="Elif1"/>
              </a:rPr>
              <a:t>﴿١٥٧﴾</a:t>
            </a:r>
            <a:endParaRPr lang="tr-TR" sz="3600" dirty="0"/>
          </a:p>
        </p:txBody>
      </p:sp>
    </p:spTree>
    <p:extLst>
      <p:ext uri="{BB962C8B-B14F-4D97-AF65-F5344CB8AC3E}">
        <p14:creationId xmlns:p14="http://schemas.microsoft.com/office/powerpoint/2010/main" val="2079993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dirty="0"/>
              <a:t>﴾52﴿Gerçekten onlara, inanan bir toplum için yol gösterici ve rahmet olarak, içinde tam bilgiye dayalı açıklamalar yaptığımız bir kitap getirdik.</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52</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dirty="0">
                <a:solidFill>
                  <a:srgbClr val="725945"/>
                </a:solidFill>
                <a:latin typeface="Elif1"/>
              </a:rPr>
              <a:t>وَلَقَدْ جِئْنَاهُمْ بِكِتَابٍ فَصَّلْنَاهُ عَلٰى عِلْمٍ هُدًى وَرَحْمَةً لِقَوْمٍ يُؤْمِنُونَ</a:t>
            </a:r>
            <a:r>
              <a:rPr lang="ar-AE" sz="3600" b="1" dirty="0">
                <a:solidFill>
                  <a:srgbClr val="725945"/>
                </a:solidFill>
                <a:latin typeface="Elif1"/>
              </a:rPr>
              <a:t>﴿٥٢﴾</a:t>
            </a:r>
            <a:endParaRPr lang="ar-AE" sz="3600" b="0" i="0" dirty="0">
              <a:solidFill>
                <a:srgbClr val="725945"/>
              </a:solidFill>
              <a:effectLst/>
              <a:latin typeface="Elif1"/>
            </a:endParaRPr>
          </a:p>
        </p:txBody>
      </p:sp>
    </p:spTree>
    <p:extLst>
      <p:ext uri="{BB962C8B-B14F-4D97-AF65-F5344CB8AC3E}">
        <p14:creationId xmlns:p14="http://schemas.microsoft.com/office/powerpoint/2010/main" val="3289559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dirty="0"/>
              <a:t>﴾100﴿(Eski) sahiplerinden sonra yeryüzüne vâris olanlara hâlâ şu gerçek belli olmadı mı! Biz dileseydik onları da günahlarından dolayı musibetlere uğratırdık. Biz onların kalplerini mühürleriz de onlar (gerçekleri) işitemezler.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100.</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04987"/>
            <a:ext cx="12192000" cy="1583848"/>
          </a:xfrm>
        </p:spPr>
        <p:txBody>
          <a:bodyPr>
            <a:noAutofit/>
          </a:bodyPr>
          <a:lstStyle/>
          <a:p>
            <a:pPr rtl="1"/>
            <a:r>
              <a:rPr lang="ar-AE" sz="3600" dirty="0">
                <a:solidFill>
                  <a:srgbClr val="725945"/>
                </a:solidFill>
                <a:latin typeface="Elif1"/>
              </a:rPr>
              <a:t>اَوَلَمْ يَهْدِ لِلَّذٖينَ يَرِثُونَ الْاَرْضَ مِنْ بَعْدِ اَهْلِهَٓا اَنْ لَوْ نَشَٓاءُ اَصَبْنَاهُمْ بِذُنُوبِهِمْۚ وَنَطْبَعُ </a:t>
            </a:r>
            <a:r>
              <a:rPr lang="ar-AE" sz="3600" dirty="0" smtClean="0">
                <a:solidFill>
                  <a:srgbClr val="725945"/>
                </a:solidFill>
                <a:latin typeface="Elif1"/>
              </a:rPr>
              <a:t>عَلٰى</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قُلُوبِهِمْ فَهُمْ لَا يَسْمَعُونَ</a:t>
            </a:r>
            <a:r>
              <a:rPr lang="ar-AE" sz="3600" b="1" dirty="0">
                <a:solidFill>
                  <a:srgbClr val="725945"/>
                </a:solidFill>
                <a:latin typeface="Elif1"/>
              </a:rPr>
              <a:t>﴿١٠٠﴾</a:t>
            </a:r>
            <a:endParaRPr lang="ar-AE" sz="3600" b="0" i="0" dirty="0">
              <a:solidFill>
                <a:srgbClr val="725945"/>
              </a:solidFill>
              <a:effectLst/>
              <a:latin typeface="Elif1"/>
            </a:endParaRPr>
          </a:p>
        </p:txBody>
      </p:sp>
    </p:spTree>
    <p:extLst>
      <p:ext uri="{BB962C8B-B14F-4D97-AF65-F5344CB8AC3E}">
        <p14:creationId xmlns:p14="http://schemas.microsoft.com/office/powerpoint/2010/main" val="2976085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dirty="0"/>
              <a:t>﴾148﴿(</a:t>
            </a:r>
            <a:r>
              <a:rPr lang="tr-TR" b="1" i="1" dirty="0" err="1"/>
              <a:t>Tûr’a</a:t>
            </a:r>
            <a:r>
              <a:rPr lang="tr-TR" b="1" i="1" dirty="0"/>
              <a:t> giden) Mûsâ ayrıldıktan sonra kavmi, ziynet eşyalarından, böğürebilen bir buzağı heykelini (tanrı) edindiler. Görmediler mi ki o, onlarla ne konuşuyor ne de onlara yol gösteriyor! Onu (tanrı olarak) benimsediler ve zulümde karar kıldılar.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148.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04987"/>
            <a:ext cx="12192000" cy="1583848"/>
          </a:xfrm>
        </p:spPr>
        <p:txBody>
          <a:bodyPr>
            <a:noAutofit/>
          </a:bodyPr>
          <a:lstStyle/>
          <a:p>
            <a:pPr rtl="1"/>
            <a:r>
              <a:rPr lang="ar-AE" sz="3600" dirty="0">
                <a:solidFill>
                  <a:srgbClr val="725945"/>
                </a:solidFill>
                <a:latin typeface="Elif1"/>
              </a:rPr>
              <a:t>وَاتَّخَذَ قَوْمُ مُوسٰى مِنْ بَعْدِهٖ مِنْ حُلِيِّهِمْ عِجْلاً جَسَداً لَهُ خُوَارٌؕ اَلَمْ يَرَوْا اَنَّهُ لَا يُكَلِّمُهُمْ وَلَا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يَهْدٖيهِمْ </a:t>
            </a:r>
            <a:r>
              <a:rPr lang="ar-AE" sz="3600" dirty="0">
                <a:solidFill>
                  <a:srgbClr val="725945"/>
                </a:solidFill>
                <a:latin typeface="Elif1"/>
              </a:rPr>
              <a:t>سَبٖيلاًۘ اِتَّخَذُوهُ وَكَانُوا ظَالِمٖينَ</a:t>
            </a:r>
            <a:r>
              <a:rPr lang="ar-AE" sz="3600" b="1" dirty="0">
                <a:solidFill>
                  <a:srgbClr val="725945"/>
                </a:solidFill>
                <a:latin typeface="Elif1"/>
              </a:rPr>
              <a:t>﴿١٤٨﴾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995656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u="none" strike="noStrike" dirty="0">
                <a:solidFill>
                  <a:srgbClr val="725945"/>
                </a:solidFill>
                <a:effectLst/>
                <a:latin typeface="Helvetica Neue"/>
              </a:rPr>
              <a:t>﴾154﴿</a:t>
            </a:r>
            <a:r>
              <a:rPr lang="tr-TR" b="1" i="1" dirty="0">
                <a:solidFill>
                  <a:srgbClr val="4A4A4A"/>
                </a:solidFill>
                <a:effectLst/>
                <a:latin typeface="Helvetica Neue"/>
              </a:rPr>
              <a:t>Mûsâ’nın öfkesi yatışınca levhaları aldı. Onlardaki yazılarda, rablerinden korkanlar için hidayet ve rahmet (hükümleri) vardı.</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a:solidFill>
                  <a:srgbClr val="725945"/>
                </a:solidFill>
                <a:latin typeface="Helvetica Neue"/>
                <a:hlinkClick r:id="rId2"/>
              </a:rPr>
              <a:t>154.</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3600" b="0" i="0" dirty="0">
                <a:solidFill>
                  <a:srgbClr val="725945"/>
                </a:solidFill>
                <a:effectLst/>
                <a:latin typeface="Elif1"/>
              </a:rPr>
              <a:t>وَلَمَّا سَكَتَ عَنْ مُوسَى الْغَضَبُ اَخَذَ الْاَلْوَاحَۚ وَفٖي نُسْخَتِهَا هُدًى وَرَحْمَةٌ لِلَّذٖينَ هُمْ لِرَبِّهِمْ</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يَرْهَبُونَ</a:t>
            </a:r>
            <a:r>
              <a:rPr lang="ar-AE" sz="3600" b="1" i="0" u="none" strike="noStrike" dirty="0">
                <a:solidFill>
                  <a:srgbClr val="725945"/>
                </a:solidFill>
                <a:effectLst/>
                <a:latin typeface="Elif1"/>
              </a:rPr>
              <a:t>﴿١٥٤﴾</a:t>
            </a:r>
            <a:endParaRPr lang="ar-AE" sz="3600" b="0" i="0" dirty="0">
              <a:solidFill>
                <a:srgbClr val="725945"/>
              </a:solidFill>
              <a:effectLst/>
              <a:latin typeface="Elif1"/>
            </a:endParaRPr>
          </a:p>
        </p:txBody>
      </p:sp>
    </p:spTree>
    <p:extLst>
      <p:ext uri="{BB962C8B-B14F-4D97-AF65-F5344CB8AC3E}">
        <p14:creationId xmlns:p14="http://schemas.microsoft.com/office/powerpoint/2010/main" val="2617375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sz="2000" b="1" i="1" dirty="0"/>
              <a:t>﴾158﴿De ki: “Ey insanlar! Gerçekten ben göklerin ve yerin sahibi olan Allah’ın hepinize gönderdiği elçisiyim. O’ndan başka tanrı yoktur. O hayat verir ve öldürür. Öyleyse Allah’a ve ümmî peygamber olan resulüne -ki o Allah’a ve O’nun sözlerine inanır- iman edin ve ona uyun ki doğru yolu bulasınız.”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158.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600" dirty="0">
                <a:solidFill>
                  <a:srgbClr val="725945"/>
                </a:solidFill>
                <a:latin typeface="Elif1"/>
              </a:rPr>
              <a:t>قُلْ يَٓا اَيُّهَا النَّاسُ اِنّٖي رَسُولُ اللّٰهِ اِلَيْكُمْ جَمٖيعاًۨ الَّذٖي لَهُ مُلْكُ السَّمٰوَاتِ وَالْاَرْضِۚ لَٓا اِلٰهَ </a:t>
            </a:r>
            <a:r>
              <a:rPr lang="ar-AE" sz="3600" dirty="0" smtClean="0">
                <a:solidFill>
                  <a:srgbClr val="725945"/>
                </a:solidFill>
                <a:latin typeface="Elif1"/>
              </a:rPr>
              <a:t>اِلَّا</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هُوَ يُحْـيٖ وَيُمٖيتُۖ فَاٰمِنُوا بِاللّٰهِ وَرَسُولِهِ النَّبِيِّ الْاُمِّيِّ الَّذٖي يُؤْمِنُ بِاللّٰهِ وَكَلِمَاتِهٖ وَاتَّبِعُوهُ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لَعَلَّكُمْ </a:t>
            </a:r>
            <a:r>
              <a:rPr lang="ar-AE" sz="3600" dirty="0">
                <a:solidFill>
                  <a:srgbClr val="725945"/>
                </a:solidFill>
                <a:latin typeface="Elif1"/>
              </a:rPr>
              <a:t>تَهْتَدُونَ</a:t>
            </a:r>
            <a:r>
              <a:rPr lang="ar-AE" sz="3600" b="1" dirty="0">
                <a:solidFill>
                  <a:srgbClr val="725945"/>
                </a:solidFill>
                <a:latin typeface="Elif1"/>
              </a:rPr>
              <a:t>﴿١٥٨﴾</a:t>
            </a:r>
            <a:endParaRPr lang="ar-AE" sz="3600" b="0" i="0" dirty="0">
              <a:solidFill>
                <a:srgbClr val="725945"/>
              </a:solidFill>
              <a:effectLst/>
              <a:latin typeface="Elif1"/>
            </a:endParaRPr>
          </a:p>
        </p:txBody>
      </p:sp>
    </p:spTree>
    <p:extLst>
      <p:ext uri="{BB962C8B-B14F-4D97-AF65-F5344CB8AC3E}">
        <p14:creationId xmlns:p14="http://schemas.microsoft.com/office/powerpoint/2010/main" val="2953756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dirty="0"/>
              <a:t>﴾178﴿Allah’ın doğru yola yönelttiği kişi hidayete ermiştir; O kimi saptırırsa işte onlar da kaybedenlerin ta kendileridir.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178.</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583848"/>
          </a:xfrm>
        </p:spPr>
        <p:txBody>
          <a:bodyPr>
            <a:noAutofit/>
          </a:bodyPr>
          <a:lstStyle/>
          <a:p>
            <a:pPr rtl="1"/>
            <a:r>
              <a:rPr lang="ar-AE" sz="4400" dirty="0">
                <a:solidFill>
                  <a:srgbClr val="725945"/>
                </a:solidFill>
                <a:latin typeface="Elif1"/>
              </a:rPr>
              <a:t>مَنْ يَهْدِ اللّٰهُ فَهُوَ الْمُهْتَدٖيۚ وَمَنْ يُضْلِلْ فَاُو۬لٰٓئِكَ هُمُ الْخَاسِرُونَ</a:t>
            </a:r>
            <a:r>
              <a:rPr lang="ar-AE" sz="4400" b="1" dirty="0">
                <a:solidFill>
                  <a:srgbClr val="725945"/>
                </a:solidFill>
                <a:latin typeface="Elif1"/>
              </a:rPr>
              <a:t>﴿١٧٨﴾</a:t>
            </a:r>
            <a:endParaRPr lang="ar-AE" sz="4400" b="0" i="0" dirty="0">
              <a:solidFill>
                <a:srgbClr val="725945"/>
              </a:solidFill>
              <a:effectLst/>
              <a:latin typeface="Elif1"/>
            </a:endParaRPr>
          </a:p>
        </p:txBody>
      </p:sp>
    </p:spTree>
    <p:extLst>
      <p:ext uri="{BB962C8B-B14F-4D97-AF65-F5344CB8AC3E}">
        <p14:creationId xmlns:p14="http://schemas.microsoft.com/office/powerpoint/2010/main" val="2914568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333190"/>
          </a:xfrm>
        </p:spPr>
        <p:txBody>
          <a:bodyPr>
            <a:normAutofit/>
          </a:bodyPr>
          <a:lstStyle/>
          <a:p>
            <a:r>
              <a:rPr lang="tr-TR" b="1" i="1" dirty="0"/>
              <a:t>﴾203﴿Sen onlara bir </a:t>
            </a:r>
            <a:r>
              <a:rPr lang="tr-TR" b="1" i="1" dirty="0" err="1"/>
              <a:t>mûcize</a:t>
            </a:r>
            <a:r>
              <a:rPr lang="tr-TR" b="1" i="1" dirty="0"/>
              <a:t> getirmediğin vakit, “Onu da derleyip toplasaydın ya!” derler. De ki: “Ben sadece rabbimden bana </a:t>
            </a:r>
            <a:r>
              <a:rPr lang="tr-TR" b="1" i="1" dirty="0" err="1"/>
              <a:t>vahyedilene</a:t>
            </a:r>
            <a:r>
              <a:rPr lang="tr-TR" b="1" i="1" dirty="0"/>
              <a:t> uyarım. İşte bu Kur’an, rabbinizden gelen kanıtlardır, inanan bir topluluk için hidayettir, rahmettir.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83040" y="0"/>
            <a:ext cx="3108960" cy="1477328"/>
          </a:xfrm>
          <a:prstGeom prst="rect">
            <a:avLst/>
          </a:prstGeom>
          <a:noFill/>
        </p:spPr>
        <p:txBody>
          <a:bodyPr wrap="square" rtlCol="0">
            <a:spAutoFit/>
          </a:bodyPr>
          <a:lstStyle/>
          <a:p>
            <a:r>
              <a:rPr lang="tr-TR" sz="2400" b="1" i="0" dirty="0" err="1">
                <a:solidFill>
                  <a:srgbClr val="725945"/>
                </a:solidFill>
                <a:effectLst/>
                <a:latin typeface="Helvetica Neue"/>
              </a:rPr>
              <a:t>A'râf</a:t>
            </a:r>
            <a:r>
              <a:rPr lang="tr-TR" sz="2400" b="1" i="0" dirty="0">
                <a:solidFill>
                  <a:srgbClr val="725945"/>
                </a:solidFill>
                <a:effectLst/>
                <a:latin typeface="Helvetica Neue"/>
              </a:rPr>
              <a:t> Suresi </a:t>
            </a:r>
            <a:r>
              <a:rPr lang="tr-TR" sz="2200" b="1" i="0" dirty="0">
                <a:solidFill>
                  <a:srgbClr val="725945"/>
                </a:solidFill>
                <a:effectLst/>
                <a:latin typeface="inherit"/>
              </a:rPr>
              <a:t>- 7.Sure </a:t>
            </a:r>
          </a:p>
          <a:p>
            <a:r>
              <a:rPr lang="tr-TR" sz="2200" b="1" dirty="0" smtClean="0">
                <a:solidFill>
                  <a:srgbClr val="725945"/>
                </a:solidFill>
                <a:latin typeface="Helvetica Neue"/>
                <a:hlinkClick r:id="rId2"/>
              </a:rPr>
              <a:t>203</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00713"/>
            <a:ext cx="12192000" cy="1521935"/>
          </a:xfrm>
        </p:spPr>
        <p:txBody>
          <a:bodyPr>
            <a:noAutofit/>
          </a:bodyPr>
          <a:lstStyle/>
          <a:p>
            <a:pPr rtl="1"/>
            <a:r>
              <a:rPr lang="ar-AE" sz="4400" dirty="0">
                <a:solidFill>
                  <a:srgbClr val="725945"/>
                </a:solidFill>
                <a:latin typeface="Elif1"/>
              </a:rPr>
              <a:t>وَاِذَا لَمْ تَاْتِهِمْ بِاٰيَةٍ قَالُوا لَوْلَا اجْتَبَيْتَهَاۜ قُلْ اِنَّمَٓا اَتَّبِعُ مَا يُوحٰٓى اِلَىَّ مِنْ </a:t>
            </a:r>
            <a:r>
              <a:rPr lang="ar-AE" sz="4400" dirty="0" smtClean="0">
                <a:solidFill>
                  <a:srgbClr val="725945"/>
                </a:solidFill>
                <a:latin typeface="Elif1"/>
              </a:rPr>
              <a:t>رَبّٖىۚ</a:t>
            </a:r>
            <a:r>
              <a:rPr lang="tr-TR" sz="4400" dirty="0" smtClean="0">
                <a:solidFill>
                  <a:srgbClr val="725945"/>
                </a:solidFill>
                <a:latin typeface="Elif1"/>
              </a:rPr>
              <a:t/>
            </a:r>
            <a:br>
              <a:rPr lang="tr-TR" sz="4400" dirty="0" smtClean="0">
                <a:solidFill>
                  <a:srgbClr val="725945"/>
                </a:solidFill>
                <a:latin typeface="Elif1"/>
              </a:rPr>
            </a:br>
            <a:r>
              <a:rPr lang="tr-TR" sz="4400" dirty="0">
                <a:solidFill>
                  <a:srgbClr val="725945"/>
                </a:solidFill>
                <a:latin typeface="Elif1"/>
              </a:rPr>
              <a:t/>
            </a:r>
            <a:br>
              <a:rPr lang="tr-TR" sz="4400" dirty="0">
                <a:solidFill>
                  <a:srgbClr val="725945"/>
                </a:solidFill>
                <a:latin typeface="Elif1"/>
              </a:rPr>
            </a:br>
            <a:r>
              <a:rPr lang="ar-AE" sz="4400" dirty="0" smtClean="0">
                <a:solidFill>
                  <a:srgbClr val="725945"/>
                </a:solidFill>
                <a:latin typeface="Elif1"/>
              </a:rPr>
              <a:t> </a:t>
            </a:r>
            <a:r>
              <a:rPr lang="ar-AE" sz="4400" dirty="0">
                <a:solidFill>
                  <a:srgbClr val="725945"/>
                </a:solidFill>
                <a:latin typeface="Elif1"/>
              </a:rPr>
              <a:t>هٰذَا بَصَٓائِرُ مِنْ رَبِّكُمْ وَهُدًى وَرَحْمَةٌ لِقَوْمٍ يُؤْمِنُونَ</a:t>
            </a:r>
            <a:r>
              <a:rPr lang="ar-AE" sz="4400" b="1" dirty="0">
                <a:solidFill>
                  <a:srgbClr val="725945"/>
                </a:solidFill>
                <a:latin typeface="Elif1"/>
              </a:rPr>
              <a:t>﴿٢٠٣﴾</a:t>
            </a:r>
            <a:endParaRPr lang="ar-AE" sz="4400" b="0" i="0" dirty="0">
              <a:solidFill>
                <a:srgbClr val="725945"/>
              </a:solidFill>
              <a:effectLst/>
              <a:latin typeface="Elif1"/>
            </a:endParaRPr>
          </a:p>
        </p:txBody>
      </p:sp>
    </p:spTree>
    <p:extLst>
      <p:ext uri="{BB962C8B-B14F-4D97-AF65-F5344CB8AC3E}">
        <p14:creationId xmlns:p14="http://schemas.microsoft.com/office/powerpoint/2010/main" val="59785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645424"/>
          </a:xfrm>
        </p:spPr>
        <p:txBody>
          <a:bodyPr>
            <a:normAutofit/>
          </a:bodyPr>
          <a:lstStyle/>
          <a:p>
            <a:r>
              <a:rPr lang="tr-TR" b="1" i="1" dirty="0"/>
              <a:t>﴾19﴿Hacılara su verme ve </a:t>
            </a:r>
            <a:r>
              <a:rPr lang="tr-TR" b="1" i="1" dirty="0" err="1"/>
              <a:t>Mescid</a:t>
            </a:r>
            <a:r>
              <a:rPr lang="tr-TR" b="1" i="1" dirty="0"/>
              <a:t>-i </a:t>
            </a:r>
            <a:r>
              <a:rPr lang="tr-TR" b="1" i="1" dirty="0" err="1"/>
              <a:t>Harâm’ın</a:t>
            </a:r>
            <a:r>
              <a:rPr lang="tr-TR" b="1" i="1" dirty="0"/>
              <a:t> imar ve bakım işini (üstlenen kimseyi), Allah’a ve </a:t>
            </a:r>
            <a:r>
              <a:rPr lang="tr-TR" b="1" i="1" dirty="0" err="1"/>
              <a:t>âhiret</a:t>
            </a:r>
            <a:r>
              <a:rPr lang="tr-TR" b="1" i="1" dirty="0"/>
              <a:t> gününe inanıp Allah yolunda </a:t>
            </a:r>
            <a:r>
              <a:rPr lang="tr-TR" b="1" i="1" dirty="0" err="1"/>
              <a:t>cihad</a:t>
            </a:r>
            <a:r>
              <a:rPr lang="tr-TR" b="1" i="1" dirty="0"/>
              <a:t> eden kimseyle bir mi tutuyorsunuz? Bunlar Allah katında bir değildirler. Allah zalimler topluluğunu hidayete erdirmez.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smtClean="0">
                <a:solidFill>
                  <a:srgbClr val="725945"/>
                </a:solidFill>
                <a:latin typeface="Helvetica Neue"/>
                <a:hlinkClick r:id="rId2"/>
              </a:rPr>
              <a:t>19.</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583848"/>
          </a:xfrm>
        </p:spPr>
        <p:txBody>
          <a:bodyPr>
            <a:noAutofit/>
          </a:bodyPr>
          <a:lstStyle/>
          <a:p>
            <a:pPr rtl="1"/>
            <a:r>
              <a:rPr lang="ar-AE" sz="3600" dirty="0">
                <a:solidFill>
                  <a:srgbClr val="725945"/>
                </a:solidFill>
                <a:latin typeface="Elif1"/>
              </a:rPr>
              <a:t>اَجَعَلْتُمْ سِقَايَةَ الْحَٓاجِّ وَعِمَارَةَ الْمَسْجِدِ الْحَرَامِ كَمَنْ اٰمَنَ بِاللّٰهِ وَالْيَوْمِ الْاٰخِرِ وَجَاهَدَ </a:t>
            </a:r>
            <a:r>
              <a:rPr lang="ar-AE" sz="3600" dirty="0" smtClean="0">
                <a:solidFill>
                  <a:srgbClr val="725945"/>
                </a:solidFill>
                <a:latin typeface="Elif1"/>
              </a:rPr>
              <a:t>فٖي</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سَبٖيلِ اللّٰهِؕ لَا يَسْتَوُ۫نَ عِنْدَ اللّٰهِؕ وَاللّٰهُ لَا يَهْدِي الْقَوْمَ الظَّالِمٖينَۘ</a:t>
            </a:r>
            <a:r>
              <a:rPr lang="ar-AE" sz="3600" b="1" dirty="0">
                <a:solidFill>
                  <a:srgbClr val="725945"/>
                </a:solidFill>
                <a:latin typeface="Elif1"/>
              </a:rPr>
              <a:t>﴿١٩﴾</a:t>
            </a:r>
            <a:endParaRPr lang="ar-AE" sz="3600" b="0" i="0" dirty="0">
              <a:solidFill>
                <a:srgbClr val="725945"/>
              </a:solidFill>
              <a:effectLst/>
              <a:latin typeface="Elif1"/>
            </a:endParaRPr>
          </a:p>
        </p:txBody>
      </p:sp>
    </p:spTree>
    <p:extLst>
      <p:ext uri="{BB962C8B-B14F-4D97-AF65-F5344CB8AC3E}">
        <p14:creationId xmlns:p14="http://schemas.microsoft.com/office/powerpoint/2010/main" val="293923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645424"/>
          </a:xfrm>
        </p:spPr>
        <p:txBody>
          <a:bodyPr>
            <a:normAutofit/>
          </a:bodyPr>
          <a:lstStyle/>
          <a:p>
            <a:r>
              <a:rPr lang="tr-TR" sz="2000" b="1" i="1" dirty="0"/>
              <a:t>﴾37﴿Aylara ek yapmak, inkârcılığı artırmaktan başka bir şey değildir, inkârcıların daha da sapmasına yol açmaktadır. Onlar (ayların sayısını) Allah’ın yasakladığı aylara uyarlamak üzere, bu eklemeyi bir yıl helâl bir yıl haram sayıyorlar ki, böylece Allah’ın haram kıldıklarını </a:t>
            </a:r>
            <a:r>
              <a:rPr lang="tr-TR" sz="2000" b="1" i="1" dirty="0" err="1"/>
              <a:t>meşrû</a:t>
            </a:r>
            <a:r>
              <a:rPr lang="tr-TR" sz="2000" b="1" i="1" dirty="0"/>
              <a:t> hale getirsinler. Bu yaptıkları kötü işler kendilerine güzel görünüyor. Allah inkârcılar topluluğunu doğru yola iletmez.</a:t>
            </a:r>
            <a:endParaRPr lang="tr-TR" sz="231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smtClean="0">
                <a:solidFill>
                  <a:srgbClr val="725945"/>
                </a:solidFill>
                <a:latin typeface="Helvetica Neue"/>
                <a:hlinkClick r:id="rId2"/>
              </a:rPr>
              <a:t>37</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07340"/>
            <a:ext cx="12192000" cy="1583848"/>
          </a:xfrm>
        </p:spPr>
        <p:txBody>
          <a:bodyPr>
            <a:noAutofit/>
          </a:bodyPr>
          <a:lstStyle/>
          <a:p>
            <a:pPr rtl="1"/>
            <a:r>
              <a:rPr lang="ar-AE" sz="3600" dirty="0">
                <a:solidFill>
                  <a:srgbClr val="725945"/>
                </a:solidFill>
                <a:latin typeface="Elif1"/>
              </a:rPr>
              <a:t>اِنَّمَا النَّسٖٓيءُ زِيَادَةٌ فِي الْكُفْرِ يُضَلُّ بِهِ الَّذٖينَ كَفَرُوا يُحِلُّونَهُ عَاماً وَيُحَرِّمُونَهُ عَاماً </a:t>
            </a:r>
            <a:r>
              <a:rPr lang="ar-AE" sz="3600" dirty="0" smtClean="0">
                <a:solidFill>
                  <a:srgbClr val="725945"/>
                </a:solidFill>
                <a:latin typeface="Elif1"/>
              </a:rPr>
              <a:t>لِيُوَاطِؤُ۫ا</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عِدَّةَ مَا حَرَّمَ اللّٰهُ فَيُحِلُّوا مَا حَرَّمَ اللّٰهُؕ زُيِّنَ لَهُمْ سُٓوءُ اَعْمَالِهِمْؕ وَاللّٰهُ لَا يَهْدِي </a:t>
            </a:r>
            <a:r>
              <a:rPr lang="ar-AE" sz="3600" dirty="0" smtClean="0">
                <a:solidFill>
                  <a:srgbClr val="725945"/>
                </a:solidFill>
                <a:latin typeface="Elif1"/>
              </a:rPr>
              <a:t>الْقَوْمَ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الْكَافِرٖينَࣖ</a:t>
            </a:r>
            <a:r>
              <a:rPr lang="ar-AE" sz="3600" b="1" dirty="0">
                <a:solidFill>
                  <a:srgbClr val="725945"/>
                </a:solidFill>
                <a:latin typeface="Elif1"/>
              </a:rPr>
              <a:t>﴿٣٧﴾</a:t>
            </a:r>
            <a:endParaRPr lang="ar-AE" sz="3600" b="0" i="0" dirty="0">
              <a:solidFill>
                <a:srgbClr val="725945"/>
              </a:solidFill>
              <a:effectLst/>
              <a:latin typeface="Elif1"/>
            </a:endParaRPr>
          </a:p>
        </p:txBody>
      </p:sp>
    </p:spTree>
    <p:extLst>
      <p:ext uri="{BB962C8B-B14F-4D97-AF65-F5344CB8AC3E}">
        <p14:creationId xmlns:p14="http://schemas.microsoft.com/office/powerpoint/2010/main" val="1729186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645424"/>
          </a:xfrm>
        </p:spPr>
        <p:txBody>
          <a:bodyPr>
            <a:normAutofit/>
          </a:bodyPr>
          <a:lstStyle/>
          <a:p>
            <a:r>
              <a:rPr lang="tr-TR" b="1" i="1" dirty="0"/>
              <a:t>﴾80﴿Onların bağışlanması için Allah’a ister dua et ister etme; onların affedilmesi için yetmiş kere de dua etsen Allah onları bağışlamayacaktır. Çünkü onlar Allah ve resulünü inkâr etmişlerdir. Allah günaha batmış kimseleri doğru yola iletmez.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smtClean="0">
                <a:solidFill>
                  <a:srgbClr val="725945"/>
                </a:solidFill>
                <a:latin typeface="Helvetica Neue"/>
                <a:hlinkClick r:id="rId2"/>
              </a:rPr>
              <a:t>80</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583848"/>
          </a:xfrm>
        </p:spPr>
        <p:txBody>
          <a:bodyPr>
            <a:noAutofit/>
          </a:bodyPr>
          <a:lstStyle/>
          <a:p>
            <a:pPr rtl="1"/>
            <a:r>
              <a:rPr lang="ar-AE" sz="3600" dirty="0">
                <a:solidFill>
                  <a:srgbClr val="725945"/>
                </a:solidFill>
                <a:latin typeface="Elif1"/>
              </a:rPr>
              <a:t>اِسْتَغْفِرْ لَهُمْ اَوْ لَا تَسْتَغْفِرْ لَهُمْؕ اِنْ تَسْتَغْفِرْ لَهُمْ سَبْعٖينَ مَرَّةً فَلَنْ يَغْفِرَ اللّٰهُ لَهُمْؕ ذٰلِكَ بِاَنَّهُمْ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كَفَرُوا </a:t>
            </a:r>
            <a:r>
              <a:rPr lang="ar-AE" sz="3600" dirty="0">
                <a:solidFill>
                  <a:srgbClr val="725945"/>
                </a:solidFill>
                <a:latin typeface="Elif1"/>
              </a:rPr>
              <a:t>بِاللّٰهِ وَرَسُولِهٖؕ وَاللّٰهُ لَا يَهْدِي الْقَوْمَ الْفَاسِقٖينَࣖ</a:t>
            </a:r>
            <a:r>
              <a:rPr lang="ar-AE" sz="3600" b="1" dirty="0">
                <a:solidFill>
                  <a:srgbClr val="725945"/>
                </a:solidFill>
                <a:latin typeface="Elif1"/>
              </a:rPr>
              <a:t>﴿٨٠﴾</a:t>
            </a:r>
            <a:endParaRPr lang="ar-AE" sz="3600" b="0" i="0" dirty="0">
              <a:solidFill>
                <a:srgbClr val="725945"/>
              </a:solidFill>
              <a:effectLst/>
              <a:latin typeface="Elif1"/>
            </a:endParaRPr>
          </a:p>
        </p:txBody>
      </p:sp>
    </p:spTree>
    <p:extLst>
      <p:ext uri="{BB962C8B-B14F-4D97-AF65-F5344CB8AC3E}">
        <p14:creationId xmlns:p14="http://schemas.microsoft.com/office/powerpoint/2010/main" val="2668483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645424"/>
          </a:xfrm>
        </p:spPr>
        <p:txBody>
          <a:bodyPr>
            <a:normAutofit/>
          </a:bodyPr>
          <a:lstStyle/>
          <a:p>
            <a:r>
              <a:rPr lang="tr-TR" b="1" i="1" dirty="0"/>
              <a:t>﴾109﴿Binasını Allah’a saygı ve O’nun hoşnutluğunu kazanma temeli üzerine kuran mı daha iyidir yoksa binasını kaymak üzere olan bir uçurumun kenarına kurarak onunla birlikte cehennem ateşine yuvarlanan mı? Allah hakkı çiğneyenleri doğru yola iletmez.</a:t>
            </a:r>
            <a:endParaRPr lang="tr-TR" sz="277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42917" y="0"/>
            <a:ext cx="3349083" cy="1477328"/>
          </a:xfrm>
          <a:prstGeom prst="rect">
            <a:avLst/>
          </a:prstGeom>
          <a:noFill/>
        </p:spPr>
        <p:txBody>
          <a:bodyPr wrap="square" rtlCol="0">
            <a:spAutoFit/>
          </a:bodyPr>
          <a:lstStyle/>
          <a:p>
            <a:r>
              <a:rPr lang="tr-TR" sz="2400" b="1" i="0" dirty="0" err="1">
                <a:solidFill>
                  <a:srgbClr val="725945"/>
                </a:solidFill>
                <a:effectLst/>
                <a:latin typeface="Helvetica Neue"/>
              </a:rPr>
              <a:t>Tevbe</a:t>
            </a:r>
            <a:r>
              <a:rPr lang="tr-TR" sz="2400" b="1" i="0" dirty="0">
                <a:solidFill>
                  <a:srgbClr val="725945"/>
                </a:solidFill>
                <a:effectLst/>
                <a:latin typeface="Helvetica Neue"/>
              </a:rPr>
              <a:t> Suresi </a:t>
            </a:r>
            <a:r>
              <a:rPr lang="tr-TR" sz="2200" b="1" i="0" dirty="0">
                <a:solidFill>
                  <a:srgbClr val="725945"/>
                </a:solidFill>
                <a:effectLst/>
                <a:latin typeface="inherit"/>
              </a:rPr>
              <a:t>- 9.Sure </a:t>
            </a:r>
          </a:p>
          <a:p>
            <a:r>
              <a:rPr lang="tr-TR" sz="2200" b="1" dirty="0" smtClean="0">
                <a:solidFill>
                  <a:srgbClr val="725945"/>
                </a:solidFill>
                <a:latin typeface="Helvetica Neue"/>
                <a:hlinkClick r:id="rId2"/>
              </a:rPr>
              <a:t>109.</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51390"/>
            <a:ext cx="12192000" cy="1583848"/>
          </a:xfrm>
        </p:spPr>
        <p:txBody>
          <a:bodyPr>
            <a:noAutofit/>
          </a:bodyPr>
          <a:lstStyle/>
          <a:p>
            <a:pPr rtl="1"/>
            <a:r>
              <a:rPr lang="ar-AE" sz="3600" dirty="0">
                <a:solidFill>
                  <a:srgbClr val="725945"/>
                </a:solidFill>
                <a:latin typeface="Elif1"/>
              </a:rPr>
              <a:t>اَفَمَنْ اَسَّسَ بُنْيَانَهُ عَلٰى تَقْوٰى مِنَ اللّٰهِ وَرِضْوَانٍ خَيْرٌ اَمْ مَنْ اَسَّسَ بُنْيَانَهُ عَلٰى شَفَا </a:t>
            </a:r>
            <a:r>
              <a:rPr lang="ar-AE" sz="3600" dirty="0" smtClean="0">
                <a:solidFill>
                  <a:srgbClr val="725945"/>
                </a:solidFill>
                <a:latin typeface="Elif1"/>
              </a:rPr>
              <a:t>جُرُفٍ</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هَارٍ فَانْهَارَ بِهٖ فٖي نَارِ جَهَنَّمَؕ وَاللّٰهُ لَا يَهْدِي الْقَوْمَ الظَّالِمٖينَ</a:t>
            </a:r>
            <a:r>
              <a:rPr lang="ar-AE" sz="3600" b="1" dirty="0">
                <a:solidFill>
                  <a:srgbClr val="725945"/>
                </a:solidFill>
                <a:latin typeface="Elif1"/>
              </a:rPr>
              <a:t>﴿١٠٩﴾</a:t>
            </a:r>
            <a:endParaRPr lang="ar-AE" sz="3600" b="0" i="0" dirty="0">
              <a:solidFill>
                <a:srgbClr val="725945"/>
              </a:solidFill>
              <a:effectLst/>
              <a:latin typeface="Elif1"/>
            </a:endParaRPr>
          </a:p>
        </p:txBody>
      </p:sp>
    </p:spTree>
    <p:extLst>
      <p:ext uri="{BB962C8B-B14F-4D97-AF65-F5344CB8AC3E}">
        <p14:creationId xmlns:p14="http://schemas.microsoft.com/office/powerpoint/2010/main" val="66846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37463"/>
            <a:ext cx="12192000" cy="2286000"/>
          </a:xfrm>
        </p:spPr>
        <p:txBody>
          <a:bodyPr>
            <a:normAutofit/>
          </a:bodyPr>
          <a:lstStyle/>
          <a:p>
            <a:r>
              <a:rPr lang="tr-TR" b="1" i="1" dirty="0"/>
              <a:t>﴾9﴿İman edip dünya ve </a:t>
            </a:r>
            <a:r>
              <a:rPr lang="tr-TR" b="1" i="1" dirty="0" err="1"/>
              <a:t>âhiret</a:t>
            </a:r>
            <a:r>
              <a:rPr lang="tr-TR" b="1" i="1" dirty="0"/>
              <a:t> için yararlı işler yapanlara gelince, rableri onlara, inanmaları sebebiyle yol gösterir; nimetlerle dolu cennetlerde onların bulundukları yerin altından ırmaklar akar.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86800" y="0"/>
            <a:ext cx="3505200"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9</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89201"/>
            <a:ext cx="12192000" cy="1583848"/>
          </a:xfrm>
        </p:spPr>
        <p:txBody>
          <a:bodyPr>
            <a:noAutofit/>
          </a:bodyPr>
          <a:lstStyle/>
          <a:p>
            <a:pPr rtl="1"/>
            <a:r>
              <a:rPr lang="ar-AE" sz="3600" dirty="0">
                <a:solidFill>
                  <a:srgbClr val="725945"/>
                </a:solidFill>
                <a:latin typeface="Elif1"/>
              </a:rPr>
              <a:t>اِنَّ الَّذٖينَ اٰمَنُوا وَعَمِلُوا الصَّالِحَاتِ يَهْدٖيهِمْ رَبُّهُمْ بِاٖيمَانِهِمْۚ تَجْرٖي مِنْ تَحْتِهِمُ الْاَنْهَارُ </a:t>
            </a:r>
            <a:r>
              <a:rPr lang="ar-AE" sz="3600" dirty="0" smtClean="0">
                <a:solidFill>
                  <a:srgbClr val="725945"/>
                </a:solidFill>
                <a:latin typeface="Elif1"/>
              </a:rPr>
              <a:t>فٖي</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جَنَّاتِ النَّعٖيمِ</a:t>
            </a:r>
            <a:r>
              <a:rPr lang="ar-AE" sz="3600" b="1" dirty="0">
                <a:solidFill>
                  <a:srgbClr val="725945"/>
                </a:solidFill>
                <a:latin typeface="Elif1"/>
              </a:rPr>
              <a:t>﴿٩﴾</a:t>
            </a:r>
            <a:endParaRPr lang="ar-AE" sz="3500" b="0" i="0" dirty="0">
              <a:solidFill>
                <a:srgbClr val="725945"/>
              </a:solidFill>
              <a:effectLst/>
              <a:latin typeface="Elif1"/>
            </a:endParaRPr>
          </a:p>
        </p:txBody>
      </p:sp>
    </p:spTree>
    <p:extLst>
      <p:ext uri="{BB962C8B-B14F-4D97-AF65-F5344CB8AC3E}">
        <p14:creationId xmlns:p14="http://schemas.microsoft.com/office/powerpoint/2010/main" val="545228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48254"/>
            <a:ext cx="12192000" cy="2709746"/>
          </a:xfrm>
        </p:spPr>
        <p:txBody>
          <a:bodyPr>
            <a:normAutofit/>
          </a:bodyPr>
          <a:lstStyle/>
          <a:p>
            <a:r>
              <a:rPr lang="tr-TR" b="1" i="1" dirty="0"/>
              <a:t>﴾18﴿Allah’ı bırakıp kendilerine fayda da zarar da veremeyen şeylere tapıyorlar ve “Bunlar Allah katında bizim aracılarımız” diyorlar. Onlara şöyle de: “Göklerde ve yerde Allah’ın bilmediği bir şeyi O’na bildirmeye mi kalkışıyorsunuz? Onların yakıştırdıkları ortaklardan O’nun yüce ve münezzeh olduğunda şüphem yoktur.”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86800" y="0"/>
            <a:ext cx="3505200"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smtClean="0">
                <a:solidFill>
                  <a:srgbClr val="725945"/>
                </a:solidFill>
                <a:latin typeface="Helvetica Neue"/>
                <a:hlinkClick r:id="rId2"/>
              </a:rPr>
              <a:t>18</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79694"/>
            <a:ext cx="12192000" cy="1583848"/>
          </a:xfrm>
        </p:spPr>
        <p:txBody>
          <a:bodyPr>
            <a:noAutofit/>
          </a:bodyPr>
          <a:lstStyle/>
          <a:p>
            <a:pPr rtl="1"/>
            <a:r>
              <a:rPr lang="ar-AE" sz="3600" dirty="0">
                <a:solidFill>
                  <a:srgbClr val="725945"/>
                </a:solidFill>
                <a:latin typeface="Elif1"/>
              </a:rPr>
              <a:t>وَيَعْبُدُونَ مِنْ دُونِ اللّٰهِ مَا لَا يَضُرُّهُمْ وَلَا يَنْفَعُهُمْ وَيَقُولُونَ هٰٓؤُ۬لَٓاءِ شُفَعَٓاؤُ۬نَا عِنْدَ اللّٰهِؕ قُلْ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اَتُنَبِّؤُ۫نَ </a:t>
            </a:r>
            <a:r>
              <a:rPr lang="ar-AE" sz="3600" dirty="0">
                <a:solidFill>
                  <a:srgbClr val="725945"/>
                </a:solidFill>
                <a:latin typeface="Elif1"/>
              </a:rPr>
              <a:t>اللّٰهَ بِمَا لَا يَعْلَمُ فِي السَّمٰوَاتِ وَلَا فِي الْاَرْضِؕ سُبْحَانَهُ وَتَعَالٰى عَمَّا يُشْرِكُونَ</a:t>
            </a:r>
            <a:r>
              <a:rPr lang="ar-AE" sz="3600" b="1" dirty="0">
                <a:solidFill>
                  <a:srgbClr val="725945"/>
                </a:solidFill>
                <a:latin typeface="Elif1"/>
              </a:rPr>
              <a:t>﴿١٨﴾</a:t>
            </a:r>
            <a:endParaRPr lang="ar-AE" sz="3500" b="0" i="0" dirty="0">
              <a:solidFill>
                <a:srgbClr val="725945"/>
              </a:solidFill>
              <a:effectLst/>
              <a:latin typeface="Elif1"/>
            </a:endParaRPr>
          </a:p>
        </p:txBody>
      </p:sp>
    </p:spTree>
    <p:extLst>
      <p:ext uri="{BB962C8B-B14F-4D97-AF65-F5344CB8AC3E}">
        <p14:creationId xmlns:p14="http://schemas.microsoft.com/office/powerpoint/2010/main" val="2737053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03040"/>
            <a:ext cx="12192000" cy="2854960"/>
          </a:xfrm>
        </p:spPr>
        <p:txBody>
          <a:bodyPr>
            <a:normAutofit/>
          </a:bodyPr>
          <a:lstStyle/>
          <a:p>
            <a:r>
              <a:rPr lang="tr-TR" b="1" i="1" u="none" strike="noStrike" dirty="0">
                <a:solidFill>
                  <a:srgbClr val="725945"/>
                </a:solidFill>
                <a:effectLst/>
                <a:latin typeface="Helvetica Neue"/>
              </a:rPr>
              <a:t>﴾35﴿</a:t>
            </a:r>
            <a:r>
              <a:rPr lang="tr-TR" b="1" i="1" dirty="0">
                <a:solidFill>
                  <a:srgbClr val="4A4A4A"/>
                </a:solidFill>
                <a:effectLst/>
                <a:latin typeface="Helvetica Neue"/>
              </a:rPr>
              <a:t>Tanrı diye taptıklarınız içinde hakka götüren biri var mı?” diye sor. De ki: “Hakka götüren yalnız Allah’tır.” Öyleyse hakka götüren mi izlenmeye daha lâyıktır, yoksa rehberlik edilmedikçe bir başına yolunu bulmaktan bile âciz olan mı? Size ne oluyor, nasıl yargıda bulunuyorsunuz böyle?</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86800" y="0"/>
            <a:ext cx="3505200"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35.</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 y="1378971"/>
            <a:ext cx="12192000" cy="1743369"/>
          </a:xfrm>
        </p:spPr>
        <p:txBody>
          <a:bodyPr>
            <a:noAutofit/>
          </a:bodyPr>
          <a:lstStyle/>
          <a:p>
            <a:pPr rtl="1"/>
            <a:r>
              <a:rPr lang="ar-AE" sz="3500" b="0" i="0" dirty="0">
                <a:solidFill>
                  <a:srgbClr val="725945"/>
                </a:solidFill>
                <a:effectLst/>
                <a:latin typeface="Elif1"/>
              </a:rPr>
              <a:t>قُلْ هَلْ مِنْ شُرَكَٓائِكُمْ مَنْ يَهْدٖٓي اِلَى الْحَقِّؕ قُلِ اللّٰهُ يَهْدٖي لِلْحَقِّؕ اَفَمَنْ يَهْدٖٓي اِلَى الْحَقِّ اَحَقُّ اَنْ</a:t>
            </a:r>
            <a:r>
              <a:rPr lang="tr-TR" sz="3500" b="0" i="0" dirty="0">
                <a:solidFill>
                  <a:srgbClr val="725945"/>
                </a:solidFill>
                <a:effectLst/>
                <a:latin typeface="Elif1"/>
              </a:rPr>
              <a:t/>
            </a:r>
            <a:br>
              <a:rPr lang="tr-TR" sz="3500" b="0" i="0" dirty="0">
                <a:solidFill>
                  <a:srgbClr val="725945"/>
                </a:solidFill>
                <a:effectLst/>
                <a:latin typeface="Elif1"/>
              </a:rPr>
            </a:br>
            <a:r>
              <a:rPr lang="tr-TR" sz="3500" b="0" i="0" dirty="0">
                <a:solidFill>
                  <a:srgbClr val="725945"/>
                </a:solidFill>
                <a:effectLst/>
                <a:latin typeface="Elif1"/>
              </a:rPr>
              <a:t/>
            </a:r>
            <a:br>
              <a:rPr lang="tr-TR" sz="3500" b="0" i="0" dirty="0">
                <a:solidFill>
                  <a:srgbClr val="725945"/>
                </a:solidFill>
                <a:effectLst/>
                <a:latin typeface="Elif1"/>
              </a:rPr>
            </a:br>
            <a:r>
              <a:rPr lang="ar-AE" sz="3500" b="0" i="0" dirty="0">
                <a:solidFill>
                  <a:srgbClr val="725945"/>
                </a:solidFill>
                <a:effectLst/>
                <a:latin typeface="Elif1"/>
              </a:rPr>
              <a:t> يُتَّبَعَ اَمَّنْ لَا يَهِدّٖٓي اِلَّٓا اَنْ يُهْدٰىۚ فَمَا لَكُمْࣞ كَيْفَ تَحْكُمُونَ</a:t>
            </a:r>
            <a:r>
              <a:rPr lang="ar-AE" sz="3500" b="1" i="0" u="none" strike="noStrike" dirty="0">
                <a:solidFill>
                  <a:srgbClr val="725945"/>
                </a:solidFill>
                <a:effectLst/>
                <a:latin typeface="Elif1"/>
              </a:rPr>
              <a:t>﴿٣٥﴾</a:t>
            </a:r>
            <a:endParaRPr lang="ar-AE" sz="3500" b="0" i="0" dirty="0">
              <a:solidFill>
                <a:srgbClr val="725945"/>
              </a:solidFill>
              <a:effectLst/>
              <a:latin typeface="Elif1"/>
            </a:endParaRPr>
          </a:p>
        </p:txBody>
      </p:sp>
    </p:spTree>
    <p:extLst>
      <p:ext uri="{BB962C8B-B14F-4D97-AF65-F5344CB8AC3E}">
        <p14:creationId xmlns:p14="http://schemas.microsoft.com/office/powerpoint/2010/main" val="1937998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2854960"/>
          </a:xfrm>
        </p:spPr>
        <p:txBody>
          <a:bodyPr>
            <a:normAutofit/>
          </a:bodyPr>
          <a:lstStyle/>
          <a:p>
            <a:r>
              <a:rPr lang="tr-TR" b="1" i="1" u="none" strike="noStrike" dirty="0">
                <a:solidFill>
                  <a:srgbClr val="725945"/>
                </a:solidFill>
                <a:effectLst/>
                <a:latin typeface="Helvetica Neue"/>
              </a:rPr>
              <a:t>﴾57﴿</a:t>
            </a:r>
            <a:r>
              <a:rPr lang="tr-TR" b="1" i="1" dirty="0">
                <a:solidFill>
                  <a:srgbClr val="4A4A4A"/>
                </a:solidFill>
                <a:effectLst/>
                <a:latin typeface="Helvetica Neue"/>
              </a:rPr>
              <a:t>Ey insanlar! Rabbinizden size bir öğüt, kalplerdeki hastalıklara bir şifa, inananlara bir rehber ve rahmet gelmiştir.</a:t>
            </a:r>
            <a:endParaRPr lang="tr-TR" sz="3334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20254" y="0"/>
            <a:ext cx="3471746" cy="1477328"/>
          </a:xfrm>
          <a:prstGeom prst="rect">
            <a:avLst/>
          </a:prstGeom>
          <a:noFill/>
        </p:spPr>
        <p:txBody>
          <a:bodyPr wrap="square" rtlCol="0">
            <a:spAutoFit/>
          </a:bodyPr>
          <a:lstStyle/>
          <a:p>
            <a:r>
              <a:rPr lang="tr-TR" sz="2400" b="1" i="0" dirty="0" err="1">
                <a:solidFill>
                  <a:srgbClr val="725945"/>
                </a:solidFill>
                <a:effectLst/>
                <a:latin typeface="Helvetica Neue"/>
              </a:rPr>
              <a:t>Yûnus</a:t>
            </a:r>
            <a:r>
              <a:rPr lang="tr-TR" sz="2400" b="1" i="0" dirty="0">
                <a:solidFill>
                  <a:srgbClr val="725945"/>
                </a:solidFill>
                <a:effectLst/>
                <a:latin typeface="Helvetica Neue"/>
              </a:rPr>
              <a:t> Suresi </a:t>
            </a:r>
            <a:r>
              <a:rPr lang="tr-TR" sz="2200" b="1" i="0" dirty="0">
                <a:solidFill>
                  <a:srgbClr val="725945"/>
                </a:solidFill>
                <a:effectLst/>
                <a:latin typeface="inherit"/>
              </a:rPr>
              <a:t>- 10.Sure </a:t>
            </a:r>
          </a:p>
          <a:p>
            <a:r>
              <a:rPr lang="tr-TR" sz="2200" b="1" dirty="0">
                <a:solidFill>
                  <a:srgbClr val="725945"/>
                </a:solidFill>
                <a:latin typeface="Helvetica Neue"/>
                <a:hlinkClick r:id="rId2"/>
              </a:rPr>
              <a:t>57.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15416"/>
            <a:ext cx="12192000" cy="1729228"/>
          </a:xfrm>
        </p:spPr>
        <p:txBody>
          <a:bodyPr>
            <a:noAutofit/>
          </a:bodyPr>
          <a:lstStyle/>
          <a:p>
            <a:pPr rtl="1"/>
            <a:r>
              <a:rPr lang="ar-AE" sz="3600" b="0" i="0" dirty="0">
                <a:solidFill>
                  <a:srgbClr val="725945"/>
                </a:solidFill>
                <a:effectLst/>
                <a:latin typeface="Elif1"/>
              </a:rPr>
              <a:t>يَٓا اَيُّهَا النَّاسُ قَدْ جَٓاءَتْكُمْ مَوْعِظَةٌ مِنْ رَبِّكُمْ وَشِفَٓاءٌ لِمَا فِي الصُّدُورِ وَهُدًى وَرَحْمَةٌ</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لِلْمُؤْمِنٖينَ</a:t>
            </a:r>
            <a:r>
              <a:rPr lang="ar-AE" sz="3600" b="1" i="0" u="none" strike="noStrike" dirty="0">
                <a:solidFill>
                  <a:srgbClr val="725945"/>
                </a:solidFill>
                <a:effectLst/>
                <a:latin typeface="Elif1"/>
              </a:rPr>
              <a:t>﴿٥٧﴾</a:t>
            </a:r>
            <a:endParaRPr lang="ar-AE" sz="3600" b="0" i="0" dirty="0">
              <a:solidFill>
                <a:srgbClr val="725945"/>
              </a:solidFill>
              <a:effectLst/>
              <a:latin typeface="Elif1"/>
            </a:endParaRPr>
          </a:p>
        </p:txBody>
      </p:sp>
    </p:spTree>
    <p:extLst>
      <p:ext uri="{BB962C8B-B14F-4D97-AF65-F5344CB8AC3E}">
        <p14:creationId xmlns:p14="http://schemas.microsoft.com/office/powerpoint/2010/main" val="40213702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1913221"/>
          </a:xfrm>
        </p:spPr>
        <p:txBody>
          <a:bodyPr>
            <a:normAutofit/>
          </a:bodyPr>
          <a:lstStyle/>
          <a:p>
            <a:r>
              <a:rPr lang="tr-TR" b="1" i="1" dirty="0"/>
              <a:t>﴾111﴿Andolsun onların kıssalarında akıl sahipleri için ibretler vardır. Kur’an, uydurulabilecek bir söz değildir; fakat o, kendinden öncekiler için onay, her şey için detaylı açıklama, iman eden toplum için bir rahmet ve bir hidayettir.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98313" y="0"/>
            <a:ext cx="3393688" cy="1477328"/>
          </a:xfrm>
          <a:prstGeom prst="rect">
            <a:avLst/>
          </a:prstGeom>
          <a:noFill/>
        </p:spPr>
        <p:txBody>
          <a:bodyPr wrap="square" rtlCol="0">
            <a:spAutoFit/>
          </a:bodyPr>
          <a:lstStyle/>
          <a:p>
            <a:r>
              <a:rPr lang="tr-TR" sz="2400" b="1" i="0" dirty="0" err="1">
                <a:solidFill>
                  <a:srgbClr val="725945"/>
                </a:solidFill>
                <a:effectLst/>
                <a:latin typeface="Helvetica Neue"/>
              </a:rPr>
              <a:t>Yûsuf</a:t>
            </a:r>
            <a:r>
              <a:rPr lang="tr-TR" sz="2400" b="1" i="0" dirty="0">
                <a:solidFill>
                  <a:srgbClr val="725945"/>
                </a:solidFill>
                <a:effectLst/>
                <a:latin typeface="Helvetica Neue"/>
              </a:rPr>
              <a:t> Suresi </a:t>
            </a:r>
            <a:r>
              <a:rPr lang="tr-TR" sz="2200" b="1" i="0" dirty="0">
                <a:solidFill>
                  <a:srgbClr val="725945"/>
                </a:solidFill>
                <a:effectLst/>
                <a:latin typeface="inherit"/>
              </a:rPr>
              <a:t>- 12.Sure </a:t>
            </a:r>
          </a:p>
          <a:p>
            <a:r>
              <a:rPr lang="tr-TR" sz="2200" b="1" dirty="0" smtClean="0">
                <a:solidFill>
                  <a:srgbClr val="725945"/>
                </a:solidFill>
                <a:latin typeface="Helvetica Neue"/>
                <a:hlinkClick r:id="rId2"/>
              </a:rPr>
              <a:t>111</a:t>
            </a:r>
            <a:r>
              <a:rPr lang="tr-TR" sz="2200" b="1" dirty="0" smtClean="0">
                <a:solidFill>
                  <a:srgbClr val="725945"/>
                </a:solidFill>
                <a:latin typeface="Helvetica Neue"/>
                <a:hlinkClick r:id="rId2"/>
              </a:rPr>
              <a:t>.</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dirty="0">
                <a:solidFill>
                  <a:srgbClr val="725945"/>
                </a:solidFill>
                <a:latin typeface="Elif1"/>
              </a:rPr>
              <a:t>لَقَدْ كَانَ فٖي قَصَصِهِمْ عِبْرَةٌ لِاُو۬لِي الْاَلْبَابِؕ مَا كَانَ حَدٖيثاً يُفْتَرٰى وَلٰكِنْ تَصْدٖيقَ الَّذٖي </a:t>
            </a:r>
            <a:r>
              <a:rPr lang="ar-AE" sz="3600" dirty="0" smtClean="0">
                <a:solidFill>
                  <a:srgbClr val="725945"/>
                </a:solidFill>
                <a:latin typeface="Elif1"/>
              </a:rPr>
              <a:t>بَيْنَ</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يَدَيْهِ وَتَفْصٖيلَ كُلِّ شَيْءٍ وَهُدًى وَرَحْمَةً لِقَوْمٍ يُؤْمِنُونَ</a:t>
            </a:r>
            <a:r>
              <a:rPr lang="ar-AE" sz="3600" b="1" dirty="0">
                <a:solidFill>
                  <a:srgbClr val="725945"/>
                </a:solidFill>
                <a:latin typeface="Elif1"/>
              </a:rPr>
              <a:t>﴿١١١﴾</a:t>
            </a:r>
            <a:endParaRPr lang="ar-AE" sz="3600" b="0" i="0" dirty="0">
              <a:solidFill>
                <a:srgbClr val="725945"/>
              </a:solidFill>
              <a:effectLst/>
              <a:latin typeface="Elif1"/>
            </a:endParaRPr>
          </a:p>
        </p:txBody>
      </p:sp>
    </p:spTree>
    <p:extLst>
      <p:ext uri="{BB962C8B-B14F-4D97-AF65-F5344CB8AC3E}">
        <p14:creationId xmlns:p14="http://schemas.microsoft.com/office/powerpoint/2010/main" val="202112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854960"/>
          </a:xfrm>
        </p:spPr>
        <p:txBody>
          <a:bodyPr>
            <a:normAutofit/>
          </a:bodyPr>
          <a:lstStyle/>
          <a:p>
            <a:r>
              <a:rPr lang="tr-TR" b="1" i="1" u="none" strike="noStrike" dirty="0">
                <a:solidFill>
                  <a:srgbClr val="725945"/>
                </a:solidFill>
                <a:effectLst/>
                <a:latin typeface="Helvetica Neue"/>
              </a:rPr>
              <a:t>﴾27﴿</a:t>
            </a:r>
            <a:r>
              <a:rPr lang="tr-TR" b="1" i="1" dirty="0">
                <a:solidFill>
                  <a:srgbClr val="4A4A4A"/>
                </a:solidFill>
                <a:effectLst/>
                <a:latin typeface="Helvetica Neue"/>
              </a:rPr>
              <a:t>İnkârcılar, “Ona rabbinden bir </a:t>
            </a:r>
            <a:r>
              <a:rPr lang="tr-TR" b="1" i="1" dirty="0" err="1">
                <a:solidFill>
                  <a:srgbClr val="4A4A4A"/>
                </a:solidFill>
                <a:effectLst/>
                <a:latin typeface="Helvetica Neue"/>
              </a:rPr>
              <a:t>mûcize</a:t>
            </a:r>
            <a:r>
              <a:rPr lang="tr-TR" b="1" i="1" dirty="0">
                <a:solidFill>
                  <a:srgbClr val="4A4A4A"/>
                </a:solidFill>
                <a:effectLst/>
                <a:latin typeface="Helvetica Neue"/>
              </a:rPr>
              <a:t> indirilseydi ya!” diyorlar. De ki: “Allah dilediğini saptırır; kendisine yöneleni de gerçeğe ulaştırır.”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47355" y="0"/>
            <a:ext cx="3244645" cy="1477328"/>
          </a:xfrm>
          <a:prstGeom prst="rect">
            <a:avLst/>
          </a:prstGeom>
          <a:noFill/>
        </p:spPr>
        <p:txBody>
          <a:bodyPr wrap="square" rtlCol="0">
            <a:spAutoFit/>
          </a:bodyPr>
          <a:lstStyle/>
          <a:p>
            <a:r>
              <a:rPr lang="tr-TR" sz="2400" b="1" i="0" dirty="0" err="1">
                <a:solidFill>
                  <a:srgbClr val="725945"/>
                </a:solidFill>
                <a:effectLst/>
                <a:latin typeface="Helvetica Neue"/>
              </a:rPr>
              <a:t>Ra'd</a:t>
            </a:r>
            <a:r>
              <a:rPr lang="tr-TR" sz="2400" b="1" i="0" dirty="0">
                <a:solidFill>
                  <a:srgbClr val="725945"/>
                </a:solidFill>
                <a:effectLst/>
                <a:latin typeface="Helvetica Neue"/>
              </a:rPr>
              <a:t> Suresi </a:t>
            </a:r>
            <a:r>
              <a:rPr lang="tr-TR" sz="2200" b="1" i="0" dirty="0">
                <a:solidFill>
                  <a:srgbClr val="725945"/>
                </a:solidFill>
                <a:effectLst/>
                <a:latin typeface="inherit"/>
              </a:rPr>
              <a:t>- 13.Sure </a:t>
            </a:r>
          </a:p>
          <a:p>
            <a:r>
              <a:rPr lang="tr-TR" sz="2200" b="1" dirty="0">
                <a:solidFill>
                  <a:srgbClr val="725945"/>
                </a:solidFill>
                <a:latin typeface="Helvetica Neue"/>
                <a:hlinkClick r:id="rId2"/>
              </a:rPr>
              <a:t>27.</a:t>
            </a:r>
            <a:r>
              <a:rPr lang="tr-TR" sz="2200" b="1" i="0" u="none" strike="noStrike" dirty="0">
                <a:solidFill>
                  <a:srgbClr val="725945"/>
                </a:solidFill>
                <a:effectLst/>
                <a:latin typeface="Helvetica Neue"/>
                <a:hlinkClick r:id="rId2"/>
              </a:rPr>
              <a:t>Ayet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600" b="0" i="0" dirty="0">
                <a:solidFill>
                  <a:srgbClr val="725945"/>
                </a:solidFill>
                <a:effectLst/>
                <a:latin typeface="Elif1"/>
              </a:rPr>
              <a:t>وَيَقُولُ الَّذٖينَ كَفَرُوا لَوْلَٓا اُنْزِلَ عَلَيْهِ اٰيَةٌ مِنْ رَبِّهٖؕ قُلْ اِنَّ اللّٰهَ يُضِلُّ مَنْ يَشَٓاءُ وَيَهْدٖٓي اِلَيْهِ</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مَنْ اَنَابَۚ</a:t>
            </a:r>
            <a:r>
              <a:rPr lang="ar-AE" sz="3600" b="1" i="0" u="none" strike="noStrike" dirty="0">
                <a:solidFill>
                  <a:srgbClr val="725945"/>
                </a:solidFill>
                <a:effectLst/>
                <a:latin typeface="Elif1"/>
              </a:rPr>
              <a:t>﴿٢٧﴾</a:t>
            </a:r>
            <a:endParaRPr lang="ar-AE" sz="3600" b="0" i="0" dirty="0">
              <a:solidFill>
                <a:srgbClr val="725945"/>
              </a:solidFill>
              <a:effectLst/>
              <a:latin typeface="Elif1"/>
            </a:endParaRPr>
          </a:p>
        </p:txBody>
      </p:sp>
    </p:spTree>
    <p:extLst>
      <p:ext uri="{BB962C8B-B14F-4D97-AF65-F5344CB8AC3E}">
        <p14:creationId xmlns:p14="http://schemas.microsoft.com/office/powerpoint/2010/main" val="9924024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98152"/>
            <a:ext cx="12192000" cy="2854960"/>
          </a:xfrm>
        </p:spPr>
        <p:txBody>
          <a:bodyPr>
            <a:normAutofit/>
          </a:bodyPr>
          <a:lstStyle/>
          <a:p>
            <a:r>
              <a:rPr lang="tr-TR" b="1" i="1" dirty="0"/>
              <a:t>﴾4﴿İstisnasız her peygamberi kendi kavminin diliyle gönderdik ki onlara açık açık anlatsın; bundan sonra Allah dilediğini sapkınlık içerisinde bırakır, dilediğini de doğru yola iletir. O, güçlüdür, hikmet sahibidir.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85717" y="0"/>
            <a:ext cx="3806283" cy="1477328"/>
          </a:xfrm>
          <a:prstGeom prst="rect">
            <a:avLst/>
          </a:prstGeom>
          <a:noFill/>
        </p:spPr>
        <p:txBody>
          <a:bodyPr wrap="square" rtlCol="0">
            <a:spAutoFit/>
          </a:bodyPr>
          <a:lstStyle/>
          <a:p>
            <a:r>
              <a:rPr lang="tr-TR" sz="2400" b="1" i="0" dirty="0" err="1">
                <a:solidFill>
                  <a:srgbClr val="725945"/>
                </a:solidFill>
                <a:effectLst/>
                <a:latin typeface="Helvetica Neue"/>
              </a:rPr>
              <a:t>İbrâhîm</a:t>
            </a:r>
            <a:r>
              <a:rPr lang="tr-TR" sz="2400" b="1" i="0" dirty="0">
                <a:solidFill>
                  <a:srgbClr val="725945"/>
                </a:solidFill>
                <a:effectLst/>
                <a:latin typeface="Helvetica Neue"/>
              </a:rPr>
              <a:t> Suresi </a:t>
            </a:r>
            <a:r>
              <a:rPr lang="tr-TR" sz="2200" b="1" i="0" dirty="0">
                <a:solidFill>
                  <a:srgbClr val="725945"/>
                </a:solidFill>
                <a:effectLst/>
                <a:latin typeface="inherit"/>
              </a:rPr>
              <a:t>- 14.Sure </a:t>
            </a:r>
          </a:p>
          <a:p>
            <a:r>
              <a:rPr lang="tr-TR" sz="2200" b="1" dirty="0" smtClean="0">
                <a:solidFill>
                  <a:srgbClr val="725945"/>
                </a:solidFill>
                <a:latin typeface="Helvetica Neue"/>
                <a:hlinkClick r:id="rId2"/>
              </a:rPr>
              <a:t>4.</a:t>
            </a:r>
            <a:r>
              <a:rPr lang="tr-TR" sz="2200" b="1" i="0" u="none" strike="noStrike" dirty="0" smtClean="0">
                <a:solidFill>
                  <a:srgbClr val="725945"/>
                </a:solidFill>
                <a:effectLst/>
                <a:latin typeface="Helvetica Neue"/>
                <a:hlinkClick r:id="rId2"/>
              </a:rPr>
              <a:t>Ayet </a:t>
            </a:r>
            <a:r>
              <a:rPr lang="tr-TR" sz="2200" b="1" i="0" u="none" strike="noStrike" dirty="0">
                <a:solidFill>
                  <a:srgbClr val="725945"/>
                </a:solidFill>
                <a:effectLst/>
                <a:latin typeface="Helvetica Neue"/>
                <a:hlinkClick r:id="rId2"/>
              </a:rPr>
              <a:t/>
            </a:r>
            <a:br>
              <a:rPr lang="tr-TR" sz="2200" b="1" i="0" u="none" strike="noStrike" dirty="0">
                <a:solidFill>
                  <a:srgbClr val="725945"/>
                </a:solidFill>
                <a:effectLst/>
                <a:latin typeface="Helvetica Neue"/>
                <a:hlinkClick r:id="rId2"/>
              </a:rPr>
            </a:br>
            <a:endParaRPr lang="tr-TR" sz="2200" dirty="0"/>
          </a:p>
          <a:p>
            <a:endParaRPr lang="tr-TR" sz="2200" dirty="0"/>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572634"/>
            <a:ext cx="12192000" cy="1572009"/>
          </a:xfrm>
        </p:spPr>
        <p:txBody>
          <a:bodyPr>
            <a:noAutofit/>
          </a:bodyPr>
          <a:lstStyle/>
          <a:p>
            <a:pPr rtl="1"/>
            <a:r>
              <a:rPr lang="ar-AE" sz="3600" dirty="0">
                <a:solidFill>
                  <a:srgbClr val="725945"/>
                </a:solidFill>
                <a:latin typeface="Elif1"/>
              </a:rPr>
              <a:t>وَمَٓا اَرْسَلْنَا مِنْ رَسُولٍ اِلَّا بِلِسَانِ قَوْمِهٖ لِيُبَيِّنَ لَهُمْؕ فَيُضِلُّ اللّٰهُ مَنْ يَشَٓاءُ وَيَهْدٖي مَنْ </a:t>
            </a:r>
            <a:r>
              <a:rPr lang="ar-AE" sz="3600" dirty="0" smtClean="0">
                <a:solidFill>
                  <a:srgbClr val="725945"/>
                </a:solidFill>
                <a:latin typeface="Elif1"/>
              </a:rPr>
              <a:t>يَشَٓاءُؕ</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وَهُوَ الْعَزٖيزُ الْحَكٖيمُ</a:t>
            </a:r>
            <a:r>
              <a:rPr lang="ar-AE" sz="3600" b="1" dirty="0">
                <a:solidFill>
                  <a:srgbClr val="725945"/>
                </a:solidFill>
                <a:latin typeface="Elif1"/>
              </a:rPr>
              <a:t>﴿٤﴾</a:t>
            </a:r>
            <a:endParaRPr lang="ar-AE" sz="3600" b="0" i="0" dirty="0">
              <a:solidFill>
                <a:srgbClr val="725945"/>
              </a:solidFill>
              <a:effectLst/>
              <a:latin typeface="Elif1"/>
            </a:endParaRPr>
          </a:p>
        </p:txBody>
      </p:sp>
    </p:spTree>
    <p:extLst>
      <p:ext uri="{BB962C8B-B14F-4D97-AF65-F5344CB8AC3E}">
        <p14:creationId xmlns:p14="http://schemas.microsoft.com/office/powerpoint/2010/main" val="239131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6"/>
            <a:ext cx="12192000" cy="874132"/>
          </a:xfrm>
        </p:spPr>
        <p:txBody>
          <a:bodyPr>
            <a:noAutofit/>
          </a:bodyPr>
          <a:lstStyle/>
          <a:p>
            <a:r>
              <a:rPr lang="ar-AE" sz="3600" dirty="0">
                <a:solidFill>
                  <a:srgbClr val="725945"/>
                </a:solidFill>
                <a:latin typeface="Elif1"/>
              </a:rPr>
              <a:t>هُوَ الَّـذٖٓي اَنْزَلَ مِنَ السَّمَٓاءِ مَٓاءً لَكُمْ مِنْهُ شَرَابٌ وَمِنْهُ شَجَرٌ فٖيهِ تُسٖيمُونَ</a:t>
            </a:r>
            <a:r>
              <a:rPr lang="ar-AE" sz="3600" b="1" dirty="0">
                <a:solidFill>
                  <a:srgbClr val="725945"/>
                </a:solidFill>
                <a:latin typeface="Elif1"/>
              </a:rPr>
              <a:t>﴿١٠﴾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﴾10﴿Gökten su indiren O’dur. Ondan hem kendiniz için içecek su hem de hayvanlarınıza yedireceğiniz bitkiler verir.</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10 </a:t>
            </a:r>
            <a:r>
              <a:rPr lang="tr-TR" sz="2000" b="1" dirty="0" smtClean="0"/>
              <a:t>. Ayet </a:t>
            </a:r>
            <a:endParaRPr lang="tr-TR" sz="2000" dirty="0"/>
          </a:p>
        </p:txBody>
      </p:sp>
    </p:spTree>
    <p:extLst>
      <p:ext uri="{BB962C8B-B14F-4D97-AF65-F5344CB8AC3E}">
        <p14:creationId xmlns:p14="http://schemas.microsoft.com/office/powerpoint/2010/main" val="931997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6"/>
            <a:ext cx="12192000" cy="874132"/>
          </a:xfrm>
        </p:spPr>
        <p:txBody>
          <a:bodyPr>
            <a:noAutofit/>
          </a:bodyPr>
          <a:lstStyle/>
          <a:p>
            <a:r>
              <a:rPr lang="ar-AE" sz="3600" dirty="0">
                <a:solidFill>
                  <a:srgbClr val="725945"/>
                </a:solidFill>
                <a:latin typeface="Elif1"/>
              </a:rPr>
              <a:t>وَاَلْقٰى فِي الْاَرْضِ رَوَاسِيَ اَنْ تَمٖيدَ بِكُمْ وَاَنْهَاراً وَسُبُلاً لَعَلَّكُمْ تَهْتَدُونَۙ</a:t>
            </a:r>
            <a:r>
              <a:rPr lang="ar-AE" sz="3600" b="1" dirty="0">
                <a:solidFill>
                  <a:srgbClr val="725945"/>
                </a:solidFill>
                <a:latin typeface="Elif1"/>
              </a:rPr>
              <a:t>﴿١٥﴾</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﴾15﴿O, sizi sarsmaması için yere sağlam dağlar yerleştirdi, ırmaklar ve yollar açtı ki gideceğiniz yere ulaşabilesiniz.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15 </a:t>
            </a:r>
            <a:r>
              <a:rPr lang="tr-TR" sz="2000" b="1" dirty="0" smtClean="0"/>
              <a:t>. Ayet </a:t>
            </a:r>
            <a:endParaRPr lang="tr-TR" sz="2000" dirty="0"/>
          </a:p>
        </p:txBody>
      </p:sp>
    </p:spTree>
    <p:extLst>
      <p:ext uri="{BB962C8B-B14F-4D97-AF65-F5344CB8AC3E}">
        <p14:creationId xmlns:p14="http://schemas.microsoft.com/office/powerpoint/2010/main" val="2698454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331332"/>
          </a:xfrm>
        </p:spPr>
        <p:txBody>
          <a:bodyPr>
            <a:noAutofit/>
          </a:bodyPr>
          <a:lstStyle/>
          <a:p>
            <a:r>
              <a:rPr lang="ar-AE" sz="3600" dirty="0"/>
              <a:t>وَقٖيلَ لِلَّذٖينَ اتَّقَوْا مَاذَٓا اَنْزَلَ رَبُّكُمْؕ قَالُوا خَيْراًؕ لِلَّذٖينَ اَحْسَنُوا فٖي هٰذِهِ الدُّنْيَا حَسَنَةٌؕ </a:t>
            </a:r>
            <a:r>
              <a:rPr lang="ar-AE" sz="3600" dirty="0" smtClean="0"/>
              <a:t>وَلَدَارُ</a:t>
            </a:r>
            <a:r>
              <a:rPr lang="tr-TR" sz="3600" dirty="0" smtClean="0"/>
              <a:t/>
            </a:r>
            <a:br>
              <a:rPr lang="tr-TR" sz="3600" dirty="0" smtClean="0"/>
            </a:br>
            <a:r>
              <a:rPr lang="tr-TR" sz="3600" dirty="0"/>
              <a:t/>
            </a:r>
            <a:br>
              <a:rPr lang="tr-TR" sz="3600" dirty="0"/>
            </a:br>
            <a:r>
              <a:rPr lang="ar-AE" sz="3600" dirty="0" smtClean="0"/>
              <a:t> </a:t>
            </a:r>
            <a:r>
              <a:rPr lang="ar-AE" sz="3600" dirty="0"/>
              <a:t>الْاٰخِرَةِ خَيْرٌؕ وَلَنِعْمَ دَارُ الْمُتَّقٖينَۙ</a:t>
            </a:r>
            <a:r>
              <a:rPr lang="ar-AE" sz="3600" b="1" dirty="0"/>
              <a:t>﴿٣٠﴾</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﴾30﴿Allah’a karşı gelmekten sakınanlara, “Rabbiniz size ne indirdi?” diye sorulur. Onlar, “Hayır indirdi” derler. Bu dünyada iyilik yapanlara güzel sonuçlar vardır. </a:t>
            </a:r>
            <a:r>
              <a:rPr lang="tr-TR" b="1" i="1" dirty="0" err="1"/>
              <a:t>Âhiret</a:t>
            </a:r>
            <a:r>
              <a:rPr lang="tr-TR" b="1" i="1" dirty="0"/>
              <a:t> yurdu daha da hayırlıdır. Allah’a karşı gelmekten sakınanların yurdu ne güzel!</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30 . Ayet </a:t>
            </a:r>
            <a:endParaRPr lang="tr-TR" sz="2000" dirty="0"/>
          </a:p>
        </p:txBody>
      </p:sp>
    </p:spTree>
    <p:extLst>
      <p:ext uri="{BB962C8B-B14F-4D97-AF65-F5344CB8AC3E}">
        <p14:creationId xmlns:p14="http://schemas.microsoft.com/office/powerpoint/2010/main" val="3170151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331332"/>
          </a:xfrm>
        </p:spPr>
        <p:txBody>
          <a:bodyPr>
            <a:noAutofit/>
          </a:bodyPr>
          <a:lstStyle/>
          <a:p>
            <a:r>
              <a:rPr lang="ar-AE" sz="4000" dirty="0">
                <a:solidFill>
                  <a:srgbClr val="725945"/>
                </a:solidFill>
                <a:latin typeface="Elif1"/>
              </a:rPr>
              <a:t>وَمَٓا اَنْزَلْنَا عَلَيْكَ الْكِتَابَ اِلَّا لِتُبَيِّنَ لَهُمُ الَّذِي اخْتَلَفُوا فٖيهِۙ وَهُدًى وَرَحْمَةً لِقَوْمٍ </a:t>
            </a:r>
            <a:r>
              <a:rPr lang="tr-TR" sz="4000" dirty="0" smtClean="0">
                <a:solidFill>
                  <a:srgbClr val="725945"/>
                </a:solidFill>
                <a:latin typeface="Elif1"/>
              </a:rPr>
              <a:t/>
            </a:r>
            <a:br>
              <a:rPr lang="tr-TR" sz="4000" dirty="0" smtClean="0">
                <a:solidFill>
                  <a:srgbClr val="725945"/>
                </a:solidFill>
                <a:latin typeface="Elif1"/>
              </a:rPr>
            </a:br>
            <a:r>
              <a:rPr lang="tr-TR" sz="4000" dirty="0">
                <a:solidFill>
                  <a:srgbClr val="725945"/>
                </a:solidFill>
                <a:latin typeface="Elif1"/>
              </a:rPr>
              <a:t/>
            </a:r>
            <a:br>
              <a:rPr lang="tr-TR" sz="4000" dirty="0">
                <a:solidFill>
                  <a:srgbClr val="725945"/>
                </a:solidFill>
                <a:latin typeface="Elif1"/>
              </a:rPr>
            </a:br>
            <a:r>
              <a:rPr lang="ar-AE" sz="4000" dirty="0" smtClean="0">
                <a:solidFill>
                  <a:srgbClr val="725945"/>
                </a:solidFill>
                <a:latin typeface="Elif1"/>
              </a:rPr>
              <a:t>يُؤْمِنُونَ</a:t>
            </a:r>
            <a:r>
              <a:rPr lang="ar-AE" sz="4000" b="1" dirty="0" smtClean="0">
                <a:solidFill>
                  <a:srgbClr val="725945"/>
                </a:solidFill>
                <a:latin typeface="Elif1"/>
              </a:rPr>
              <a:t>﴿٦٤</a:t>
            </a:r>
            <a:r>
              <a:rPr lang="ar-AE" sz="4000" b="1" dirty="0">
                <a:solidFill>
                  <a:srgbClr val="725945"/>
                </a:solidFill>
                <a:latin typeface="Elif1"/>
              </a:rPr>
              <a:t>﴾</a:t>
            </a:r>
            <a:endParaRPr lang="tr-TR" sz="4000" dirty="0"/>
          </a:p>
        </p:txBody>
      </p:sp>
      <p:sp>
        <p:nvSpPr>
          <p:cNvPr id="3" name="Alt Başlık 2"/>
          <p:cNvSpPr>
            <a:spLocks noGrp="1"/>
          </p:cNvSpPr>
          <p:nvPr>
            <p:ph type="subTitle" idx="1"/>
          </p:nvPr>
        </p:nvSpPr>
        <p:spPr>
          <a:xfrm>
            <a:off x="0" y="4625782"/>
            <a:ext cx="12192000" cy="1655762"/>
          </a:xfrm>
        </p:spPr>
        <p:txBody>
          <a:bodyPr/>
          <a:lstStyle/>
          <a:p>
            <a:r>
              <a:rPr lang="tr-TR" b="1" i="1" dirty="0"/>
              <a:t>﴾64﴿Sana kitabı, özellikle ayrılığa düştükleri konuda onları aydınlatman için ve inanan bir topluluğa rehber ve rahmet olsun diye indirdik.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64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30854733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331332"/>
          </a:xfrm>
        </p:spPr>
        <p:txBody>
          <a:bodyPr>
            <a:noAutofit/>
          </a:bodyPr>
          <a:lstStyle/>
          <a:p>
            <a:r>
              <a:rPr lang="ar-AE" sz="4000" dirty="0">
                <a:solidFill>
                  <a:srgbClr val="725945"/>
                </a:solidFill>
                <a:latin typeface="Elif1"/>
              </a:rPr>
              <a:t>وَيَوْمَ نَبْعَثُ فٖي كُلِّ اُمَّةٍ شَهٖيداً عَلَيْهِمْ مِنْ اَنْفُسِهِمْ وَجِئْنَا بِكَ شَهٖيداً عَلٰى </a:t>
            </a:r>
            <a:r>
              <a:rPr lang="ar-AE" sz="4000" dirty="0" smtClean="0">
                <a:solidFill>
                  <a:srgbClr val="725945"/>
                </a:solidFill>
                <a:latin typeface="Elif1"/>
              </a:rPr>
              <a:t>هٰٓؤُ۬لَٓاءِؕ</a:t>
            </a:r>
            <a:r>
              <a:rPr lang="tr-TR" sz="4000" dirty="0" smtClean="0">
                <a:solidFill>
                  <a:srgbClr val="725945"/>
                </a:solidFill>
                <a:latin typeface="Elif1"/>
              </a:rPr>
              <a:t/>
            </a:r>
            <a:br>
              <a:rPr lang="tr-TR" sz="4000" dirty="0" smtClean="0">
                <a:solidFill>
                  <a:srgbClr val="725945"/>
                </a:solidFill>
                <a:latin typeface="Elif1"/>
              </a:rPr>
            </a:br>
            <a:r>
              <a:rPr lang="tr-TR" sz="4000" dirty="0">
                <a:solidFill>
                  <a:srgbClr val="725945"/>
                </a:solidFill>
                <a:latin typeface="Elif1"/>
              </a:rPr>
              <a:t/>
            </a:r>
            <a:br>
              <a:rPr lang="tr-TR" sz="4000" dirty="0">
                <a:solidFill>
                  <a:srgbClr val="725945"/>
                </a:solidFill>
                <a:latin typeface="Elif1"/>
              </a:rPr>
            </a:br>
            <a:r>
              <a:rPr lang="ar-AE" sz="4000" dirty="0" smtClean="0">
                <a:solidFill>
                  <a:srgbClr val="725945"/>
                </a:solidFill>
                <a:latin typeface="Elif1"/>
              </a:rPr>
              <a:t> </a:t>
            </a:r>
            <a:r>
              <a:rPr lang="ar-AE" sz="4000" dirty="0">
                <a:solidFill>
                  <a:srgbClr val="725945"/>
                </a:solidFill>
                <a:latin typeface="Elif1"/>
              </a:rPr>
              <a:t>وَنَزَّلْنَا عَلَيْكَ الْكِتَابَ تِبْيَاناً لِكُلِّ شَيْءٍ وَهُدًى وَرَحْمَةً وَبُشْرٰى لِلْمُسْلِمٖينَࣖ</a:t>
            </a:r>
            <a:r>
              <a:rPr lang="ar-AE" sz="4000" b="1" dirty="0">
                <a:solidFill>
                  <a:srgbClr val="725945"/>
                </a:solidFill>
                <a:latin typeface="Elif1"/>
              </a:rPr>
              <a:t>﴿٨٩﴾</a:t>
            </a:r>
            <a:endParaRPr lang="tr-TR" sz="4000" dirty="0"/>
          </a:p>
        </p:txBody>
      </p:sp>
      <p:sp>
        <p:nvSpPr>
          <p:cNvPr id="3" name="Alt Başlık 2"/>
          <p:cNvSpPr>
            <a:spLocks noGrp="1"/>
          </p:cNvSpPr>
          <p:nvPr>
            <p:ph type="subTitle" idx="1"/>
          </p:nvPr>
        </p:nvSpPr>
        <p:spPr>
          <a:xfrm>
            <a:off x="0" y="4625782"/>
            <a:ext cx="12192000" cy="1655762"/>
          </a:xfrm>
        </p:spPr>
        <p:txBody>
          <a:bodyPr/>
          <a:lstStyle/>
          <a:p>
            <a:r>
              <a:rPr lang="tr-TR" b="1" i="1" dirty="0"/>
              <a:t>﴾89﴿Yine o gün her ümmetin içinden kendileri hakkında birer tanık çıkaracağız; seni de bu kimseler hakkında tanık yapacağız. Bu kitabı sana her konuda açıklama getiren bir rehber, bir hidayet ve rahmet kaynağı, Allah’a gönülden bağlananlar için bir müjde olarak indirdik.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89 </a:t>
            </a:r>
            <a:r>
              <a:rPr lang="tr-TR" sz="2000" b="1" dirty="0" smtClean="0"/>
              <a:t>. Ayet </a:t>
            </a:r>
            <a:endParaRPr lang="tr-TR" sz="2000" dirty="0"/>
          </a:p>
        </p:txBody>
      </p:sp>
    </p:spTree>
    <p:extLst>
      <p:ext uri="{BB962C8B-B14F-4D97-AF65-F5344CB8AC3E}">
        <p14:creationId xmlns:p14="http://schemas.microsoft.com/office/powerpoint/2010/main" val="2835918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6"/>
            <a:ext cx="12192000" cy="874132"/>
          </a:xfrm>
        </p:spPr>
        <p:txBody>
          <a:bodyPr>
            <a:noAutofit/>
          </a:bodyPr>
          <a:lstStyle/>
          <a:p>
            <a:r>
              <a:rPr lang="ar-AE" sz="3600" dirty="0"/>
              <a:t>لْ نَزَّلَهُ رُوحُ الْقُدُسِ مِنْ رَبِّكَ بِالْحَقِّ لِيُثَبِّتَ الَّذٖينَ اٰمَنُوا وَهُدًى وَبُشْرٰى لِلْمُسْلِمٖينَ</a:t>
            </a:r>
            <a:r>
              <a:rPr lang="ar-AE" sz="3600" b="1" dirty="0"/>
              <a:t>﴿١٠٢﴾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﴾102﴿İman edenlere sebat kazandırsın, </a:t>
            </a:r>
            <a:r>
              <a:rPr lang="tr-TR" b="1" i="1" dirty="0" err="1"/>
              <a:t>müslümanlara</a:t>
            </a:r>
            <a:r>
              <a:rPr lang="tr-TR" b="1" i="1" dirty="0"/>
              <a:t> rehber ve müjde olsun diye rabbin tarafından bir gerçek olmak üzere Kur’an’ı </a:t>
            </a:r>
            <a:r>
              <a:rPr lang="tr-TR" b="1" i="1" dirty="0" err="1"/>
              <a:t>Ruhulkudüs’ün</a:t>
            </a:r>
            <a:r>
              <a:rPr lang="tr-TR" b="1" i="1" dirty="0"/>
              <a:t> indirdiğini söyle.</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Nahl</a:t>
            </a:r>
            <a:r>
              <a:rPr lang="tr-TR" sz="2000" b="1" dirty="0" smtClean="0"/>
              <a:t> Suresi 16.sure</a:t>
            </a:r>
          </a:p>
          <a:p>
            <a:r>
              <a:rPr lang="tr-TR" sz="2000" b="1" dirty="0" smtClean="0"/>
              <a:t>102 . Ayet </a:t>
            </a:r>
            <a:endParaRPr lang="tr-TR" sz="2000" dirty="0"/>
          </a:p>
        </p:txBody>
      </p:sp>
    </p:spTree>
    <p:extLst>
      <p:ext uri="{BB962C8B-B14F-4D97-AF65-F5344CB8AC3E}">
        <p14:creationId xmlns:p14="http://schemas.microsoft.com/office/powerpoint/2010/main" val="1728384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6"/>
            <a:ext cx="12192000" cy="740318"/>
          </a:xfrm>
        </p:spPr>
        <p:txBody>
          <a:bodyPr>
            <a:noAutofit/>
          </a:bodyPr>
          <a:lstStyle/>
          <a:p>
            <a:r>
              <a:rPr lang="ar-AE" sz="3600" dirty="0"/>
              <a:t>وَاٰتَيْنَا مُوسَى الْكِتَابَ وَجَعَلْنَاهُ هُدًى لِبَنٖٓي اِسْرَٓائٖلَ اَلَّا تَتَّخِذُوا مِنْ دُونٖي وَكٖيلاًؕ</a:t>
            </a:r>
            <a:r>
              <a:rPr lang="ar-AE" sz="3600" b="1" dirty="0"/>
              <a:t>﴿٢﴾</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﴾2﴿Mûsâ’ya kitabı verdik ve “Benden başkasına güvenip dayanmayın” diyerek o kitabı </a:t>
            </a:r>
            <a:r>
              <a:rPr lang="tr-TR" b="1" i="1" dirty="0" err="1"/>
              <a:t>İsrâiloğulları’na</a:t>
            </a:r>
            <a:r>
              <a:rPr lang="tr-TR" b="1" i="1" dirty="0"/>
              <a:t> bir hidayet rehberi kıldık.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2 . Ayet </a:t>
            </a:r>
            <a:endParaRPr lang="tr-TR" sz="2000" dirty="0"/>
          </a:p>
        </p:txBody>
      </p:sp>
    </p:spTree>
    <p:extLst>
      <p:ext uri="{BB962C8B-B14F-4D97-AF65-F5344CB8AC3E}">
        <p14:creationId xmlns:p14="http://schemas.microsoft.com/office/powerpoint/2010/main" val="1129310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6"/>
            <a:ext cx="12192000" cy="740318"/>
          </a:xfrm>
        </p:spPr>
        <p:txBody>
          <a:bodyPr>
            <a:noAutofit/>
          </a:bodyPr>
          <a:lstStyle/>
          <a:p>
            <a:r>
              <a:rPr lang="ar-AE" sz="3600" dirty="0">
                <a:solidFill>
                  <a:srgbClr val="725945"/>
                </a:solidFill>
                <a:latin typeface="Elif1"/>
              </a:rPr>
              <a:t>ثُمَّ رَدَدْنَا لَكُمُ الْكَرَّةَ عَلَيْهِمْ وَاَمْدَدْنَاكُمْ بِاَمْوَالٍ وَبَنٖينَ وَجَعَلْنَاكُمْ اَكْثَرَ نَفٖيراً</a:t>
            </a:r>
            <a:r>
              <a:rPr lang="ar-AE" sz="3600" b="1" dirty="0">
                <a:solidFill>
                  <a:srgbClr val="725945"/>
                </a:solidFill>
                <a:latin typeface="Elif1"/>
              </a:rPr>
              <a:t>﴿٦﴾</a:t>
            </a:r>
            <a:endParaRPr lang="tr-TR" sz="3600" dirty="0"/>
          </a:p>
        </p:txBody>
      </p:sp>
      <p:sp>
        <p:nvSpPr>
          <p:cNvPr id="3" name="Alt Başlık 2"/>
          <p:cNvSpPr>
            <a:spLocks noGrp="1"/>
          </p:cNvSpPr>
          <p:nvPr>
            <p:ph type="subTitle" idx="1"/>
          </p:nvPr>
        </p:nvSpPr>
        <p:spPr>
          <a:xfrm>
            <a:off x="0" y="4625782"/>
            <a:ext cx="12192000" cy="1655762"/>
          </a:xfrm>
        </p:spPr>
        <p:txBody>
          <a:bodyPr/>
          <a:lstStyle/>
          <a:p>
            <a:r>
              <a:rPr lang="tr-TR" b="1" i="1" dirty="0"/>
              <a:t>﴾6﴿Bir zaman sonra onlara karşı size tekrar üstünlük verdik, servet ve oğullarla gücünüzü arttırdık; adamlarınızın sayısını daha da çoğalttık.</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a:t>6</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589541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19819"/>
          </a:xfrm>
        </p:spPr>
        <p:txBody>
          <a:bodyPr>
            <a:noAutofit/>
          </a:bodyPr>
          <a:lstStyle/>
          <a:p>
            <a:r>
              <a:rPr lang="ar-AE" sz="3600" dirty="0">
                <a:solidFill>
                  <a:srgbClr val="725945"/>
                </a:solidFill>
                <a:latin typeface="Elif1"/>
              </a:rPr>
              <a:t>وَمَنْ يَهْدِ اللّٰهُ فَهُوَ الْمُهْتَدِۚ وَمَنْ يُضْلِلْ فَلَنْ تَجِدَ لَهُمْ اَوْلِيَٓاءَ مِنْ دُونِهٖؕ وَنَحْشُرُهُمْ يَوْمَ </a:t>
            </a:r>
            <a:r>
              <a:rPr lang="ar-AE" sz="3600" dirty="0" smtClean="0">
                <a:solidFill>
                  <a:srgbClr val="725945"/>
                </a:solidFill>
                <a:latin typeface="Elif1"/>
              </a:rPr>
              <a:t>الْقِيٰمَةِ</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عَلٰى وُجُوهِهِمْ عُمْياً وَبُكْماً وَصُماًّؕ مَأْوٰيهُمْ جَهَنَّمُؕ كُلَّمَا خَبَتْ زِدْنَاهُمْ سَعٖيراً</a:t>
            </a:r>
            <a:r>
              <a:rPr lang="ar-AE" sz="3600" b="1" dirty="0">
                <a:solidFill>
                  <a:srgbClr val="725945"/>
                </a:solidFill>
                <a:latin typeface="Elif1"/>
              </a:rPr>
              <a:t>﴿٩٧﴾</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b="1" i="1" dirty="0"/>
              <a:t>﴾97﴿Allah kime hidayet verirse doğru yolu bulan işte odur; kimi de hidayetten uzaklaştırırsa artık böylelerine Allah’tan başka destekçiler bulamazsın. Kıyamet gününde onları kör, dilsiz ve sağır bir halde yüzükoyun süründürerek toplarız. Onların varıp kalacağı yer cehennemdir; onun ateşi zayıfladıkça yakıcı alevlerini çoğaltarak azaplarını sürdürürüz.</a:t>
            </a:r>
            <a:endParaRPr lang="tr-TR" dirty="0"/>
          </a:p>
        </p:txBody>
      </p:sp>
      <p:sp>
        <p:nvSpPr>
          <p:cNvPr id="4" name="Metin kutusu 3"/>
          <p:cNvSpPr txBox="1"/>
          <p:nvPr/>
        </p:nvSpPr>
        <p:spPr>
          <a:xfrm>
            <a:off x="9913434" y="14497"/>
            <a:ext cx="2278566" cy="707886"/>
          </a:xfrm>
          <a:prstGeom prst="rect">
            <a:avLst/>
          </a:prstGeom>
          <a:noFill/>
        </p:spPr>
        <p:txBody>
          <a:bodyPr wrap="square" rtlCol="0">
            <a:spAutoFit/>
          </a:bodyPr>
          <a:lstStyle/>
          <a:p>
            <a:r>
              <a:rPr lang="tr-TR" b="1" dirty="0" err="1" smtClean="0"/>
              <a:t>İsrâ</a:t>
            </a:r>
            <a:r>
              <a:rPr lang="tr-TR" sz="2000" b="1" dirty="0" smtClean="0"/>
              <a:t> Suresi 17.sure</a:t>
            </a:r>
          </a:p>
          <a:p>
            <a:r>
              <a:rPr lang="tr-TR" sz="2000" b="1" dirty="0" smtClean="0"/>
              <a:t>97 </a:t>
            </a:r>
            <a:r>
              <a:rPr lang="tr-TR" sz="2000" b="1" dirty="0" smtClean="0"/>
              <a:t>. Ayet </a:t>
            </a:r>
            <a:endParaRPr lang="tr-TR" sz="2000" dirty="0"/>
          </a:p>
        </p:txBody>
      </p:sp>
    </p:spTree>
    <p:extLst>
      <p:ext uri="{BB962C8B-B14F-4D97-AF65-F5344CB8AC3E}">
        <p14:creationId xmlns:p14="http://schemas.microsoft.com/office/powerpoint/2010/main" val="16584012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62429"/>
            <a:ext cx="12192000" cy="1204331"/>
          </a:xfrm>
        </p:spPr>
        <p:txBody>
          <a:bodyPr>
            <a:noAutofit/>
          </a:bodyPr>
          <a:lstStyle/>
          <a:p>
            <a:pPr rtl="1"/>
            <a:r>
              <a:rPr lang="ar-AE" sz="3600" b="0" i="0" dirty="0">
                <a:solidFill>
                  <a:srgbClr val="725945"/>
                </a:solidFill>
                <a:effectLst/>
                <a:latin typeface="Elif1"/>
              </a:rPr>
              <a:t>نَحْنُ نَقُصُّ عَلَيْكَ نَبَاَهُمْ بِالْحَقِّؕ اِنَّهُمْ فِتْيَةٌ اٰمَنُوا بِرَبِّهِمْ وَزِدْنَاهُمْ هُدًىࣗ</a:t>
            </a:r>
            <a:r>
              <a:rPr lang="ar-AE" sz="3600" b="1" i="0" u="none" strike="noStrike" dirty="0">
                <a:solidFill>
                  <a:srgbClr val="725945"/>
                </a:solidFill>
                <a:effectLst/>
                <a:latin typeface="Elif1"/>
              </a:rPr>
              <a:t>﴿١٣﴾</a:t>
            </a:r>
            <a:endParaRPr lang="tr-TR" sz="3600" dirty="0"/>
          </a:p>
        </p:txBody>
      </p:sp>
      <p:sp>
        <p:nvSpPr>
          <p:cNvPr id="3" name="Alt Başlık 2"/>
          <p:cNvSpPr>
            <a:spLocks noGrp="1"/>
          </p:cNvSpPr>
          <p:nvPr>
            <p:ph type="subTitle" idx="1"/>
          </p:nvPr>
        </p:nvSpPr>
        <p:spPr>
          <a:xfrm>
            <a:off x="0" y="4474462"/>
            <a:ext cx="12192000" cy="1655762"/>
          </a:xfrm>
        </p:spPr>
        <p:txBody>
          <a:bodyPr>
            <a:normAutofit/>
          </a:bodyPr>
          <a:lstStyle/>
          <a:p>
            <a:r>
              <a:rPr lang="tr-TR" b="1" i="1" u="none" strike="noStrike" dirty="0">
                <a:solidFill>
                  <a:srgbClr val="725945"/>
                </a:solidFill>
                <a:effectLst/>
                <a:latin typeface="Helvetica Neue"/>
              </a:rPr>
              <a:t>﴾13﴿</a:t>
            </a:r>
            <a:r>
              <a:rPr lang="tr-TR" b="1" i="1" dirty="0">
                <a:solidFill>
                  <a:srgbClr val="4A4A4A"/>
                </a:solidFill>
                <a:effectLst/>
                <a:latin typeface="Helvetica Neue"/>
              </a:rPr>
              <a:t>Biz sana onların başından geçenleri gerçeğe uygun olarak anlatıyoruz. Hakikaten onlar rablerine inanmış gençlerdi; biz de onların doğru yolda yürüyüşlerine katkıda bulunduk.</a:t>
            </a:r>
            <a:endParaRPr lang="tr-TR" dirty="0"/>
          </a:p>
        </p:txBody>
      </p:sp>
      <p:sp>
        <p:nvSpPr>
          <p:cNvPr id="4" name="Metin kutusu 3"/>
          <p:cNvSpPr txBox="1"/>
          <p:nvPr/>
        </p:nvSpPr>
        <p:spPr>
          <a:xfrm>
            <a:off x="9370142" y="0"/>
            <a:ext cx="2821858" cy="707886"/>
          </a:xfrm>
          <a:prstGeom prst="rect">
            <a:avLst/>
          </a:prstGeom>
          <a:noFill/>
        </p:spPr>
        <p:txBody>
          <a:bodyPr wrap="square" rtlCol="0">
            <a:spAutoFit/>
          </a:bodyPr>
          <a:lstStyle/>
          <a:p>
            <a:r>
              <a:rPr lang="tr-TR" b="1" i="0" dirty="0" err="1">
                <a:solidFill>
                  <a:srgbClr val="725945"/>
                </a:solidFill>
                <a:effectLst/>
                <a:latin typeface="Helvetica Neue"/>
              </a:rPr>
              <a:t>Kehf</a:t>
            </a:r>
            <a:r>
              <a:rPr lang="tr-TR" b="1" i="0" dirty="0">
                <a:solidFill>
                  <a:srgbClr val="725945"/>
                </a:solidFill>
                <a:effectLst/>
                <a:latin typeface="Helvetica Neue"/>
              </a:rPr>
              <a:t> </a:t>
            </a:r>
            <a:r>
              <a:rPr lang="tr-TR" sz="2000" b="1" dirty="0"/>
              <a:t> Suresi 18.sure</a:t>
            </a:r>
          </a:p>
          <a:p>
            <a:r>
              <a:rPr lang="tr-TR" sz="2000" b="1" dirty="0"/>
              <a:t>13 . Ayet </a:t>
            </a:r>
            <a:endParaRPr lang="tr-TR" sz="2000" dirty="0"/>
          </a:p>
        </p:txBody>
      </p:sp>
    </p:spTree>
    <p:extLst>
      <p:ext uri="{BB962C8B-B14F-4D97-AF65-F5344CB8AC3E}">
        <p14:creationId xmlns:p14="http://schemas.microsoft.com/office/powerpoint/2010/main" val="8698816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771644"/>
          </a:xfrm>
        </p:spPr>
        <p:txBody>
          <a:bodyPr>
            <a:noAutofit/>
          </a:bodyPr>
          <a:lstStyle/>
          <a:p>
            <a:pPr rtl="1"/>
            <a:r>
              <a:rPr lang="ar-AE" sz="3200" dirty="0">
                <a:solidFill>
                  <a:srgbClr val="725945"/>
                </a:solidFill>
                <a:latin typeface="Elif1"/>
              </a:rPr>
              <a:t>اِذْ رَاٰ نَاراً فَقَالَ لِاَهْلِهِ امْكُـثُٓوا اِنّٖٓي اٰنَسْتُ نَاراً لَعَلّٖٓي اٰتٖيكُمْ مِنْهَا بِقَبَسٍ اَوْ اَجِدُ عَلَى النَّارِ هُدًى</a:t>
            </a:r>
            <a:r>
              <a:rPr lang="ar-AE" sz="3200" b="1" dirty="0">
                <a:solidFill>
                  <a:srgbClr val="725945"/>
                </a:solidFill>
                <a:latin typeface="Elif1"/>
              </a:rPr>
              <a:t>﴿١٠﴾</a:t>
            </a:r>
            <a:endParaRPr lang="tr-TR" sz="3200" dirty="0"/>
          </a:p>
        </p:txBody>
      </p:sp>
      <p:sp>
        <p:nvSpPr>
          <p:cNvPr id="3" name="Alt Başlık 2"/>
          <p:cNvSpPr>
            <a:spLocks noGrp="1"/>
          </p:cNvSpPr>
          <p:nvPr>
            <p:ph type="subTitle" idx="1"/>
          </p:nvPr>
        </p:nvSpPr>
        <p:spPr>
          <a:xfrm>
            <a:off x="0" y="4157431"/>
            <a:ext cx="12192000" cy="1655762"/>
          </a:xfrm>
        </p:spPr>
        <p:txBody>
          <a:bodyPr>
            <a:normAutofit/>
          </a:bodyPr>
          <a:lstStyle/>
          <a:p>
            <a:r>
              <a:rPr lang="tr-TR" b="1" i="1" dirty="0"/>
              <a:t>﴾10﴿Hani o bir ateş görmüş ve ailesine şöyle demişti: “Siz bekleyin, (şu uzakta) bir ateş bulunduğunu </a:t>
            </a:r>
            <a:r>
              <a:rPr lang="tr-TR" b="1" i="1" dirty="0" err="1"/>
              <a:t>farkettim</a:t>
            </a:r>
            <a:r>
              <a:rPr lang="tr-TR" b="1" i="1" dirty="0"/>
              <a:t>; belki ondan size bir kor parçası getiririm veya ateşin başında bir kılavuz bulurum.”</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10 </a:t>
            </a:r>
            <a:r>
              <a:rPr lang="tr-TR" sz="2000" b="1" dirty="0" smtClean="0"/>
              <a:t>. Ayet </a:t>
            </a:r>
            <a:endParaRPr lang="tr-TR" sz="2000" dirty="0"/>
          </a:p>
        </p:txBody>
      </p:sp>
    </p:spTree>
    <p:extLst>
      <p:ext uri="{BB962C8B-B14F-4D97-AF65-F5344CB8AC3E}">
        <p14:creationId xmlns:p14="http://schemas.microsoft.com/office/powerpoint/2010/main" val="2439241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فَأْتِيَاهُ فَقُولَٓا اِنَّا رَسُولَا رَبِّكَ فَاَرْسِلْ مَعَنَا بَنٖٓي اِسْرَٓائٖلَ وَلَا تُعَذِّبْهُمْؕ قَدْ جِئْنَاكَ بِاٰيَةٍ مِنْ </a:t>
            </a:r>
            <a:r>
              <a:rPr lang="ar-AE" sz="3600" dirty="0" smtClean="0"/>
              <a:t>رَبِّكَؕ</a:t>
            </a:r>
            <a:r>
              <a:rPr lang="tr-TR" sz="3600" dirty="0" smtClean="0"/>
              <a:t/>
            </a:r>
            <a:br>
              <a:rPr lang="tr-TR" sz="3600" dirty="0" smtClean="0"/>
            </a:br>
            <a:r>
              <a:rPr lang="tr-TR" sz="3600" dirty="0"/>
              <a:t/>
            </a:r>
            <a:br>
              <a:rPr lang="tr-TR" sz="3600" dirty="0"/>
            </a:br>
            <a:r>
              <a:rPr lang="ar-AE" sz="3600" dirty="0" smtClean="0"/>
              <a:t> </a:t>
            </a:r>
            <a:r>
              <a:rPr lang="ar-AE" sz="3600" dirty="0"/>
              <a:t>وَالسَّلَامُ عَلٰى مَنِ اتَّـبَعَ </a:t>
            </a:r>
            <a:r>
              <a:rPr lang="ar-AE" sz="3600" dirty="0" smtClean="0"/>
              <a:t>الْهُدٰى</a:t>
            </a:r>
            <a:r>
              <a:rPr lang="ar-AE" sz="3600" b="1" dirty="0" smtClean="0"/>
              <a:t>﴿٤٧﴾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﴾47﴿Ona gidip deyin ki: Biz senin rabbinin elçileriyiz. Artık </a:t>
            </a:r>
            <a:r>
              <a:rPr lang="tr-TR" b="1" i="1" dirty="0" err="1"/>
              <a:t>İsrâiloğulları’nı</a:t>
            </a:r>
            <a:r>
              <a:rPr lang="tr-TR" b="1" i="1" dirty="0"/>
              <a:t> bırak bizimle gelsinler. Onlara eziyet etme. Sana rabbinden bir </a:t>
            </a:r>
            <a:r>
              <a:rPr lang="tr-TR" b="1" i="1" dirty="0" err="1"/>
              <a:t>mûcize</a:t>
            </a:r>
            <a:r>
              <a:rPr lang="tr-TR" b="1" i="1" dirty="0"/>
              <a:t> getirdik. Esenlik doğru yolu izleyenlerin olacaktır.</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47 . Ayet </a:t>
            </a:r>
            <a:endParaRPr lang="tr-TR" sz="2000" dirty="0"/>
          </a:p>
        </p:txBody>
      </p:sp>
    </p:spTree>
    <p:extLst>
      <p:ext uri="{BB962C8B-B14F-4D97-AF65-F5344CB8AC3E}">
        <p14:creationId xmlns:p14="http://schemas.microsoft.com/office/powerpoint/2010/main" val="30550139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وَلَوْلَا كَلِمَةٌ سَبَقَتْ مِنْ رَبِّكَ لَكَانَ لِزَاماً وَاَجَلٌ مُسَمًّىؕ</a:t>
            </a:r>
            <a:r>
              <a:rPr lang="ar-AE" sz="3600" b="1" dirty="0"/>
              <a:t>﴿١٢٩﴾</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﴾129﴿Eğer rabbin tarafından daha önce söylenmiş bir söz ve belirlenmiş bir vade olmasaydı, hemen yakalarına yapışılırdı.</a:t>
            </a:r>
            <a:endParaRPr lang="tr-TR" sz="2000" dirty="0"/>
          </a:p>
        </p:txBody>
      </p:sp>
      <p:sp>
        <p:nvSpPr>
          <p:cNvPr id="4" name="Metin kutusu 3"/>
          <p:cNvSpPr txBox="1"/>
          <p:nvPr/>
        </p:nvSpPr>
        <p:spPr>
          <a:xfrm>
            <a:off x="9857678" y="0"/>
            <a:ext cx="2334322" cy="707886"/>
          </a:xfrm>
          <a:prstGeom prst="rect">
            <a:avLst/>
          </a:prstGeom>
          <a:noFill/>
        </p:spPr>
        <p:txBody>
          <a:bodyPr wrap="square" rtlCol="0">
            <a:spAutoFit/>
          </a:bodyPr>
          <a:lstStyle/>
          <a:p>
            <a:r>
              <a:rPr lang="tr-TR" b="1" dirty="0" err="1" smtClean="0"/>
              <a:t>Tâhâ</a:t>
            </a:r>
            <a:r>
              <a:rPr lang="tr-TR" sz="2000" b="1" dirty="0" smtClean="0"/>
              <a:t> Suresi 20.sure</a:t>
            </a:r>
          </a:p>
          <a:p>
            <a:r>
              <a:rPr lang="tr-TR" sz="2000" b="1" dirty="0" smtClean="0"/>
              <a:t>129 . Ayet </a:t>
            </a:r>
            <a:endParaRPr lang="tr-TR" sz="2000" dirty="0"/>
          </a:p>
        </p:txBody>
      </p:sp>
    </p:spTree>
    <p:extLst>
      <p:ext uri="{BB962C8B-B14F-4D97-AF65-F5344CB8AC3E}">
        <p14:creationId xmlns:p14="http://schemas.microsoft.com/office/powerpoint/2010/main" val="19171839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838552"/>
          </a:xfrm>
        </p:spPr>
        <p:txBody>
          <a:bodyPr>
            <a:noAutofit/>
          </a:bodyPr>
          <a:lstStyle/>
          <a:p>
            <a:pPr rtl="1"/>
            <a:r>
              <a:rPr lang="ar-AE" sz="3600" dirty="0">
                <a:solidFill>
                  <a:srgbClr val="725945"/>
                </a:solidFill>
                <a:latin typeface="Elif1"/>
              </a:rPr>
              <a:t>وَجَعَلْنَا فِي الْاَرْضِ رَوَاسِيَ اَنْ تَمٖيدَ بِهِمْ وَجَعَلْنَا فٖيهَا فِجَاجاً سُبُلاً لَعَلَّهُمْ يَهْتَدُونَ</a:t>
            </a:r>
            <a:r>
              <a:rPr lang="ar-AE" sz="3600" b="1" dirty="0">
                <a:solidFill>
                  <a:srgbClr val="725945"/>
                </a:solidFill>
                <a:latin typeface="Elif1"/>
              </a:rPr>
              <a:t>﴿٣١﴾</a:t>
            </a:r>
            <a:endParaRPr lang="tr-TR" sz="3600" dirty="0"/>
          </a:p>
        </p:txBody>
      </p:sp>
      <p:sp>
        <p:nvSpPr>
          <p:cNvPr id="3" name="Alt Başlık 2"/>
          <p:cNvSpPr>
            <a:spLocks noGrp="1"/>
          </p:cNvSpPr>
          <p:nvPr>
            <p:ph type="subTitle" idx="1"/>
          </p:nvPr>
        </p:nvSpPr>
        <p:spPr>
          <a:xfrm>
            <a:off x="0" y="4547723"/>
            <a:ext cx="12192000" cy="1655762"/>
          </a:xfrm>
        </p:spPr>
        <p:txBody>
          <a:bodyPr>
            <a:normAutofit/>
          </a:bodyPr>
          <a:lstStyle/>
          <a:p>
            <a:r>
              <a:rPr lang="tr-TR" b="1" i="1" dirty="0"/>
              <a:t>﴾31﴿Yeryüzüne onları sarsmasın diye sağlam dağlar yerleştirdik; kolayca yollarını bulabilsinler diye orada vadiler, yollar açtık.</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err="1" smtClean="0"/>
              <a:t>Enbiyâ</a:t>
            </a:r>
            <a:r>
              <a:rPr lang="tr-TR" sz="2000" b="1" dirty="0" smtClean="0"/>
              <a:t> Suresi 21.sure</a:t>
            </a:r>
          </a:p>
          <a:p>
            <a:r>
              <a:rPr lang="tr-TR" sz="2000" b="1" dirty="0" smtClean="0"/>
              <a:t>31</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7104861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8102"/>
            <a:ext cx="12192000" cy="1204331"/>
          </a:xfrm>
        </p:spPr>
        <p:txBody>
          <a:bodyPr>
            <a:noAutofit/>
          </a:bodyPr>
          <a:lstStyle/>
          <a:p>
            <a:pPr rtl="1"/>
            <a:r>
              <a:rPr lang="ar-AE" sz="4800" dirty="0">
                <a:solidFill>
                  <a:srgbClr val="725945"/>
                </a:solidFill>
                <a:latin typeface="Elif1"/>
              </a:rPr>
              <a:t>وَكَذٰلِكَ اَنْزَلْنَاهُ اٰيَاتٍ بَيِّنَاتٍۙ وَاَنَّ اللّٰهَ يَهْدٖي مَنْ يُرٖيدُ</a:t>
            </a:r>
            <a:r>
              <a:rPr lang="ar-AE" sz="4800" b="1" dirty="0">
                <a:solidFill>
                  <a:srgbClr val="725945"/>
                </a:solidFill>
                <a:latin typeface="Elif1"/>
              </a:rPr>
              <a:t>﴿١٦﴾</a:t>
            </a:r>
            <a:endParaRPr lang="tr-TR" sz="4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﴾16﴿İşte böylece biz onu apaçık </a:t>
            </a:r>
            <a:r>
              <a:rPr lang="tr-TR" b="1" i="1" dirty="0" err="1"/>
              <a:t>âyetler</a:t>
            </a:r>
            <a:r>
              <a:rPr lang="tr-TR" b="1" i="1" dirty="0"/>
              <a:t> olarak indirdik. Kuşkusuz Allah dilediğini doğru yola iletir.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16 </a:t>
            </a:r>
            <a:r>
              <a:rPr lang="tr-TR" sz="2000" b="1" dirty="0" smtClean="0"/>
              <a:t>. Ayet </a:t>
            </a:r>
            <a:endParaRPr lang="tr-TR" sz="2000" dirty="0"/>
          </a:p>
        </p:txBody>
      </p:sp>
    </p:spTree>
    <p:extLst>
      <p:ext uri="{BB962C8B-B14F-4D97-AF65-F5344CB8AC3E}">
        <p14:creationId xmlns:p14="http://schemas.microsoft.com/office/powerpoint/2010/main" val="136561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8102"/>
            <a:ext cx="12192000" cy="1204331"/>
          </a:xfrm>
        </p:spPr>
        <p:txBody>
          <a:bodyPr>
            <a:noAutofit/>
          </a:bodyPr>
          <a:lstStyle/>
          <a:p>
            <a:pPr rtl="1"/>
            <a:r>
              <a:rPr lang="ar-AE" sz="4800" dirty="0">
                <a:solidFill>
                  <a:srgbClr val="725945"/>
                </a:solidFill>
                <a:latin typeface="Elif1"/>
              </a:rPr>
              <a:t>وَهُدُٓوا اِلَى الطَّيِّبِ مِنَ الْقَوْلِࣗ وَهُدُٓوا اِلٰى صِرَاطِ الْحَمٖيدِ</a:t>
            </a:r>
            <a:r>
              <a:rPr lang="ar-AE" sz="4800" b="1" dirty="0">
                <a:solidFill>
                  <a:srgbClr val="725945"/>
                </a:solidFill>
                <a:latin typeface="Elif1"/>
              </a:rPr>
              <a:t>﴿٢٤﴾</a:t>
            </a:r>
            <a:endParaRPr lang="tr-TR" sz="4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﴾24﴿Onlar sözün güzeline yöneltilmişler ve övgüye en lâyık olan Allah’ın yoluna iletilmişlerdir.</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24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3577732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8102"/>
            <a:ext cx="12192000" cy="1204331"/>
          </a:xfrm>
        </p:spPr>
        <p:txBody>
          <a:bodyPr>
            <a:noAutofit/>
          </a:bodyPr>
          <a:lstStyle/>
          <a:p>
            <a:pPr rtl="1"/>
            <a:r>
              <a:rPr lang="ar-AE" sz="3600" dirty="0"/>
              <a:t>لِكُلِّ اُمَّةٍ جَعَلْنَا مَنْسَكاً هُمْ نَاسِكُوهُ فَلَا يُنَازِعُنَّكَ فِي الْاَمْرِ وَادْعُ اِلٰى رَبِّكَؕ اِنَّكَ لَعَلٰى </a:t>
            </a:r>
            <a:r>
              <a:rPr lang="ar-AE" sz="3600" dirty="0" smtClean="0"/>
              <a:t>هُدًى</a:t>
            </a:r>
            <a:r>
              <a:rPr lang="tr-TR" sz="3600" dirty="0" smtClean="0"/>
              <a:t/>
            </a:r>
            <a:br>
              <a:rPr lang="tr-TR" sz="3600" dirty="0" smtClean="0"/>
            </a:br>
            <a:r>
              <a:rPr lang="tr-TR" sz="3600" dirty="0"/>
              <a:t/>
            </a:r>
            <a:br>
              <a:rPr lang="tr-TR" sz="3600" dirty="0"/>
            </a:br>
            <a:r>
              <a:rPr lang="ar-AE" sz="3600" dirty="0" smtClean="0"/>
              <a:t> </a:t>
            </a:r>
            <a:r>
              <a:rPr lang="ar-AE" sz="3600" dirty="0"/>
              <a:t>مُسْتَقٖيمٍ</a:t>
            </a:r>
            <a:r>
              <a:rPr lang="ar-AE" sz="3600" b="1" dirty="0"/>
              <a:t>﴿٦٧﴾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﴾67﴿Biz her ümmet için uyacakları dinî kurallar koymuşuzdur. Boşuna bu konuda seninle tartışmasınlar ve sen rabbinin yoluna çağrıda bulunmaya devam et! Sen hakka götüren doğru bir yol üzerindesin.</a:t>
            </a:r>
            <a:endParaRPr lang="tr-TR" sz="2000" dirty="0"/>
          </a:p>
        </p:txBody>
      </p:sp>
      <p:sp>
        <p:nvSpPr>
          <p:cNvPr id="4" name="Metin kutusu 3"/>
          <p:cNvSpPr txBox="1"/>
          <p:nvPr/>
        </p:nvSpPr>
        <p:spPr>
          <a:xfrm>
            <a:off x="9790771" y="0"/>
            <a:ext cx="2401229" cy="707886"/>
          </a:xfrm>
          <a:prstGeom prst="rect">
            <a:avLst/>
          </a:prstGeom>
          <a:noFill/>
        </p:spPr>
        <p:txBody>
          <a:bodyPr wrap="square" rtlCol="0">
            <a:spAutoFit/>
          </a:bodyPr>
          <a:lstStyle/>
          <a:p>
            <a:r>
              <a:rPr lang="tr-TR" b="1" dirty="0" smtClean="0"/>
              <a:t>Hac</a:t>
            </a:r>
            <a:r>
              <a:rPr lang="tr-TR" sz="2000" b="1" dirty="0" smtClean="0"/>
              <a:t> Suresi 22.sure</a:t>
            </a:r>
          </a:p>
          <a:p>
            <a:r>
              <a:rPr lang="tr-TR" sz="2000" b="1" dirty="0" smtClean="0"/>
              <a:t>67 . Ayet </a:t>
            </a:r>
            <a:endParaRPr lang="tr-TR" sz="2000" dirty="0"/>
          </a:p>
        </p:txBody>
      </p:sp>
    </p:spTree>
    <p:extLst>
      <p:ext uri="{BB962C8B-B14F-4D97-AF65-F5344CB8AC3E}">
        <p14:creationId xmlns:p14="http://schemas.microsoft.com/office/powerpoint/2010/main" val="3555462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29566"/>
          </a:xfrm>
        </p:spPr>
        <p:txBody>
          <a:bodyPr>
            <a:noAutofit/>
          </a:bodyPr>
          <a:lstStyle/>
          <a:p>
            <a:pPr rtl="1"/>
            <a:r>
              <a:rPr lang="ar-AE" sz="3600" dirty="0">
                <a:solidFill>
                  <a:srgbClr val="725945"/>
                </a:solidFill>
                <a:latin typeface="Elif1"/>
              </a:rPr>
              <a:t>قُلْ اَطٖيعُوا اللّٰهَ وَاَطٖيعُوا الرَّسُولَۚ فَاِنْ تَوَلَّوْا فَاِنَّمَا عَلَيْهِ مَا حُمِّلَ وَعَلَيْكُمْ مَا حُمِّلْتُمْؕ وَاِنْ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تُطٖيعُوهُ </a:t>
            </a:r>
            <a:r>
              <a:rPr lang="ar-AE" sz="3600" dirty="0">
                <a:solidFill>
                  <a:srgbClr val="725945"/>
                </a:solidFill>
                <a:latin typeface="Elif1"/>
              </a:rPr>
              <a:t>تَهْتَدُواؕ وَمَا عَلَى الرَّسُولِ اِلَّا الْبَلَاغُ الْمُبٖينُ</a:t>
            </a:r>
            <a:r>
              <a:rPr lang="ar-AE" sz="3600" b="1" dirty="0">
                <a:solidFill>
                  <a:srgbClr val="725945"/>
                </a:solidFill>
                <a:latin typeface="Elif1"/>
              </a:rPr>
              <a:t>﴿٥٤﴾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﴾54﴿De ki: “Allah’a itaat edin, resule itaat edin.” Yine de (ey müşrikler!), söz dinlemezseniz onun (peygamberin) sorumluluğu ona, sizin sorumluluğunuz da size aittir. Ona itaat ederseniz doğru yolu bulursunuz; resule düşen yalnızca apaçık bildirip anlatmaktır.</a:t>
            </a:r>
            <a:endParaRPr lang="tr-TR" sz="2000" dirty="0"/>
          </a:p>
        </p:txBody>
      </p:sp>
      <p:sp>
        <p:nvSpPr>
          <p:cNvPr id="4" name="Metin kutusu 3"/>
          <p:cNvSpPr txBox="1"/>
          <p:nvPr/>
        </p:nvSpPr>
        <p:spPr>
          <a:xfrm>
            <a:off x="9720387" y="0"/>
            <a:ext cx="2324130" cy="707886"/>
          </a:xfrm>
          <a:prstGeom prst="rect">
            <a:avLst/>
          </a:prstGeom>
          <a:noFill/>
        </p:spPr>
        <p:txBody>
          <a:bodyPr wrap="square" rtlCol="0">
            <a:spAutoFit/>
          </a:bodyPr>
          <a:lstStyle/>
          <a:p>
            <a:r>
              <a:rPr lang="tr-TR" b="1" dirty="0"/>
              <a:t>Nur</a:t>
            </a:r>
            <a:r>
              <a:rPr lang="tr-TR" sz="2000" b="1" dirty="0"/>
              <a:t> Suresi 24.sure</a:t>
            </a:r>
          </a:p>
          <a:p>
            <a:r>
              <a:rPr lang="tr-TR" sz="2000" b="1" dirty="0" smtClean="0"/>
              <a:t>54</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30153254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قَالَ كَلَّاۚ اِنَّ مَعِيَ رَبّٖي سَيَهْدٖينِ</a:t>
            </a:r>
            <a:r>
              <a:rPr lang="ar-AE" b="1" dirty="0"/>
              <a:t>﴿٦٢﴾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﴾62﴿Mûsâ, “Hayır! Eminim ki rabbim benimledir, bana bir çıkış yolu gösterecektir”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Şuarâ</a:t>
            </a:r>
            <a:r>
              <a:rPr lang="tr-TR" sz="2000" b="1" dirty="0" smtClean="0"/>
              <a:t> Suresi 26.sure</a:t>
            </a:r>
          </a:p>
          <a:p>
            <a:r>
              <a:rPr lang="tr-TR" sz="2000" b="1" dirty="0" smtClean="0"/>
              <a:t>62 . Ayet </a:t>
            </a:r>
            <a:endParaRPr lang="tr-TR" sz="2000" dirty="0"/>
          </a:p>
        </p:txBody>
      </p:sp>
    </p:spTree>
    <p:extLst>
      <p:ext uri="{BB962C8B-B14F-4D97-AF65-F5344CB8AC3E}">
        <p14:creationId xmlns:p14="http://schemas.microsoft.com/office/powerpoint/2010/main" val="23025910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41440"/>
          </a:xfrm>
        </p:spPr>
        <p:txBody>
          <a:bodyPr>
            <a:noAutofit/>
          </a:bodyPr>
          <a:lstStyle/>
          <a:p>
            <a:pPr rtl="1"/>
            <a:r>
              <a:rPr lang="ar-AE" sz="4400" dirty="0"/>
              <a:t>هُدًى وَبُشْرٰى لِلْمُؤْمِنٖينَۙ</a:t>
            </a:r>
            <a:r>
              <a:rPr lang="ar-AE" sz="4400" b="1" dirty="0"/>
              <a:t>﴿٢</a:t>
            </a:r>
            <a:r>
              <a:rPr lang="ar-AE" sz="4400" b="1" dirty="0" smtClean="0"/>
              <a:t>﴾</a:t>
            </a:r>
            <a:r>
              <a:rPr lang="tr-TR" sz="4400" b="1" dirty="0" smtClean="0"/>
              <a:t/>
            </a:r>
            <a:br>
              <a:rPr lang="tr-TR" sz="4400" b="1" dirty="0" smtClean="0"/>
            </a:br>
            <a:r>
              <a:rPr lang="ar-AE" sz="4400" dirty="0"/>
              <a:t/>
            </a:r>
            <a:br>
              <a:rPr lang="ar-AE" sz="4400" dirty="0"/>
            </a:br>
            <a:r>
              <a:rPr lang="ar-AE" sz="4400" dirty="0"/>
              <a:t>اَلَّذٖينَ يُقٖيمُونَ الصَّلٰوةَ وَيُؤْتُونَ الزَّكٰوةَ وَهُمْ بِالْاٰخِرَةِ هُمْ يُوقِنُونَ</a:t>
            </a:r>
            <a:r>
              <a:rPr lang="ar-AE" sz="4400" b="1" dirty="0"/>
              <a:t>﴿٣</a:t>
            </a:r>
            <a:r>
              <a:rPr lang="ar-AE" sz="4400" b="1" dirty="0" smtClean="0"/>
              <a:t>﴾</a:t>
            </a:r>
            <a:endParaRPr lang="ar-AE" sz="44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﴾2-3﴿Namazı kılan, zekâtı veren ve </a:t>
            </a:r>
            <a:r>
              <a:rPr lang="tr-TR" b="1" i="1" dirty="0" err="1"/>
              <a:t>âhirete</a:t>
            </a:r>
            <a:r>
              <a:rPr lang="tr-TR" b="1" i="1" dirty="0"/>
              <a:t> kesin bir şekilde iman eden müminler için bir hidayet rehberi ve bir müjdedir.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2 -  3</a:t>
            </a:r>
            <a:r>
              <a:rPr lang="tr-TR" sz="2000" b="1" dirty="0" smtClean="0"/>
              <a:t>. </a:t>
            </a:r>
            <a:r>
              <a:rPr lang="tr-TR" sz="2000" b="1" dirty="0" smtClean="0"/>
              <a:t>Ayet </a:t>
            </a:r>
            <a:endParaRPr lang="tr-TR" sz="2000" dirty="0"/>
          </a:p>
        </p:txBody>
      </p:sp>
    </p:spTree>
    <p:extLst>
      <p:ext uri="{BB962C8B-B14F-4D97-AF65-F5344CB8AC3E}">
        <p14:creationId xmlns:p14="http://schemas.microsoft.com/office/powerpoint/2010/main" val="30948787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41440"/>
          </a:xfrm>
        </p:spPr>
        <p:txBody>
          <a:bodyPr>
            <a:noAutofit/>
          </a:bodyPr>
          <a:lstStyle/>
          <a:p>
            <a:pPr rtl="1"/>
            <a:r>
              <a:rPr lang="ar-AE" sz="4400" dirty="0">
                <a:solidFill>
                  <a:srgbClr val="725945"/>
                </a:solidFill>
                <a:latin typeface="Elif1"/>
              </a:rPr>
              <a:t>وَجَدْتُهَا وَقَوْمَهَا يَسْجُدُونَ لِلشَّمْسِ مِنْ دُونِ اللّٰهِ وَزَيَّنَ لَهُمُ </a:t>
            </a:r>
            <a:r>
              <a:rPr lang="ar-AE" sz="4400" dirty="0" smtClean="0">
                <a:solidFill>
                  <a:srgbClr val="725945"/>
                </a:solidFill>
                <a:latin typeface="Elif1"/>
              </a:rPr>
              <a:t>الشَّيْطَانُ</a:t>
            </a:r>
            <a:r>
              <a:rPr lang="tr-TR" sz="4400" dirty="0" smtClean="0">
                <a:solidFill>
                  <a:srgbClr val="725945"/>
                </a:solidFill>
                <a:latin typeface="Elif1"/>
              </a:rPr>
              <a:t/>
            </a:r>
            <a:br>
              <a:rPr lang="tr-TR" sz="4400" dirty="0" smtClean="0">
                <a:solidFill>
                  <a:srgbClr val="725945"/>
                </a:solidFill>
                <a:latin typeface="Elif1"/>
              </a:rPr>
            </a:br>
            <a:r>
              <a:rPr lang="tr-TR" sz="4400" dirty="0">
                <a:solidFill>
                  <a:srgbClr val="725945"/>
                </a:solidFill>
                <a:latin typeface="Elif1"/>
              </a:rPr>
              <a:t/>
            </a:r>
            <a:br>
              <a:rPr lang="tr-TR" sz="4400" dirty="0">
                <a:solidFill>
                  <a:srgbClr val="725945"/>
                </a:solidFill>
                <a:latin typeface="Elif1"/>
              </a:rPr>
            </a:br>
            <a:r>
              <a:rPr lang="ar-AE" sz="4400" dirty="0" smtClean="0">
                <a:solidFill>
                  <a:srgbClr val="725945"/>
                </a:solidFill>
                <a:latin typeface="Elif1"/>
              </a:rPr>
              <a:t> </a:t>
            </a:r>
            <a:r>
              <a:rPr lang="ar-AE" sz="4400" dirty="0">
                <a:solidFill>
                  <a:srgbClr val="725945"/>
                </a:solidFill>
                <a:latin typeface="Elif1"/>
              </a:rPr>
              <a:t>اَعْمَالَهُمْ فَصَدَّهُمْ عَنِ السَّبٖيلِ فَهُمْ لَا يَهْتَدُونَۙ</a:t>
            </a:r>
            <a:r>
              <a:rPr lang="ar-AE" sz="4400" b="1" dirty="0">
                <a:solidFill>
                  <a:srgbClr val="725945"/>
                </a:solidFill>
                <a:latin typeface="Elif1"/>
              </a:rPr>
              <a:t>﴿٢٤﴾</a:t>
            </a:r>
            <a:endParaRPr lang="ar-AE" sz="44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﴾24﴿Ancak onun ve halkının Allah’ı bırakıp güneşe taptıklarını da gördüm. Şeytan onlara yaptıklarını güzel göstermiş, böylece onları yoldan alıkoymuş; bu yüzden doğru yolu bulamıyorlar.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24</a:t>
            </a:r>
            <a:r>
              <a:rPr lang="tr-TR" sz="2000" b="1" dirty="0" smtClean="0"/>
              <a:t>. </a:t>
            </a:r>
            <a:r>
              <a:rPr lang="tr-TR" sz="2000" b="1" dirty="0" smtClean="0"/>
              <a:t>Ayet </a:t>
            </a:r>
            <a:endParaRPr lang="tr-TR" sz="2000" dirty="0"/>
          </a:p>
        </p:txBody>
      </p:sp>
    </p:spTree>
    <p:extLst>
      <p:ext uri="{BB962C8B-B14F-4D97-AF65-F5344CB8AC3E}">
        <p14:creationId xmlns:p14="http://schemas.microsoft.com/office/powerpoint/2010/main" val="2599847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6542"/>
          </a:xfrm>
        </p:spPr>
        <p:txBody>
          <a:bodyPr>
            <a:noAutofit/>
          </a:bodyPr>
          <a:lstStyle/>
          <a:p>
            <a:pPr rtl="1"/>
            <a:r>
              <a:rPr lang="ar-AE" sz="4400" dirty="0">
                <a:solidFill>
                  <a:srgbClr val="725945"/>
                </a:solidFill>
                <a:latin typeface="Elif1"/>
              </a:rPr>
              <a:t>قَالَ نَكِّرُوا لَهَا عَرْشَهَا نَنْظُرْ اَتَهْتَدٖٓي اَمْ تَكُونُ مِنَ الَّذٖينَ لَا يَهْتَدُونَ</a:t>
            </a:r>
            <a:r>
              <a:rPr lang="ar-AE" sz="4400" b="1" dirty="0">
                <a:solidFill>
                  <a:srgbClr val="725945"/>
                </a:solidFill>
                <a:latin typeface="Elif1"/>
              </a:rPr>
              <a:t>﴿٤١﴾</a:t>
            </a:r>
            <a:endParaRPr lang="ar-AE" sz="44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﴾41﴿“Onun tahtını tanıyamayacağı bir hale getirin; bakalım gerçeği anlayacak mı yoksa anlamayanlardan mı olacak?”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41</a:t>
            </a:r>
            <a:r>
              <a:rPr lang="tr-TR" sz="2000" b="1" dirty="0" smtClean="0"/>
              <a:t>. </a:t>
            </a:r>
            <a:r>
              <a:rPr lang="tr-TR" sz="2000" b="1" dirty="0" smtClean="0"/>
              <a:t>Ayet </a:t>
            </a:r>
            <a:endParaRPr lang="tr-TR" sz="2000" dirty="0"/>
          </a:p>
        </p:txBody>
      </p:sp>
    </p:spTree>
    <p:extLst>
      <p:ext uri="{BB962C8B-B14F-4D97-AF65-F5344CB8AC3E}">
        <p14:creationId xmlns:p14="http://schemas.microsoft.com/office/powerpoint/2010/main" val="3875443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79"/>
            <a:ext cx="12192000" cy="1529927"/>
          </a:xfrm>
        </p:spPr>
        <p:txBody>
          <a:bodyPr>
            <a:noAutofit/>
          </a:bodyPr>
          <a:lstStyle/>
          <a:p>
            <a:pPr rtl="1"/>
            <a:r>
              <a:rPr lang="ar-AE" sz="4400" dirty="0">
                <a:solidFill>
                  <a:srgbClr val="725945"/>
                </a:solidFill>
                <a:latin typeface="Elif1"/>
              </a:rPr>
              <a:t>اَمَّنْ يَهْدٖيكُمْ فٖي ظُلُمَاتِ الْبَرِّ وَالْبَحْرِ وَمَنْ يُرْسِلُ الرِّيَاحَ بُشْراً بَيْنَ </a:t>
            </a:r>
            <a:r>
              <a:rPr lang="ar-AE" sz="4400" dirty="0" smtClean="0">
                <a:solidFill>
                  <a:srgbClr val="725945"/>
                </a:solidFill>
                <a:latin typeface="Elif1"/>
              </a:rPr>
              <a:t>يَدَيْ</a:t>
            </a:r>
            <a:r>
              <a:rPr lang="tr-TR" sz="4400" dirty="0" smtClean="0">
                <a:solidFill>
                  <a:srgbClr val="725945"/>
                </a:solidFill>
                <a:latin typeface="Elif1"/>
              </a:rPr>
              <a:t/>
            </a:r>
            <a:br>
              <a:rPr lang="tr-TR" sz="4400" dirty="0" smtClean="0">
                <a:solidFill>
                  <a:srgbClr val="725945"/>
                </a:solidFill>
                <a:latin typeface="Elif1"/>
              </a:rPr>
            </a:br>
            <a:r>
              <a:rPr lang="tr-TR" sz="4400" dirty="0">
                <a:solidFill>
                  <a:srgbClr val="725945"/>
                </a:solidFill>
                <a:latin typeface="Elif1"/>
              </a:rPr>
              <a:t/>
            </a:r>
            <a:br>
              <a:rPr lang="tr-TR" sz="4400" dirty="0">
                <a:solidFill>
                  <a:srgbClr val="725945"/>
                </a:solidFill>
                <a:latin typeface="Elif1"/>
              </a:rPr>
            </a:br>
            <a:r>
              <a:rPr lang="ar-AE" sz="4400" dirty="0" smtClean="0">
                <a:solidFill>
                  <a:srgbClr val="725945"/>
                </a:solidFill>
                <a:latin typeface="Elif1"/>
              </a:rPr>
              <a:t> </a:t>
            </a:r>
            <a:r>
              <a:rPr lang="ar-AE" sz="4400" dirty="0">
                <a:solidFill>
                  <a:srgbClr val="725945"/>
                </a:solidFill>
                <a:latin typeface="Elif1"/>
              </a:rPr>
              <a:t>رَحْمَتِهٖؕ ءَاِلٰهٌ مَعَ اللّٰهِؕ تَعَالَى اللّٰهُ عَمَّا يُشْرِكُونَؕ</a:t>
            </a:r>
            <a:r>
              <a:rPr lang="ar-AE" sz="4400" b="1" dirty="0">
                <a:solidFill>
                  <a:srgbClr val="725945"/>
                </a:solidFill>
                <a:latin typeface="Elif1"/>
              </a:rPr>
              <a:t>﴿٦٣﴾</a:t>
            </a:r>
            <a:endParaRPr lang="ar-AE" sz="44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﴾63﴿Peki karaların ve denizlerin karanlıkları içinde yol bulmanızı sağlayan kim? Rüzgârları rahmetinin önünde müjdeci olarak gönderen kim? Allah’tan başka bir tanrı mı? Allah, onların ortak koştuklarından çok yücedir, münezzehtir.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63. </a:t>
            </a:r>
            <a:r>
              <a:rPr lang="tr-TR" sz="2000" b="1" dirty="0" smtClean="0"/>
              <a:t>Ayet </a:t>
            </a:r>
            <a:endParaRPr lang="tr-TR" sz="2000" dirty="0"/>
          </a:p>
        </p:txBody>
      </p:sp>
    </p:spTree>
    <p:extLst>
      <p:ext uri="{BB962C8B-B14F-4D97-AF65-F5344CB8AC3E}">
        <p14:creationId xmlns:p14="http://schemas.microsoft.com/office/powerpoint/2010/main" val="31637732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dirty="0"/>
              <a:t>وَاِنَّهُ لَهُدًى وَرَحْمَةٌ لِلْمُؤْمِنٖينَ</a:t>
            </a:r>
            <a:r>
              <a:rPr lang="ar-AE" b="1" dirty="0"/>
              <a:t>﴿٧٧﴾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﴾77﴿Şüphesiz o, müminler için bir hidayet rehberi ve bir rahmettir.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Neml</a:t>
            </a:r>
            <a:r>
              <a:rPr lang="tr-TR" sz="2000" b="1" dirty="0" smtClean="0"/>
              <a:t> Suresi 27 . sure</a:t>
            </a:r>
          </a:p>
          <a:p>
            <a:r>
              <a:rPr lang="tr-TR" sz="2000" b="1" dirty="0" smtClean="0"/>
              <a:t>77. Ayet </a:t>
            </a:r>
            <a:endParaRPr lang="tr-TR" sz="2000" dirty="0"/>
          </a:p>
        </p:txBody>
      </p:sp>
    </p:spTree>
    <p:extLst>
      <p:ext uri="{BB962C8B-B14F-4D97-AF65-F5344CB8AC3E}">
        <p14:creationId xmlns:p14="http://schemas.microsoft.com/office/powerpoint/2010/main" val="12179386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وَلَمَّا تَوَجَّهَ تِلْقَٓاءَ مَدْيَنَ قَالَ عَسٰى رَبّٖٓي اَنْ يَهْدِيَنٖي سَوَٓاءَ السَّبٖيلِ</a:t>
            </a:r>
            <a:r>
              <a:rPr lang="ar-AE" sz="3600" b="1" dirty="0"/>
              <a:t>﴿٢٢﴾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﴾22﴿Mûsâ </a:t>
            </a:r>
            <a:r>
              <a:rPr lang="tr-TR" b="1" i="1" dirty="0" err="1"/>
              <a:t>Medyen’e</a:t>
            </a:r>
            <a:r>
              <a:rPr lang="tr-TR" b="1" i="1" dirty="0"/>
              <a:t> doğru yöneldiğinde, “Umarım rabbim bana doğru yolu buldurur” dedi.</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22 . Ayet </a:t>
            </a:r>
            <a:endParaRPr lang="tr-TR" sz="2000" dirty="0"/>
          </a:p>
        </p:txBody>
      </p:sp>
    </p:spTree>
    <p:extLst>
      <p:ext uri="{BB962C8B-B14F-4D97-AF65-F5344CB8AC3E}">
        <p14:creationId xmlns:p14="http://schemas.microsoft.com/office/powerpoint/2010/main" val="9449937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18415"/>
          </a:xfrm>
        </p:spPr>
        <p:txBody>
          <a:bodyPr>
            <a:noAutofit/>
          </a:bodyPr>
          <a:lstStyle/>
          <a:p>
            <a:pPr rtl="1"/>
            <a:r>
              <a:rPr lang="ar-AE" sz="3600" dirty="0">
                <a:solidFill>
                  <a:srgbClr val="725945"/>
                </a:solidFill>
                <a:latin typeface="Elif1"/>
              </a:rPr>
              <a:t>وَلَقَدْ اٰتَيْنَا مُوسَى الْكِتَابَ مِنْ بَعْدِ مَٓا اَهْلَكْنَا الْقُرُونَ الْاُو۫لٰى بَصَٓائِرَ لِلنَّاسِ وَهُدًى </a:t>
            </a:r>
            <a:r>
              <a:rPr lang="ar-AE" sz="3600" dirty="0" smtClean="0">
                <a:solidFill>
                  <a:srgbClr val="725945"/>
                </a:solidFill>
                <a:latin typeface="Elif1"/>
              </a:rPr>
              <a:t>وَرَحْمَةً</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لَعَلَّهُمْ يَتَذَكَّرُونَ</a:t>
            </a:r>
            <a:r>
              <a:rPr lang="ar-AE" sz="3600" b="1" dirty="0">
                <a:solidFill>
                  <a:srgbClr val="725945"/>
                </a:solidFill>
                <a:latin typeface="Elif1"/>
              </a:rPr>
              <a:t>﴿٤٣﴾</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﴾43﴿Muhakkak ki biz, önceki (birçok) nesilleri yok ettikten sonra, düşünüp ders çıkarsınlar diye Mûsâ’ya insanlar için apaçık deliller, hidayet rehberi ve rahmet olarak o kitabı verdik.</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43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0683051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18415"/>
          </a:xfrm>
        </p:spPr>
        <p:txBody>
          <a:bodyPr>
            <a:noAutofit/>
          </a:bodyPr>
          <a:lstStyle/>
          <a:p>
            <a:pPr rtl="1"/>
            <a:r>
              <a:rPr lang="ar-AE" sz="3600" dirty="0">
                <a:solidFill>
                  <a:srgbClr val="725945"/>
                </a:solidFill>
                <a:latin typeface="Elif1"/>
              </a:rPr>
              <a:t>وَقَالُٓوا اِنْ نَتَّبِـعِ الْهُدٰى مَعَكَ نُتَخَطَّفْ مِنْ اَرْضِنَاؕ اَوَلَمْ نُمَكِّنْ لَهُمْ حَرَماً اٰمِناً يُجْبٰٓى اِلَيْهِ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ثَمَرَاتُ </a:t>
            </a:r>
            <a:r>
              <a:rPr lang="ar-AE" sz="3600" dirty="0">
                <a:solidFill>
                  <a:srgbClr val="725945"/>
                </a:solidFill>
                <a:latin typeface="Elif1"/>
              </a:rPr>
              <a:t>كُلِّ شَيْءٍ رِزْقاً مِنْ لَدُنَّا وَلٰكِنَّ اَكْثَرَهُمْ لَا يَعْلَمُونَ</a:t>
            </a:r>
            <a:r>
              <a:rPr lang="ar-AE" sz="3600" b="1" dirty="0">
                <a:solidFill>
                  <a:srgbClr val="725945"/>
                </a:solidFill>
                <a:latin typeface="Elif1"/>
              </a:rPr>
              <a:t>﴿٥٧﴾</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﴾57﴿“Seninle beraber doğru yolu izlersek yurdumuzdan sökülüp atılırız” diyorlar. Peki biz onları dokunulmaz, güvenli, katımızdan bir rızık olarak her şeyin ürünlerinin içinde toplandığı bir yere yerleştirmedik mi? Fakat çoğu bunun şuurunda değildir.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57 </a:t>
            </a:r>
            <a:r>
              <a:rPr lang="tr-TR" sz="2000" b="1" dirty="0" smtClean="0"/>
              <a:t>. Ayet </a:t>
            </a:r>
            <a:endParaRPr lang="tr-TR" sz="2000" dirty="0"/>
          </a:p>
        </p:txBody>
      </p:sp>
    </p:spTree>
    <p:extLst>
      <p:ext uri="{BB962C8B-B14F-4D97-AF65-F5344CB8AC3E}">
        <p14:creationId xmlns:p14="http://schemas.microsoft.com/office/powerpoint/2010/main" val="19057158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18415"/>
          </a:xfrm>
        </p:spPr>
        <p:txBody>
          <a:bodyPr>
            <a:noAutofit/>
          </a:bodyPr>
          <a:lstStyle/>
          <a:p>
            <a:pPr rtl="1"/>
            <a:r>
              <a:rPr lang="ar-AE" sz="3600" dirty="0">
                <a:solidFill>
                  <a:srgbClr val="725945"/>
                </a:solidFill>
                <a:latin typeface="Elif1"/>
              </a:rPr>
              <a:t>وَقٖيلَ ادْعُوا شُرَكَٓاءَكُمْ فَدَعَوْهُمْ فَلَمْ يَسْتَجٖيبُوا لَهُمْ وَرَاَوُا الْعَذَابَۚ لَوْ اَنَّهُمْ كَانُوا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يَهْتَدُونَ</a:t>
            </a:r>
            <a:r>
              <a:rPr lang="ar-AE" sz="3600" b="1" dirty="0" smtClean="0">
                <a:solidFill>
                  <a:srgbClr val="725945"/>
                </a:solidFill>
                <a:latin typeface="Elif1"/>
              </a:rPr>
              <a:t>﴿٦٤</a:t>
            </a:r>
            <a:r>
              <a:rPr lang="ar-AE" sz="3600" b="1" dirty="0">
                <a:solidFill>
                  <a:srgbClr val="725945"/>
                </a:solidFill>
                <a:latin typeface="Elif1"/>
              </a:rPr>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﴾64﴿“Allah’a koştuğunuz ortaklarınızı çağırın!” denir. Çağırırlar ama (o sahte tanrılar) onlara cevap vermezler ve azabı görürler! Keşke vaktiyle doğru yola girmiş olsalardı!</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sz="2000" b="1" dirty="0" err="1" smtClean="0"/>
              <a:t>Kasas</a:t>
            </a:r>
            <a:r>
              <a:rPr lang="tr-TR" sz="2000" b="1" dirty="0" smtClean="0"/>
              <a:t> Suresi 28 . sure</a:t>
            </a:r>
          </a:p>
          <a:p>
            <a:r>
              <a:rPr lang="tr-TR" sz="2000" b="1" dirty="0" smtClean="0"/>
              <a:t>64 </a:t>
            </a:r>
            <a:r>
              <a:rPr lang="tr-TR" sz="2000" b="1" dirty="0" smtClean="0"/>
              <a:t>. Ayet </a:t>
            </a:r>
            <a:endParaRPr lang="tr-TR" sz="2000" dirty="0"/>
          </a:p>
        </p:txBody>
      </p:sp>
    </p:spTree>
    <p:extLst>
      <p:ext uri="{BB962C8B-B14F-4D97-AF65-F5344CB8AC3E}">
        <p14:creationId xmlns:p14="http://schemas.microsoft.com/office/powerpoint/2010/main" val="993464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200" dirty="0">
                <a:solidFill>
                  <a:srgbClr val="725945"/>
                </a:solidFill>
                <a:latin typeface="Elif1"/>
              </a:rPr>
              <a:t>وَلَوْ شِئْنَا لَاٰتَيْنَا كُلَّ نَفْسٍ هُدٰيهَا وَلٰكِنْ حَقَّ الْقَوْلُ مِنّٖي لَاَمْلَـَٔنَّ جَهَنَّمَ مِنَ الْجِنَّةِ وَالنَّاسِ اَجْمَعٖينَ</a:t>
            </a:r>
            <a:r>
              <a:rPr lang="ar-AE" sz="3200" b="1" dirty="0">
                <a:solidFill>
                  <a:srgbClr val="725945"/>
                </a:solidFill>
                <a:latin typeface="Elif1"/>
              </a:rPr>
              <a:t>﴿١٣﴾</a:t>
            </a:r>
            <a:endParaRPr lang="tr-TR" sz="1600" dirty="0"/>
          </a:p>
        </p:txBody>
      </p:sp>
      <p:sp>
        <p:nvSpPr>
          <p:cNvPr id="3" name="Alt Başlık 2"/>
          <p:cNvSpPr>
            <a:spLocks noGrp="1"/>
          </p:cNvSpPr>
          <p:nvPr>
            <p:ph type="subTitle" idx="1"/>
          </p:nvPr>
        </p:nvSpPr>
        <p:spPr>
          <a:xfrm>
            <a:off x="0" y="4547723"/>
            <a:ext cx="12192000" cy="1655762"/>
          </a:xfrm>
        </p:spPr>
        <p:txBody>
          <a:bodyPr>
            <a:normAutofit/>
          </a:bodyPr>
          <a:lstStyle/>
          <a:p>
            <a:r>
              <a:rPr lang="tr-TR" b="1" i="1" dirty="0"/>
              <a:t>﴾13﴿Dileseydik elbette herkesin doğru yolda yürümesini sağlardık. Fakat şu sözüm mutlaka gerçekleşecek: Cehennemi hem cinlerden hem insanlardan bir kısmıyla dolduracağım!</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smtClean="0"/>
              <a:t>Secde </a:t>
            </a:r>
            <a:r>
              <a:rPr lang="tr-TR" sz="2000" b="1" dirty="0" smtClean="0"/>
              <a:t>Suresi 32 . sure</a:t>
            </a:r>
          </a:p>
          <a:p>
            <a:r>
              <a:rPr lang="tr-TR" sz="2000" b="1" dirty="0" smtClean="0"/>
              <a:t>13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85731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3600" dirty="0"/>
              <a:t>وَيَرَى الَّذٖينَ اُو۫تُوا الْعِلْمَ الَّـذٖٓي اُنْزِلَ اِلَيْكَ مِنْ رَبِّكَ هُوَ الْحَقَّۙ وَيَهْدٖٓي اِلٰى صِرَاطِ </a:t>
            </a:r>
            <a:r>
              <a:rPr lang="ar-AE" sz="3600" dirty="0" smtClean="0"/>
              <a:t>الْعَزٖيزِ</a:t>
            </a:r>
            <a:r>
              <a:rPr lang="tr-TR" sz="3600" dirty="0" smtClean="0"/>
              <a:t/>
            </a:r>
            <a:br>
              <a:rPr lang="tr-TR" sz="3600" dirty="0" smtClean="0"/>
            </a:br>
            <a:r>
              <a:rPr lang="tr-TR" sz="3600" dirty="0"/>
              <a:t/>
            </a:r>
            <a:br>
              <a:rPr lang="tr-TR" sz="3600" dirty="0"/>
            </a:br>
            <a:r>
              <a:rPr lang="ar-AE" sz="3600" dirty="0" smtClean="0"/>
              <a:t> </a:t>
            </a:r>
            <a:r>
              <a:rPr lang="ar-AE" sz="3600" dirty="0"/>
              <a:t>الْحَمٖيدِ</a:t>
            </a:r>
            <a:r>
              <a:rPr lang="ar-AE" sz="3600" b="1" dirty="0"/>
              <a:t>﴿٦﴾</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﴾6﴿Kendilerine bilgi verilenler, rabbinden sana indirilenin, gerçeğin ta kendisi olduğunu ve çok güçlü, her türlü övgüye lâyık olan Allah’ın yolunu gösterdiğini çok iyi bilirler.</a:t>
            </a:r>
            <a:endParaRPr lang="tr-TR" sz="20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6 . Ayet </a:t>
            </a:r>
            <a:endParaRPr lang="tr-TR" sz="2000" dirty="0"/>
          </a:p>
        </p:txBody>
      </p:sp>
    </p:spTree>
    <p:extLst>
      <p:ext uri="{BB962C8B-B14F-4D97-AF65-F5344CB8AC3E}">
        <p14:creationId xmlns:p14="http://schemas.microsoft.com/office/powerpoint/2010/main" val="37027139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29566"/>
          </a:xfrm>
        </p:spPr>
        <p:txBody>
          <a:bodyPr>
            <a:noAutofit/>
          </a:bodyPr>
          <a:lstStyle/>
          <a:p>
            <a:pPr rtl="1"/>
            <a:r>
              <a:rPr lang="ar-AE" sz="3600" dirty="0">
                <a:solidFill>
                  <a:srgbClr val="725945"/>
                </a:solidFill>
                <a:latin typeface="Elif1"/>
              </a:rPr>
              <a:t>قُلْ مَنْ يَرْزُقُكُمْ مِنَ السَّمٰوَاتِ وَالْاَرْضِؕ قُلِ اللّٰهُۙ وَاِنَّٓا اَوْ اِيَّاكُمْ لَعَلٰى هُدًى اَوْ فٖي ضَلَالٍ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مُبٖينٍ</a:t>
            </a:r>
            <a:r>
              <a:rPr lang="ar-AE" sz="3600" b="1" dirty="0" smtClean="0">
                <a:solidFill>
                  <a:srgbClr val="725945"/>
                </a:solidFill>
                <a:latin typeface="Elif1"/>
              </a:rPr>
              <a:t>﴿٢٤</a:t>
            </a:r>
            <a:r>
              <a:rPr lang="ar-AE" sz="3600" b="1" dirty="0">
                <a:solidFill>
                  <a:srgbClr val="725945"/>
                </a:solidFill>
                <a:latin typeface="Elif1"/>
              </a:rPr>
              <a:t>﴾</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﴾24﴿De ki: “Göklerden ve yerden size rızık veren kimdir?” De ki: “Allah’tır. O halde biz veya siz, iki taraftan biri ya doğru yoldadır yahut açık bir sapkınlık içindedir.”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24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37391617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29566"/>
          </a:xfrm>
        </p:spPr>
        <p:txBody>
          <a:bodyPr>
            <a:noAutofit/>
          </a:bodyPr>
          <a:lstStyle/>
          <a:p>
            <a:pPr rtl="1"/>
            <a:r>
              <a:rPr lang="ar-AE" sz="3600" dirty="0">
                <a:solidFill>
                  <a:srgbClr val="725945"/>
                </a:solidFill>
                <a:latin typeface="Elif1"/>
              </a:rPr>
              <a:t>قَالَ الَّذٖينَ اسْتَكْبَرُوا لِلَّذٖينَ اسْتُضْعِفُٓوا اَنَحْنُ صَدَدْنَاكُمْ عَنِ الْهُدٰى بَعْدَ اِذْ جَٓاءَكُمْ بَلْ </a:t>
            </a:r>
            <a:r>
              <a:rPr lang="ar-AE" sz="3600" dirty="0" smtClean="0">
                <a:solidFill>
                  <a:srgbClr val="725945"/>
                </a:solidFill>
                <a:latin typeface="Elif1"/>
              </a:rPr>
              <a:t>كُنْتُمْ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مُجْرِمٖينَ</a:t>
            </a:r>
            <a:r>
              <a:rPr lang="ar-AE" sz="3600" b="1" dirty="0">
                <a:solidFill>
                  <a:srgbClr val="725945"/>
                </a:solidFill>
                <a:latin typeface="Elif1"/>
              </a:rPr>
              <a:t>﴿٣٢﴾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﴾32﴿Büyüklük taslayanlar hor görülenlere, “Size doğru yol gösterildikten sonra sizi ondan biz mi çevirdik? Hayır, günah işleyenler sizsiniz” derler.</a:t>
            </a:r>
            <a:endParaRPr lang="tr-TR" sz="1800"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Sebe</a:t>
            </a:r>
            <a:r>
              <a:rPr lang="tr-TR" b="1" dirty="0" smtClean="0"/>
              <a:t>' </a:t>
            </a:r>
            <a:r>
              <a:rPr lang="tr-TR" sz="2000" b="1" dirty="0" smtClean="0"/>
              <a:t>Suresi 34 . sure</a:t>
            </a:r>
          </a:p>
          <a:p>
            <a:r>
              <a:rPr lang="tr-TR" sz="2000" b="1" dirty="0" smtClean="0"/>
              <a:t>32 </a:t>
            </a:r>
            <a:r>
              <a:rPr lang="tr-TR" sz="2000" b="1" dirty="0" smtClean="0"/>
              <a:t>. Ayet </a:t>
            </a:r>
            <a:endParaRPr lang="tr-TR" sz="2000" dirty="0"/>
          </a:p>
        </p:txBody>
      </p:sp>
    </p:spTree>
    <p:extLst>
      <p:ext uri="{BB962C8B-B14F-4D97-AF65-F5344CB8AC3E}">
        <p14:creationId xmlns:p14="http://schemas.microsoft.com/office/powerpoint/2010/main" val="29555036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51869"/>
          </a:xfrm>
        </p:spPr>
        <p:txBody>
          <a:bodyPr>
            <a:noAutofit/>
          </a:bodyPr>
          <a:lstStyle/>
          <a:p>
            <a:pPr rtl="1"/>
            <a:r>
              <a:rPr lang="ar-AE" sz="3600" dirty="0">
                <a:solidFill>
                  <a:srgbClr val="725945"/>
                </a:solidFill>
                <a:latin typeface="Elif1"/>
              </a:rPr>
              <a:t>اَفَمَنْ زُيِّنَ لَهُ سُٓوءُ عَمَلِهٖ فَرَاٰهُ حَسَناًؕ فَاِنَّ اللّٰهَ يُضِلُّ مَنْ يَشَٓاءُ وَيَهْدٖي مَنْ يَشَٓاءُؗ فَلَا </a:t>
            </a:r>
            <a:r>
              <a:rPr lang="ar-AE" sz="3600" dirty="0" smtClean="0">
                <a:solidFill>
                  <a:srgbClr val="725945"/>
                </a:solidFill>
                <a:latin typeface="Elif1"/>
              </a:rPr>
              <a:t>تَذْهَبْ</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نَفْسُكَ عَلَيْهِمْ حَسَرَاتٍؕ اِنَّ اللّٰهَ عَلٖيمٌ بِمَا يَصْنَعُونَ</a:t>
            </a:r>
            <a:r>
              <a:rPr lang="ar-AE" sz="3600" b="1" dirty="0">
                <a:solidFill>
                  <a:srgbClr val="725945"/>
                </a:solidFill>
                <a:latin typeface="Elif1"/>
              </a:rPr>
              <a:t>﴿٨﴾</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﴾8﴿Kötü işleri hoşuna gidip de onları güzel bulan kimse (ile böyle olmayan bir) mi? Allah dilediğini sapkınlık içinde bırakır, dilediğini de doğruya iletir. O halde onlar için üzülerek kendini helâk etme. Allah onların yaptıklarını elbette biliyor.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Fâtır</a:t>
            </a:r>
            <a:r>
              <a:rPr lang="tr-TR" b="1" dirty="0"/>
              <a:t> </a:t>
            </a:r>
            <a:r>
              <a:rPr lang="tr-TR" sz="2000" b="1" dirty="0"/>
              <a:t>Suresi 35 . sure</a:t>
            </a:r>
          </a:p>
          <a:p>
            <a:r>
              <a:rPr lang="tr-TR" sz="2000" b="1" dirty="0"/>
              <a:t>8</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4271513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51869"/>
          </a:xfrm>
        </p:spPr>
        <p:txBody>
          <a:bodyPr>
            <a:noAutofit/>
          </a:bodyPr>
          <a:lstStyle/>
          <a:p>
            <a:pPr rtl="1"/>
            <a:r>
              <a:rPr lang="ar-AE" sz="3600" dirty="0">
                <a:solidFill>
                  <a:srgbClr val="725945"/>
                </a:solidFill>
                <a:latin typeface="Elif1"/>
              </a:rPr>
              <a:t>وَاَقْسَمُوا بِاللّٰهِ جَهْدَ اَيْمَانِهِمْ لَئِنْ جَٓاءَهُمْ نَذٖيرٌ لَيَكُونُنَّ اَهْدٰى مِنْ اِحْدَى الْاُمَمِۚ فَلَمَّا </a:t>
            </a:r>
            <a:r>
              <a:rPr lang="ar-AE" sz="3600" dirty="0" smtClean="0">
                <a:solidFill>
                  <a:srgbClr val="725945"/>
                </a:solidFill>
                <a:latin typeface="Elif1"/>
              </a:rPr>
              <a:t>جَٓاءَهُمْ</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 </a:t>
            </a:r>
            <a:r>
              <a:rPr lang="ar-AE" sz="3600" dirty="0">
                <a:solidFill>
                  <a:srgbClr val="725945"/>
                </a:solidFill>
                <a:latin typeface="Elif1"/>
              </a:rPr>
              <a:t>نَذٖيرٌ مَا زَادَهُمْ اِلَّا نُفُوراًۙ</a:t>
            </a:r>
            <a:r>
              <a:rPr lang="ar-AE" sz="3600" b="1" dirty="0">
                <a:solidFill>
                  <a:srgbClr val="725945"/>
                </a:solidFill>
                <a:latin typeface="Elif1"/>
              </a:rPr>
              <a:t>﴿٤٢﴾</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﴾42﴿Onlar kendilerine bir uyarıcı gelirse herhangi bir ümmetten daha fazla doğru yolu tutacaklarına dair var güçleriyle Allah adına yemin etmişlerdi. Ama onlara uyarıcı gelince bu sadece (haktan) uzaklaşmalarını arttırdı.</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Fâtır</a:t>
            </a:r>
            <a:r>
              <a:rPr lang="tr-TR" b="1" dirty="0"/>
              <a:t> </a:t>
            </a:r>
            <a:r>
              <a:rPr lang="tr-TR" sz="2000" b="1" dirty="0"/>
              <a:t>Suresi 35 . sure</a:t>
            </a:r>
          </a:p>
          <a:p>
            <a:r>
              <a:rPr lang="tr-TR" sz="2000" b="1" dirty="0" smtClean="0"/>
              <a:t>42 </a:t>
            </a:r>
            <a:r>
              <a:rPr lang="tr-TR" sz="2000" b="1" dirty="0"/>
              <a:t>. Ayet </a:t>
            </a:r>
            <a:endParaRPr lang="tr-TR" sz="2000" dirty="0"/>
          </a:p>
        </p:txBody>
      </p:sp>
    </p:spTree>
    <p:extLst>
      <p:ext uri="{BB962C8B-B14F-4D97-AF65-F5344CB8AC3E}">
        <p14:creationId xmlns:p14="http://schemas.microsoft.com/office/powerpoint/2010/main" val="23598551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000" dirty="0">
                <a:solidFill>
                  <a:srgbClr val="725945"/>
                </a:solidFill>
                <a:latin typeface="Elif1"/>
              </a:rPr>
              <a:t>وَجَٓاءَ مِنْ اَقْصَا الْمَدٖينَةِ رَجُلٌ يَسْعٰى قَالَ يَا قَوْمِ اتَّبِعُوا الْمُرْسَلٖينَۙ</a:t>
            </a:r>
            <a:r>
              <a:rPr lang="ar-AE" sz="4000" b="1" dirty="0">
                <a:solidFill>
                  <a:srgbClr val="725945"/>
                </a:solidFill>
                <a:latin typeface="Elif1"/>
              </a:rPr>
              <a:t>﴿٢٠﴾</a:t>
            </a:r>
            <a:endParaRPr lang="tr-TR"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﴾20﴿O sırada şehrin öbür ucundan bir adam koşarak geldi; şöyle dedi: “Ey kavmim! Bu elçilere uyun.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Yâsîn</a:t>
            </a:r>
            <a:r>
              <a:rPr lang="tr-TR" b="1" dirty="0" smtClean="0"/>
              <a:t> </a:t>
            </a:r>
            <a:r>
              <a:rPr lang="tr-TR" sz="2000" b="1" dirty="0" smtClean="0"/>
              <a:t>Suresi 36 . sure</a:t>
            </a:r>
          </a:p>
          <a:p>
            <a:r>
              <a:rPr lang="tr-TR" sz="2000" b="1" dirty="0" smtClean="0"/>
              <a:t>20</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20073653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418415"/>
          </a:xfrm>
        </p:spPr>
        <p:txBody>
          <a:bodyPr>
            <a:noAutofit/>
          </a:bodyPr>
          <a:lstStyle/>
          <a:p>
            <a:pPr rtl="1"/>
            <a:r>
              <a:rPr lang="ar-AE" sz="3600" dirty="0">
                <a:solidFill>
                  <a:srgbClr val="725945"/>
                </a:solidFill>
                <a:latin typeface="Elif1"/>
              </a:rPr>
              <a:t>اُحْشُرُوا الَّذٖينَ ظَلَمُوا وَاَزْوَاجَهُمْ وَمَا كَانُوا يَعْبُدُونَۙ</a:t>
            </a:r>
            <a:r>
              <a:rPr lang="ar-AE" sz="3600" b="1" dirty="0">
                <a:solidFill>
                  <a:srgbClr val="725945"/>
                </a:solidFill>
                <a:latin typeface="Elif1"/>
              </a:rPr>
              <a:t>﴿٢٢</a:t>
            </a:r>
            <a:r>
              <a:rPr lang="ar-AE" sz="3600" b="1" dirty="0" smtClean="0">
                <a:solidFill>
                  <a:srgbClr val="725945"/>
                </a:solidFill>
                <a:latin typeface="Elif1"/>
              </a:rPr>
              <a:t>﴾</a:t>
            </a:r>
            <a:r>
              <a:rPr lang="tr-TR" sz="3600" b="1" dirty="0" smtClean="0">
                <a:solidFill>
                  <a:srgbClr val="725945"/>
                </a:solidFill>
                <a:latin typeface="Elif1"/>
              </a:rPr>
              <a:t/>
            </a:r>
            <a:br>
              <a:rPr lang="tr-TR" sz="3600" b="1" dirty="0" smtClean="0">
                <a:solidFill>
                  <a:srgbClr val="725945"/>
                </a:solidFill>
                <a:latin typeface="Elif1"/>
              </a:rPr>
            </a:br>
            <a:r>
              <a:rPr lang="ar-AE" sz="3600" dirty="0">
                <a:solidFill>
                  <a:srgbClr val="725945"/>
                </a:solidFill>
                <a:latin typeface="Elif1"/>
              </a:rPr>
              <a:t/>
            </a:r>
            <a:br>
              <a:rPr lang="ar-AE" sz="3600" dirty="0">
                <a:solidFill>
                  <a:srgbClr val="725945"/>
                </a:solidFill>
                <a:latin typeface="Elif1"/>
              </a:rPr>
            </a:br>
            <a:r>
              <a:rPr lang="ar-AE" sz="3600" dirty="0">
                <a:solidFill>
                  <a:srgbClr val="725945"/>
                </a:solidFill>
                <a:latin typeface="Elif1"/>
              </a:rPr>
              <a:t>مِنْ دُونِ اللّٰهِ فَاهْدُوهُمْ اِلٰى صِرَاطِ الْجَحٖيمِۙ</a:t>
            </a:r>
            <a:r>
              <a:rPr lang="ar-AE" sz="3600" b="1" dirty="0">
                <a:solidFill>
                  <a:srgbClr val="725945"/>
                </a:solidFill>
                <a:latin typeface="Elif1"/>
              </a:rPr>
              <a:t>﴿٢٣﴾</a:t>
            </a:r>
            <a:endParaRPr lang="ar-AE" sz="36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﴾22-23﴿(Allah, görevlilere buyurur:) “Toplayın o zalimleri, onların yoldaşlarını ve Allah’ın dışında taptıklarını! Hepsini cehennemin yoluna sürün!”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Sâffât</a:t>
            </a:r>
            <a:r>
              <a:rPr lang="tr-TR" b="1" dirty="0" smtClean="0"/>
              <a:t> </a:t>
            </a:r>
            <a:r>
              <a:rPr lang="tr-TR" sz="2000" b="1" dirty="0" smtClean="0"/>
              <a:t>Suresi 37 . sure</a:t>
            </a:r>
          </a:p>
          <a:p>
            <a:r>
              <a:rPr lang="tr-TR" sz="2000" b="1" dirty="0" smtClean="0"/>
              <a:t>22 - 23</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8374254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b="0" i="0" dirty="0">
                <a:solidFill>
                  <a:srgbClr val="725945"/>
                </a:solidFill>
                <a:effectLst/>
                <a:latin typeface="Elif1"/>
              </a:rPr>
              <a:t>اِنَّٓا اَنْزَلْنَا عَلَيْكَ الْكِتَابَ لِلنَّاسِ بِالْحَقِّۚ فَمَنِ اهْتَدٰى فَلِنَفْسِهٖۚ وَمَنْ ضَلَّ فَاِنَّمَا يَضِلُّ عَلَيْهَاۚ وَمَٓا</a:t>
            </a:r>
            <a:r>
              <a:rPr lang="tr-TR" sz="3600" b="0" i="0" dirty="0">
                <a:solidFill>
                  <a:srgbClr val="725945"/>
                </a:solidFill>
                <a:effectLst/>
                <a:latin typeface="Elif1"/>
              </a:rPr>
              <a:t/>
            </a:r>
            <a:br>
              <a:rPr lang="tr-TR" sz="3600" b="0" i="0" dirty="0">
                <a:solidFill>
                  <a:srgbClr val="725945"/>
                </a:solidFill>
                <a:effectLst/>
                <a:latin typeface="Elif1"/>
              </a:rPr>
            </a:br>
            <a:r>
              <a:rPr lang="tr-TR" sz="3600" b="0" i="0" dirty="0">
                <a:solidFill>
                  <a:srgbClr val="725945"/>
                </a:solidFill>
                <a:effectLst/>
                <a:latin typeface="Elif1"/>
              </a:rPr>
              <a:t/>
            </a:r>
            <a:br>
              <a:rPr lang="tr-TR" sz="3600" b="0" i="0" dirty="0">
                <a:solidFill>
                  <a:srgbClr val="725945"/>
                </a:solidFill>
                <a:effectLst/>
                <a:latin typeface="Elif1"/>
              </a:rPr>
            </a:br>
            <a:r>
              <a:rPr lang="ar-AE" sz="3600" b="0" i="0" dirty="0">
                <a:solidFill>
                  <a:srgbClr val="725945"/>
                </a:solidFill>
                <a:effectLst/>
                <a:latin typeface="Elif1"/>
              </a:rPr>
              <a:t> اَنْتَ عَلَيْهِمْ بِوَكٖيلٍࣖ</a:t>
            </a:r>
            <a:r>
              <a:rPr lang="ar-AE" sz="3600" b="1" i="0" u="none" strike="noStrike" dirty="0">
                <a:solidFill>
                  <a:srgbClr val="725945"/>
                </a:solidFill>
                <a:effectLst/>
                <a:latin typeface="Elif1"/>
              </a:rPr>
              <a:t>﴿٤١﴾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u="none" strike="noStrike" dirty="0">
                <a:solidFill>
                  <a:srgbClr val="725945"/>
                </a:solidFill>
                <a:effectLst/>
                <a:latin typeface="Helvetica Neue"/>
              </a:rPr>
              <a:t>﴾41﴿</a:t>
            </a:r>
            <a:r>
              <a:rPr lang="tr-TR" b="1" i="1" dirty="0">
                <a:solidFill>
                  <a:srgbClr val="4A4A4A"/>
                </a:solidFill>
                <a:effectLst/>
                <a:latin typeface="Helvetica Neue"/>
              </a:rPr>
              <a:t>Biz sana, insanlar için gerçeği ortaya koymak üzere kitabı indirdik; artık kim doğru yolu izlerse kendi iyiliği için izlemiş olur, kim de yoldan saparsa kendi aleyhine sapmış olur; sen onlardan sorumlu değilsin.</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Zümer</a:t>
            </a:r>
            <a:r>
              <a:rPr lang="tr-TR" b="1" dirty="0"/>
              <a:t> </a:t>
            </a:r>
            <a:r>
              <a:rPr lang="tr-TR" sz="2000" b="1" dirty="0"/>
              <a:t>Suresi 39 . sure</a:t>
            </a:r>
          </a:p>
          <a:p>
            <a:r>
              <a:rPr lang="tr-TR" sz="2000" b="1" dirty="0"/>
              <a:t>41 . Ayet </a:t>
            </a:r>
            <a:endParaRPr lang="tr-TR" sz="2000" dirty="0"/>
          </a:p>
        </p:txBody>
      </p:sp>
    </p:spTree>
    <p:extLst>
      <p:ext uri="{BB962C8B-B14F-4D97-AF65-F5344CB8AC3E}">
        <p14:creationId xmlns:p14="http://schemas.microsoft.com/office/powerpoint/2010/main" val="85466635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719498"/>
          </a:xfrm>
        </p:spPr>
        <p:txBody>
          <a:bodyPr>
            <a:noAutofit/>
          </a:bodyPr>
          <a:lstStyle/>
          <a:p>
            <a:pPr rtl="1"/>
            <a:r>
              <a:rPr lang="ar-AE" sz="4800" dirty="0"/>
              <a:t>وَلَقَدْ اٰتَيْنَا مُوسَى الْهُدٰى وَاَوْرَثْنَا بَنٖٓي اِسْرَٓائٖلَ الْكِتَابَۙ</a:t>
            </a:r>
            <a:r>
              <a:rPr lang="ar-AE" sz="4800" b="1" dirty="0"/>
              <a:t>﴿٥٣</a:t>
            </a:r>
            <a:r>
              <a:rPr lang="ar-AE" sz="4800" b="1" dirty="0" smtClean="0"/>
              <a:t>﴾</a:t>
            </a:r>
            <a:r>
              <a:rPr lang="tr-TR" sz="4800" b="1" dirty="0" smtClean="0"/>
              <a:t/>
            </a:r>
            <a:br>
              <a:rPr lang="tr-TR" sz="4800" b="1" dirty="0" smtClean="0"/>
            </a:br>
            <a:r>
              <a:rPr lang="ar-AE" sz="4800" dirty="0"/>
              <a:t/>
            </a:r>
            <a:br>
              <a:rPr lang="ar-AE" sz="4800" dirty="0"/>
            </a:br>
            <a:r>
              <a:rPr lang="ar-AE" sz="4800" dirty="0"/>
              <a:t>هُدًى وَذِكْرٰى لِاُو۬لِي الْاَلْبَابِ</a:t>
            </a:r>
            <a:r>
              <a:rPr lang="ar-AE" sz="4800" b="1" dirty="0"/>
              <a:t>﴿٥٤</a:t>
            </a:r>
            <a:r>
              <a:rPr lang="ar-AE" sz="4800" b="1" dirty="0" smtClean="0"/>
              <a:t>﴾</a:t>
            </a:r>
            <a:endParaRPr lang="ar-AE" sz="28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﴾53-54﴿Andolsun biz Mûsâ’ya hidayet vermiş; </a:t>
            </a:r>
            <a:r>
              <a:rPr lang="tr-TR" b="1" i="1" dirty="0" err="1"/>
              <a:t>İsrâiloğulları’nı</a:t>
            </a:r>
            <a:r>
              <a:rPr lang="tr-TR" b="1" i="1" dirty="0"/>
              <a:t> da akıl </a:t>
            </a:r>
            <a:r>
              <a:rPr lang="tr-TR" b="1" i="1" dirty="0" err="1"/>
              <a:t>iz‘an</a:t>
            </a:r>
            <a:r>
              <a:rPr lang="tr-TR" b="1" i="1" dirty="0"/>
              <a:t> sahipleri için bir yol gösterici ve hatırlatıcı olmak üzere (gelen) kitaba mirasçı kılmıştık.</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Mü'min</a:t>
            </a:r>
            <a:r>
              <a:rPr lang="tr-TR" b="1" dirty="0" smtClean="0"/>
              <a:t> </a:t>
            </a:r>
            <a:r>
              <a:rPr lang="tr-TR" sz="2000" b="1" dirty="0" smtClean="0"/>
              <a:t>Suresi 40 . sure</a:t>
            </a:r>
          </a:p>
          <a:p>
            <a:r>
              <a:rPr lang="tr-TR" sz="2000" b="1" dirty="0" smtClean="0"/>
              <a:t>53 - 54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153623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072727"/>
          </a:xfrm>
        </p:spPr>
        <p:txBody>
          <a:bodyPr>
            <a:noAutofit/>
          </a:bodyPr>
          <a:lstStyle/>
          <a:p>
            <a:pPr rtl="1"/>
            <a:r>
              <a:rPr lang="ar-AE" sz="3600" dirty="0">
                <a:solidFill>
                  <a:srgbClr val="725945"/>
                </a:solidFill>
                <a:latin typeface="Elif1"/>
              </a:rPr>
              <a:t>اَلَّذٖي جَعَلَ لَكُمُ الْاَرْضَ مَهْداً وَجَعَلَ لَكُمْ فٖيهَا سُبُلاً لَعَلَّكُمْ تَهْتَدُونَۚ</a:t>
            </a:r>
            <a:r>
              <a:rPr lang="ar-AE" sz="3600" b="1" dirty="0">
                <a:solidFill>
                  <a:srgbClr val="725945"/>
                </a:solidFill>
                <a:latin typeface="Elif1"/>
              </a:rPr>
              <a:t>﴿١٠﴾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﴾10﴿Yeri sizin için döşek kılan, gideceğiniz yere şaşmadan varasınız diye orada size yollar yaratan O’dur.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10 </a:t>
            </a:r>
            <a:r>
              <a:rPr lang="tr-TR" sz="2000" b="1" dirty="0" smtClean="0"/>
              <a:t>. Ayet </a:t>
            </a:r>
            <a:endParaRPr lang="tr-TR" sz="2000" dirty="0"/>
          </a:p>
        </p:txBody>
      </p:sp>
    </p:spTree>
    <p:extLst>
      <p:ext uri="{BB962C8B-B14F-4D97-AF65-F5344CB8AC3E}">
        <p14:creationId xmlns:p14="http://schemas.microsoft.com/office/powerpoint/2010/main" val="20028578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072727"/>
          </a:xfrm>
        </p:spPr>
        <p:txBody>
          <a:bodyPr>
            <a:noAutofit/>
          </a:bodyPr>
          <a:lstStyle/>
          <a:p>
            <a:pPr rtl="1"/>
            <a:r>
              <a:rPr lang="ar-AE" sz="3600" dirty="0">
                <a:solidFill>
                  <a:srgbClr val="725945"/>
                </a:solidFill>
                <a:latin typeface="Elif1"/>
              </a:rPr>
              <a:t>قَالَ اَوَلَوْ جِئْتُكُمْ بِاَهْدٰى مِمَّا وَجَدْتُمْ عَلَيْهِ اٰبَٓاءَكُمْؕ قَالُٓوا اِنَّا بِمَٓا اُرْسِلْتُمْ بِهٖ كَافِرُونَ</a:t>
            </a:r>
            <a:r>
              <a:rPr lang="ar-AE" sz="3600" b="1" dirty="0">
                <a:solidFill>
                  <a:srgbClr val="725945"/>
                </a:solidFill>
                <a:latin typeface="Elif1"/>
              </a:rPr>
              <a:t>﴿٢٤﴾</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﴾24﴿Peygamber, “Size, atalarınızı üzerinde bulduğunuz yoldan daha doğrusunu getirsem de mi?” diye sordu. Onlar da, “Biz sizin getirdiğiniz mesajı inkâr ediyoruz” cevabını verdiler.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24</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8793205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619137"/>
          </a:xfrm>
        </p:spPr>
        <p:txBody>
          <a:bodyPr>
            <a:noAutofit/>
          </a:bodyPr>
          <a:lstStyle/>
          <a:p>
            <a:pPr rtl="1"/>
            <a:r>
              <a:rPr lang="ar-AE" sz="4400" dirty="0">
                <a:solidFill>
                  <a:srgbClr val="725945"/>
                </a:solidFill>
                <a:latin typeface="Elif1"/>
              </a:rPr>
              <a:t>وَاِذْ قَالَ اِبْرٰهٖيمُ لِاَبٖيهِ وَقَوْمِهٖٓ اِنَّنٖي بَرَٓاءٌ مِمَّا تَعْبُدُونَۙ</a:t>
            </a:r>
            <a:r>
              <a:rPr lang="ar-AE" sz="4400" b="1" dirty="0">
                <a:solidFill>
                  <a:srgbClr val="725945"/>
                </a:solidFill>
                <a:latin typeface="Elif1"/>
              </a:rPr>
              <a:t>﴿٢٦</a:t>
            </a:r>
            <a:r>
              <a:rPr lang="ar-AE" sz="4400" b="1" dirty="0" smtClean="0">
                <a:solidFill>
                  <a:srgbClr val="725945"/>
                </a:solidFill>
                <a:latin typeface="Elif1"/>
              </a:rPr>
              <a:t>﴾</a:t>
            </a:r>
            <a:r>
              <a:rPr lang="tr-TR" sz="4400" b="1" dirty="0" smtClean="0">
                <a:solidFill>
                  <a:srgbClr val="725945"/>
                </a:solidFill>
                <a:latin typeface="Elif1"/>
              </a:rPr>
              <a:t/>
            </a:r>
            <a:br>
              <a:rPr lang="tr-TR" sz="4400" b="1" dirty="0" smtClean="0">
                <a:solidFill>
                  <a:srgbClr val="725945"/>
                </a:solidFill>
                <a:latin typeface="Elif1"/>
              </a:rPr>
            </a:br>
            <a:r>
              <a:rPr lang="ar-AE" sz="4400" dirty="0">
                <a:solidFill>
                  <a:srgbClr val="725945"/>
                </a:solidFill>
                <a:latin typeface="Elif1"/>
              </a:rPr>
              <a:t/>
            </a:r>
            <a:br>
              <a:rPr lang="ar-AE" sz="4400" dirty="0">
                <a:solidFill>
                  <a:srgbClr val="725945"/>
                </a:solidFill>
                <a:latin typeface="Elif1"/>
              </a:rPr>
            </a:br>
            <a:r>
              <a:rPr lang="ar-AE" sz="4400" dirty="0">
                <a:solidFill>
                  <a:srgbClr val="725945"/>
                </a:solidFill>
                <a:latin typeface="Elif1"/>
              </a:rPr>
              <a:t>اِلَّا الَّذٖي فَطَرَنٖي فَاِنَّهُ سَيَهْدٖينِ</a:t>
            </a:r>
            <a:r>
              <a:rPr lang="ar-AE" sz="4400" b="1" dirty="0">
                <a:solidFill>
                  <a:srgbClr val="725945"/>
                </a:solidFill>
                <a:latin typeface="Elif1"/>
              </a:rPr>
              <a:t>﴿٢٧﴾</a:t>
            </a:r>
            <a:endParaRPr lang="ar-AE" sz="44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﴾26-27﴿Bir zamanlar </a:t>
            </a:r>
            <a:r>
              <a:rPr lang="tr-TR" b="1" i="1" dirty="0" err="1"/>
              <a:t>İbrâhim</a:t>
            </a:r>
            <a:r>
              <a:rPr lang="tr-TR" b="1" i="1" dirty="0"/>
              <a:t> babasına ve topluluğuna şöyle demişti: “Ben sizin taptıklarınızdan uzağım, beni yaratan başkadır (ancak O’na ibadet ederim). O bana doğru yolu gösterecektir.”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26 - 27</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10263465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072727"/>
          </a:xfrm>
        </p:spPr>
        <p:txBody>
          <a:bodyPr>
            <a:noAutofit/>
          </a:bodyPr>
          <a:lstStyle/>
          <a:p>
            <a:pPr rtl="1"/>
            <a:r>
              <a:rPr lang="ar-AE" sz="4000" dirty="0">
                <a:solidFill>
                  <a:srgbClr val="725945"/>
                </a:solidFill>
                <a:latin typeface="Elif1"/>
              </a:rPr>
              <a:t>وَقَالُوا يَٓا اَيُّهَ السَّاحِرُ ادْعُ لَنَا رَبَّكَ بِمَا عَهِدَ عِنْدَكَ اِنَّـنَا لَمُهْتَدُونَ</a:t>
            </a:r>
            <a:r>
              <a:rPr lang="ar-AE" sz="4000" b="1" dirty="0">
                <a:solidFill>
                  <a:srgbClr val="725945"/>
                </a:solidFill>
                <a:latin typeface="Elif1"/>
              </a:rPr>
              <a:t>﴿٤٩﴾</a:t>
            </a:r>
            <a:endParaRPr lang="tr-TR" sz="40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﴾49﴿Bunun üzerine şöyle dediler: “Ey büyücü! Rabbinin seninle sözleşmesine uygun olarak bize dua et, artık biz doğru yola döneceğiz.”</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Zuhruf</a:t>
            </a:r>
            <a:r>
              <a:rPr lang="tr-TR" b="1" dirty="0" smtClean="0"/>
              <a:t> </a:t>
            </a:r>
            <a:r>
              <a:rPr lang="tr-TR" sz="2000" b="1" dirty="0" smtClean="0"/>
              <a:t>Suresi 43 . sure</a:t>
            </a:r>
          </a:p>
          <a:p>
            <a:r>
              <a:rPr lang="tr-TR" sz="2000" b="1" dirty="0" smtClean="0"/>
              <a:t>49 </a:t>
            </a:r>
            <a:r>
              <a:rPr lang="tr-TR" sz="2000" b="1" dirty="0" smtClean="0"/>
              <a:t>. Ayet </a:t>
            </a:r>
            <a:endParaRPr lang="tr-TR" sz="2000" dirty="0"/>
          </a:p>
        </p:txBody>
      </p:sp>
    </p:spTree>
    <p:extLst>
      <p:ext uri="{BB962C8B-B14F-4D97-AF65-F5344CB8AC3E}">
        <p14:creationId xmlns:p14="http://schemas.microsoft.com/office/powerpoint/2010/main" val="36740059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هٰذَا هُدًىۚ وَالَّذٖينَ كَفَرُوا بِاٰيَاتِ رَبِّهِمْ لَهُمْ عَذَابٌ مِنْ رِجْزٍ اَلٖيمٌࣖ</a:t>
            </a:r>
            <a:r>
              <a:rPr lang="ar-AE" sz="3600" b="1" dirty="0"/>
              <a:t>﴿١١﴾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﴾11﴿Bu (Kur’an) bir doğru yol rehberidir. Rablerinin </a:t>
            </a:r>
            <a:r>
              <a:rPr lang="tr-TR" b="1" i="1" dirty="0" err="1"/>
              <a:t>âyetlerini</a:t>
            </a:r>
            <a:r>
              <a:rPr lang="tr-TR" b="1" i="1" dirty="0"/>
              <a:t> inkâr edenler için ise en şiddetlisinden elem verici bir azap vardır.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11 . Ayet </a:t>
            </a:r>
            <a:endParaRPr lang="tr-TR" sz="2000" dirty="0"/>
          </a:p>
        </p:txBody>
      </p:sp>
    </p:spTree>
    <p:extLst>
      <p:ext uri="{BB962C8B-B14F-4D97-AF65-F5344CB8AC3E}">
        <p14:creationId xmlns:p14="http://schemas.microsoft.com/office/powerpoint/2010/main" val="3447159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هٰذَا بَصَٓائِرُ لِلنَّاسِ وَهُدًى وَرَحْمَةٌ لِقَوْمٍ يُوقِنُونَ</a:t>
            </a:r>
            <a:r>
              <a:rPr lang="ar-AE" b="1" dirty="0"/>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﴾20﴿Bu kitap, insanların aklını aydınlatan ışık, inananlar için bir kılavuz, bir rahmettir.</a:t>
            </a:r>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smtClean="0"/>
              <a:t>Câsiye</a:t>
            </a:r>
            <a:r>
              <a:rPr lang="tr-TR" b="1" dirty="0" smtClean="0"/>
              <a:t> </a:t>
            </a:r>
            <a:r>
              <a:rPr lang="tr-TR" sz="2000" b="1" dirty="0" smtClean="0"/>
              <a:t>Suresi 45 . sure</a:t>
            </a:r>
          </a:p>
          <a:p>
            <a:r>
              <a:rPr lang="tr-TR" sz="2000" b="1" dirty="0" smtClean="0"/>
              <a:t>20 . Ayet </a:t>
            </a:r>
            <a:endParaRPr lang="tr-TR" sz="2000" dirty="0"/>
          </a:p>
        </p:txBody>
      </p:sp>
    </p:spTree>
    <p:extLst>
      <p:ext uri="{BB962C8B-B14F-4D97-AF65-F5344CB8AC3E}">
        <p14:creationId xmlns:p14="http://schemas.microsoft.com/office/powerpoint/2010/main" val="6701372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solidFill>
                  <a:srgbClr val="725945"/>
                </a:solidFill>
                <a:latin typeface="Elif1"/>
              </a:rPr>
              <a:t>وَقَالَ الَّذٖينَ كَفَرُوا لِلَّذٖينَ اٰمَنُوا لَوْ كَانَ خَيْراً مَا سَبَقُونَٓا اِلَيْهِؕ وَاِذْ لَمْ يَهْتَدُوا بِهٖ فَسَيَقُولُونَ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هٰذَٓا </a:t>
            </a:r>
            <a:r>
              <a:rPr lang="ar-AE" sz="3600" dirty="0">
                <a:solidFill>
                  <a:srgbClr val="725945"/>
                </a:solidFill>
                <a:latin typeface="Elif1"/>
              </a:rPr>
              <a:t>اِفْكٌ قَدٖيمٌ</a:t>
            </a:r>
            <a:r>
              <a:rPr lang="ar-AE" sz="3600" b="1" dirty="0">
                <a:solidFill>
                  <a:srgbClr val="725945"/>
                </a:solidFill>
                <a:latin typeface="Elif1"/>
              </a:rPr>
              <a:t>﴿١١﴾</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﴾11﴿İnkâr edenler inananlara şöyle dediler: “Eğer bu iyi bir şey olsaydı bizi bırakıp da onlara gelmezdi!” Onunla doğru yolu bulamadıkları için, “Bu eski bir yalandır” demeye devam edeceklerdir.</a:t>
            </a:r>
            <a:endParaRPr lang="tr-TR" b="1" i="1" dirty="0"/>
          </a:p>
        </p:txBody>
      </p:sp>
      <p:sp>
        <p:nvSpPr>
          <p:cNvPr id="4" name="Metin kutusu 3"/>
          <p:cNvSpPr txBox="1"/>
          <p:nvPr/>
        </p:nvSpPr>
        <p:spPr>
          <a:xfrm>
            <a:off x="9445083" y="0"/>
            <a:ext cx="2746917" cy="707886"/>
          </a:xfrm>
          <a:prstGeom prst="rect">
            <a:avLst/>
          </a:prstGeom>
          <a:noFill/>
        </p:spPr>
        <p:txBody>
          <a:bodyPr wrap="square" rtlCol="0">
            <a:spAutoFit/>
          </a:bodyPr>
          <a:lstStyle/>
          <a:p>
            <a:r>
              <a:rPr lang="tr-TR" b="1" dirty="0" err="1"/>
              <a:t>Ahkâf</a:t>
            </a:r>
            <a:r>
              <a:rPr lang="tr-TR" b="1" dirty="0"/>
              <a:t> </a:t>
            </a:r>
            <a:r>
              <a:rPr lang="tr-TR" sz="2000" b="1" dirty="0"/>
              <a:t>Suresi 46 . sure</a:t>
            </a:r>
          </a:p>
          <a:p>
            <a:r>
              <a:rPr lang="tr-TR" sz="2000" b="1" dirty="0" smtClean="0"/>
              <a:t>11</a:t>
            </a:r>
            <a:r>
              <a:rPr lang="tr-TR" sz="2000" b="1" dirty="0" smtClean="0"/>
              <a:t> </a:t>
            </a:r>
            <a:r>
              <a:rPr lang="tr-TR" sz="2000" b="1" dirty="0"/>
              <a:t>. Ayet </a:t>
            </a:r>
            <a:endParaRPr lang="tr-TR" sz="2000" dirty="0"/>
          </a:p>
        </p:txBody>
      </p:sp>
    </p:spTree>
    <p:extLst>
      <p:ext uri="{BB962C8B-B14F-4D97-AF65-F5344CB8AC3E}">
        <p14:creationId xmlns:p14="http://schemas.microsoft.com/office/powerpoint/2010/main" val="25867003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solidFill>
                  <a:srgbClr val="725945"/>
                </a:solidFill>
                <a:latin typeface="Elif1"/>
              </a:rPr>
              <a:t>سَيَهْدٖيهِمْ وَيُصْلِحُ بَالَهُمْۚ</a:t>
            </a:r>
            <a:r>
              <a:rPr lang="ar-AE" b="1" dirty="0">
                <a:solidFill>
                  <a:srgbClr val="725945"/>
                </a:solidFill>
                <a:latin typeface="Elif1"/>
              </a:rPr>
              <a:t>﴿٥﴾</a:t>
            </a:r>
            <a:endParaRPr lang="tr-TR"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﴾5﴿(Dünyada) onlara doğru yolu gösterecek, durumlarını düzeltecektir.</a:t>
            </a:r>
            <a:endParaRPr lang="tr-TR" b="1" i="1" dirty="0"/>
          </a:p>
        </p:txBody>
      </p:sp>
      <p:sp>
        <p:nvSpPr>
          <p:cNvPr id="4" name="Metin kutusu 3"/>
          <p:cNvSpPr txBox="1"/>
          <p:nvPr/>
        </p:nvSpPr>
        <p:spPr>
          <a:xfrm>
            <a:off x="9099395" y="0"/>
            <a:ext cx="3092605" cy="707886"/>
          </a:xfrm>
          <a:prstGeom prst="rect">
            <a:avLst/>
          </a:prstGeom>
          <a:noFill/>
        </p:spPr>
        <p:txBody>
          <a:bodyPr wrap="square" rtlCol="0">
            <a:spAutoFit/>
          </a:bodyPr>
          <a:lstStyle/>
          <a:p>
            <a:r>
              <a:rPr lang="tr-TR" b="1" dirty="0"/>
              <a:t>Muhammed </a:t>
            </a:r>
            <a:r>
              <a:rPr lang="tr-TR" b="1" dirty="0" smtClean="0"/>
              <a:t> </a:t>
            </a:r>
            <a:r>
              <a:rPr lang="tr-TR" sz="2000" b="1" dirty="0" smtClean="0"/>
              <a:t>Suresi 47 . sure</a:t>
            </a:r>
          </a:p>
          <a:p>
            <a:r>
              <a:rPr lang="tr-TR" sz="2000" b="1" dirty="0"/>
              <a:t>5</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740035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75996"/>
            <a:ext cx="12192000" cy="1204331"/>
          </a:xfrm>
        </p:spPr>
        <p:txBody>
          <a:bodyPr>
            <a:noAutofit/>
          </a:bodyPr>
          <a:lstStyle/>
          <a:p>
            <a:pPr rtl="1"/>
            <a:r>
              <a:rPr lang="ar-AE" sz="3600" dirty="0">
                <a:solidFill>
                  <a:srgbClr val="725945"/>
                </a:solidFill>
                <a:latin typeface="Elif1"/>
              </a:rPr>
              <a:t>وَعَدَكُمُ اللّٰهُ مَغَانِمَ كَثٖيرَةً تَأْخُذُونَهَا فَعَجَّلَ لَكُمْ هٰذِهٖ وَكَفَّ اَيْدِيَ النَّاسِ عَنْكُمْۚ وَلِتَكُونَ اٰيَةً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لِلْمُؤْمِنٖينَ </a:t>
            </a:r>
            <a:r>
              <a:rPr lang="ar-AE" sz="3600" dirty="0">
                <a:solidFill>
                  <a:srgbClr val="725945"/>
                </a:solidFill>
                <a:latin typeface="Elif1"/>
              </a:rPr>
              <a:t>وَيَهْدِيَكُمْ صِرَاطاً مُسْتَقٖيماًۙ</a:t>
            </a:r>
            <a:r>
              <a:rPr lang="ar-AE" sz="3600" b="1" dirty="0">
                <a:solidFill>
                  <a:srgbClr val="725945"/>
                </a:solidFill>
                <a:latin typeface="Elif1"/>
              </a:rPr>
              <a:t>﴿٢٠﴾</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﴾20﴿Allah elde edeceğiniz birçok ganimeti size </a:t>
            </a:r>
            <a:r>
              <a:rPr lang="tr-TR" b="1" i="1" dirty="0" err="1"/>
              <a:t>vaad</a:t>
            </a:r>
            <a:r>
              <a:rPr lang="tr-TR" b="1" i="1" dirty="0"/>
              <a:t> etmiş ve başarıyı şimdi vermiş, insanların ellerini de üzerinizden çekmiştir ki, bunlar aynı zamanda iman edenlere bir kanıt olsun ve Allah sizi dosdoğru yola iletsin.</a:t>
            </a:r>
            <a:endParaRPr lang="tr-TR" sz="2000" b="1" i="1" dirty="0"/>
          </a:p>
        </p:txBody>
      </p:sp>
      <p:sp>
        <p:nvSpPr>
          <p:cNvPr id="4" name="Metin kutusu 3"/>
          <p:cNvSpPr txBox="1"/>
          <p:nvPr/>
        </p:nvSpPr>
        <p:spPr>
          <a:xfrm>
            <a:off x="9790771" y="0"/>
            <a:ext cx="2401230" cy="707886"/>
          </a:xfrm>
          <a:prstGeom prst="rect">
            <a:avLst/>
          </a:prstGeom>
          <a:noFill/>
        </p:spPr>
        <p:txBody>
          <a:bodyPr wrap="square" rtlCol="0">
            <a:spAutoFit/>
          </a:bodyPr>
          <a:lstStyle/>
          <a:p>
            <a:r>
              <a:rPr lang="tr-TR" b="1" dirty="0"/>
              <a:t>Fetih  </a:t>
            </a:r>
            <a:r>
              <a:rPr lang="tr-TR" sz="2000" b="1" dirty="0"/>
              <a:t>Suresi 48 . sure</a:t>
            </a:r>
          </a:p>
          <a:p>
            <a:r>
              <a:rPr lang="tr-TR" sz="2000" b="1" dirty="0" smtClean="0"/>
              <a:t>20 </a:t>
            </a:r>
            <a:r>
              <a:rPr lang="tr-TR" sz="2000" b="1" dirty="0"/>
              <a:t>. Ayet </a:t>
            </a:r>
            <a:endParaRPr lang="tr-TR" sz="2000" dirty="0"/>
          </a:p>
        </p:txBody>
      </p:sp>
    </p:spTree>
    <p:extLst>
      <p:ext uri="{BB962C8B-B14F-4D97-AF65-F5344CB8AC3E}">
        <p14:creationId xmlns:p14="http://schemas.microsoft.com/office/powerpoint/2010/main" val="546537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204331"/>
          </a:xfrm>
        </p:spPr>
        <p:txBody>
          <a:bodyPr>
            <a:noAutofit/>
          </a:bodyPr>
          <a:lstStyle/>
          <a:p>
            <a:pPr rtl="1"/>
            <a:r>
              <a:rPr lang="ar-AE" sz="3600" dirty="0">
                <a:solidFill>
                  <a:srgbClr val="725945"/>
                </a:solidFill>
                <a:latin typeface="Elif1"/>
              </a:rPr>
              <a:t>وَلَقَدْ اَرْسَلْنَا نُوحًا وَاِبْرٰهٖيمَ وَجَعَلْنَا فٖى ذُرِّيَّتِهِمَا النُّبُوَّةَ وَالْكِتَابَ فَمِنْهُمْ مُهْتَدٍۚ وَكَثٖيرٌ مِنْهُمْ </a:t>
            </a:r>
            <a:r>
              <a:rPr lang="tr-TR" sz="3600" dirty="0" smtClean="0">
                <a:solidFill>
                  <a:srgbClr val="725945"/>
                </a:solidFill>
                <a:latin typeface="Elif1"/>
              </a:rPr>
              <a:t/>
            </a:r>
            <a:br>
              <a:rPr lang="tr-TR" sz="3600" dirty="0" smtClean="0">
                <a:solidFill>
                  <a:srgbClr val="725945"/>
                </a:solidFill>
                <a:latin typeface="Elif1"/>
              </a:rPr>
            </a:br>
            <a:r>
              <a:rPr lang="tr-TR" sz="3600" dirty="0">
                <a:solidFill>
                  <a:srgbClr val="725945"/>
                </a:solidFill>
                <a:latin typeface="Elif1"/>
              </a:rPr>
              <a:t/>
            </a:r>
            <a:br>
              <a:rPr lang="tr-TR" sz="3600" dirty="0">
                <a:solidFill>
                  <a:srgbClr val="725945"/>
                </a:solidFill>
                <a:latin typeface="Elif1"/>
              </a:rPr>
            </a:br>
            <a:r>
              <a:rPr lang="ar-AE" sz="3600" dirty="0" smtClean="0">
                <a:solidFill>
                  <a:srgbClr val="725945"/>
                </a:solidFill>
                <a:latin typeface="Elif1"/>
              </a:rPr>
              <a:t>فَاسِقُونَ</a:t>
            </a:r>
            <a:r>
              <a:rPr lang="ar-AE" sz="3600" b="1" dirty="0" smtClean="0">
                <a:solidFill>
                  <a:srgbClr val="725945"/>
                </a:solidFill>
                <a:latin typeface="Elif1"/>
              </a:rPr>
              <a:t>﴿٢٦</a:t>
            </a:r>
            <a:r>
              <a:rPr lang="ar-AE" sz="3600" b="1" dirty="0">
                <a:solidFill>
                  <a:srgbClr val="725945"/>
                </a:solidFill>
                <a:latin typeface="Elif1"/>
              </a:rPr>
              <a:t>﴾</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﴾26﴿Andolsun </a:t>
            </a:r>
            <a:r>
              <a:rPr lang="tr-TR" b="1" i="1" dirty="0" err="1"/>
              <a:t>Nûh’u</a:t>
            </a:r>
            <a:r>
              <a:rPr lang="tr-TR" b="1" i="1" dirty="0"/>
              <a:t> ve </a:t>
            </a:r>
            <a:r>
              <a:rPr lang="tr-TR" b="1" i="1" dirty="0" err="1"/>
              <a:t>İbrâhim’i</a:t>
            </a:r>
            <a:r>
              <a:rPr lang="tr-TR" b="1" i="1" dirty="0"/>
              <a:t> elçi olarak gönderdik, onların soyundan gelenlere de peygamberlik ve kitap verdik. Onlardan doğru yolu bulanlar olduğu gibi birçoğu da yoldan çıkmış kimselerdir.</a:t>
            </a:r>
            <a:endParaRPr lang="tr-TR" b="1" i="1" dirty="0"/>
          </a:p>
        </p:txBody>
      </p:sp>
      <p:sp>
        <p:nvSpPr>
          <p:cNvPr id="4" name="Metin kutusu 3"/>
          <p:cNvSpPr txBox="1"/>
          <p:nvPr/>
        </p:nvSpPr>
        <p:spPr>
          <a:xfrm>
            <a:off x="9500839" y="8704"/>
            <a:ext cx="2691161" cy="707886"/>
          </a:xfrm>
          <a:prstGeom prst="rect">
            <a:avLst/>
          </a:prstGeom>
          <a:noFill/>
        </p:spPr>
        <p:txBody>
          <a:bodyPr wrap="square" rtlCol="0">
            <a:spAutoFit/>
          </a:bodyPr>
          <a:lstStyle/>
          <a:p>
            <a:r>
              <a:rPr lang="tr-TR" b="1" dirty="0" err="1" smtClean="0"/>
              <a:t>Hadîd</a:t>
            </a:r>
            <a:r>
              <a:rPr lang="tr-TR" b="1" dirty="0" smtClean="0"/>
              <a:t> </a:t>
            </a:r>
            <a:r>
              <a:rPr lang="tr-TR" sz="2000" b="1" dirty="0" smtClean="0"/>
              <a:t>Suresi 57 . sure</a:t>
            </a:r>
          </a:p>
          <a:p>
            <a:r>
              <a:rPr lang="tr-TR" sz="2000" b="1" dirty="0" smtClean="0"/>
              <a:t>26</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31329539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019867"/>
          </a:xfrm>
        </p:spPr>
        <p:txBody>
          <a:bodyPr>
            <a:noAutofit/>
          </a:bodyPr>
          <a:lstStyle/>
          <a:p>
            <a:pPr rtl="1"/>
            <a:r>
              <a:rPr lang="ar-AE" sz="4800" dirty="0"/>
              <a:t>اِنَّ رَبَّكَ هُوَ اَعْلَمُ بِمَنْ ضَلَّ عَنْ سَبٖيلِهٖۖ وَهُوَ اَعْلَمُ بِالْمُهْتَدٖينَ</a:t>
            </a:r>
            <a:r>
              <a:rPr lang="ar-AE" sz="4800" b="1" dirty="0"/>
              <a:t>﴿٧﴾</a:t>
            </a:r>
            <a:endParaRPr lang="ar-AE"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﴾7﴿Doğrusu, yolundan sapan kimseyi en iyi bilen rabbindir; hidayete erenleri de en iyi bilen O’dur.</a:t>
            </a:r>
            <a:endParaRPr lang="tr-TR" b="1" i="1" dirty="0"/>
          </a:p>
        </p:txBody>
      </p:sp>
      <p:sp>
        <p:nvSpPr>
          <p:cNvPr id="4" name="Metin kutusu 3"/>
          <p:cNvSpPr txBox="1"/>
          <p:nvPr/>
        </p:nvSpPr>
        <p:spPr>
          <a:xfrm>
            <a:off x="9571464" y="8704"/>
            <a:ext cx="2620536" cy="707886"/>
          </a:xfrm>
          <a:prstGeom prst="rect">
            <a:avLst/>
          </a:prstGeom>
          <a:noFill/>
        </p:spPr>
        <p:txBody>
          <a:bodyPr wrap="square" rtlCol="0">
            <a:spAutoFit/>
          </a:bodyPr>
          <a:lstStyle/>
          <a:p>
            <a:r>
              <a:rPr lang="tr-TR" b="1" dirty="0" smtClean="0"/>
              <a:t>Kalem </a:t>
            </a:r>
            <a:r>
              <a:rPr lang="tr-TR" sz="2000" b="1" dirty="0" smtClean="0"/>
              <a:t>Suresi 68 . Sure</a:t>
            </a:r>
          </a:p>
          <a:p>
            <a:r>
              <a:rPr lang="tr-TR" sz="2000" b="1" dirty="0"/>
              <a:t>7</a:t>
            </a:r>
            <a:r>
              <a:rPr lang="tr-TR" sz="2000" b="1" dirty="0" smtClean="0"/>
              <a:t> </a:t>
            </a:r>
            <a:r>
              <a:rPr lang="tr-TR" sz="2000" b="1" dirty="0" smtClean="0"/>
              <a:t>. Ayet </a:t>
            </a:r>
            <a:endParaRPr lang="tr-TR" sz="2000" dirty="0"/>
          </a:p>
        </p:txBody>
      </p:sp>
    </p:spTree>
    <p:extLst>
      <p:ext uri="{BB962C8B-B14F-4D97-AF65-F5344CB8AC3E}">
        <p14:creationId xmlns:p14="http://schemas.microsoft.com/office/powerpoint/2010/main" val="25902834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t>قُلْ اُو۫حِيَ اِلَيَّ اَنَّهُ اسْتَمَعَ نَفَرٌ مِنَ الْجِنِّ فَقَالُٓوا اِنَّا سَمِعْنَا قُرْاٰناً عَجَباًۙ</a:t>
            </a:r>
            <a:r>
              <a:rPr lang="ar-AE" sz="3600" b="1" dirty="0"/>
              <a:t>﴿١</a:t>
            </a:r>
            <a:r>
              <a:rPr lang="ar-AE" sz="3600" b="1" dirty="0" smtClean="0"/>
              <a:t>﴾</a:t>
            </a:r>
            <a:r>
              <a:rPr lang="tr-TR" sz="3600" b="1" dirty="0" smtClean="0"/>
              <a:t/>
            </a:r>
            <a:br>
              <a:rPr lang="tr-TR" sz="3600" b="1" dirty="0" smtClean="0"/>
            </a:br>
            <a:r>
              <a:rPr lang="ar-AE" sz="3600" dirty="0"/>
              <a:t/>
            </a:r>
            <a:br>
              <a:rPr lang="ar-AE" sz="3600" dirty="0"/>
            </a:br>
            <a:r>
              <a:rPr lang="ar-AE" sz="3600" dirty="0"/>
              <a:t>يَهْدٖٓي اِلَى الرُّشْدِ فَاٰمَنَّا بِهٖؕ وَلَنْ نُشْرِكَ بِرَبِّنَٓا اَحَداًۙ</a:t>
            </a:r>
            <a:r>
              <a:rPr lang="ar-AE" sz="3600" b="1" dirty="0"/>
              <a:t>﴿٢﴾</a:t>
            </a:r>
            <a:endParaRPr lang="ar-AE"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﴾1-2﴿De ki: Cinlerden bir topluluğun (Kur’an’ı) dinleyip şöyle söyledikleri bana vahyolundu: “Biz, doğru yolu gösteren harika bir okuma dinledik ve ona iman ettik. Artık kesinlikle rabbimize kimseyi ortak koşmayacağız.</a:t>
            </a:r>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1 -2 . Ayet </a:t>
            </a:r>
            <a:endParaRPr lang="tr-TR" sz="2000" dirty="0"/>
          </a:p>
        </p:txBody>
      </p:sp>
    </p:spTree>
    <p:extLst>
      <p:ext uri="{BB962C8B-B14F-4D97-AF65-F5344CB8AC3E}">
        <p14:creationId xmlns:p14="http://schemas.microsoft.com/office/powerpoint/2010/main" val="38283580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23694"/>
            <a:ext cx="12192000" cy="1204331"/>
          </a:xfrm>
        </p:spPr>
        <p:txBody>
          <a:bodyPr>
            <a:noAutofit/>
          </a:bodyPr>
          <a:lstStyle/>
          <a:p>
            <a:pPr rtl="1"/>
            <a:r>
              <a:rPr lang="ar-AE" sz="3600" dirty="0">
                <a:solidFill>
                  <a:srgbClr val="725945"/>
                </a:solidFill>
                <a:latin typeface="Elif1"/>
              </a:rPr>
              <a:t>اِنَّ لَدَيْنَٓا اَنْكَالاً وَجَحٖيماًۙ</a:t>
            </a:r>
            <a:r>
              <a:rPr lang="ar-AE" sz="3600" b="1" dirty="0">
                <a:solidFill>
                  <a:srgbClr val="725945"/>
                </a:solidFill>
                <a:latin typeface="Elif1"/>
              </a:rPr>
              <a:t>﴿١٢</a:t>
            </a:r>
            <a:r>
              <a:rPr lang="ar-AE" sz="3600" b="1" dirty="0" smtClean="0">
                <a:solidFill>
                  <a:srgbClr val="725945"/>
                </a:solidFill>
                <a:latin typeface="Elif1"/>
              </a:rPr>
              <a:t>﴾</a:t>
            </a:r>
            <a:r>
              <a:rPr lang="tr-TR" sz="3600" b="1" dirty="0" smtClean="0">
                <a:solidFill>
                  <a:srgbClr val="725945"/>
                </a:solidFill>
                <a:latin typeface="Elif1"/>
              </a:rPr>
              <a:t/>
            </a:r>
            <a:br>
              <a:rPr lang="tr-TR" sz="3600" b="1" dirty="0" smtClean="0">
                <a:solidFill>
                  <a:srgbClr val="725945"/>
                </a:solidFill>
                <a:latin typeface="Elif1"/>
              </a:rPr>
            </a:br>
            <a:r>
              <a:rPr lang="ar-AE" sz="3600" dirty="0">
                <a:solidFill>
                  <a:srgbClr val="725945"/>
                </a:solidFill>
                <a:latin typeface="Elif1"/>
              </a:rPr>
              <a:t/>
            </a:r>
            <a:br>
              <a:rPr lang="ar-AE" sz="3600" dirty="0">
                <a:solidFill>
                  <a:srgbClr val="725945"/>
                </a:solidFill>
                <a:latin typeface="Elif1"/>
              </a:rPr>
            </a:br>
            <a:r>
              <a:rPr lang="ar-AE" sz="3600" dirty="0">
                <a:solidFill>
                  <a:srgbClr val="725945"/>
                </a:solidFill>
                <a:latin typeface="Elif1"/>
              </a:rPr>
              <a:t>وَطَعَاماً ذَا غُصَّةٍ وَعَذَاباً اَلٖيماً</a:t>
            </a:r>
            <a:r>
              <a:rPr lang="ar-AE" sz="3600" b="1" dirty="0">
                <a:solidFill>
                  <a:srgbClr val="725945"/>
                </a:solidFill>
                <a:latin typeface="Elif1"/>
              </a:rPr>
              <a:t>﴿١٣﴾</a:t>
            </a:r>
            <a:endParaRPr lang="ar-AE" sz="3600" b="0" i="0" dirty="0">
              <a:solidFill>
                <a:srgbClr val="725945"/>
              </a:solidFill>
              <a:effectLst/>
              <a:latin typeface="Elif1"/>
            </a:endParaRPr>
          </a:p>
        </p:txBody>
      </p:sp>
      <p:sp>
        <p:nvSpPr>
          <p:cNvPr id="3" name="Alt Başlık 2"/>
          <p:cNvSpPr>
            <a:spLocks noGrp="1"/>
          </p:cNvSpPr>
          <p:nvPr>
            <p:ph type="subTitle" idx="1"/>
          </p:nvPr>
        </p:nvSpPr>
        <p:spPr>
          <a:xfrm>
            <a:off x="0" y="4759597"/>
            <a:ext cx="12192000" cy="1655762"/>
          </a:xfrm>
        </p:spPr>
        <p:txBody>
          <a:bodyPr>
            <a:normAutofit/>
          </a:bodyPr>
          <a:lstStyle/>
          <a:p>
            <a:r>
              <a:rPr lang="tr-TR" b="1" i="1" dirty="0"/>
              <a:t>﴾12-13﴿Kuşkusuz katımızda (onlar için) prangalar, yakıcı bir ateş, boğazdan geçmez bir yiyecek, elem verici bir azap vardır.</a:t>
            </a:r>
            <a:endParaRPr lang="tr-TR" b="1" i="1" dirty="0"/>
          </a:p>
        </p:txBody>
      </p:sp>
      <p:sp>
        <p:nvSpPr>
          <p:cNvPr id="4" name="Metin kutusu 3"/>
          <p:cNvSpPr txBox="1"/>
          <p:nvPr/>
        </p:nvSpPr>
        <p:spPr>
          <a:xfrm>
            <a:off x="9865113" y="8704"/>
            <a:ext cx="2326887" cy="707886"/>
          </a:xfrm>
          <a:prstGeom prst="rect">
            <a:avLst/>
          </a:prstGeom>
          <a:noFill/>
        </p:spPr>
        <p:txBody>
          <a:bodyPr wrap="square" rtlCol="0">
            <a:spAutoFit/>
          </a:bodyPr>
          <a:lstStyle/>
          <a:p>
            <a:r>
              <a:rPr lang="tr-TR" b="1" dirty="0" smtClean="0"/>
              <a:t>Cin </a:t>
            </a:r>
            <a:r>
              <a:rPr lang="tr-TR" sz="2000" b="1" dirty="0" smtClean="0"/>
              <a:t>Suresi 72 . sure</a:t>
            </a:r>
          </a:p>
          <a:p>
            <a:r>
              <a:rPr lang="tr-TR" sz="2000" b="1" dirty="0" smtClean="0"/>
              <a:t>13 </a:t>
            </a:r>
            <a:r>
              <a:rPr lang="tr-TR" sz="2000" b="1" dirty="0" smtClean="0"/>
              <a:t>. Ayet </a:t>
            </a:r>
            <a:endParaRPr lang="tr-TR" sz="2000" dirty="0"/>
          </a:p>
        </p:txBody>
      </p:sp>
    </p:spTree>
    <p:extLst>
      <p:ext uri="{BB962C8B-B14F-4D97-AF65-F5344CB8AC3E}">
        <p14:creationId xmlns:p14="http://schemas.microsoft.com/office/powerpoint/2010/main" val="23632862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273353"/>
            <a:ext cx="12192000" cy="1204331"/>
          </a:xfrm>
        </p:spPr>
        <p:txBody>
          <a:bodyPr>
            <a:noAutofit/>
          </a:bodyPr>
          <a:lstStyle/>
          <a:p>
            <a:pPr rtl="1"/>
            <a:r>
              <a:rPr lang="ar-AE" sz="3600" dirty="0"/>
              <a:t>وَمَا جَعَلْنَٓا اَصْحَابَ النَّارِ اِلَّا مَلٰٓئِكَةًۖ وَمَا جَعَلْنَا عِدَّتَهُمْ اِلَّا فِتْنَةً لِلَّذٖينَ كَـفَرُواۙ لِيَسْتَيْقِنَ </a:t>
            </a:r>
            <a:r>
              <a:rPr lang="ar-AE" sz="3600" dirty="0" smtClean="0"/>
              <a:t>الَّذٖينَ</a:t>
            </a:r>
            <a:r>
              <a:rPr lang="tr-TR" sz="3600" dirty="0" smtClean="0"/>
              <a:t/>
            </a:r>
            <a:br>
              <a:rPr lang="tr-TR" sz="3600" dirty="0" smtClean="0"/>
            </a:br>
            <a:r>
              <a:rPr lang="tr-TR" sz="3600" dirty="0"/>
              <a:t/>
            </a:r>
            <a:br>
              <a:rPr lang="tr-TR" sz="3600" dirty="0"/>
            </a:br>
            <a:r>
              <a:rPr lang="ar-AE" sz="3600" dirty="0" smtClean="0"/>
              <a:t> </a:t>
            </a:r>
            <a:r>
              <a:rPr lang="ar-AE" sz="3600" dirty="0"/>
              <a:t>اُو۫تُوا الْكِتَابَ وَيَزْدَادَ الَّذٖينَ اٰمَنُٓوا اٖيمَاناً وَلَا يَرْتَابَ الَّذٖينَ اُو۫تُوا الْكِتَابَ وَالْمُؤْمِنُونَۙ </a:t>
            </a:r>
            <a:r>
              <a:rPr lang="tr-TR" sz="3600" dirty="0" smtClean="0"/>
              <a:t/>
            </a:r>
            <a:br>
              <a:rPr lang="tr-TR" sz="3600" dirty="0" smtClean="0"/>
            </a:br>
            <a:r>
              <a:rPr lang="tr-TR" sz="3600" dirty="0"/>
              <a:t/>
            </a:r>
            <a:br>
              <a:rPr lang="tr-TR" sz="3600" dirty="0"/>
            </a:br>
            <a:r>
              <a:rPr lang="ar-AE" sz="3600" dirty="0" smtClean="0"/>
              <a:t>وَلِيَقُولَ </a:t>
            </a:r>
            <a:r>
              <a:rPr lang="ar-AE" sz="3600" dirty="0"/>
              <a:t>الَّذٖينَ فٖي قُلُوبِهِمْ مَرَضٌ وَالْكَافِرُونَ مَاذَٓا اَرَادَ اللّٰهُ بِهٰذَا مَثَلاًؕ كَذٰلِكَ يُضِلُّ اللّٰهُ </a:t>
            </a:r>
            <a:r>
              <a:rPr lang="ar-AE" sz="3600" dirty="0" smtClean="0"/>
              <a:t>مَنْ</a:t>
            </a:r>
            <a:r>
              <a:rPr lang="tr-TR" sz="3600" dirty="0" smtClean="0"/>
              <a:t/>
            </a:r>
            <a:br>
              <a:rPr lang="tr-TR" sz="3600" dirty="0" smtClean="0"/>
            </a:br>
            <a:r>
              <a:rPr lang="tr-TR" sz="3600" dirty="0"/>
              <a:t/>
            </a:r>
            <a:br>
              <a:rPr lang="tr-TR" sz="3600" dirty="0"/>
            </a:br>
            <a:r>
              <a:rPr lang="ar-AE" sz="3600" dirty="0" smtClean="0"/>
              <a:t> </a:t>
            </a:r>
            <a:r>
              <a:rPr lang="ar-AE" sz="3600" dirty="0"/>
              <a:t>يَشَٓاءُ وَيَـهْدٖي مَنْ يَشَٓاءُؕ وَمَا يَعْلَمُ جُنُودَ رَبِّكَ اِلَّا هُوَؕ وَمَا هِيَ اِلَّا ذِ كْرٰى لِلْبَشَرِࣖ</a:t>
            </a:r>
            <a:r>
              <a:rPr lang="ar-AE" sz="3600" b="1" dirty="0"/>
              <a:t>﴿٣١﴾</a:t>
            </a:r>
            <a:endParaRPr lang="ar-AE" sz="3600" dirty="0"/>
          </a:p>
        </p:txBody>
      </p:sp>
      <p:sp>
        <p:nvSpPr>
          <p:cNvPr id="3" name="Alt Başlık 2"/>
          <p:cNvSpPr>
            <a:spLocks noGrp="1"/>
          </p:cNvSpPr>
          <p:nvPr>
            <p:ph type="subTitle" idx="1"/>
          </p:nvPr>
        </p:nvSpPr>
        <p:spPr>
          <a:xfrm>
            <a:off x="0" y="4759597"/>
            <a:ext cx="12192000" cy="1655762"/>
          </a:xfrm>
        </p:spPr>
        <p:txBody>
          <a:bodyPr>
            <a:normAutofit fontScale="92500" lnSpcReduction="20000"/>
          </a:bodyPr>
          <a:lstStyle/>
          <a:p>
            <a:r>
              <a:rPr lang="tr-TR" b="1" i="1" dirty="0"/>
              <a:t>﴾31﴿Biz cehennemin işlerine bakmakla yalnız melekleri görevlendirmişizdir. Onların sayısını da inkâr edenler için sadece bir imtihan vesilesi yaptık ki böylelikle kendilerine kitap verilenler kesin bilgi edinsinler, inananların imanı artsın; kendilerine kitap verilenler ve müminler şüpheye düşmesinler; kalplerinde hastalık bulunanlar ve inkârcılar da, “Allah bu sayı misaliyle ne demek istemiş olabilir?” desinler. İşte Allah böylece dilediğini sapkınlıkta bırakır, dilediğine de doğru yolu gösterir. Rabbinin ordularını kendisinden başkası bilmez. İşte bu, insanlık için sadece bir öğüttür.</a:t>
            </a:r>
          </a:p>
        </p:txBody>
      </p:sp>
      <p:sp>
        <p:nvSpPr>
          <p:cNvPr id="4" name="Metin kutusu 3"/>
          <p:cNvSpPr txBox="1"/>
          <p:nvPr/>
        </p:nvSpPr>
        <p:spPr>
          <a:xfrm>
            <a:off x="9244361" y="8704"/>
            <a:ext cx="2947639" cy="707886"/>
          </a:xfrm>
          <a:prstGeom prst="rect">
            <a:avLst/>
          </a:prstGeom>
          <a:noFill/>
        </p:spPr>
        <p:txBody>
          <a:bodyPr wrap="square" rtlCol="0">
            <a:spAutoFit/>
          </a:bodyPr>
          <a:lstStyle/>
          <a:p>
            <a:r>
              <a:rPr lang="tr-TR" b="1" dirty="0" err="1" smtClean="0"/>
              <a:t>Müddessir</a:t>
            </a:r>
            <a:r>
              <a:rPr lang="tr-TR" b="1" dirty="0" smtClean="0"/>
              <a:t> </a:t>
            </a:r>
            <a:r>
              <a:rPr lang="tr-TR" sz="2000" b="1" dirty="0" smtClean="0"/>
              <a:t>Suresi 74 . sure</a:t>
            </a:r>
          </a:p>
          <a:p>
            <a:r>
              <a:rPr lang="tr-TR" sz="2000" b="1" dirty="0" smtClean="0"/>
              <a:t>31 . Ayet </a:t>
            </a:r>
            <a:endParaRPr lang="tr-TR" sz="2000" dirty="0"/>
          </a:p>
        </p:txBody>
      </p:sp>
    </p:spTree>
    <p:extLst>
      <p:ext uri="{BB962C8B-B14F-4D97-AF65-F5344CB8AC3E}">
        <p14:creationId xmlns:p14="http://schemas.microsoft.com/office/powerpoint/2010/main" val="38554754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340820"/>
            <a:ext cx="12192000" cy="1873386"/>
          </a:xfrm>
        </p:spPr>
        <p:txBody>
          <a:bodyPr>
            <a:noAutofit/>
          </a:bodyPr>
          <a:lstStyle/>
          <a:p>
            <a:pPr rtl="1"/>
            <a:r>
              <a:rPr lang="ar-AE" sz="3600" dirty="0"/>
              <a:t>اِقْرَاْ بِاسْمِ رَبِّكَ الَّذٖى خَلَقَۚ</a:t>
            </a:r>
            <a:r>
              <a:rPr lang="ar-AE" sz="3600" b="1" dirty="0"/>
              <a:t>﴿١﴾</a:t>
            </a:r>
            <a:endParaRPr lang="ar-AE" sz="3600" dirty="0"/>
          </a:p>
        </p:txBody>
      </p:sp>
      <p:sp>
        <p:nvSpPr>
          <p:cNvPr id="3" name="Alt Başlık 2"/>
          <p:cNvSpPr>
            <a:spLocks noGrp="1"/>
          </p:cNvSpPr>
          <p:nvPr>
            <p:ph type="subTitle" idx="1"/>
          </p:nvPr>
        </p:nvSpPr>
        <p:spPr>
          <a:xfrm>
            <a:off x="0" y="4823096"/>
            <a:ext cx="12192000" cy="1399903"/>
          </a:xfrm>
        </p:spPr>
        <p:txBody>
          <a:bodyPr/>
          <a:lstStyle/>
          <a:p>
            <a:r>
              <a:rPr lang="tr-TR" b="1" i="1" dirty="0"/>
              <a:t>﴾1﴿Yaratan rabbinin adıyla oku!</a:t>
            </a:r>
            <a:endParaRPr lang="tr-TR" dirty="0"/>
          </a:p>
        </p:txBody>
      </p:sp>
      <p:sp>
        <p:nvSpPr>
          <p:cNvPr id="4" name="Metin kutusu 3"/>
          <p:cNvSpPr txBox="1"/>
          <p:nvPr/>
        </p:nvSpPr>
        <p:spPr>
          <a:xfrm>
            <a:off x="9842500" y="0"/>
            <a:ext cx="2349500" cy="646331"/>
          </a:xfrm>
          <a:prstGeom prst="rect">
            <a:avLst/>
          </a:prstGeom>
          <a:noFill/>
        </p:spPr>
        <p:txBody>
          <a:bodyPr wrap="square" rtlCol="0">
            <a:spAutoFit/>
          </a:bodyPr>
          <a:lstStyle/>
          <a:p>
            <a:r>
              <a:rPr lang="tr-TR" b="1" dirty="0" err="1" smtClean="0"/>
              <a:t>Alak</a:t>
            </a:r>
            <a:r>
              <a:rPr lang="tr-TR" b="1" dirty="0" smtClean="0"/>
              <a:t> Suresi 96.Sure</a:t>
            </a:r>
          </a:p>
          <a:p>
            <a:r>
              <a:rPr lang="tr-TR" b="1" dirty="0" smtClean="0"/>
              <a:t>1 . Ayet</a:t>
            </a:r>
            <a:endParaRPr lang="tr-TR" dirty="0"/>
          </a:p>
        </p:txBody>
      </p:sp>
    </p:spTree>
    <p:extLst>
      <p:ext uri="{BB962C8B-B14F-4D97-AF65-F5344CB8AC3E}">
        <p14:creationId xmlns:p14="http://schemas.microsoft.com/office/powerpoint/2010/main" val="31983531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5238</Words>
  <Application>Microsoft Office PowerPoint</Application>
  <PresentationFormat>Geniş ekran</PresentationFormat>
  <Paragraphs>400</Paragraphs>
  <Slides>100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100</vt:i4>
      </vt:variant>
    </vt:vector>
  </HeadingPairs>
  <TitlesOfParts>
    <vt:vector size="108" baseType="lpstr">
      <vt:lpstr>Arial</vt:lpstr>
      <vt:lpstr>Calibri</vt:lpstr>
      <vt:lpstr>Calibri Light</vt:lpstr>
      <vt:lpstr>Elif1</vt:lpstr>
      <vt:lpstr>Helvetica Neue</vt:lpstr>
      <vt:lpstr>inherit</vt:lpstr>
      <vt:lpstr>Times New Roman</vt:lpstr>
      <vt:lpstr>Office Teması</vt:lpstr>
      <vt:lpstr>اِهْدِنَا الصِّرَاطَ الْمُسْتَقٖيمَۙ﴿٦﴾</vt:lpstr>
      <vt:lpstr>قَالُوا ادْعُ لَنَا رَبَّكَ يُبَيِّنْ لَنَا مَا هِىَۙ اِنَّ الْبَقَرَ تَشَابَهَ عَلَيْنَاۜ وَاِنَّٓا اِنْ شَٓاءَ اللّٰهُ لَمُهْتَدُونَ﴿٧٠﴾</vt:lpstr>
      <vt:lpstr>قُلْ مَنْ كَانَ عَدُوًّا لِجِبْرٖيلَ فَاِنَّهُ نَزَّلَهُ عَلٰى قَلْبِكَ بِاِذْنِ اللّٰهِ مُصَدِّقًا لِمَا بَيْنَ يَدَيْهِ وَهُدًى   وَبُشْرٰى لِلْمُؤْمِنٖينَ﴿٩٧﴾</vt:lpstr>
      <vt:lpstr>وَقَالُوا كُونُوا هُودًا اَوْ نَصَارٰى تَهْتَدُواۜ قُلْ بَلْ مِلَّةَ اِبْرٰهٖيمَ حَنٖيفًاۜ وَمَا كَانَ مِنَ   الْمُشْرِكٖينَ﴿١٣٥﴾</vt:lpstr>
      <vt:lpstr>فَاِنْ اٰمَنُوا بِمِثْلِ مَٓا اٰمَنْتُمْ بِهٖ فَقَدِ اهْتَدَوْاۚ وَاِنْ تَوَلَّوْا فَاِنَّمَا هُمْ فٖي شِقَاقٍۚ فَسَيَكْفٖيكَهُمُ اللّٰهُۚ وَهُوَ   السَّمٖيعُ الْعَلٖيمُؕ﴿١٣٧﴾</vt:lpstr>
      <vt:lpstr>اِنَّ الَّذٖينَ يَكْتُمُونَ مَٓا اَنْزَلْنَا مِنَ الْبَيِّنَاتِ وَالْهُدٰى مِنْ بَعْدِ مَا بَيَّنَّاهُ لِلنَّاسِ فِي الْكِتَابِۙ اُو۬لٰٓئِكَ   يَلْعَنُهُمُ اللّٰهُ وَيَلْعَنُهُمُ اللَّاعِنُونَۙ﴿١٥٩﴾</vt:lpstr>
      <vt:lpstr>اُو۬لٰٓئِكَ الَّذٖينَ اشْتَرَوُا الضَّلَالَةَ بِالْهُدٰى وَالْعَذَابَ بِالْمَغْفِرَةِۚ فَمَٓا اَصْبَرَهُمْ عَلَى النَّارِ﴿١٧٥﴾</vt:lpstr>
      <vt:lpstr>اَلَمْ تَرَ اِلَى الَّذٖى حَٓاجَّ اِبْرٰهٖيمَ فٖى رَبِّهٖٓ اَنْ اٰتٰيهُ اللّٰهُ الْمُلْكَۘ اِذْ قَالَ اِبْرٰهٖيمُ رَبِّىَ الَّذٖى يُحْيٖ وَيُمٖيتُۙ قَالَ   اَنَا۬ اُحْيٖ وَاُمٖيتُۜ قَالَ اِبْرٰهٖيمُ فَاِنَّ اللّٰهَ يَاْتٖى بِالشَّمْسِ مِنَ الْمَشْرِقِ فَاْتِ بِهَا مِنَ الْمَغْرِبِ فَبُهِتَ الَّذٖى   كَفَرَۜ وَاللّٰهُ لَا يَهْدِى الْقَوْمَ الظَّالِمٖينَۚ﴿٢٥٨﴾</vt:lpstr>
      <vt:lpstr>يَٓا اَيُّهَا الَّذٖينَ اٰمَنُوا لَا تُبْطِلُوا صَدَقَاتِكُمْ بِالْمَنِّ وَالْاَذٰىۙ كَالَّذٖى يُنْفِقُ مَالَهُ رِئَٓاءَ النَّاسِ وَلَا يُؤْمِنُ بِاللّٰهِ   وَالْيَوْمِ الْاٰخِرِۜ فَمَثَلُهُ كَمَثَلِ صَفْوَانٍ عَلَيْهِ تُرَابٌ فَاَصَابَهُ وَابِلٌ فَتَرَكَهُ صَلْدًاۜ لَا يَقْدِرُونَ عَلٰى شَىْءٍ   مِمَّا كَسَبُواۜ وَاللّٰهُ لَا يَهْدِى الْقَوْمَ الْكَافِرٖينَ﴿٢٦٤﴾</vt:lpstr>
      <vt:lpstr>لَيْسَ عَلَيْكَ هُدٰيهُمْ وَلٰكِنَّ اللّٰهَ يَهْدٖي مَنْ يَشَٓاءُؕ وَمَا تُنْفِقُوا مِنْ خَيْرٍ فَلِاَنْفُسِكُمْؕ وَمَا تُنْفِقُونَ اِلَّا   ابْتِغَٓاءَ وَجْهِ اللّٰهِؕ وَمَا تُنْفِقُوا مِنْ خَيْرٍ يُوَفَّ اِلَيْكُمْ وَاَنْتُمْ لَا تُظْلَمُونَ﴿٢٧٢﴾</vt:lpstr>
      <vt:lpstr>نَزَّلَ عَلَيْكَ الْكِتَابَ بِالْحَقِّ مُصَدِّقًا لِمَا بَيْنَ يَدَيْهِ وَاَنْزَلَ التَّوْرٰيةَ وَالْاِنْجٖيلَۙ﴿٣﴾  مِنْ قَبْلُ هُدًى لِلنَّاسِ وَاَنْزَلَ الْفُرْقَانَؕ اِنَّ الَّذٖينَ كَفَرُوا بِاٰيَاتِ اللّٰهِ لَهُمْ عَذَابٌ شَدٖيدٌؕ وَاللّٰهُ   عَزٖيزٌ ذُو انْتِقَامٍ﴿٤﴾</vt:lpstr>
      <vt:lpstr>خَالِدٖينَ فٖيهَاۚ لَا يُخَفَّفُ عَنْهُمُ الْعَذَابُ وَلَا هُمْ يُنْظَرُونَۙ﴿٨٨﴾</vt:lpstr>
      <vt:lpstr>قُلْ يَٓا اَهْلَ الْكِتَابِ لِمَ تَكْفُرُونَ بِاٰيَاتِ اللّٰهِࣗ وَاللّٰهُ شَهٖيدٌ عَلٰى مَا تَعْمَلُونَ﴿٩٨﴾</vt:lpstr>
      <vt:lpstr>وَاعْتَصِمُوا بِحَبْلِ اللّٰهِ جَمٖيعًا وَلَا تَفَرَّقُواۖ وَاذْكُرُوا نِعْمَتَ اللّٰهِ عَلَيْكُمْ اِذْ كُنْتُمْ اَعْدَٓاءً فَاَلَّفَ   بَيْنَ قُلُوبِكُمْ فَاَصْبَحْتُمْ بِنِعْمَتِهٖٓ اِخْوَانًاۚ وَكُنْتُمْ عَلٰى شَفَا حُفْرَةٍ مِنَ النَّارِ فَاَنْقَذَكُمْ مِنْهَاۜ كَذٰلِكَ   يُبَيِّنُ اللّٰهُ لَكُمْ اٰيَاتِهٖ لَعَلَّكُمْ تَهْتَدُونَ﴿١٠٣﴾</vt:lpstr>
      <vt:lpstr>هٰذَا بَيَانٌ لِلنَّاسِ وَهُدًى وَمَوْعِظَةٌ لِلْمُتَّقٖينَ﴿١٣٨﴾</vt:lpstr>
      <vt:lpstr>يُرٖيدُ اللّٰهُ لِيُبَيِّنَ لَكُمْ وَيَهْدِيَكُمْ سُنَنَ الَّذٖينَ مِنْ قَبْلِكُمْ وَيَتُوبَ عَلَيْكُمْؕ وَاللّٰهُ عَلٖيمٌ حَكٖيمٌ﴿٢٦﴾</vt:lpstr>
      <vt:lpstr>اِلَّا الْمُسْتَضْعَفٖينَ مِنَ الرِّجَالِ وَالنِّسَٓاءِ وَالْوِلْدَانِ لَا يَسْتَطٖيعُونَ حٖيلَةً وَلَا يَهْتَدُونَ سَبٖيلًا﴿٩٨﴾</vt:lpstr>
      <vt:lpstr>فَاَمَّا الَّذٖينَ اٰمَنُوا بِاللّٰهِ وَاعْتَصَمُوا بِهٖ فَسَيُدْخِلُهُمْ فٖى رَحْمَةٍ مِنْهُ وَفَضْلٍۙ وَيَهْدٖيهِمْ اِلَيْهِ   صِرَاطًا مُسْتَقٖيمًاۜ﴿١٧٥﴾</vt:lpstr>
      <vt:lpstr>وَقَفَّيْنَا عَلٰٓى اٰثَارِهِمْ بِعٖيسَى ابْنِ مَرْيَمَ مُصَدِّقًا لِمَا بَيْنَ يَدَيْهِ مِنَ التَّوْرٰيةِۖ وَاٰتَيْنَاهُ الْاِنْجٖيلَ فٖيهِ   هُدًى وَنُورٌۙ وَمُصَدِّقًا لِمَا بَيْنَ يَدَيْهِ مِنَ التَّوْرٰيةِ وَهُدًى وَمَوْعِظَةً لِلْمُتَّقٖينَ﴿٤٦﴾</vt:lpstr>
      <vt:lpstr>يَٓا اَيُّهَا الَّذٖينَ اٰمَنُوا لَا تَتَّخِذُوا الْيَهُودَ وَالنَّصَارٰٓى اَوْلِيَٓاءَۘ بَعْضُهُمْ اَوْلِيَٓاءُ بَعْضٍؕ وَمَنْ يَتَوَلَّهُمْ   مِنْكُمْ فَاِنَّهُ مِنْهُمْؕ اِنَّ اللّٰهَ لَا يَهْدِي الْقَوْمَ الظَّالِمٖينَ﴿٥١﴾</vt:lpstr>
      <vt:lpstr>يَٓا اَيُّهَا الَّذٖينَ اٰمَنُوا عَلَيْكُمْ اَنْفُسَكُمْۚ لَا يَضُرُّكُمْ مَنْ ضَلَّ اِذَا اهْتَدَيْتُمْۜ اِلَى اللّٰهِ مَرْجِعُكُمْ جَمٖيعًا   فَيُنَبِّئُكُمْ بِمَا كُنْتُمْ تَعْمَلُونَ﴿١٠٥﴾</vt:lpstr>
      <vt:lpstr>ذٰلِكَ اَدْنٰٓى اَنْ يَأْتُوا بِالشَّهَادَةِ عَلٰى وَجْهِهَٓا اَوْ يَخَافُٓوا اَنْ تُرَدَّ اَيْمَانٌ بَعْدَ اَيْمَانِهِمْؕ وَاتَّقُوا اللّٰهَ   وَاسْمَعُواؕ وَاللّٰهُ لَا يَهْدِي الْقَوْمَ الْفَاسِقٖينَࣖ﴿١٠٨﴾</vt:lpstr>
      <vt:lpstr>فَلَمَّا رَاَ الْقَمَرَ بَازِغًا قَالَ هٰذَا رَبّٖىۚ فَلَمَّٓا اَفَلَ قَالَ لَئِنْ لَمْ   يَهْدِنٖى رَبّٖى لَاَكُونَنَّ مِنَ الْقَوْمِ الضَّٓالّٖينَ﴿٧٧﴾</vt:lpstr>
      <vt:lpstr>وَمَا قَدَرُوا اللّٰهَ حَقَّ قَدْرِهٖٓ اِذْ قَالُوا مَٓا اَنْزَلَ اللّٰهُ عَلٰى بَشَرٍ مِنْ شَىْءٍۜ قُلْ مَنْ اَنْزَلَ الْكِتَابَ   الَّذٖى جَٓاءَ بِهٖ مُوسٰى نُورًا وَهُدًى لِلنَّاسِ تَجْعَلُونَهُ قَرَاطٖيسَ تُبْدُونَهَا وَتُخْفُونَ كَثٖيرًاۚ   وَعُلِّمْتُمْ مَا لَمْ تَعْلَمُٓوا اَنْتُمْ وَلَٓا اٰبَٓاؤُ۬كُمْۜ قُلِ اللّٰهُۙ ثُمَّ ذَرْهُمْ فٖى خَوْضِهِمْ يَلْعَبُونَ﴿٩١﴾</vt:lpstr>
      <vt:lpstr>وَهُوَ الَّذٖي جَعَلَ لَكُمُ النُّجُومَ لِتَهْتَدُوا بِهَا فٖي ظُلُمَاتِ الْبَرِّ وَالْبَحْرِؕ قَدْ فَصَّلْنَا الْاٰيَاتِ لِقَوْمٍ   يَعْلَمُونَ﴿٩٧﴾</vt:lpstr>
      <vt:lpstr>قَدْ خَسِرَ الَّذٖينَ قَتَلُٓوا اَوْلَادَهُمْ سَفَهًا بِغَيْرِ عِلْمٍ وَحَرَّمُوا مَا رَزَقَهُمُ اللّٰهُ افْتِرَٓاءً عَلَى اللّٰهِۜ قَدْ   ضَلُّوا وَمَا كَانُوا مُهْتَدٖينَ۟﴿١٤٠﴾</vt:lpstr>
      <vt:lpstr>وَمِنَ الْاِبِلِ اثْنَيْنِ وَمِنَ الْبَقَرِ اثْنَيْنِۜ قُلْ آٰلذَّكَرَيْنِ حَرَّمَ اَمِ الْاُنْثَيَيْنِ اَمَّا اشْتَمَلَتْ عَلَيْهِ اَرْحَامُ   الْاُنْثَيَيْنِۜ اَمْ كُنْتُمْ شُهَدَٓاءَ اِذْ وَصّٰيكُمُ اللّٰهُ بِهٰذَاۚ فَمَنْ اَظْلَمُ مِمَّنِ افْتَرٰى عَلَى اللّٰهِ كَذِبًا لِيُضِلَّ   النَّاسَ بِغَيْرِ عِلْمٍۜ اِنَّ اللّٰهَ لَا يَهْدِى الْقَوْمَ الظَّالِمٖينَ۟﴿١٤٤﴾</vt:lpstr>
      <vt:lpstr>ثُمَّ اٰتَيْنَا مُوسَى الْكِتَابَ تَمَامًا عَلَى الَّذٖٓى اَحْسَنَ وَتَفْصٖيلًا لِكُلِّ شَىْءٍ وَهُدًى وَرَحْمَةً لَعَلَّهُمْ   بِلِقَٓاءِ رَبِّهِمْ يُؤْمِنُونَ۟﴿١٥٤﴾</vt:lpstr>
      <vt:lpstr>اَوْ تَقُولُوا لَوْ اَنَّٓا اُنْزِلَ عَلَيْنَا الْكِتَابُ لَكُنَّٓا اَهْدٰى مِنْهُمْۚ فَقَدْ جَٓاءَكُمْ بَيِّنَةٌ مِنْ رَبِّكُمْ وَهُدًى   وَرَحْمَةٌۚ فَمَنْ اَظْلَمُ مِمَّنْ كَذَّبَ بِاٰيَاتِ اللّٰهِ وَصَدَفَ عَنْهَاؕ سَنَجْزِي الَّذٖينَ يَصْدِفُونَ عَنْ   اٰيَاتِنَا سُٓوءَ الْعَذَابِ بِمَا كَانُوا يَصْدِفُونَ﴿١٥٧﴾</vt:lpstr>
      <vt:lpstr>وَلَقَدْ جِئْنَاهُمْ بِكِتَابٍ فَصَّلْنَاهُ عَلٰى عِلْمٍ هُدًى وَرَحْمَةً لِقَوْمٍ يُؤْمِنُونَ﴿٥٢﴾</vt:lpstr>
      <vt:lpstr>اَوَلَمْ يَهْدِ لِلَّذٖينَ يَرِثُونَ الْاَرْضَ مِنْ بَعْدِ اَهْلِهَٓا اَنْ لَوْ نَشَٓاءُ اَصَبْنَاهُمْ بِذُنُوبِهِمْۚ وَنَطْبَعُ عَلٰى   قُلُوبِهِمْ فَهُمْ لَا يَسْمَعُونَ﴿١٠٠﴾</vt:lpstr>
      <vt:lpstr>وَاتَّخَذَ قَوْمُ مُوسٰى مِنْ بَعْدِهٖ مِنْ حُلِيِّهِمْ عِجْلاً جَسَداً لَهُ خُوَارٌؕ اَلَمْ يَرَوْا اَنَّهُ لَا يُكَلِّمُهُمْ وَلَا   يَهْدٖيهِمْ سَبٖيلاًۘ اِتَّخَذُوهُ وَكَانُوا ظَالِمٖينَ﴿١٤٨﴾</vt:lpstr>
      <vt:lpstr>وَلَمَّا سَكَتَ عَنْ مُوسَى الْغَضَبُ اَخَذَ الْاَلْوَاحَۚ وَفٖي نُسْخَتِهَا هُدًى وَرَحْمَةٌ لِلَّذٖينَ هُمْ لِرَبِّهِمْ   يَرْهَبُونَ﴿١٥٤﴾</vt:lpstr>
      <vt:lpstr>قُلْ يَٓا اَيُّهَا النَّاسُ اِنّٖي رَسُولُ اللّٰهِ اِلَيْكُمْ جَمٖيعاًۨ الَّذٖي لَهُ مُلْكُ السَّمٰوَاتِ وَالْاَرْضِۚ لَٓا اِلٰهَ اِلَّا   هُوَ يُحْـيٖ وَيُمٖيتُۖ فَاٰمِنُوا بِاللّٰهِ وَرَسُولِهِ النَّبِيِّ الْاُمِّيِّ الَّذٖي يُؤْمِنُ بِاللّٰهِ وَكَلِمَاتِهٖ وَاتَّبِعُوهُ   لَعَلَّكُمْ تَهْتَدُونَ﴿١٥٨﴾</vt:lpstr>
      <vt:lpstr>مَنْ يَهْدِ اللّٰهُ فَهُوَ الْمُهْتَدٖيۚ وَمَنْ يُضْلِلْ فَاُو۬لٰٓئِكَ هُمُ الْخَاسِرُونَ﴿١٧٨﴾</vt:lpstr>
      <vt:lpstr>وَاِذَا لَمْ تَاْتِهِمْ بِاٰيَةٍ قَالُوا لَوْلَا اجْتَبَيْتَهَاۜ قُلْ اِنَّمَٓا اَتَّبِعُ مَا يُوحٰٓى اِلَىَّ مِنْ رَبّٖىۚ   هٰذَا بَصَٓائِرُ مِنْ رَبِّكُمْ وَهُدًى وَرَحْمَةٌ لِقَوْمٍ يُؤْمِنُونَ﴿٢٠٣﴾</vt:lpstr>
      <vt:lpstr>اَجَعَلْتُمْ سِقَايَةَ الْحَٓاجِّ وَعِمَارَةَ الْمَسْجِدِ الْحَرَامِ كَمَنْ اٰمَنَ بِاللّٰهِ وَالْيَوْمِ الْاٰخِرِ وَجَاهَدَ فٖي   سَبٖيلِ اللّٰهِؕ لَا يَسْتَوُ۫نَ عِنْدَ اللّٰهِؕ وَاللّٰهُ لَا يَهْدِي الْقَوْمَ الظَّالِمٖينَۘ﴿١٩﴾</vt:lpstr>
      <vt:lpstr>اِنَّمَا النَّسٖٓيءُ زِيَادَةٌ فِي الْكُفْرِ يُضَلُّ بِهِ الَّذٖينَ كَفَرُوا يُحِلُّونَهُ عَاماً وَيُحَرِّمُونَهُ عَاماً لِيُوَاطِؤُ۫ا   عِدَّةَ مَا حَرَّمَ اللّٰهُ فَيُحِلُّوا مَا حَرَّمَ اللّٰهُؕ زُيِّنَ لَهُمْ سُٓوءُ اَعْمَالِهِمْؕ وَاللّٰهُ لَا يَهْدِي الْقَوْمَ   الْكَافِرٖينَࣖ﴿٣٧﴾</vt:lpstr>
      <vt:lpstr>اِسْتَغْفِرْ لَهُمْ اَوْ لَا تَسْتَغْفِرْ لَهُمْؕ اِنْ تَسْتَغْفِرْ لَهُمْ سَبْعٖينَ مَرَّةً فَلَنْ يَغْفِرَ اللّٰهُ لَهُمْؕ ذٰلِكَ بِاَنَّهُمْ   كَفَرُوا بِاللّٰهِ وَرَسُولِهٖؕ وَاللّٰهُ لَا يَهْدِي الْقَوْمَ الْفَاسِقٖينَࣖ﴿٨٠﴾</vt:lpstr>
      <vt:lpstr>اَفَمَنْ اَسَّسَ بُنْيَانَهُ عَلٰى تَقْوٰى مِنَ اللّٰهِ وَرِضْوَانٍ خَيْرٌ اَمْ مَنْ اَسَّسَ بُنْيَانَهُ عَلٰى شَفَا جُرُفٍ   هَارٍ فَانْهَارَ بِهٖ فٖي نَارِ جَهَنَّمَؕ وَاللّٰهُ لَا يَهْدِي الْقَوْمَ الظَّالِمٖينَ﴿١٠٩﴾</vt:lpstr>
      <vt:lpstr>اِنَّ الَّذٖينَ اٰمَنُوا وَعَمِلُوا الصَّالِحَاتِ يَهْدٖيهِمْ رَبُّهُمْ بِاٖيمَانِهِمْۚ تَجْرٖي مِنْ تَحْتِهِمُ الْاَنْهَارُ فٖي   جَنَّاتِ النَّعٖيمِ﴿٩﴾</vt:lpstr>
      <vt:lpstr>وَيَعْبُدُونَ مِنْ دُونِ اللّٰهِ مَا لَا يَضُرُّهُمْ وَلَا يَنْفَعُهُمْ وَيَقُولُونَ هٰٓؤُ۬لَٓاءِ شُفَعَٓاؤُ۬نَا عِنْدَ اللّٰهِؕ قُلْ   اَتُنَبِّؤُ۫نَ اللّٰهَ بِمَا لَا يَعْلَمُ فِي السَّمٰوَاتِ وَلَا فِي الْاَرْضِؕ سُبْحَانَهُ وَتَعَالٰى عَمَّا يُشْرِكُونَ﴿١٨﴾</vt:lpstr>
      <vt:lpstr>قُلْ هَلْ مِنْ شُرَكَٓائِكُمْ مَنْ يَهْدٖٓي اِلَى الْحَقِّؕ قُلِ اللّٰهُ يَهْدٖي لِلْحَقِّؕ اَفَمَنْ يَهْدٖٓي اِلَى الْحَقِّ اَحَقُّ اَنْ   يُتَّبَعَ اَمَّنْ لَا يَهِدّٖٓي اِلَّٓا اَنْ يُهْدٰىۚ فَمَا لَكُمْࣞ كَيْفَ تَحْكُمُونَ﴿٣٥﴾</vt:lpstr>
      <vt:lpstr>يَٓا اَيُّهَا النَّاسُ قَدْ جَٓاءَتْكُمْ مَوْعِظَةٌ مِنْ رَبِّكُمْ وَشِفَٓاءٌ لِمَا فِي الصُّدُورِ وَهُدًى وَرَحْمَةٌ   لِلْمُؤْمِنٖينَ﴿٥٧﴾</vt:lpstr>
      <vt:lpstr>لَقَدْ كَانَ فٖي قَصَصِهِمْ عِبْرَةٌ لِاُو۬لِي الْاَلْبَابِؕ مَا كَانَ حَدٖيثاً يُفْتَرٰى وَلٰكِنْ تَصْدٖيقَ الَّذٖي بَيْنَ   يَدَيْهِ وَتَفْصٖيلَ كُلِّ شَيْءٍ وَهُدًى وَرَحْمَةً لِقَوْمٍ يُؤْمِنُونَ﴿١١١﴾</vt:lpstr>
      <vt:lpstr>وَيَقُولُ الَّذٖينَ كَفَرُوا لَوْلَٓا اُنْزِلَ عَلَيْهِ اٰيَةٌ مِنْ رَبِّهٖؕ قُلْ اِنَّ اللّٰهَ يُضِلُّ مَنْ يَشَٓاءُ وَيَهْدٖٓي اِلَيْهِ   مَنْ اَنَابَۚ﴿٢٧﴾</vt:lpstr>
      <vt:lpstr>وَمَٓا اَرْسَلْنَا مِنْ رَسُولٍ اِلَّا بِلِسَانِ قَوْمِهٖ لِيُبَيِّنَ لَهُمْؕ فَيُضِلُّ اللّٰهُ مَنْ يَشَٓاءُ وَيَهْدٖي مَنْ يَشَٓاءُؕ   وَهُوَ الْعَزٖيزُ الْحَكٖيمُ﴿٤﴾</vt:lpstr>
      <vt:lpstr>هُوَ الَّـذٖٓي اَنْزَلَ مِنَ السَّمَٓاءِ مَٓاءً لَكُمْ مِنْهُ شَرَابٌ وَمِنْهُ شَجَرٌ فٖيهِ تُسٖيمُونَ﴿١٠﴾</vt:lpstr>
      <vt:lpstr>وَاَلْقٰى فِي الْاَرْضِ رَوَاسِيَ اَنْ تَمٖيدَ بِكُمْ وَاَنْهَاراً وَسُبُلاً لَعَلَّكُمْ تَهْتَدُونَۙ﴿١٥﴾</vt:lpstr>
      <vt:lpstr>وَقٖيلَ لِلَّذٖينَ اتَّقَوْا مَاذَٓا اَنْزَلَ رَبُّكُمْؕ قَالُوا خَيْراًؕ لِلَّذٖينَ اَحْسَنُوا فٖي هٰذِهِ الدُّنْيَا حَسَنَةٌؕ وَلَدَارُ   الْاٰخِرَةِ خَيْرٌؕ وَلَنِعْمَ دَارُ الْمُتَّقٖينَۙ﴿٣٠﴾</vt:lpstr>
      <vt:lpstr>وَمَٓا اَنْزَلْنَا عَلَيْكَ الْكِتَابَ اِلَّا لِتُبَيِّنَ لَهُمُ الَّذِي اخْتَلَفُوا فٖيهِۙ وَهُدًى وَرَحْمَةً لِقَوْمٍ   يُؤْمِنُونَ﴿٦٤﴾</vt:lpstr>
      <vt:lpstr>وَيَوْمَ نَبْعَثُ فٖي كُلِّ اُمَّةٍ شَهٖيداً عَلَيْهِمْ مِنْ اَنْفُسِهِمْ وَجِئْنَا بِكَ شَهٖيداً عَلٰى هٰٓؤُ۬لَٓاءِؕ   وَنَزَّلْنَا عَلَيْكَ الْكِتَابَ تِبْيَاناً لِكُلِّ شَيْءٍ وَهُدًى وَرَحْمَةً وَبُشْرٰى لِلْمُسْلِمٖينَࣖ﴿٨٩﴾</vt:lpstr>
      <vt:lpstr>لْ نَزَّلَهُ رُوحُ الْقُدُسِ مِنْ رَبِّكَ بِالْحَقِّ لِيُثَبِّتَ الَّذٖينَ اٰمَنُوا وَهُدًى وَبُشْرٰى لِلْمُسْلِمٖينَ﴿١٠٢﴾</vt:lpstr>
      <vt:lpstr>وَاٰتَيْنَا مُوسَى الْكِتَابَ وَجَعَلْنَاهُ هُدًى لِبَنٖٓي اِسْرَٓائٖلَ اَلَّا تَتَّخِذُوا مِنْ دُونٖي وَكٖيلاًؕ﴿٢﴾</vt:lpstr>
      <vt:lpstr>ثُمَّ رَدَدْنَا لَكُمُ الْكَرَّةَ عَلَيْهِمْ وَاَمْدَدْنَاكُمْ بِاَمْوَالٍ وَبَنٖينَ وَجَعَلْنَاكُمْ اَكْثَرَ نَفٖيراً﴿٦﴾</vt:lpstr>
      <vt:lpstr>وَمَنْ يَهْدِ اللّٰهُ فَهُوَ الْمُهْتَدِۚ وَمَنْ يُضْلِلْ فَلَنْ تَجِدَ لَهُمْ اَوْلِيَٓاءَ مِنْ دُونِهٖؕ وَنَحْشُرُهُمْ يَوْمَ الْقِيٰمَةِ   عَلٰى وُجُوهِهِمْ عُمْياً وَبُكْماً وَصُماًّؕ مَأْوٰيهُمْ جَهَنَّمُؕ كُلَّمَا خَبَتْ زِدْنَاهُمْ سَعٖيراً﴿٩٧﴾</vt:lpstr>
      <vt:lpstr>نَحْنُ نَقُصُّ عَلَيْكَ نَبَاَهُمْ بِالْحَقِّؕ اِنَّهُمْ فِتْيَةٌ اٰمَنُوا بِرَبِّهِمْ وَزِدْنَاهُمْ هُدًىࣗ﴿١٣﴾</vt:lpstr>
      <vt:lpstr>اِذْ رَاٰ نَاراً فَقَالَ لِاَهْلِهِ امْكُـثُٓوا اِنّٖٓي اٰنَسْتُ نَاراً لَعَلّٖٓي اٰتٖيكُمْ مِنْهَا بِقَبَسٍ اَوْ اَجِدُ عَلَى النَّارِ هُدًى﴿١٠﴾</vt:lpstr>
      <vt:lpstr>فَأْتِيَاهُ فَقُولَٓا اِنَّا رَسُولَا رَبِّكَ فَاَرْسِلْ مَعَنَا بَنٖٓي اِسْرَٓائٖلَ وَلَا تُعَذِّبْهُمْؕ قَدْ جِئْنَاكَ بِاٰيَةٍ مِنْ رَبِّكَؕ   وَالسَّلَامُ عَلٰى مَنِ اتَّـبَعَ الْهُدٰى﴿٤٧﴾</vt:lpstr>
      <vt:lpstr>وَلَوْلَا كَلِمَةٌ سَبَقَتْ مِنْ رَبِّكَ لَكَانَ لِزَاماً وَاَجَلٌ مُسَمًّىؕ﴿١٢٩﴾</vt:lpstr>
      <vt:lpstr>وَجَعَلْنَا فِي الْاَرْضِ رَوَاسِيَ اَنْ تَمٖيدَ بِهِمْ وَجَعَلْنَا فٖيهَا فِجَاجاً سُبُلاً لَعَلَّهُمْ يَهْتَدُونَ﴿٣١﴾</vt:lpstr>
      <vt:lpstr>وَكَذٰلِكَ اَنْزَلْنَاهُ اٰيَاتٍ بَيِّنَاتٍۙ وَاَنَّ اللّٰهَ يَهْدٖي مَنْ يُرٖيدُ﴿١٦﴾</vt:lpstr>
      <vt:lpstr>وَهُدُٓوا اِلَى الطَّيِّبِ مِنَ الْقَوْلِࣗ وَهُدُٓوا اِلٰى صِرَاطِ الْحَمٖيدِ﴿٢٤﴾</vt:lpstr>
      <vt:lpstr>لِكُلِّ اُمَّةٍ جَعَلْنَا مَنْسَكاً هُمْ نَاسِكُوهُ فَلَا يُنَازِعُنَّكَ فِي الْاَمْرِ وَادْعُ اِلٰى رَبِّكَؕ اِنَّكَ لَعَلٰى هُدًى   مُسْتَقٖيمٍ﴿٦٧﴾</vt:lpstr>
      <vt:lpstr>قُلْ اَطٖيعُوا اللّٰهَ وَاَطٖيعُوا الرَّسُولَۚ فَاِنْ تَوَلَّوْا فَاِنَّمَا عَلَيْهِ مَا حُمِّلَ وَعَلَيْكُمْ مَا حُمِّلْتُمْؕ وَاِنْ   تُطٖيعُوهُ تَهْتَدُواؕ وَمَا عَلَى الرَّسُولِ اِلَّا الْبَلَاغُ الْمُبٖينُ﴿٥٤﴾</vt:lpstr>
      <vt:lpstr>قَالَ كَلَّاۚ اِنَّ مَعِيَ رَبّٖي سَيَهْدٖينِ﴿٦٢﴾</vt:lpstr>
      <vt:lpstr>هُدًى وَبُشْرٰى لِلْمُؤْمِنٖينَۙ﴿٢﴾  اَلَّذٖينَ يُقٖيمُونَ الصَّلٰوةَ وَيُؤْتُونَ الزَّكٰوةَ وَهُمْ بِالْاٰخِرَةِ هُمْ يُوقِنُونَ﴿٣﴾</vt:lpstr>
      <vt:lpstr>وَجَدْتُهَا وَقَوْمَهَا يَسْجُدُونَ لِلشَّمْسِ مِنْ دُونِ اللّٰهِ وَزَيَّنَ لَهُمُ الشَّيْطَانُ   اَعْمَالَهُمْ فَصَدَّهُمْ عَنِ السَّبٖيلِ فَهُمْ لَا يَهْتَدُونَۙ﴿٢٤﴾</vt:lpstr>
      <vt:lpstr>قَالَ نَكِّرُوا لَهَا عَرْشَهَا نَنْظُرْ اَتَهْتَدٖٓي اَمْ تَكُونُ مِنَ الَّذٖينَ لَا يَهْتَدُونَ﴿٤١﴾</vt:lpstr>
      <vt:lpstr>اَمَّنْ يَهْدٖيكُمْ فٖي ظُلُمَاتِ الْبَرِّ وَالْبَحْرِ وَمَنْ يُرْسِلُ الرِّيَاحَ بُشْراً بَيْنَ يَدَيْ   رَحْمَتِهٖؕ ءَاِلٰهٌ مَعَ اللّٰهِؕ تَعَالَى اللّٰهُ عَمَّا يُشْرِكُونَؕ﴿٦٣﴾</vt:lpstr>
      <vt:lpstr>وَاِنَّهُ لَهُدًى وَرَحْمَةٌ لِلْمُؤْمِنٖينَ﴿٧٧﴾</vt:lpstr>
      <vt:lpstr>وَلَمَّا تَوَجَّهَ تِلْقَٓاءَ مَدْيَنَ قَالَ عَسٰى رَبّٖٓي اَنْ يَهْدِيَنٖي سَوَٓاءَ السَّبٖيلِ﴿٢٢﴾</vt:lpstr>
      <vt:lpstr>وَلَقَدْ اٰتَيْنَا مُوسَى الْكِتَابَ مِنْ بَعْدِ مَٓا اَهْلَكْنَا الْقُرُونَ الْاُو۫لٰى بَصَٓائِرَ لِلنَّاسِ وَهُدًى وَرَحْمَةً   لَعَلَّهُمْ يَتَذَكَّرُونَ﴿٤٣﴾</vt:lpstr>
      <vt:lpstr>وَقَالُٓوا اِنْ نَتَّبِـعِ الْهُدٰى مَعَكَ نُتَخَطَّفْ مِنْ اَرْضِنَاؕ اَوَلَمْ نُمَكِّنْ لَهُمْ حَرَماً اٰمِناً يُجْبٰٓى اِلَيْهِ   ثَمَرَاتُ كُلِّ شَيْءٍ رِزْقاً مِنْ لَدُنَّا وَلٰكِنَّ اَكْثَرَهُمْ لَا يَعْلَمُونَ﴿٥٧﴾</vt:lpstr>
      <vt:lpstr>وَقٖيلَ ادْعُوا شُرَكَٓاءَكُمْ فَدَعَوْهُمْ فَلَمْ يَسْتَجٖيبُوا لَهُمْ وَرَاَوُا الْعَذَابَۚ لَوْ اَنَّهُمْ كَانُوا   يَهْتَدُونَ﴿٦٤﴾</vt:lpstr>
      <vt:lpstr>وَلَوْ شِئْنَا لَاٰتَيْنَا كُلَّ نَفْسٍ هُدٰيهَا وَلٰكِنْ حَقَّ الْقَوْلُ مِنّٖي لَاَمْلَـَٔنَّ جَهَنَّمَ مِنَ الْجِنَّةِ وَالنَّاسِ اَجْمَعٖينَ﴿١٣﴾</vt:lpstr>
      <vt:lpstr>وَيَرَى الَّذٖينَ اُو۫تُوا الْعِلْمَ الَّـذٖٓي اُنْزِلَ اِلَيْكَ مِنْ رَبِّكَ هُوَ الْحَقَّۙ وَيَهْدٖٓي اِلٰى صِرَاطِ الْعَزٖيزِ   الْحَمٖيدِ﴿٦﴾</vt:lpstr>
      <vt:lpstr>قُلْ مَنْ يَرْزُقُكُمْ مِنَ السَّمٰوَاتِ وَالْاَرْضِؕ قُلِ اللّٰهُۙ وَاِنَّٓا اَوْ اِيَّاكُمْ لَعَلٰى هُدًى اَوْ فٖي ضَلَالٍ   مُبٖينٍ﴿٢٤﴾</vt:lpstr>
      <vt:lpstr>قَالَ الَّذٖينَ اسْتَكْبَرُوا لِلَّذٖينَ اسْتُضْعِفُٓوا اَنَحْنُ صَدَدْنَاكُمْ عَنِ الْهُدٰى بَعْدَ اِذْ جَٓاءَكُمْ بَلْ كُنْتُمْ   مُجْرِمٖينَ﴿٣٢﴾</vt:lpstr>
      <vt:lpstr>اَفَمَنْ زُيِّنَ لَهُ سُٓوءُ عَمَلِهٖ فَرَاٰهُ حَسَناًؕ فَاِنَّ اللّٰهَ يُضِلُّ مَنْ يَشَٓاءُ وَيَهْدٖي مَنْ يَشَٓاءُؗ فَلَا تَذْهَبْ   نَفْسُكَ عَلَيْهِمْ حَسَرَاتٍؕ اِنَّ اللّٰهَ عَلٖيمٌ بِمَا يَصْنَعُونَ﴿٨﴾</vt:lpstr>
      <vt:lpstr>وَاَقْسَمُوا بِاللّٰهِ جَهْدَ اَيْمَانِهِمْ لَئِنْ جَٓاءَهُمْ نَذٖيرٌ لَيَكُونُنَّ اَهْدٰى مِنْ اِحْدَى الْاُمَمِۚ فَلَمَّا جَٓاءَهُمْ   نَذٖيرٌ مَا زَادَهُمْ اِلَّا نُفُوراًۙ﴿٤٢﴾</vt:lpstr>
      <vt:lpstr>وَجَٓاءَ مِنْ اَقْصَا الْمَدٖينَةِ رَجُلٌ يَسْعٰى قَالَ يَا قَوْمِ اتَّبِعُوا الْمُرْسَلٖينَۙ﴿٢٠﴾</vt:lpstr>
      <vt:lpstr>اُحْشُرُوا الَّذٖينَ ظَلَمُوا وَاَزْوَاجَهُمْ وَمَا كَانُوا يَعْبُدُونَۙ﴿٢٢﴾  مِنْ دُونِ اللّٰهِ فَاهْدُوهُمْ اِلٰى صِرَاطِ الْجَحٖيمِۙ﴿٢٣﴾</vt:lpstr>
      <vt:lpstr>اِنَّٓا اَنْزَلْنَا عَلَيْكَ الْكِتَابَ لِلنَّاسِ بِالْحَقِّۚ فَمَنِ اهْتَدٰى فَلِنَفْسِهٖۚ وَمَنْ ضَلَّ فَاِنَّمَا يَضِلُّ عَلَيْهَاۚ وَمَٓا   اَنْتَ عَلَيْهِمْ بِوَكٖيلٍࣖ﴿٤١﴾</vt:lpstr>
      <vt:lpstr>وَلَقَدْ اٰتَيْنَا مُوسَى الْهُدٰى وَاَوْرَثْنَا بَنٖٓي اِسْرَٓائٖلَ الْكِتَابَۙ﴿٥٣﴾  هُدًى وَذِكْرٰى لِاُو۬لِي الْاَلْبَابِ﴿٥٤﴾</vt:lpstr>
      <vt:lpstr>اَلَّذٖي جَعَلَ لَكُمُ الْاَرْضَ مَهْداً وَجَعَلَ لَكُمْ فٖيهَا سُبُلاً لَعَلَّكُمْ تَهْتَدُونَۚ﴿١٠﴾</vt:lpstr>
      <vt:lpstr>قَالَ اَوَلَوْ جِئْتُكُمْ بِاَهْدٰى مِمَّا وَجَدْتُمْ عَلَيْهِ اٰبَٓاءَكُمْؕ قَالُٓوا اِنَّا بِمَٓا اُرْسِلْتُمْ بِهٖ كَافِرُونَ﴿٢٤﴾</vt:lpstr>
      <vt:lpstr>وَاِذْ قَالَ اِبْرٰهٖيمُ لِاَبٖيهِ وَقَوْمِهٖٓ اِنَّنٖي بَرَٓاءٌ مِمَّا تَعْبُدُونَۙ﴿٢٦﴾  اِلَّا الَّذٖي فَطَرَنٖي فَاِنَّهُ سَيَهْدٖينِ﴿٢٧﴾</vt:lpstr>
      <vt:lpstr>وَقَالُوا يَٓا اَيُّهَ السَّاحِرُ ادْعُ لَنَا رَبَّكَ بِمَا عَهِدَ عِنْدَكَ اِنَّـنَا لَمُهْتَدُونَ﴿٤٩﴾</vt:lpstr>
      <vt:lpstr>هٰذَا هُدًىۚ وَالَّذٖينَ كَفَرُوا بِاٰيَاتِ رَبِّهِمْ لَهُمْ عَذَابٌ مِنْ رِجْزٍ اَلٖيمٌࣖ﴿١١﴾</vt:lpstr>
      <vt:lpstr>هٰذَا بَصَٓائِرُ لِلنَّاسِ وَهُدًى وَرَحْمَةٌ لِقَوْمٍ يُوقِنُونَ﴿٢٠﴾</vt:lpstr>
      <vt:lpstr>وَقَالَ الَّذٖينَ كَفَرُوا لِلَّذٖينَ اٰمَنُوا لَوْ كَانَ خَيْراً مَا سَبَقُونَٓا اِلَيْهِؕ وَاِذْ لَمْ يَهْتَدُوا بِهٖ فَسَيَقُولُونَ   هٰذَٓا اِفْكٌ قَدٖيمٌ﴿١١﴾</vt:lpstr>
      <vt:lpstr>سَيَهْدٖيهِمْ وَيُصْلِحُ بَالَهُمْۚ﴿٥﴾</vt:lpstr>
      <vt:lpstr>وَعَدَكُمُ اللّٰهُ مَغَانِمَ كَثٖيرَةً تَأْخُذُونَهَا فَعَجَّلَ لَكُمْ هٰذِهٖ وَكَفَّ اَيْدِيَ النَّاسِ عَنْكُمْۚ وَلِتَكُونَ اٰيَةً   لِلْمُؤْمِنٖينَ وَيَهْدِيَكُمْ صِرَاطاً مُسْتَقٖيماًۙ﴿٢٠﴾</vt:lpstr>
      <vt:lpstr>وَلَقَدْ اَرْسَلْنَا نُوحًا وَاِبْرٰهٖيمَ وَجَعَلْنَا فٖى ذُرِّيَّتِهِمَا النُّبُوَّةَ وَالْكِتَابَ فَمِنْهُمْ مُهْتَدٍۚ وَكَثٖيرٌ مِنْهُمْ   فَاسِقُونَ﴿٢٦﴾</vt:lpstr>
      <vt:lpstr>اِنَّ رَبَّكَ هُوَ اَعْلَمُ بِمَنْ ضَلَّ عَنْ سَبٖيلِهٖۖ وَهُوَ اَعْلَمُ بِالْمُهْتَدٖينَ﴿٧﴾</vt:lpstr>
      <vt:lpstr>قُلْ اُو۫حِيَ اِلَيَّ اَنَّهُ اسْتَمَعَ نَفَرٌ مِنَ الْجِنِّ فَقَالُٓوا اِنَّا سَمِعْنَا قُرْاٰناً عَجَباًۙ﴿١﴾  يَهْدٖٓي اِلَى الرُّشْدِ فَاٰمَنَّا بِهٖؕ وَلَنْ نُشْرِكَ بِرَبِّنَٓا اَحَداًۙ﴿٢﴾</vt:lpstr>
      <vt:lpstr>اِنَّ لَدَيْنَٓا اَنْكَالاً وَجَحٖيماًۙ﴿١٢﴾  وَطَعَاماً ذَا غُصَّةٍ وَعَذَاباً اَلٖيماً﴿١٣﴾</vt:lpstr>
      <vt:lpstr>وَمَا جَعَلْنَٓا اَصْحَابَ النَّارِ اِلَّا مَلٰٓئِكَةًۖ وَمَا جَعَلْنَا عِدَّتَهُمْ اِلَّا فِتْنَةً لِلَّذٖينَ كَـفَرُواۙ لِيَسْتَيْقِنَ الَّذٖينَ   اُو۫تُوا الْكِتَابَ وَيَزْدَادَ الَّذٖينَ اٰمَنُٓوا اٖيمَاناً وَلَا يَرْتَابَ الَّذٖينَ اُو۫تُوا الْكِتَابَ وَالْمُؤْمِنُونَۙ   وَلِيَقُولَ الَّذٖينَ فٖي قُلُوبِهِمْ مَرَضٌ وَالْكَافِرُونَ مَاذَٓا اَرَادَ اللّٰهُ بِهٰذَا مَثَلاًؕ كَذٰلِكَ يُضِلُّ اللّٰهُ مَنْ   يَشَٓاءُ وَيَـهْدٖي مَنْ يَشَٓاءُؕ وَمَا يَعْلَمُ جُنُودَ رَبِّكَ اِلَّا هُوَؕ وَمَا هِيَ اِلَّا ذِ كْرٰى لِلْبَشَرِࣖ﴿٣١﴾</vt:lpstr>
      <vt:lpstr>اِقْرَاْ بِاسْمِ رَبِّكَ الَّذٖى خَلَقَۚ﴿١﴾</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 تَرَ اِلَى الَّذٖى حَٓاجَّ اِبْرٰهٖيمَ فٖى رَبِّهٖٓ اَنْ اٰتٰيهُ اللّٰهُ الْمُلْكَۘ اِذْ قَالَ اِبْرٰهٖيمُ رَبِّىَ الَّذٖى يُحْيٖ وَيُمٖيتُۙ قَالَ   اَنَا۬ اُحْيٖ وَاُمٖيتُۜ قَالَ اِبْرٰهٖيمُ فَاِنَّ اللّٰهَ يَاْتٖى بِالشَّمْسِ مِنَ الْمَشْرِقِ فَاْتِ بِهَا مِنَ الْمَغْرِبِ فَبُهِتَ الَّذٖى   كَفَرَۜ وَاللّٰهُ لَا يَهْدِى الْقَوْمَ الظَّالِمٖينَۚ﴿٢٥٨﴾</dc:title>
  <dc:creator>User</dc:creator>
  <cp:lastModifiedBy>User</cp:lastModifiedBy>
  <cp:revision>31</cp:revision>
  <dcterms:created xsi:type="dcterms:W3CDTF">2025-12-01T16:36:35Z</dcterms:created>
  <dcterms:modified xsi:type="dcterms:W3CDTF">2025-12-02T21:13:20Z</dcterms:modified>
</cp:coreProperties>
</file>