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72" r:id="rId12"/>
    <p:sldId id="267" r:id="rId13"/>
    <p:sldId id="268" r:id="rId14"/>
    <p:sldId id="273" r:id="rId15"/>
    <p:sldId id="271" r:id="rId16"/>
    <p:sldId id="270" r:id="rId1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7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E411CE36-EC0D-4A4F-AFC4-6B85BE24148C}" type="datetimeFigureOut">
              <a:rPr lang="tr-TR" smtClean="0"/>
              <a:t>24.12.2025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FC4462-1037-4163-BA78-D890EC5E9673}" type="slidenum">
              <a:rPr lang="tr-TR" smtClean="0"/>
              <a:t>‹#›</a:t>
            </a:fld>
            <a:endParaRPr lang="tr-TR"/>
          </a:p>
        </p:txBody>
      </p:sp>
    </p:spTree>
    <p:extLst>
      <p:ext uri="{BB962C8B-B14F-4D97-AF65-F5344CB8AC3E}">
        <p14:creationId xmlns:p14="http://schemas.microsoft.com/office/powerpoint/2010/main" val="2819114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411CE36-EC0D-4A4F-AFC4-6B85BE24148C}" type="datetimeFigureOut">
              <a:rPr lang="tr-TR" smtClean="0"/>
              <a:t>24.12.2025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FC4462-1037-4163-BA78-D890EC5E9673}" type="slidenum">
              <a:rPr lang="tr-TR" smtClean="0"/>
              <a:t>‹#›</a:t>
            </a:fld>
            <a:endParaRPr lang="tr-TR"/>
          </a:p>
        </p:txBody>
      </p:sp>
    </p:spTree>
    <p:extLst>
      <p:ext uri="{BB962C8B-B14F-4D97-AF65-F5344CB8AC3E}">
        <p14:creationId xmlns:p14="http://schemas.microsoft.com/office/powerpoint/2010/main" val="3869694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E411CE36-EC0D-4A4F-AFC4-6B85BE24148C}" type="datetimeFigureOut">
              <a:rPr lang="tr-TR" smtClean="0"/>
              <a:t>24.12.2025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FC4462-1037-4163-BA78-D890EC5E9673}" type="slidenum">
              <a:rPr lang="tr-TR" smtClean="0"/>
              <a:t>‹#›</a:t>
            </a:fld>
            <a:endParaRPr lang="tr-TR"/>
          </a:p>
        </p:txBody>
      </p:sp>
    </p:spTree>
    <p:extLst>
      <p:ext uri="{BB962C8B-B14F-4D97-AF65-F5344CB8AC3E}">
        <p14:creationId xmlns:p14="http://schemas.microsoft.com/office/powerpoint/2010/main" val="2771382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E411CE36-EC0D-4A4F-AFC4-6B85BE24148C}" type="datetimeFigureOut">
              <a:rPr lang="tr-TR" smtClean="0"/>
              <a:t>24.12.2025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FC4462-1037-4163-BA78-D890EC5E9673}" type="slidenum">
              <a:rPr lang="tr-TR" smtClean="0"/>
              <a:t>‹#›</a:t>
            </a:fld>
            <a:endParaRPr lang="tr-TR"/>
          </a:p>
        </p:txBody>
      </p:sp>
    </p:spTree>
    <p:extLst>
      <p:ext uri="{BB962C8B-B14F-4D97-AF65-F5344CB8AC3E}">
        <p14:creationId xmlns:p14="http://schemas.microsoft.com/office/powerpoint/2010/main" val="514390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E411CE36-EC0D-4A4F-AFC4-6B85BE24148C}" type="datetimeFigureOut">
              <a:rPr lang="tr-TR" smtClean="0"/>
              <a:t>24.12.2025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DFC4462-1037-4163-BA78-D890EC5E9673}" type="slidenum">
              <a:rPr lang="tr-TR" smtClean="0"/>
              <a:t>‹#›</a:t>
            </a:fld>
            <a:endParaRPr lang="tr-TR"/>
          </a:p>
        </p:txBody>
      </p:sp>
    </p:spTree>
    <p:extLst>
      <p:ext uri="{BB962C8B-B14F-4D97-AF65-F5344CB8AC3E}">
        <p14:creationId xmlns:p14="http://schemas.microsoft.com/office/powerpoint/2010/main" val="2743593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E411CE36-EC0D-4A4F-AFC4-6B85BE24148C}" type="datetimeFigureOut">
              <a:rPr lang="tr-TR" smtClean="0"/>
              <a:t>24.12.2025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DFC4462-1037-4163-BA78-D890EC5E9673}" type="slidenum">
              <a:rPr lang="tr-TR" smtClean="0"/>
              <a:t>‹#›</a:t>
            </a:fld>
            <a:endParaRPr lang="tr-TR"/>
          </a:p>
        </p:txBody>
      </p:sp>
    </p:spTree>
    <p:extLst>
      <p:ext uri="{BB962C8B-B14F-4D97-AF65-F5344CB8AC3E}">
        <p14:creationId xmlns:p14="http://schemas.microsoft.com/office/powerpoint/2010/main" val="2755116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411CE36-EC0D-4A4F-AFC4-6B85BE24148C}" type="datetimeFigureOut">
              <a:rPr lang="tr-TR" smtClean="0"/>
              <a:t>24.12.2025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DFC4462-1037-4163-BA78-D890EC5E9673}" type="slidenum">
              <a:rPr lang="tr-TR" smtClean="0"/>
              <a:t>‹#›</a:t>
            </a:fld>
            <a:endParaRPr lang="tr-TR"/>
          </a:p>
        </p:txBody>
      </p:sp>
    </p:spTree>
    <p:extLst>
      <p:ext uri="{BB962C8B-B14F-4D97-AF65-F5344CB8AC3E}">
        <p14:creationId xmlns:p14="http://schemas.microsoft.com/office/powerpoint/2010/main" val="2868707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411CE36-EC0D-4A4F-AFC4-6B85BE24148C}" type="datetimeFigureOut">
              <a:rPr lang="tr-TR" smtClean="0"/>
              <a:t>24.12.2025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FC4462-1037-4163-BA78-D890EC5E9673}" type="slidenum">
              <a:rPr lang="tr-TR" smtClean="0"/>
              <a:t>‹#›</a:t>
            </a:fld>
            <a:endParaRPr lang="tr-TR"/>
          </a:p>
        </p:txBody>
      </p:sp>
    </p:spTree>
    <p:extLst>
      <p:ext uri="{BB962C8B-B14F-4D97-AF65-F5344CB8AC3E}">
        <p14:creationId xmlns:p14="http://schemas.microsoft.com/office/powerpoint/2010/main" val="381949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411CE36-EC0D-4A4F-AFC4-6B85BE24148C}" type="datetimeFigureOut">
              <a:rPr lang="tr-TR" smtClean="0"/>
              <a:t>24.12.2025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FC4462-1037-4163-BA78-D890EC5E9673}" type="slidenum">
              <a:rPr lang="tr-TR" smtClean="0"/>
              <a:t>‹#›</a:t>
            </a:fld>
            <a:endParaRPr lang="tr-TR"/>
          </a:p>
        </p:txBody>
      </p:sp>
    </p:spTree>
    <p:extLst>
      <p:ext uri="{BB962C8B-B14F-4D97-AF65-F5344CB8AC3E}">
        <p14:creationId xmlns:p14="http://schemas.microsoft.com/office/powerpoint/2010/main" val="3276988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411CE36-EC0D-4A4F-AFC4-6B85BE24148C}" type="datetimeFigureOut">
              <a:rPr lang="tr-TR" smtClean="0"/>
              <a:t>24.12.2025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FC4462-1037-4163-BA78-D890EC5E9673}" type="slidenum">
              <a:rPr lang="tr-TR" smtClean="0"/>
              <a:t>‹#›</a:t>
            </a:fld>
            <a:endParaRPr lang="tr-TR"/>
          </a:p>
        </p:txBody>
      </p:sp>
    </p:spTree>
    <p:extLst>
      <p:ext uri="{BB962C8B-B14F-4D97-AF65-F5344CB8AC3E}">
        <p14:creationId xmlns:p14="http://schemas.microsoft.com/office/powerpoint/2010/main" val="1942139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411CE36-EC0D-4A4F-AFC4-6B85BE24148C}" type="datetimeFigureOut">
              <a:rPr lang="tr-TR" smtClean="0"/>
              <a:t>24.12.2025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FC4462-1037-4163-BA78-D890EC5E9673}" type="slidenum">
              <a:rPr lang="tr-TR" smtClean="0"/>
              <a:t>‹#›</a:t>
            </a:fld>
            <a:endParaRPr lang="tr-TR"/>
          </a:p>
        </p:txBody>
      </p:sp>
    </p:spTree>
    <p:extLst>
      <p:ext uri="{BB962C8B-B14F-4D97-AF65-F5344CB8AC3E}">
        <p14:creationId xmlns:p14="http://schemas.microsoft.com/office/powerpoint/2010/main" val="1496540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11CE36-EC0D-4A4F-AFC4-6B85BE24148C}" type="datetimeFigureOut">
              <a:rPr lang="tr-TR" smtClean="0"/>
              <a:t>24.12.2025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FC4462-1037-4163-BA78-D890EC5E9673}" type="slidenum">
              <a:rPr lang="tr-TR" smtClean="0"/>
              <a:t>‹#›</a:t>
            </a:fld>
            <a:endParaRPr lang="tr-TR"/>
          </a:p>
        </p:txBody>
      </p:sp>
    </p:spTree>
    <p:extLst>
      <p:ext uri="{BB962C8B-B14F-4D97-AF65-F5344CB8AC3E}">
        <p14:creationId xmlns:p14="http://schemas.microsoft.com/office/powerpoint/2010/main" val="35679750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306286" y="0"/>
            <a:ext cx="9144000" cy="766355"/>
          </a:xfrm>
        </p:spPr>
        <p:txBody>
          <a:bodyPr>
            <a:normAutofit fontScale="90000"/>
          </a:bodyPr>
          <a:lstStyle/>
          <a:p>
            <a:r>
              <a:rPr lang="tr-TR" dirty="0" smtClean="0">
                <a:solidFill>
                  <a:srgbClr val="FF0000"/>
                </a:solidFill>
              </a:rPr>
              <a:t>EL - ALİM</a:t>
            </a:r>
            <a:endParaRPr lang="tr-TR" dirty="0">
              <a:solidFill>
                <a:srgbClr val="FF0000"/>
              </a:solidFill>
            </a:endParaRPr>
          </a:p>
        </p:txBody>
      </p:sp>
      <p:sp>
        <p:nvSpPr>
          <p:cNvPr id="3" name="Alt Başlık 2"/>
          <p:cNvSpPr>
            <a:spLocks noGrp="1"/>
          </p:cNvSpPr>
          <p:nvPr>
            <p:ph type="subTitle" idx="1"/>
          </p:nvPr>
        </p:nvSpPr>
        <p:spPr>
          <a:xfrm>
            <a:off x="0" y="1105988"/>
            <a:ext cx="12192000" cy="5752012"/>
          </a:xfrm>
        </p:spPr>
        <p:txBody>
          <a:bodyPr>
            <a:noAutofit/>
          </a:bodyPr>
          <a:lstStyle/>
          <a:p>
            <a:pPr algn="just"/>
            <a:r>
              <a:rPr lang="tr-TR" sz="2800" dirty="0" smtClean="0"/>
              <a:t>	Her şeyi her durumda gerek </a:t>
            </a:r>
            <a:r>
              <a:rPr lang="tr-TR" sz="2800" dirty="0" err="1" smtClean="0"/>
              <a:t>mekansız</a:t>
            </a:r>
            <a:r>
              <a:rPr lang="tr-TR" sz="2800" dirty="0" smtClean="0"/>
              <a:t> ve zamansız gerekse her zaman ve mekanda eşsiz ve benzersiz biçimde bilen demektir. </a:t>
            </a:r>
          </a:p>
          <a:p>
            <a:pPr algn="just"/>
            <a:r>
              <a:rPr lang="tr-TR" sz="2800" dirty="0"/>
              <a:t>	</a:t>
            </a:r>
            <a:r>
              <a:rPr lang="tr-TR" sz="2800" dirty="0" smtClean="0"/>
              <a:t>Bu bilme bilinenin var olup olmamasıyla, alet edevatla, imkan ve yetenekle sınırlı değildir.</a:t>
            </a:r>
          </a:p>
          <a:p>
            <a:pPr algn="just"/>
            <a:r>
              <a:rPr lang="tr-TR" sz="2800" dirty="0"/>
              <a:t>	</a:t>
            </a:r>
            <a:r>
              <a:rPr lang="tr-TR" sz="2800" dirty="0" smtClean="0"/>
              <a:t>İlahi bilginin </a:t>
            </a:r>
            <a:r>
              <a:rPr lang="tr-TR" sz="2800" dirty="0" err="1" smtClean="0"/>
              <a:t>zatiyeti</a:t>
            </a:r>
            <a:r>
              <a:rPr lang="tr-TR" sz="2800" dirty="0" smtClean="0"/>
              <a:t> , mahiyeti ve keyfiyeti bize meçhuldür.</a:t>
            </a:r>
          </a:p>
          <a:p>
            <a:pPr algn="just"/>
            <a:r>
              <a:rPr lang="tr-TR" sz="2800" dirty="0"/>
              <a:t>	</a:t>
            </a:r>
            <a:r>
              <a:rPr lang="tr-TR" sz="2800" dirty="0" smtClean="0"/>
              <a:t>Allah’ın bilmesi insan tarafından kavranamaz.</a:t>
            </a:r>
          </a:p>
          <a:p>
            <a:pPr algn="just"/>
            <a:r>
              <a:rPr lang="tr-TR" sz="2800" dirty="0"/>
              <a:t>	</a:t>
            </a:r>
            <a:r>
              <a:rPr lang="tr-TR" sz="2800" dirty="0" smtClean="0"/>
              <a:t>İnsanın bilmesine benzemez.</a:t>
            </a:r>
          </a:p>
          <a:p>
            <a:pPr algn="just"/>
            <a:r>
              <a:rPr lang="tr-TR" sz="2800" dirty="0"/>
              <a:t>	</a:t>
            </a:r>
            <a:r>
              <a:rPr lang="tr-TR" sz="2800" dirty="0" smtClean="0"/>
              <a:t> Allah’ın bilmesi mutlak ve sınırsız bilmedir.</a:t>
            </a:r>
          </a:p>
          <a:p>
            <a:pPr algn="just"/>
            <a:r>
              <a:rPr lang="tr-TR" sz="2800" dirty="0"/>
              <a:t>	</a:t>
            </a:r>
            <a:r>
              <a:rPr lang="tr-TR" sz="2800" dirty="0" smtClean="0"/>
              <a:t>Doğruyu yanlıştan, hakkı batıldan, iyiyi kötüden ayırmamızı sağlayan şeye ilim adını veriyoruz.</a:t>
            </a:r>
          </a:p>
          <a:p>
            <a:pPr algn="just"/>
            <a:r>
              <a:rPr lang="tr-TR" sz="2800" dirty="0"/>
              <a:t>		</a:t>
            </a:r>
            <a:endParaRPr lang="tr-TR" sz="2800" dirty="0" smtClean="0"/>
          </a:p>
        </p:txBody>
      </p:sp>
    </p:spTree>
    <p:extLst>
      <p:ext uri="{BB962C8B-B14F-4D97-AF65-F5344CB8AC3E}">
        <p14:creationId xmlns:p14="http://schemas.microsoft.com/office/powerpoint/2010/main" val="13545322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306286" y="0"/>
            <a:ext cx="9144000" cy="766355"/>
          </a:xfrm>
        </p:spPr>
        <p:txBody>
          <a:bodyPr>
            <a:normAutofit fontScale="90000"/>
          </a:bodyPr>
          <a:lstStyle/>
          <a:p>
            <a:r>
              <a:rPr lang="tr-TR" dirty="0" smtClean="0">
                <a:solidFill>
                  <a:srgbClr val="FF0000"/>
                </a:solidFill>
              </a:rPr>
              <a:t>EL - ALİM</a:t>
            </a:r>
            <a:endParaRPr lang="tr-TR" dirty="0">
              <a:solidFill>
                <a:srgbClr val="FF0000"/>
              </a:solidFill>
            </a:endParaRPr>
          </a:p>
        </p:txBody>
      </p:sp>
      <p:sp>
        <p:nvSpPr>
          <p:cNvPr id="3" name="Alt Başlık 2"/>
          <p:cNvSpPr>
            <a:spLocks noGrp="1"/>
          </p:cNvSpPr>
          <p:nvPr>
            <p:ph type="subTitle" idx="1"/>
          </p:nvPr>
        </p:nvSpPr>
        <p:spPr>
          <a:xfrm>
            <a:off x="0" y="1105988"/>
            <a:ext cx="12192000" cy="5752012"/>
          </a:xfrm>
        </p:spPr>
        <p:txBody>
          <a:bodyPr>
            <a:normAutofit/>
          </a:bodyPr>
          <a:lstStyle/>
          <a:p>
            <a:pPr algn="just"/>
            <a:r>
              <a:rPr lang="tr-TR" sz="2800" dirty="0" smtClean="0"/>
              <a:t>	İmam Ragıp ilmi ‘bir şeyi hakkıyla idrak etmek’ diye tarif eder. </a:t>
            </a:r>
          </a:p>
          <a:p>
            <a:pPr algn="just"/>
            <a:r>
              <a:rPr lang="tr-TR" sz="2800" dirty="0" smtClean="0"/>
              <a:t>	İlim ile </a:t>
            </a:r>
            <a:r>
              <a:rPr lang="tr-TR" sz="2800" dirty="0" err="1" smtClean="0"/>
              <a:t>yagîn</a:t>
            </a:r>
            <a:r>
              <a:rPr lang="tr-TR" sz="2800" dirty="0" smtClean="0"/>
              <a:t> arasında da fark vardır. İlim bir şeye aklın yatmasıdır. </a:t>
            </a:r>
            <a:r>
              <a:rPr lang="tr-TR" sz="2800" dirty="0" err="1" smtClean="0"/>
              <a:t>Yagîn</a:t>
            </a:r>
            <a:r>
              <a:rPr lang="tr-TR" sz="2800" dirty="0" smtClean="0"/>
              <a:t> ise bir şeye kalbin yatmasıdır. </a:t>
            </a:r>
          </a:p>
          <a:p>
            <a:pPr algn="just"/>
            <a:endParaRPr lang="tr-TR" sz="2800" dirty="0" smtClean="0"/>
          </a:p>
          <a:p>
            <a:pPr algn="just"/>
            <a:r>
              <a:rPr lang="tr-TR" sz="2800" dirty="0"/>
              <a:t>	</a:t>
            </a:r>
            <a:r>
              <a:rPr lang="tr-TR" sz="2800" dirty="0" smtClean="0"/>
              <a:t>İlim Kur-</a:t>
            </a:r>
            <a:r>
              <a:rPr lang="tr-TR" sz="2800" dirty="0" err="1" smtClean="0"/>
              <a:t>an’ın</a:t>
            </a:r>
            <a:r>
              <a:rPr lang="tr-TR" sz="2800" dirty="0" smtClean="0"/>
              <a:t> birkaç merkezi kavramından biridir.</a:t>
            </a:r>
          </a:p>
          <a:p>
            <a:pPr algn="just"/>
            <a:r>
              <a:rPr lang="tr-TR" sz="2800" dirty="0"/>
              <a:t>	</a:t>
            </a:r>
            <a:r>
              <a:rPr lang="tr-TR" sz="2800" dirty="0" smtClean="0"/>
              <a:t>Türevleriyle birlikte Kur-</a:t>
            </a:r>
            <a:r>
              <a:rPr lang="tr-TR" sz="2800" dirty="0" err="1" smtClean="0"/>
              <a:t>an’da</a:t>
            </a:r>
            <a:r>
              <a:rPr lang="tr-TR" sz="2800" dirty="0" smtClean="0"/>
              <a:t> yaklaşık 900 yerde kullanılmaktadır. </a:t>
            </a:r>
          </a:p>
          <a:p>
            <a:pPr algn="just"/>
            <a:r>
              <a:rPr lang="tr-TR" sz="2800" dirty="0"/>
              <a:t>	</a:t>
            </a:r>
            <a:r>
              <a:rPr lang="tr-TR" sz="2800" dirty="0" smtClean="0"/>
              <a:t>Allah’ın ilim kavramını ilahi vahyi merkeze yerleştirmesi insanlık için inkılap mesafesinde bir rehberliktir. </a:t>
            </a:r>
          </a:p>
          <a:p>
            <a:pPr algn="just"/>
            <a:r>
              <a:rPr lang="tr-TR" sz="2800" dirty="0"/>
              <a:t>	</a:t>
            </a:r>
            <a:r>
              <a:rPr lang="tr-TR" sz="2800" dirty="0" smtClean="0"/>
              <a:t>Bu </a:t>
            </a:r>
            <a:r>
              <a:rPr lang="tr-TR" sz="2800" dirty="0" err="1" smtClean="0"/>
              <a:t>islam</a:t>
            </a:r>
            <a:r>
              <a:rPr lang="tr-TR" sz="2800" dirty="0" smtClean="0"/>
              <a:t> medeniyetinin yükseliş çağında ilimde </a:t>
            </a:r>
            <a:r>
              <a:rPr lang="tr-TR" sz="2800" dirty="0" err="1" smtClean="0"/>
              <a:t>katdettiği</a:t>
            </a:r>
            <a:r>
              <a:rPr lang="tr-TR" sz="2800" dirty="0" smtClean="0"/>
              <a:t> gelişmenin de referansıdır.</a:t>
            </a:r>
          </a:p>
          <a:p>
            <a:pPr algn="just"/>
            <a:r>
              <a:rPr lang="tr-TR" sz="2800" dirty="0"/>
              <a:t>	</a:t>
            </a:r>
            <a:endParaRPr lang="tr-TR" sz="2800" dirty="0" smtClean="0"/>
          </a:p>
        </p:txBody>
      </p:sp>
    </p:spTree>
    <p:extLst>
      <p:ext uri="{BB962C8B-B14F-4D97-AF65-F5344CB8AC3E}">
        <p14:creationId xmlns:p14="http://schemas.microsoft.com/office/powerpoint/2010/main" val="42658934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085173"/>
          </a:xfrm>
        </p:spPr>
        <p:txBody>
          <a:bodyPr>
            <a:noAutofit/>
          </a:bodyPr>
          <a:lstStyle/>
          <a:p>
            <a:pPr rtl="1"/>
            <a:r>
              <a:rPr lang="ar-AE" sz="4800" dirty="0"/>
              <a:t>قُلْ يُحْيٖيهَا الَّـذٖٓي اَنْشَاَهَٓا اَوَّلَ مَرَّةٍؕ وَهُوَ بِكُلِّ خَلْقٍ </a:t>
            </a:r>
            <a:r>
              <a:rPr lang="ar-AE" sz="4800" dirty="0">
                <a:solidFill>
                  <a:srgbClr val="FF0000"/>
                </a:solidFill>
              </a:rPr>
              <a:t>عَلٖيمٌۙ</a:t>
            </a:r>
            <a:r>
              <a:rPr lang="ar-AE" sz="4800" b="1" dirty="0"/>
              <a:t>﴿٧٩﴾</a:t>
            </a:r>
            <a:endParaRPr lang="ar-AE" sz="900" dirty="0"/>
          </a:p>
        </p:txBody>
      </p:sp>
      <p:sp>
        <p:nvSpPr>
          <p:cNvPr id="3" name="Alt Başlık 2"/>
          <p:cNvSpPr>
            <a:spLocks noGrp="1"/>
          </p:cNvSpPr>
          <p:nvPr>
            <p:ph type="subTitle" idx="1"/>
          </p:nvPr>
        </p:nvSpPr>
        <p:spPr>
          <a:xfrm>
            <a:off x="0" y="4676581"/>
            <a:ext cx="12192000" cy="2047604"/>
          </a:xfrm>
        </p:spPr>
        <p:txBody>
          <a:bodyPr>
            <a:normAutofit/>
          </a:bodyPr>
          <a:lstStyle/>
          <a:p>
            <a:r>
              <a:rPr lang="tr-TR" sz="2800" b="1" i="1" dirty="0"/>
              <a:t>﴾79﴿De ki: “Onları ilk başta yaratmış olan diriltecek. O yaratmanın her türlüsünü bilir.”</a:t>
            </a:r>
            <a:endParaRPr lang="tr-TR" sz="2800" dirty="0"/>
          </a:p>
        </p:txBody>
      </p:sp>
      <p:sp>
        <p:nvSpPr>
          <p:cNvPr id="4" name="Metin kutusu 3"/>
          <p:cNvSpPr txBox="1"/>
          <p:nvPr/>
        </p:nvSpPr>
        <p:spPr>
          <a:xfrm>
            <a:off x="9805851" y="0"/>
            <a:ext cx="2386150" cy="707886"/>
          </a:xfrm>
          <a:prstGeom prst="rect">
            <a:avLst/>
          </a:prstGeom>
          <a:noFill/>
        </p:spPr>
        <p:txBody>
          <a:bodyPr wrap="square" rtlCol="0">
            <a:spAutoFit/>
          </a:bodyPr>
          <a:lstStyle/>
          <a:p>
            <a:r>
              <a:rPr lang="tr-TR" sz="2000" b="1" dirty="0" smtClean="0"/>
              <a:t>Yasin Suresi 36.Sure</a:t>
            </a:r>
          </a:p>
          <a:p>
            <a:r>
              <a:rPr lang="tr-TR" sz="2000" b="1" dirty="0" smtClean="0"/>
              <a:t>79 . Ayet </a:t>
            </a:r>
            <a:endParaRPr lang="tr-TR" sz="2000" dirty="0"/>
          </a:p>
        </p:txBody>
      </p:sp>
    </p:spTree>
    <p:extLst>
      <p:ext uri="{BB962C8B-B14F-4D97-AF65-F5344CB8AC3E}">
        <p14:creationId xmlns:p14="http://schemas.microsoft.com/office/powerpoint/2010/main" val="40708088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718987"/>
            <a:ext cx="12192000" cy="2230244"/>
          </a:xfrm>
        </p:spPr>
        <p:txBody>
          <a:bodyPr>
            <a:noAutofit/>
          </a:bodyPr>
          <a:lstStyle/>
          <a:p>
            <a:pPr rtl="1"/>
            <a:r>
              <a:rPr lang="ar-AE" sz="4400" dirty="0"/>
              <a:t>فَبَدَاَ بِاَوْعِيَتِهِمْ قَبْلَ وِعَٓاءِ اَخٖيهِ ثُمَّ اسْتَخْرَجَهَا مِنْ وِعَٓاءِ اَخٖيهِؕ كَذٰلِكَ </a:t>
            </a:r>
            <a:r>
              <a:rPr lang="ar-AE" sz="4400" dirty="0" smtClean="0"/>
              <a:t>كِدْنَا</a:t>
            </a:r>
            <a:r>
              <a:rPr lang="tr-TR" sz="4400" dirty="0" smtClean="0"/>
              <a:t/>
            </a:r>
            <a:br>
              <a:rPr lang="tr-TR" sz="4400" dirty="0" smtClean="0"/>
            </a:br>
            <a:r>
              <a:rPr lang="tr-TR" sz="4400" dirty="0"/>
              <a:t/>
            </a:r>
            <a:br>
              <a:rPr lang="tr-TR" sz="4400" dirty="0"/>
            </a:br>
            <a:r>
              <a:rPr lang="ar-AE" sz="4400" dirty="0" smtClean="0"/>
              <a:t> </a:t>
            </a:r>
            <a:r>
              <a:rPr lang="ar-AE" sz="4400" dirty="0"/>
              <a:t>لِيُوسُفَؕ مَا كَانَ لِيَأْخُذَ اَخَاهُ فٖي دٖينِ الْمَلِكِ اِلَّٓا اَنْ يَشَٓاءَ اللّٰهُؕ نَرْفَعُ </a:t>
            </a:r>
            <a:r>
              <a:rPr lang="ar-AE" sz="4400" dirty="0" smtClean="0"/>
              <a:t>دَرَجَاتٍ</a:t>
            </a:r>
            <a:r>
              <a:rPr lang="tr-TR" sz="4400" dirty="0" smtClean="0"/>
              <a:t/>
            </a:r>
            <a:br>
              <a:rPr lang="tr-TR" sz="4400" dirty="0" smtClean="0"/>
            </a:br>
            <a:r>
              <a:rPr lang="tr-TR" sz="4400" dirty="0"/>
              <a:t/>
            </a:r>
            <a:br>
              <a:rPr lang="tr-TR" sz="4400" dirty="0"/>
            </a:br>
            <a:r>
              <a:rPr lang="ar-AE" sz="4400" dirty="0" smtClean="0"/>
              <a:t> </a:t>
            </a:r>
            <a:r>
              <a:rPr lang="ar-AE" sz="4400" dirty="0"/>
              <a:t>مَنْ نَشَٓاءُؕ وَفَوْقَ كُلِّ ذٖي عِلْمٍ </a:t>
            </a:r>
            <a:r>
              <a:rPr lang="ar-AE" sz="4400" dirty="0">
                <a:solidFill>
                  <a:srgbClr val="FF0000"/>
                </a:solidFill>
              </a:rPr>
              <a:t>عَلٖيم</a:t>
            </a:r>
            <a:r>
              <a:rPr lang="ar-AE" sz="4400" dirty="0"/>
              <a:t>ٌ</a:t>
            </a:r>
            <a:r>
              <a:rPr lang="ar-AE" sz="4400" b="1" dirty="0"/>
              <a:t>﴿٧٦﴾</a:t>
            </a:r>
            <a:endParaRPr lang="ar-AE" sz="800" dirty="0"/>
          </a:p>
        </p:txBody>
      </p:sp>
      <p:sp>
        <p:nvSpPr>
          <p:cNvPr id="3" name="Alt Başlık 2"/>
          <p:cNvSpPr>
            <a:spLocks noGrp="1"/>
          </p:cNvSpPr>
          <p:nvPr>
            <p:ph type="subTitle" idx="1"/>
          </p:nvPr>
        </p:nvSpPr>
        <p:spPr>
          <a:xfrm>
            <a:off x="0" y="4676581"/>
            <a:ext cx="12192000" cy="2047604"/>
          </a:xfrm>
        </p:spPr>
        <p:txBody>
          <a:bodyPr>
            <a:normAutofit/>
          </a:bodyPr>
          <a:lstStyle/>
          <a:p>
            <a:r>
              <a:rPr lang="tr-TR" sz="2800" b="1" i="1" dirty="0"/>
              <a:t>﴾76﴿Bunun üzerine </a:t>
            </a:r>
            <a:r>
              <a:rPr lang="tr-TR" sz="2800" b="1" i="1" dirty="0" err="1"/>
              <a:t>Yûsuf</a:t>
            </a:r>
            <a:r>
              <a:rPr lang="tr-TR" sz="2800" b="1" i="1" dirty="0"/>
              <a:t>, kardeşinin yükünden önce onların yüklerini aramaya başladı. Sonra da su kabını kardeşinin yükünden çıkardı. İşte biz </a:t>
            </a:r>
            <a:r>
              <a:rPr lang="tr-TR" sz="2800" b="1" i="1" dirty="0" err="1"/>
              <a:t>Yûsuf’a</a:t>
            </a:r>
            <a:r>
              <a:rPr lang="tr-TR" sz="2800" b="1" i="1" dirty="0"/>
              <a:t> böyle bir tedbiri öğrettik, yoksa Allah dileyip bunu öğretmeseydi kralın kanununa göre kardeşini alıkoyamazdı. Biz dilediğimizi derecelerle yükseltiriz. Her bilenin üstünde daha çok bilen biri vardır.</a:t>
            </a:r>
            <a:endParaRPr lang="tr-TR" sz="2800" dirty="0"/>
          </a:p>
        </p:txBody>
      </p:sp>
      <p:sp>
        <p:nvSpPr>
          <p:cNvPr id="4" name="Metin kutusu 3"/>
          <p:cNvSpPr txBox="1"/>
          <p:nvPr/>
        </p:nvSpPr>
        <p:spPr>
          <a:xfrm>
            <a:off x="9788433" y="0"/>
            <a:ext cx="2403567" cy="707886"/>
          </a:xfrm>
          <a:prstGeom prst="rect">
            <a:avLst/>
          </a:prstGeom>
          <a:noFill/>
        </p:spPr>
        <p:txBody>
          <a:bodyPr wrap="square" rtlCol="0">
            <a:spAutoFit/>
          </a:bodyPr>
          <a:lstStyle/>
          <a:p>
            <a:r>
              <a:rPr lang="tr-TR" sz="2000" b="1" dirty="0" err="1" smtClean="0"/>
              <a:t>Yûsuf</a:t>
            </a:r>
            <a:r>
              <a:rPr lang="tr-TR" sz="2000" b="1" dirty="0" smtClean="0"/>
              <a:t> Suresi 12.Sure</a:t>
            </a:r>
          </a:p>
          <a:p>
            <a:r>
              <a:rPr lang="tr-TR" sz="2000" b="1" dirty="0" smtClean="0"/>
              <a:t>76 . Ayet </a:t>
            </a:r>
            <a:endParaRPr lang="tr-TR" sz="2000" dirty="0"/>
          </a:p>
        </p:txBody>
      </p:sp>
    </p:spTree>
    <p:extLst>
      <p:ext uri="{BB962C8B-B14F-4D97-AF65-F5344CB8AC3E}">
        <p14:creationId xmlns:p14="http://schemas.microsoft.com/office/powerpoint/2010/main" val="21126397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215801"/>
          </a:xfrm>
        </p:spPr>
        <p:txBody>
          <a:bodyPr>
            <a:noAutofit/>
          </a:bodyPr>
          <a:lstStyle/>
          <a:p>
            <a:pPr rtl="1"/>
            <a:r>
              <a:rPr lang="ar-AE" sz="4400" dirty="0"/>
              <a:t>اِنَّ اللّٰهَ عَالِمُ غَيْبِ السَّمٰوَاتِ وَالْاَرْضِؕ اِنَّهُ </a:t>
            </a:r>
            <a:r>
              <a:rPr lang="ar-AE" sz="4400" dirty="0">
                <a:solidFill>
                  <a:srgbClr val="FF0000"/>
                </a:solidFill>
              </a:rPr>
              <a:t>عَلٖيمٌ</a:t>
            </a:r>
            <a:r>
              <a:rPr lang="ar-AE" sz="4400" dirty="0"/>
              <a:t> بِذَاتِ الصُّدُورِ</a:t>
            </a:r>
            <a:r>
              <a:rPr lang="ar-AE" sz="4400" b="1" dirty="0"/>
              <a:t>﴿٣٨﴾</a:t>
            </a:r>
            <a:endParaRPr lang="ar-AE" sz="800" dirty="0"/>
          </a:p>
        </p:txBody>
      </p:sp>
      <p:sp>
        <p:nvSpPr>
          <p:cNvPr id="3" name="Alt Başlık 2"/>
          <p:cNvSpPr>
            <a:spLocks noGrp="1"/>
          </p:cNvSpPr>
          <p:nvPr>
            <p:ph type="subTitle" idx="1"/>
          </p:nvPr>
        </p:nvSpPr>
        <p:spPr>
          <a:xfrm>
            <a:off x="0" y="4676581"/>
            <a:ext cx="12192000" cy="2047604"/>
          </a:xfrm>
        </p:spPr>
        <p:txBody>
          <a:bodyPr>
            <a:normAutofit/>
          </a:bodyPr>
          <a:lstStyle/>
          <a:p>
            <a:r>
              <a:rPr lang="tr-TR" sz="3200" b="1" i="1" dirty="0"/>
              <a:t>﴾38﴿Kuşkusuz Allah göklerin ve yerin sırlarını bilmektedir ve O, kalplerin gizlediklerini de çok iyi bilir.</a:t>
            </a:r>
            <a:endParaRPr lang="tr-TR" sz="3200" dirty="0"/>
          </a:p>
        </p:txBody>
      </p:sp>
      <p:sp>
        <p:nvSpPr>
          <p:cNvPr id="4" name="Metin kutusu 3"/>
          <p:cNvSpPr txBox="1"/>
          <p:nvPr/>
        </p:nvSpPr>
        <p:spPr>
          <a:xfrm>
            <a:off x="9892937" y="0"/>
            <a:ext cx="2299064" cy="707886"/>
          </a:xfrm>
          <a:prstGeom prst="rect">
            <a:avLst/>
          </a:prstGeom>
          <a:noFill/>
        </p:spPr>
        <p:txBody>
          <a:bodyPr wrap="square" rtlCol="0">
            <a:spAutoFit/>
          </a:bodyPr>
          <a:lstStyle/>
          <a:p>
            <a:r>
              <a:rPr lang="tr-TR" sz="2000" b="1" dirty="0" err="1" smtClean="0"/>
              <a:t>Fâtır</a:t>
            </a:r>
            <a:r>
              <a:rPr lang="tr-TR" sz="2000" b="1" dirty="0" smtClean="0"/>
              <a:t> Suresi 35.Sure</a:t>
            </a:r>
          </a:p>
          <a:p>
            <a:r>
              <a:rPr lang="tr-TR" sz="2000" b="1" dirty="0" smtClean="0"/>
              <a:t>38 . Ayet </a:t>
            </a:r>
            <a:endParaRPr lang="tr-TR" sz="2000" dirty="0"/>
          </a:p>
        </p:txBody>
      </p:sp>
    </p:spTree>
    <p:extLst>
      <p:ext uri="{BB962C8B-B14F-4D97-AF65-F5344CB8AC3E}">
        <p14:creationId xmlns:p14="http://schemas.microsoft.com/office/powerpoint/2010/main" val="39994991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2230244"/>
          </a:xfrm>
        </p:spPr>
        <p:txBody>
          <a:bodyPr>
            <a:noAutofit/>
          </a:bodyPr>
          <a:lstStyle/>
          <a:p>
            <a:pPr rtl="1"/>
            <a:r>
              <a:rPr lang="ar-AE" dirty="0"/>
              <a:t>يَعْلَمُ مَا فِي السَّمٰوَاتِ وَالْاَرْضِ وَيَعْلَمُ مَا تُسِرُّونَ </a:t>
            </a:r>
            <a:r>
              <a:rPr lang="ar-AE" dirty="0" smtClean="0"/>
              <a:t>وَمَا</a:t>
            </a:r>
            <a:r>
              <a:rPr lang="tr-TR" dirty="0" smtClean="0"/>
              <a:t/>
            </a:r>
            <a:br>
              <a:rPr lang="tr-TR" dirty="0" smtClean="0"/>
            </a:br>
            <a:r>
              <a:rPr lang="tr-TR" dirty="0"/>
              <a:t/>
            </a:r>
            <a:br>
              <a:rPr lang="tr-TR" dirty="0"/>
            </a:br>
            <a:r>
              <a:rPr lang="ar-AE" dirty="0" smtClean="0"/>
              <a:t> </a:t>
            </a:r>
            <a:r>
              <a:rPr lang="ar-AE" dirty="0"/>
              <a:t>تُعْلِنُونَؕ وَاللّٰهُ </a:t>
            </a:r>
            <a:r>
              <a:rPr lang="ar-AE" dirty="0">
                <a:solidFill>
                  <a:srgbClr val="FF0000"/>
                </a:solidFill>
              </a:rPr>
              <a:t>عَلٖيمٌ</a:t>
            </a:r>
            <a:r>
              <a:rPr lang="ar-AE" dirty="0"/>
              <a:t> بِذَاتِ الصُّدُورِ</a:t>
            </a:r>
            <a:r>
              <a:rPr lang="ar-AE" b="1" dirty="0"/>
              <a:t>﴿٤﴾</a:t>
            </a:r>
            <a:endParaRPr lang="ar-AE" sz="1050" dirty="0"/>
          </a:p>
        </p:txBody>
      </p:sp>
      <p:sp>
        <p:nvSpPr>
          <p:cNvPr id="3" name="Alt Başlık 2"/>
          <p:cNvSpPr>
            <a:spLocks noGrp="1"/>
          </p:cNvSpPr>
          <p:nvPr>
            <p:ph type="subTitle" idx="1"/>
          </p:nvPr>
        </p:nvSpPr>
        <p:spPr>
          <a:xfrm>
            <a:off x="0" y="4676581"/>
            <a:ext cx="12192000" cy="2047604"/>
          </a:xfrm>
        </p:spPr>
        <p:txBody>
          <a:bodyPr>
            <a:normAutofit/>
          </a:bodyPr>
          <a:lstStyle/>
          <a:p>
            <a:r>
              <a:rPr lang="tr-TR" sz="3200" b="1" i="1" dirty="0"/>
              <a:t>﴾4﴿Göklerde ve yerde olanları bilir, gizlediklerinizi ve açıkladıklarınızı da bilir ve Allah kalplerin derinliklerinde olanı da bilmektedir.</a:t>
            </a:r>
            <a:endParaRPr lang="tr-TR" sz="3200" dirty="0"/>
          </a:p>
        </p:txBody>
      </p:sp>
      <p:sp>
        <p:nvSpPr>
          <p:cNvPr id="4" name="Metin kutusu 3"/>
          <p:cNvSpPr txBox="1"/>
          <p:nvPr/>
        </p:nvSpPr>
        <p:spPr>
          <a:xfrm>
            <a:off x="9492343" y="0"/>
            <a:ext cx="2699657" cy="707886"/>
          </a:xfrm>
          <a:prstGeom prst="rect">
            <a:avLst/>
          </a:prstGeom>
          <a:noFill/>
        </p:spPr>
        <p:txBody>
          <a:bodyPr wrap="square" rtlCol="0">
            <a:spAutoFit/>
          </a:bodyPr>
          <a:lstStyle/>
          <a:p>
            <a:r>
              <a:rPr lang="tr-TR" sz="2000" b="1" dirty="0" err="1" smtClean="0"/>
              <a:t>Tegâbün</a:t>
            </a:r>
            <a:r>
              <a:rPr lang="tr-TR" sz="2000" b="1" dirty="0" smtClean="0"/>
              <a:t> Suresi 64.Sure</a:t>
            </a:r>
          </a:p>
          <a:p>
            <a:r>
              <a:rPr lang="tr-TR" sz="2000" b="1" dirty="0" smtClean="0"/>
              <a:t>4 . Ayet </a:t>
            </a:r>
            <a:endParaRPr lang="tr-TR" sz="2000" dirty="0"/>
          </a:p>
        </p:txBody>
      </p:sp>
    </p:spTree>
    <p:extLst>
      <p:ext uri="{BB962C8B-B14F-4D97-AF65-F5344CB8AC3E}">
        <p14:creationId xmlns:p14="http://schemas.microsoft.com/office/powerpoint/2010/main" val="6713343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7"/>
            <a:ext cx="12192000" cy="1159726"/>
          </a:xfrm>
        </p:spPr>
        <p:txBody>
          <a:bodyPr>
            <a:noAutofit/>
          </a:bodyPr>
          <a:lstStyle/>
          <a:p>
            <a:pPr rtl="1"/>
            <a:r>
              <a:rPr lang="ar-AE" sz="5400" dirty="0"/>
              <a:t>وَاَسِرُّوا قَوْلَكُمْ اَوِ اجْهَرُوا بِهٖؕ اِنَّهُ </a:t>
            </a:r>
            <a:r>
              <a:rPr lang="ar-AE" sz="5400" dirty="0">
                <a:solidFill>
                  <a:srgbClr val="FF0000"/>
                </a:solidFill>
              </a:rPr>
              <a:t>عَلٖيمٌ</a:t>
            </a:r>
            <a:r>
              <a:rPr lang="ar-AE" sz="5400" dirty="0"/>
              <a:t> بِذَاتِ الصُّدُورِ</a:t>
            </a:r>
            <a:r>
              <a:rPr lang="ar-AE" sz="5400" b="1" dirty="0"/>
              <a:t>﴿١٣﴾</a:t>
            </a:r>
            <a:endParaRPr lang="ar-AE" sz="800" dirty="0"/>
          </a:p>
        </p:txBody>
      </p:sp>
      <p:sp>
        <p:nvSpPr>
          <p:cNvPr id="3" name="Alt Başlık 2"/>
          <p:cNvSpPr>
            <a:spLocks noGrp="1"/>
          </p:cNvSpPr>
          <p:nvPr>
            <p:ph type="subTitle" idx="1"/>
          </p:nvPr>
        </p:nvSpPr>
        <p:spPr>
          <a:xfrm>
            <a:off x="0" y="4676581"/>
            <a:ext cx="12192000" cy="2047604"/>
          </a:xfrm>
        </p:spPr>
        <p:txBody>
          <a:bodyPr>
            <a:normAutofit/>
          </a:bodyPr>
          <a:lstStyle/>
          <a:p>
            <a:r>
              <a:rPr lang="tr-TR" sz="3600" b="1" i="1" dirty="0"/>
              <a:t>﴾13﴿Sözünüzü ister gizleyin isterse açığa vurun; unutmayın ki O, kalplerin içindekini bilmektedir.</a:t>
            </a:r>
            <a:endParaRPr lang="tr-TR" sz="4400" dirty="0"/>
          </a:p>
        </p:txBody>
      </p:sp>
      <p:sp>
        <p:nvSpPr>
          <p:cNvPr id="4" name="Metin kutusu 3"/>
          <p:cNvSpPr txBox="1"/>
          <p:nvPr/>
        </p:nvSpPr>
        <p:spPr>
          <a:xfrm>
            <a:off x="9840685" y="0"/>
            <a:ext cx="2351315" cy="707886"/>
          </a:xfrm>
          <a:prstGeom prst="rect">
            <a:avLst/>
          </a:prstGeom>
          <a:noFill/>
        </p:spPr>
        <p:txBody>
          <a:bodyPr wrap="square" rtlCol="0">
            <a:spAutoFit/>
          </a:bodyPr>
          <a:lstStyle/>
          <a:p>
            <a:r>
              <a:rPr lang="tr-TR" sz="2000" b="1" dirty="0"/>
              <a:t>Mülk </a:t>
            </a:r>
            <a:r>
              <a:rPr lang="tr-TR" sz="2000" b="1" dirty="0" smtClean="0"/>
              <a:t>Suresi 67.Sure</a:t>
            </a:r>
          </a:p>
          <a:p>
            <a:r>
              <a:rPr lang="tr-TR" sz="2000" b="1" dirty="0" smtClean="0"/>
              <a:t>13 </a:t>
            </a:r>
            <a:r>
              <a:rPr lang="tr-TR" sz="2000" b="1" dirty="0" smtClean="0"/>
              <a:t>. Ayet </a:t>
            </a:r>
            <a:endParaRPr lang="tr-TR" sz="2000" dirty="0"/>
          </a:p>
        </p:txBody>
      </p:sp>
    </p:spTree>
    <p:extLst>
      <p:ext uri="{BB962C8B-B14F-4D97-AF65-F5344CB8AC3E}">
        <p14:creationId xmlns:p14="http://schemas.microsoft.com/office/powerpoint/2010/main" val="4145924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076464"/>
          </a:xfrm>
        </p:spPr>
        <p:txBody>
          <a:bodyPr>
            <a:noAutofit/>
          </a:bodyPr>
          <a:lstStyle/>
          <a:p>
            <a:pPr rtl="1"/>
            <a:r>
              <a:rPr lang="ar-AE" sz="4800" dirty="0"/>
              <a:t>وَلَنْ يَتَمَنَّوْهُ اَبَدًا بِمَا قَدَّمَتْ اَيْدٖيهِمْۜ وَاللّٰهُ </a:t>
            </a:r>
            <a:r>
              <a:rPr lang="ar-AE" sz="4800" dirty="0">
                <a:solidFill>
                  <a:srgbClr val="FF0000"/>
                </a:solidFill>
              </a:rPr>
              <a:t>عَلٖيمٌ</a:t>
            </a:r>
            <a:r>
              <a:rPr lang="ar-AE" sz="4800" dirty="0"/>
              <a:t> بِالظَّالِمٖينَ</a:t>
            </a:r>
            <a:r>
              <a:rPr lang="ar-AE" sz="4800" b="1" dirty="0"/>
              <a:t>﴿٩٥﴾</a:t>
            </a:r>
            <a:endParaRPr lang="ar-AE" sz="900" dirty="0"/>
          </a:p>
        </p:txBody>
      </p:sp>
      <p:sp>
        <p:nvSpPr>
          <p:cNvPr id="3" name="Alt Başlık 2"/>
          <p:cNvSpPr>
            <a:spLocks noGrp="1"/>
          </p:cNvSpPr>
          <p:nvPr>
            <p:ph type="subTitle" idx="1"/>
          </p:nvPr>
        </p:nvSpPr>
        <p:spPr>
          <a:xfrm>
            <a:off x="0" y="4676581"/>
            <a:ext cx="12192000" cy="2047604"/>
          </a:xfrm>
        </p:spPr>
        <p:txBody>
          <a:bodyPr>
            <a:normAutofit/>
          </a:bodyPr>
          <a:lstStyle/>
          <a:p>
            <a:r>
              <a:rPr lang="tr-TR" sz="3200" b="1" i="1" dirty="0"/>
              <a:t>﴾95﴿Kendi elleriyle yapıp ettikleri işler sebebiyle hiçbir zaman ölümü temenni etmeyeceklerdir. Allah zalimleri iyi bilir.</a:t>
            </a:r>
            <a:endParaRPr lang="tr-TR" sz="3200" dirty="0"/>
          </a:p>
        </p:txBody>
      </p:sp>
      <p:sp>
        <p:nvSpPr>
          <p:cNvPr id="4" name="Metin kutusu 3"/>
          <p:cNvSpPr txBox="1"/>
          <p:nvPr/>
        </p:nvSpPr>
        <p:spPr>
          <a:xfrm>
            <a:off x="9736183" y="0"/>
            <a:ext cx="2455818" cy="707886"/>
          </a:xfrm>
          <a:prstGeom prst="rect">
            <a:avLst/>
          </a:prstGeom>
          <a:noFill/>
        </p:spPr>
        <p:txBody>
          <a:bodyPr wrap="square" rtlCol="0">
            <a:spAutoFit/>
          </a:bodyPr>
          <a:lstStyle/>
          <a:p>
            <a:r>
              <a:rPr lang="tr-TR" sz="2000" b="1" dirty="0" smtClean="0"/>
              <a:t>Bakara Suresi </a:t>
            </a:r>
            <a:r>
              <a:rPr lang="tr-TR" sz="2000" b="1" dirty="0"/>
              <a:t>2</a:t>
            </a:r>
            <a:r>
              <a:rPr lang="tr-TR" sz="2000" b="1" dirty="0" smtClean="0"/>
              <a:t>.Sure</a:t>
            </a:r>
          </a:p>
          <a:p>
            <a:r>
              <a:rPr lang="tr-TR" sz="2000" b="1" dirty="0" smtClean="0"/>
              <a:t>95 . Ayet </a:t>
            </a:r>
            <a:endParaRPr lang="tr-TR" sz="2000" dirty="0"/>
          </a:p>
        </p:txBody>
      </p:sp>
    </p:spTree>
    <p:extLst>
      <p:ext uri="{BB962C8B-B14F-4D97-AF65-F5344CB8AC3E}">
        <p14:creationId xmlns:p14="http://schemas.microsoft.com/office/powerpoint/2010/main" val="1196485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32199"/>
            <a:ext cx="12192000" cy="867458"/>
          </a:xfrm>
        </p:spPr>
        <p:txBody>
          <a:bodyPr>
            <a:noAutofit/>
          </a:bodyPr>
          <a:lstStyle/>
          <a:p>
            <a:pPr rtl="1"/>
            <a:r>
              <a:rPr lang="ar-AE" sz="5400" dirty="0"/>
              <a:t>وَمَا يَفْعَلُوا مِنْ خَيْرٍ فَلَنْ يُكْفَرُوهُؕ وَاللّٰهُ </a:t>
            </a:r>
            <a:r>
              <a:rPr lang="ar-AE" sz="5400" dirty="0">
                <a:solidFill>
                  <a:srgbClr val="FF0000"/>
                </a:solidFill>
              </a:rPr>
              <a:t>عَلٖيمٌ</a:t>
            </a:r>
            <a:r>
              <a:rPr lang="ar-AE" sz="5400" dirty="0"/>
              <a:t> بِالْمُتَّقٖينَ</a:t>
            </a:r>
            <a:r>
              <a:rPr lang="ar-AE" sz="5400" b="1" dirty="0"/>
              <a:t>﴿١١٥﴾</a:t>
            </a:r>
            <a:endParaRPr lang="ar-AE" sz="1000" dirty="0"/>
          </a:p>
        </p:txBody>
      </p:sp>
      <p:sp>
        <p:nvSpPr>
          <p:cNvPr id="3" name="Alt Başlık 2"/>
          <p:cNvSpPr>
            <a:spLocks noGrp="1"/>
          </p:cNvSpPr>
          <p:nvPr>
            <p:ph type="subTitle" idx="1"/>
          </p:nvPr>
        </p:nvSpPr>
        <p:spPr>
          <a:xfrm>
            <a:off x="0" y="4676581"/>
            <a:ext cx="12192000" cy="2047604"/>
          </a:xfrm>
        </p:spPr>
        <p:txBody>
          <a:bodyPr>
            <a:normAutofit/>
          </a:bodyPr>
          <a:lstStyle/>
          <a:p>
            <a:r>
              <a:rPr lang="tr-TR" sz="3600" b="1" i="1" dirty="0"/>
              <a:t>﴾115﴿Ne hayır yaparlarsa bilsinler ki karşılıksız bırakılmayacaklardır. Allah kötülükten sakınanları bilir.</a:t>
            </a:r>
            <a:endParaRPr lang="tr-TR" sz="3600" dirty="0"/>
          </a:p>
        </p:txBody>
      </p:sp>
      <p:sp>
        <p:nvSpPr>
          <p:cNvPr id="4" name="Metin kutusu 3"/>
          <p:cNvSpPr txBox="1"/>
          <p:nvPr/>
        </p:nvSpPr>
        <p:spPr>
          <a:xfrm>
            <a:off x="9492343" y="0"/>
            <a:ext cx="2699658" cy="707886"/>
          </a:xfrm>
          <a:prstGeom prst="rect">
            <a:avLst/>
          </a:prstGeom>
          <a:noFill/>
        </p:spPr>
        <p:txBody>
          <a:bodyPr wrap="square" rtlCol="0">
            <a:spAutoFit/>
          </a:bodyPr>
          <a:lstStyle/>
          <a:p>
            <a:r>
              <a:rPr lang="tr-TR" sz="2000" b="1" dirty="0" err="1" smtClean="0"/>
              <a:t>Âl</a:t>
            </a:r>
            <a:r>
              <a:rPr lang="tr-TR" sz="2000" b="1" dirty="0" smtClean="0"/>
              <a:t>-i </a:t>
            </a:r>
            <a:r>
              <a:rPr lang="tr-TR" sz="2000" b="1" dirty="0" err="1" smtClean="0"/>
              <a:t>İmrân</a:t>
            </a:r>
            <a:r>
              <a:rPr lang="tr-TR" sz="2000" b="1" dirty="0" smtClean="0"/>
              <a:t> Suresi 3.Sure</a:t>
            </a:r>
          </a:p>
          <a:p>
            <a:r>
              <a:rPr lang="tr-TR" sz="2000" b="1" dirty="0" smtClean="0"/>
              <a:t>115 . Ayet </a:t>
            </a:r>
            <a:endParaRPr lang="tr-TR" sz="2000" dirty="0"/>
          </a:p>
        </p:txBody>
      </p:sp>
    </p:spTree>
    <p:extLst>
      <p:ext uri="{BB962C8B-B14F-4D97-AF65-F5344CB8AC3E}">
        <p14:creationId xmlns:p14="http://schemas.microsoft.com/office/powerpoint/2010/main" val="8899166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2069241"/>
          </a:xfrm>
        </p:spPr>
        <p:txBody>
          <a:bodyPr>
            <a:noAutofit/>
          </a:bodyPr>
          <a:lstStyle/>
          <a:p>
            <a:pPr rtl="1"/>
            <a:r>
              <a:rPr lang="ar-AE" sz="5400" dirty="0"/>
              <a:t>لَا يَسْتَأْذِنُكَ الَّذٖينَ يُؤْمِنُونَ بِاللّٰهِ وَالْيَوْمِ الْاٰخِرِ اَنْ يُجَاهِدُوا </a:t>
            </a:r>
            <a:r>
              <a:rPr lang="tr-TR" sz="5400" dirty="0" smtClean="0"/>
              <a:t/>
            </a:r>
            <a:br>
              <a:rPr lang="tr-TR" sz="5400" dirty="0" smtClean="0"/>
            </a:br>
            <a:r>
              <a:rPr lang="tr-TR" sz="5400" dirty="0"/>
              <a:t/>
            </a:r>
            <a:br>
              <a:rPr lang="tr-TR" sz="5400" dirty="0"/>
            </a:br>
            <a:r>
              <a:rPr lang="ar-AE" sz="5400" dirty="0" smtClean="0"/>
              <a:t>بِاَمْوَالِهِمْ </a:t>
            </a:r>
            <a:r>
              <a:rPr lang="ar-AE" sz="5400" dirty="0"/>
              <a:t>وَاَنْفُسِهِمْؕ وَاللّٰهُ </a:t>
            </a:r>
            <a:r>
              <a:rPr lang="ar-AE" sz="5400" dirty="0">
                <a:solidFill>
                  <a:srgbClr val="FF0000"/>
                </a:solidFill>
              </a:rPr>
              <a:t>عَلٖيمٌ</a:t>
            </a:r>
            <a:r>
              <a:rPr lang="ar-AE" sz="5400" dirty="0"/>
              <a:t> بِالْمُتَّقٖينَ</a:t>
            </a:r>
            <a:r>
              <a:rPr lang="ar-AE" sz="5400" b="1" dirty="0"/>
              <a:t>﴿٤٤﴾</a:t>
            </a:r>
            <a:endParaRPr lang="ar-AE" sz="1000" dirty="0"/>
          </a:p>
        </p:txBody>
      </p:sp>
      <p:sp>
        <p:nvSpPr>
          <p:cNvPr id="3" name="Alt Başlık 2"/>
          <p:cNvSpPr>
            <a:spLocks noGrp="1"/>
          </p:cNvSpPr>
          <p:nvPr>
            <p:ph type="subTitle" idx="1"/>
          </p:nvPr>
        </p:nvSpPr>
        <p:spPr>
          <a:xfrm>
            <a:off x="0" y="4676581"/>
            <a:ext cx="12192000" cy="2047604"/>
          </a:xfrm>
        </p:spPr>
        <p:txBody>
          <a:bodyPr>
            <a:normAutofit/>
          </a:bodyPr>
          <a:lstStyle/>
          <a:p>
            <a:r>
              <a:rPr lang="tr-TR" sz="3200" b="1" i="1" dirty="0"/>
              <a:t>﴾44﴿Allah’a ve </a:t>
            </a:r>
            <a:r>
              <a:rPr lang="tr-TR" sz="3200" b="1" i="1" dirty="0" err="1"/>
              <a:t>âhiret</a:t>
            </a:r>
            <a:r>
              <a:rPr lang="tr-TR" sz="3200" b="1" i="1" dirty="0"/>
              <a:t> gününe iman edenler, kendilerini mallarıyla ve canlarıyla </a:t>
            </a:r>
            <a:r>
              <a:rPr lang="tr-TR" sz="3200" b="1" i="1" dirty="0" err="1"/>
              <a:t>cihad</a:t>
            </a:r>
            <a:r>
              <a:rPr lang="tr-TR" sz="3200" b="1" i="1" dirty="0"/>
              <a:t> etmekten muaf tutman için senden izin istemezler. Allah, buyruğuna karşı gelmekten sakınanları çok iyi bilir.</a:t>
            </a:r>
            <a:endParaRPr lang="tr-TR" sz="3200" dirty="0"/>
          </a:p>
        </p:txBody>
      </p:sp>
      <p:sp>
        <p:nvSpPr>
          <p:cNvPr id="4" name="Metin kutusu 3"/>
          <p:cNvSpPr txBox="1"/>
          <p:nvPr/>
        </p:nvSpPr>
        <p:spPr>
          <a:xfrm>
            <a:off x="9919063" y="0"/>
            <a:ext cx="2272938" cy="707886"/>
          </a:xfrm>
          <a:prstGeom prst="rect">
            <a:avLst/>
          </a:prstGeom>
          <a:noFill/>
        </p:spPr>
        <p:txBody>
          <a:bodyPr wrap="square" rtlCol="0">
            <a:spAutoFit/>
          </a:bodyPr>
          <a:lstStyle/>
          <a:p>
            <a:r>
              <a:rPr lang="tr-TR" sz="2000" b="1" dirty="0" err="1" smtClean="0"/>
              <a:t>Tevbe</a:t>
            </a:r>
            <a:r>
              <a:rPr lang="tr-TR" sz="2000" b="1" dirty="0" smtClean="0"/>
              <a:t> Suresi 9.Sure</a:t>
            </a:r>
          </a:p>
          <a:p>
            <a:r>
              <a:rPr lang="tr-TR" sz="2000" b="1" dirty="0" smtClean="0"/>
              <a:t>44 . Ayet </a:t>
            </a:r>
            <a:endParaRPr lang="tr-TR" sz="2000" dirty="0"/>
          </a:p>
        </p:txBody>
      </p:sp>
    </p:spTree>
    <p:extLst>
      <p:ext uri="{BB962C8B-B14F-4D97-AF65-F5344CB8AC3E}">
        <p14:creationId xmlns:p14="http://schemas.microsoft.com/office/powerpoint/2010/main" val="16316094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832198"/>
            <a:ext cx="12192000" cy="1842819"/>
          </a:xfrm>
        </p:spPr>
        <p:txBody>
          <a:bodyPr>
            <a:noAutofit/>
          </a:bodyPr>
          <a:lstStyle/>
          <a:p>
            <a:pPr rtl="1"/>
            <a:r>
              <a:rPr lang="ar-AE" sz="5400" dirty="0"/>
              <a:t>لَنْ تَنَالُوا الْبِرَّ حَتّٰى تُنْفِقُوا مِمَّا تُحِبُّونَؕ وَمَا تُنْفِقُوا مِنْ </a:t>
            </a:r>
            <a:r>
              <a:rPr lang="ar-AE" sz="5400" dirty="0" smtClean="0"/>
              <a:t>شَيْءٍ</a:t>
            </a:r>
            <a:r>
              <a:rPr lang="tr-TR" sz="5400" dirty="0" smtClean="0"/>
              <a:t/>
            </a:r>
            <a:br>
              <a:rPr lang="tr-TR" sz="5400" dirty="0" smtClean="0"/>
            </a:br>
            <a:r>
              <a:rPr lang="tr-TR" sz="5400" dirty="0"/>
              <a:t/>
            </a:r>
            <a:br>
              <a:rPr lang="tr-TR" sz="5400" dirty="0"/>
            </a:br>
            <a:r>
              <a:rPr lang="ar-AE" sz="5400" dirty="0" smtClean="0"/>
              <a:t> </a:t>
            </a:r>
            <a:r>
              <a:rPr lang="ar-AE" sz="5400" dirty="0"/>
              <a:t>فَاِنَّ اللّٰهَ بِهٖ </a:t>
            </a:r>
            <a:r>
              <a:rPr lang="ar-AE" sz="5400" dirty="0">
                <a:solidFill>
                  <a:srgbClr val="FF0000"/>
                </a:solidFill>
              </a:rPr>
              <a:t>عَلٖيمٌ</a:t>
            </a:r>
            <a:r>
              <a:rPr lang="ar-AE" sz="5400" b="1" dirty="0"/>
              <a:t>﴿٩٢﴾</a:t>
            </a:r>
            <a:endParaRPr lang="ar-AE" sz="1000" dirty="0"/>
          </a:p>
        </p:txBody>
      </p:sp>
      <p:sp>
        <p:nvSpPr>
          <p:cNvPr id="3" name="Alt Başlık 2"/>
          <p:cNvSpPr>
            <a:spLocks noGrp="1"/>
          </p:cNvSpPr>
          <p:nvPr>
            <p:ph type="subTitle" idx="1"/>
          </p:nvPr>
        </p:nvSpPr>
        <p:spPr>
          <a:xfrm>
            <a:off x="0" y="4676581"/>
            <a:ext cx="12192000" cy="2047604"/>
          </a:xfrm>
        </p:spPr>
        <p:txBody>
          <a:bodyPr>
            <a:normAutofit/>
          </a:bodyPr>
          <a:lstStyle/>
          <a:p>
            <a:r>
              <a:rPr lang="tr-TR" sz="3600" b="1" i="1" dirty="0"/>
              <a:t>﴾92﴿Allah yolunda sevdiğiniz şeylerden harcamadıkça iyiliğe asla eremezsiniz. Ne harcarsanız Allah onu hakkıyla bilir.</a:t>
            </a:r>
            <a:endParaRPr lang="tr-TR" sz="3600" dirty="0"/>
          </a:p>
        </p:txBody>
      </p:sp>
      <p:sp>
        <p:nvSpPr>
          <p:cNvPr id="4" name="Metin kutusu 3"/>
          <p:cNvSpPr txBox="1"/>
          <p:nvPr/>
        </p:nvSpPr>
        <p:spPr>
          <a:xfrm>
            <a:off x="9492343" y="0"/>
            <a:ext cx="2699658" cy="707886"/>
          </a:xfrm>
          <a:prstGeom prst="rect">
            <a:avLst/>
          </a:prstGeom>
          <a:noFill/>
        </p:spPr>
        <p:txBody>
          <a:bodyPr wrap="square" rtlCol="0">
            <a:spAutoFit/>
          </a:bodyPr>
          <a:lstStyle/>
          <a:p>
            <a:r>
              <a:rPr lang="tr-TR" sz="2000" b="1" dirty="0" err="1" smtClean="0"/>
              <a:t>Âl</a:t>
            </a:r>
            <a:r>
              <a:rPr lang="tr-TR" sz="2000" b="1" dirty="0" smtClean="0"/>
              <a:t>-i </a:t>
            </a:r>
            <a:r>
              <a:rPr lang="tr-TR" sz="2000" b="1" dirty="0" err="1" smtClean="0"/>
              <a:t>İmrân</a:t>
            </a:r>
            <a:r>
              <a:rPr lang="tr-TR" sz="2000" b="1" dirty="0" smtClean="0"/>
              <a:t> Suresi 3.Sure</a:t>
            </a:r>
          </a:p>
          <a:p>
            <a:r>
              <a:rPr lang="tr-TR" sz="2000" b="1" dirty="0" smtClean="0"/>
              <a:t>92 . Ayet </a:t>
            </a:r>
            <a:endParaRPr lang="tr-TR" sz="2000" dirty="0"/>
          </a:p>
        </p:txBody>
      </p:sp>
    </p:spTree>
    <p:extLst>
      <p:ext uri="{BB962C8B-B14F-4D97-AF65-F5344CB8AC3E}">
        <p14:creationId xmlns:p14="http://schemas.microsoft.com/office/powerpoint/2010/main" val="41499549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2452418"/>
          </a:xfrm>
        </p:spPr>
        <p:txBody>
          <a:bodyPr>
            <a:noAutofit/>
          </a:bodyPr>
          <a:lstStyle/>
          <a:p>
            <a:pPr rtl="1"/>
            <a:r>
              <a:rPr lang="ar-AE" sz="4400" dirty="0"/>
              <a:t>لِلْفُقَرَٓاءِ الَّذٖينَ اُحْصِرُوا فٖى سَبٖيلِ اللّٰهِ لَا يَسْتَطٖيعُونَ ضَرْبًا فِى </a:t>
            </a:r>
            <a:r>
              <a:rPr lang="ar-AE" sz="4400" dirty="0" smtClean="0"/>
              <a:t>الْاَرْضِ</a:t>
            </a:r>
            <a:r>
              <a:rPr lang="tr-TR" sz="4400" dirty="0" smtClean="0"/>
              <a:t/>
            </a:r>
            <a:br>
              <a:rPr lang="tr-TR" sz="4400" dirty="0" smtClean="0"/>
            </a:br>
            <a:r>
              <a:rPr lang="tr-TR" sz="4400" dirty="0"/>
              <a:t/>
            </a:r>
            <a:br>
              <a:rPr lang="tr-TR" sz="4400" dirty="0"/>
            </a:br>
            <a:r>
              <a:rPr lang="ar-AE" sz="4400" dirty="0" smtClean="0"/>
              <a:t>ؗ </a:t>
            </a:r>
            <a:r>
              <a:rPr lang="ar-AE" sz="4400" dirty="0"/>
              <a:t>يَحْسَبُهُمُ الْجَاهِلُ اَغْنِيَٓاءَ مِنَ التَّعَفُّفِۚ تَعْرِفُهُمْ بِسٖيمٰيهُمْۚ لَا يَسْـَٔلُونَ </a:t>
            </a:r>
            <a:r>
              <a:rPr lang="ar-AE" sz="4400" dirty="0" smtClean="0"/>
              <a:t>النَّاسَ</a:t>
            </a:r>
            <a:r>
              <a:rPr lang="tr-TR" sz="4400" dirty="0" smtClean="0"/>
              <a:t/>
            </a:r>
            <a:br>
              <a:rPr lang="tr-TR" sz="4400" dirty="0" smtClean="0"/>
            </a:br>
            <a:r>
              <a:rPr lang="tr-TR" sz="4400" dirty="0"/>
              <a:t/>
            </a:r>
            <a:br>
              <a:rPr lang="tr-TR" sz="4400" dirty="0"/>
            </a:br>
            <a:r>
              <a:rPr lang="ar-AE" sz="4400" dirty="0" smtClean="0"/>
              <a:t> </a:t>
            </a:r>
            <a:r>
              <a:rPr lang="ar-AE" sz="4400" dirty="0"/>
              <a:t>اِلْحَافًاۜ وَمَا تُنْفِقُوا مِنْ خَيْرٍ فَاِنَّ اللّٰهَ بِهٖ </a:t>
            </a:r>
            <a:r>
              <a:rPr lang="ar-AE" sz="4400" dirty="0">
                <a:solidFill>
                  <a:srgbClr val="FF0000"/>
                </a:solidFill>
              </a:rPr>
              <a:t>عَلٖيمٌ۟</a:t>
            </a:r>
            <a:r>
              <a:rPr lang="ar-AE" sz="4400" b="1" dirty="0"/>
              <a:t>﴿٢٧٣﴾</a:t>
            </a:r>
            <a:endParaRPr lang="ar-AE" sz="800" dirty="0"/>
          </a:p>
        </p:txBody>
      </p:sp>
      <p:sp>
        <p:nvSpPr>
          <p:cNvPr id="3" name="Alt Başlık 2"/>
          <p:cNvSpPr>
            <a:spLocks noGrp="1"/>
          </p:cNvSpPr>
          <p:nvPr>
            <p:ph type="subTitle" idx="1"/>
          </p:nvPr>
        </p:nvSpPr>
        <p:spPr>
          <a:xfrm>
            <a:off x="0" y="4676580"/>
            <a:ext cx="12192000" cy="2181419"/>
          </a:xfrm>
        </p:spPr>
        <p:txBody>
          <a:bodyPr>
            <a:normAutofit/>
          </a:bodyPr>
          <a:lstStyle/>
          <a:p>
            <a:r>
              <a:rPr lang="tr-TR" sz="2800" b="1" i="1" dirty="0"/>
              <a:t>﴾273﴿Kendilerini Allah yoluna adadıklarından seyahat ve ticarete imkân bulamayan yoksullara verin. Yoksulluklarını gizli tuttukları için bilmeyen onları zengin sanır. Kendilerini simalarından tanırsın. Onlar insanlara asla el açmazlar. Hayır için yaptığınız her harcamayı Allah hakkıyla bilmektedir.</a:t>
            </a:r>
            <a:endParaRPr lang="tr-TR" sz="2800" dirty="0"/>
          </a:p>
        </p:txBody>
      </p:sp>
      <p:sp>
        <p:nvSpPr>
          <p:cNvPr id="4" name="Metin kutusu 3"/>
          <p:cNvSpPr txBox="1"/>
          <p:nvPr/>
        </p:nvSpPr>
        <p:spPr>
          <a:xfrm>
            <a:off x="9601201" y="0"/>
            <a:ext cx="2590800" cy="707886"/>
          </a:xfrm>
          <a:prstGeom prst="rect">
            <a:avLst/>
          </a:prstGeom>
          <a:noFill/>
        </p:spPr>
        <p:txBody>
          <a:bodyPr wrap="square" rtlCol="0">
            <a:spAutoFit/>
          </a:bodyPr>
          <a:lstStyle/>
          <a:p>
            <a:r>
              <a:rPr lang="tr-TR" sz="2000" b="1" dirty="0" smtClean="0"/>
              <a:t>Bakara Suresi </a:t>
            </a:r>
            <a:r>
              <a:rPr lang="tr-TR" sz="2000" b="1" dirty="0"/>
              <a:t>2</a:t>
            </a:r>
            <a:r>
              <a:rPr lang="tr-TR" sz="2000" b="1" dirty="0" smtClean="0"/>
              <a:t>.Sure</a:t>
            </a:r>
          </a:p>
          <a:p>
            <a:r>
              <a:rPr lang="tr-TR" sz="2000" b="1" dirty="0" smtClean="0"/>
              <a:t>273 . Ayet </a:t>
            </a:r>
            <a:endParaRPr lang="tr-TR" sz="2000" dirty="0"/>
          </a:p>
        </p:txBody>
      </p:sp>
    </p:spTree>
    <p:extLst>
      <p:ext uri="{BB962C8B-B14F-4D97-AF65-F5344CB8AC3E}">
        <p14:creationId xmlns:p14="http://schemas.microsoft.com/office/powerpoint/2010/main" val="16381668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868944"/>
          </a:xfrm>
        </p:spPr>
        <p:txBody>
          <a:bodyPr>
            <a:noAutofit/>
          </a:bodyPr>
          <a:lstStyle/>
          <a:p>
            <a:pPr rtl="1"/>
            <a:r>
              <a:rPr lang="ar-AE" sz="4000" dirty="0"/>
              <a:t>يَسْـَٔلُونَكَ مَاذَا يُنْفِقُونَؕ قُلْ مَٓا اَنْفَقْتُمْ مِنْ خَيْرٍ فَلِلْوَالِدَيْنِ وَالْاَقْرَبٖينَ وَالْيَتَامٰى </a:t>
            </a:r>
            <a:r>
              <a:rPr lang="tr-TR" sz="4000" dirty="0" smtClean="0"/>
              <a:t/>
            </a:r>
            <a:br>
              <a:rPr lang="tr-TR" sz="4000" dirty="0" smtClean="0"/>
            </a:br>
            <a:r>
              <a:rPr lang="tr-TR" sz="4000" dirty="0"/>
              <a:t/>
            </a:r>
            <a:br>
              <a:rPr lang="tr-TR" sz="4000" dirty="0"/>
            </a:br>
            <a:r>
              <a:rPr lang="ar-AE" sz="4000" dirty="0" smtClean="0"/>
              <a:t>وَالْمَسَاكٖينِ </a:t>
            </a:r>
            <a:r>
              <a:rPr lang="ar-AE" sz="4000" dirty="0"/>
              <a:t>وَابْنِ السَّبٖيلِؕ وَمَا تَفْعَلُوا مِنْ خَيْرٍ فَاِنَّ اللّٰهَ بِهٖ </a:t>
            </a:r>
            <a:r>
              <a:rPr lang="ar-AE" sz="4000" dirty="0">
                <a:solidFill>
                  <a:srgbClr val="FF0000"/>
                </a:solidFill>
              </a:rPr>
              <a:t>عَلٖيم</a:t>
            </a:r>
            <a:r>
              <a:rPr lang="ar-AE" sz="4000" dirty="0"/>
              <a:t>ٌ</a:t>
            </a:r>
            <a:r>
              <a:rPr lang="ar-AE" sz="4000" b="1" dirty="0"/>
              <a:t>﴿٢١٥﴾</a:t>
            </a:r>
            <a:endParaRPr lang="ar-AE" sz="700" dirty="0"/>
          </a:p>
        </p:txBody>
      </p:sp>
      <p:sp>
        <p:nvSpPr>
          <p:cNvPr id="3" name="Alt Başlık 2"/>
          <p:cNvSpPr>
            <a:spLocks noGrp="1"/>
          </p:cNvSpPr>
          <p:nvPr>
            <p:ph type="subTitle" idx="1"/>
          </p:nvPr>
        </p:nvSpPr>
        <p:spPr>
          <a:xfrm>
            <a:off x="0" y="4676581"/>
            <a:ext cx="12192000" cy="2047604"/>
          </a:xfrm>
        </p:spPr>
        <p:txBody>
          <a:bodyPr>
            <a:normAutofit/>
          </a:bodyPr>
          <a:lstStyle/>
          <a:p>
            <a:r>
              <a:rPr lang="tr-TR" sz="3200" b="1" i="1" dirty="0"/>
              <a:t>﴾215﴿Sana ne harcayacaklarını soruyorlar. De ki: “Harcayacağınız mal, ana-baba, yakınlar, öksüzler, yoksullar ve yolcular için olmalıdır. Hayır olarak ne yaparsanız muhakkak ki Allah onu bilir.”</a:t>
            </a:r>
            <a:endParaRPr lang="tr-TR" sz="3200" dirty="0"/>
          </a:p>
        </p:txBody>
      </p:sp>
      <p:sp>
        <p:nvSpPr>
          <p:cNvPr id="4" name="Metin kutusu 3"/>
          <p:cNvSpPr txBox="1"/>
          <p:nvPr/>
        </p:nvSpPr>
        <p:spPr>
          <a:xfrm>
            <a:off x="9601201" y="0"/>
            <a:ext cx="2590800" cy="707886"/>
          </a:xfrm>
          <a:prstGeom prst="rect">
            <a:avLst/>
          </a:prstGeom>
          <a:noFill/>
        </p:spPr>
        <p:txBody>
          <a:bodyPr wrap="square" rtlCol="0">
            <a:spAutoFit/>
          </a:bodyPr>
          <a:lstStyle/>
          <a:p>
            <a:r>
              <a:rPr lang="tr-TR" sz="2000" b="1" dirty="0" smtClean="0"/>
              <a:t>Bakara Suresi </a:t>
            </a:r>
            <a:r>
              <a:rPr lang="tr-TR" sz="2000" b="1" dirty="0"/>
              <a:t>2</a:t>
            </a:r>
            <a:r>
              <a:rPr lang="tr-TR" sz="2000" b="1" dirty="0" smtClean="0"/>
              <a:t>.Sure</a:t>
            </a:r>
          </a:p>
          <a:p>
            <a:r>
              <a:rPr lang="tr-TR" sz="2000" b="1" dirty="0" smtClean="0"/>
              <a:t>215 . Ayet </a:t>
            </a:r>
            <a:endParaRPr lang="tr-TR" sz="2000" dirty="0"/>
          </a:p>
        </p:txBody>
      </p:sp>
    </p:spTree>
    <p:extLst>
      <p:ext uri="{BB962C8B-B14F-4D97-AF65-F5344CB8AC3E}">
        <p14:creationId xmlns:p14="http://schemas.microsoft.com/office/powerpoint/2010/main" val="30698451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2069241"/>
          </a:xfrm>
        </p:spPr>
        <p:txBody>
          <a:bodyPr>
            <a:noAutofit/>
          </a:bodyPr>
          <a:lstStyle/>
          <a:p>
            <a:pPr rtl="1"/>
            <a:r>
              <a:rPr lang="ar-AE" sz="5400" dirty="0"/>
              <a:t>وَمَا كَانَ اللّٰهُ لِيُضِلَّ قَوْماً بَعْدَ اِذْ هَدٰيهُمْ حَتّٰى يُبَيِّنَ لَهُمْ </a:t>
            </a:r>
            <a:r>
              <a:rPr lang="ar-AE" sz="5400" dirty="0" smtClean="0"/>
              <a:t>مَا</a:t>
            </a:r>
            <a:r>
              <a:rPr lang="tr-TR" sz="5400" dirty="0" smtClean="0"/>
              <a:t/>
            </a:r>
            <a:br>
              <a:rPr lang="tr-TR" sz="5400" dirty="0" smtClean="0"/>
            </a:br>
            <a:r>
              <a:rPr lang="tr-TR" sz="5400" dirty="0"/>
              <a:t/>
            </a:r>
            <a:br>
              <a:rPr lang="tr-TR" sz="5400" dirty="0"/>
            </a:br>
            <a:r>
              <a:rPr lang="ar-AE" sz="5400" dirty="0" smtClean="0"/>
              <a:t> </a:t>
            </a:r>
            <a:r>
              <a:rPr lang="ar-AE" sz="5400" dirty="0"/>
              <a:t>يَتَّقُونَؕ اِنَّ اللّٰهَ بِكُلِّ شَيْءٍ </a:t>
            </a:r>
            <a:r>
              <a:rPr lang="ar-AE" sz="5400" dirty="0">
                <a:solidFill>
                  <a:srgbClr val="FF0000"/>
                </a:solidFill>
              </a:rPr>
              <a:t>عَلٖيمٌ</a:t>
            </a:r>
            <a:r>
              <a:rPr lang="ar-AE" sz="5400" b="1" dirty="0"/>
              <a:t>﴿١١٥﴾</a:t>
            </a:r>
            <a:endParaRPr lang="ar-AE" sz="1000" dirty="0"/>
          </a:p>
        </p:txBody>
      </p:sp>
      <p:sp>
        <p:nvSpPr>
          <p:cNvPr id="3" name="Alt Başlık 2"/>
          <p:cNvSpPr>
            <a:spLocks noGrp="1"/>
          </p:cNvSpPr>
          <p:nvPr>
            <p:ph type="subTitle" idx="1"/>
          </p:nvPr>
        </p:nvSpPr>
        <p:spPr>
          <a:xfrm>
            <a:off x="0" y="4676581"/>
            <a:ext cx="12192000" cy="2047604"/>
          </a:xfrm>
        </p:spPr>
        <p:txBody>
          <a:bodyPr>
            <a:normAutofit/>
          </a:bodyPr>
          <a:lstStyle/>
          <a:p>
            <a:r>
              <a:rPr lang="tr-TR" sz="3200" b="1" i="1" dirty="0"/>
              <a:t>﴾115﴿Allah bir topluluğu doğru yola ilettikten sonra, sakınacakları şeylerin neler olduğunu kendilerine açıklamadan, onları yoldan çıkmış sayacak değildir. Kuşkusuz Allah her şeyi en iyi bilmektedir.</a:t>
            </a:r>
            <a:endParaRPr lang="tr-TR" sz="3200" dirty="0"/>
          </a:p>
        </p:txBody>
      </p:sp>
      <p:sp>
        <p:nvSpPr>
          <p:cNvPr id="4" name="Metin kutusu 3"/>
          <p:cNvSpPr txBox="1"/>
          <p:nvPr/>
        </p:nvSpPr>
        <p:spPr>
          <a:xfrm>
            <a:off x="9919063" y="0"/>
            <a:ext cx="2272938" cy="707886"/>
          </a:xfrm>
          <a:prstGeom prst="rect">
            <a:avLst/>
          </a:prstGeom>
          <a:noFill/>
        </p:spPr>
        <p:txBody>
          <a:bodyPr wrap="square" rtlCol="0">
            <a:spAutoFit/>
          </a:bodyPr>
          <a:lstStyle/>
          <a:p>
            <a:r>
              <a:rPr lang="tr-TR" sz="2000" b="1" dirty="0" err="1" smtClean="0"/>
              <a:t>Tevbe</a:t>
            </a:r>
            <a:r>
              <a:rPr lang="tr-TR" sz="2000" b="1" dirty="0" smtClean="0"/>
              <a:t> Suresi 9.Sure</a:t>
            </a:r>
          </a:p>
          <a:p>
            <a:r>
              <a:rPr lang="tr-TR" sz="2000" b="1" dirty="0" smtClean="0"/>
              <a:t>115 . Ayet </a:t>
            </a:r>
            <a:endParaRPr lang="tr-TR" sz="2000" dirty="0"/>
          </a:p>
        </p:txBody>
      </p:sp>
    </p:spTree>
    <p:extLst>
      <p:ext uri="{BB962C8B-B14F-4D97-AF65-F5344CB8AC3E}">
        <p14:creationId xmlns:p14="http://schemas.microsoft.com/office/powerpoint/2010/main" val="24843396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2230244"/>
          </a:xfrm>
        </p:spPr>
        <p:txBody>
          <a:bodyPr>
            <a:noAutofit/>
          </a:bodyPr>
          <a:lstStyle/>
          <a:p>
            <a:pPr rtl="1"/>
            <a:r>
              <a:rPr lang="ar-AE" sz="5400" dirty="0"/>
              <a:t>قُلْ اَتُعَلِّمُونَ اللّٰهَ بِدٖينِكُمْ وَاللّٰهُ يَعْلَمُ مَا فِي السَّمٰوَاتِ وَمَا </a:t>
            </a:r>
            <a:r>
              <a:rPr lang="ar-AE" sz="5400" dirty="0" smtClean="0"/>
              <a:t>فِي</a:t>
            </a:r>
            <a:r>
              <a:rPr lang="tr-TR" sz="5400" dirty="0" smtClean="0"/>
              <a:t/>
            </a:r>
            <a:br>
              <a:rPr lang="tr-TR" sz="5400" dirty="0" smtClean="0"/>
            </a:br>
            <a:r>
              <a:rPr lang="tr-TR" sz="5400" dirty="0"/>
              <a:t/>
            </a:r>
            <a:br>
              <a:rPr lang="tr-TR" sz="5400" dirty="0"/>
            </a:br>
            <a:r>
              <a:rPr lang="ar-AE" sz="5400" dirty="0" smtClean="0"/>
              <a:t> </a:t>
            </a:r>
            <a:r>
              <a:rPr lang="ar-AE" sz="5400" dirty="0"/>
              <a:t>الْاَرْضِؕ وَاللّٰهُ بِكُلِّ شَيْءٍ </a:t>
            </a:r>
            <a:r>
              <a:rPr lang="ar-AE" sz="5400" dirty="0">
                <a:solidFill>
                  <a:srgbClr val="FF0000"/>
                </a:solidFill>
              </a:rPr>
              <a:t>عَلٖيم</a:t>
            </a:r>
            <a:r>
              <a:rPr lang="ar-AE" sz="5400" dirty="0"/>
              <a:t>ٌ</a:t>
            </a:r>
            <a:r>
              <a:rPr lang="ar-AE" sz="5400" b="1" dirty="0"/>
              <a:t>﴿١٦﴾</a:t>
            </a:r>
            <a:endParaRPr lang="ar-AE" sz="1000" dirty="0"/>
          </a:p>
        </p:txBody>
      </p:sp>
      <p:sp>
        <p:nvSpPr>
          <p:cNvPr id="3" name="Alt Başlık 2"/>
          <p:cNvSpPr>
            <a:spLocks noGrp="1"/>
          </p:cNvSpPr>
          <p:nvPr>
            <p:ph type="subTitle" idx="1"/>
          </p:nvPr>
        </p:nvSpPr>
        <p:spPr>
          <a:xfrm>
            <a:off x="0" y="4676581"/>
            <a:ext cx="12192000" cy="2047604"/>
          </a:xfrm>
        </p:spPr>
        <p:txBody>
          <a:bodyPr>
            <a:normAutofit/>
          </a:bodyPr>
          <a:lstStyle/>
          <a:p>
            <a:r>
              <a:rPr lang="tr-TR" sz="2800" b="1" i="1" dirty="0"/>
              <a:t>﴾16﴿De ki: “Allah göklerde ve yerde olanları bildiği halde Allah’a dininizi öğretmeye mi kalkışıyorsunuz! Allah her şeyi bilmektedir.”</a:t>
            </a:r>
            <a:endParaRPr lang="tr-TR" sz="2800" dirty="0"/>
          </a:p>
        </p:txBody>
      </p:sp>
      <p:sp>
        <p:nvSpPr>
          <p:cNvPr id="4" name="Metin kutusu 3"/>
          <p:cNvSpPr txBox="1"/>
          <p:nvPr/>
        </p:nvSpPr>
        <p:spPr>
          <a:xfrm>
            <a:off x="9601201" y="0"/>
            <a:ext cx="2590800" cy="707886"/>
          </a:xfrm>
          <a:prstGeom prst="rect">
            <a:avLst/>
          </a:prstGeom>
          <a:noFill/>
        </p:spPr>
        <p:txBody>
          <a:bodyPr wrap="square" rtlCol="0">
            <a:spAutoFit/>
          </a:bodyPr>
          <a:lstStyle/>
          <a:p>
            <a:r>
              <a:rPr lang="tr-TR" sz="2000" b="1" dirty="0" err="1" smtClean="0"/>
              <a:t>Hucurât</a:t>
            </a:r>
            <a:r>
              <a:rPr lang="tr-TR" sz="2000" b="1" dirty="0" smtClean="0"/>
              <a:t> Suresi 49.Sure</a:t>
            </a:r>
          </a:p>
          <a:p>
            <a:r>
              <a:rPr lang="tr-TR" sz="2000" b="1" dirty="0" smtClean="0"/>
              <a:t>16 . Ayet </a:t>
            </a:r>
            <a:endParaRPr lang="tr-TR" sz="2000" dirty="0"/>
          </a:p>
        </p:txBody>
      </p:sp>
    </p:spTree>
    <p:extLst>
      <p:ext uri="{BB962C8B-B14F-4D97-AF65-F5344CB8AC3E}">
        <p14:creationId xmlns:p14="http://schemas.microsoft.com/office/powerpoint/2010/main" val="2508226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605776"/>
            <a:ext cx="12192000" cy="1755733"/>
          </a:xfrm>
        </p:spPr>
        <p:txBody>
          <a:bodyPr>
            <a:noAutofit/>
          </a:bodyPr>
          <a:lstStyle/>
          <a:p>
            <a:pPr rtl="1"/>
            <a:r>
              <a:rPr lang="ar-AE" sz="4400" dirty="0"/>
              <a:t>وَالَّذٖينَ اٰمَنُوا وَهَاجَرُوا وَجَاهَدُوا فٖي سَبٖيلِ اللّٰهِ وَالَّذٖينَ اٰوَوْا </a:t>
            </a:r>
            <a:r>
              <a:rPr lang="ar-AE" sz="4400" dirty="0" smtClean="0"/>
              <a:t>وَنَصَرُٓوا</a:t>
            </a:r>
            <a:r>
              <a:rPr lang="tr-TR" sz="4400" dirty="0" smtClean="0"/>
              <a:t/>
            </a:r>
            <a:br>
              <a:rPr lang="tr-TR" sz="4400" dirty="0" smtClean="0"/>
            </a:br>
            <a:r>
              <a:rPr lang="tr-TR" sz="4400" dirty="0"/>
              <a:t/>
            </a:r>
            <a:br>
              <a:rPr lang="tr-TR" sz="4400" dirty="0"/>
            </a:br>
            <a:r>
              <a:rPr lang="ar-AE" sz="4400" dirty="0" smtClean="0"/>
              <a:t> </a:t>
            </a:r>
            <a:r>
              <a:rPr lang="ar-AE" sz="4400" dirty="0"/>
              <a:t>اُو۬لٰٓئِكَ هُمُ الْمُؤْمِنُونَ حَقاًّؕ لَهُمْ مَغْفِرَةٌ وَرِزْقٌ كَرٖيمٌ</a:t>
            </a:r>
            <a:r>
              <a:rPr lang="ar-AE" sz="4400" b="1" dirty="0"/>
              <a:t>﴿٧٤﴾</a:t>
            </a:r>
            <a:endParaRPr lang="ar-AE" sz="800" dirty="0"/>
          </a:p>
        </p:txBody>
      </p:sp>
      <p:sp>
        <p:nvSpPr>
          <p:cNvPr id="3" name="Alt Başlık 2"/>
          <p:cNvSpPr>
            <a:spLocks noGrp="1"/>
          </p:cNvSpPr>
          <p:nvPr>
            <p:ph type="subTitle" idx="1"/>
          </p:nvPr>
        </p:nvSpPr>
        <p:spPr>
          <a:xfrm>
            <a:off x="0" y="4676581"/>
            <a:ext cx="12192000" cy="2047604"/>
          </a:xfrm>
        </p:spPr>
        <p:txBody>
          <a:bodyPr>
            <a:normAutofit/>
          </a:bodyPr>
          <a:lstStyle/>
          <a:p>
            <a:r>
              <a:rPr lang="tr-TR" sz="3200" b="1" i="1" dirty="0"/>
              <a:t>﴾74﴿İman edip de hicret edenler, Allah yolunda </a:t>
            </a:r>
            <a:r>
              <a:rPr lang="tr-TR" sz="3200" b="1" i="1" dirty="0" err="1"/>
              <a:t>cihad</a:t>
            </a:r>
            <a:r>
              <a:rPr lang="tr-TR" sz="3200" b="1" i="1" dirty="0"/>
              <a:t> edenlerle onları bağırlarına basanlar ve yardım edenler var ya işte gerçek müminler onlardır; bağışlanma onlar için, büyük lütuf onlar içindir.</a:t>
            </a:r>
            <a:endParaRPr lang="tr-TR" sz="3200" dirty="0"/>
          </a:p>
        </p:txBody>
      </p:sp>
      <p:sp>
        <p:nvSpPr>
          <p:cNvPr id="4" name="Metin kutusu 3"/>
          <p:cNvSpPr txBox="1"/>
          <p:nvPr/>
        </p:nvSpPr>
        <p:spPr>
          <a:xfrm>
            <a:off x="9997439" y="0"/>
            <a:ext cx="2194561" cy="707886"/>
          </a:xfrm>
          <a:prstGeom prst="rect">
            <a:avLst/>
          </a:prstGeom>
          <a:noFill/>
        </p:spPr>
        <p:txBody>
          <a:bodyPr wrap="square" rtlCol="0">
            <a:spAutoFit/>
          </a:bodyPr>
          <a:lstStyle/>
          <a:p>
            <a:r>
              <a:rPr lang="tr-TR" sz="2000" b="1" dirty="0" err="1" smtClean="0"/>
              <a:t>Enfâl</a:t>
            </a:r>
            <a:r>
              <a:rPr lang="tr-TR" sz="2000" b="1" dirty="0" smtClean="0"/>
              <a:t> Suresi 8.Sure</a:t>
            </a:r>
          </a:p>
          <a:p>
            <a:r>
              <a:rPr lang="tr-TR" sz="2000" b="1" dirty="0" smtClean="0"/>
              <a:t>75 . Ayet </a:t>
            </a:r>
            <a:endParaRPr lang="tr-TR" sz="2000" dirty="0"/>
          </a:p>
        </p:txBody>
      </p:sp>
    </p:spTree>
    <p:extLst>
      <p:ext uri="{BB962C8B-B14F-4D97-AF65-F5344CB8AC3E}">
        <p14:creationId xmlns:p14="http://schemas.microsoft.com/office/powerpoint/2010/main" val="1494340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TM04033925[[fn=Damla]]</Template>
  <TotalTime>63</TotalTime>
  <Words>603</Words>
  <Application>Microsoft Office PowerPoint</Application>
  <PresentationFormat>Geniş ekran</PresentationFormat>
  <Paragraphs>74</Paragraphs>
  <Slides>16</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16</vt:i4>
      </vt:variant>
    </vt:vector>
  </HeadingPairs>
  <TitlesOfParts>
    <vt:vector size="21" baseType="lpstr">
      <vt:lpstr>Arial</vt:lpstr>
      <vt:lpstr>Calibri</vt:lpstr>
      <vt:lpstr>Calibri Light</vt:lpstr>
      <vt:lpstr>Times New Roman</vt:lpstr>
      <vt:lpstr>Office Teması</vt:lpstr>
      <vt:lpstr>EL - ALİM</vt:lpstr>
      <vt:lpstr>EL - ALİM</vt:lpstr>
      <vt:lpstr>قُلْ يُحْيٖيهَا الَّـذٖٓي اَنْشَاَهَٓا اَوَّلَ مَرَّةٍؕ وَهُوَ بِكُلِّ خَلْقٍ عَلٖيمٌۙ﴿٧٩﴾</vt:lpstr>
      <vt:lpstr>فَبَدَاَ بِاَوْعِيَتِهِمْ قَبْلَ وِعَٓاءِ اَخٖيهِ ثُمَّ اسْتَخْرَجَهَا مِنْ وِعَٓاءِ اَخٖيهِؕ كَذٰلِكَ كِدْنَا   لِيُوسُفَؕ مَا كَانَ لِيَأْخُذَ اَخَاهُ فٖي دٖينِ الْمَلِكِ اِلَّٓا اَنْ يَشَٓاءَ اللّٰهُؕ نَرْفَعُ دَرَجَاتٍ   مَنْ نَشَٓاءُؕ وَفَوْقَ كُلِّ ذٖي عِلْمٍ عَلٖيمٌ﴿٧٦﴾</vt:lpstr>
      <vt:lpstr>اِنَّ اللّٰهَ عَالِمُ غَيْبِ السَّمٰوَاتِ وَالْاَرْضِؕ اِنَّهُ عَلٖيمٌ بِذَاتِ الصُّدُورِ﴿٣٨﴾</vt:lpstr>
      <vt:lpstr>يَعْلَمُ مَا فِي السَّمٰوَاتِ وَالْاَرْضِ وَيَعْلَمُ مَا تُسِرُّونَ وَمَا   تُعْلِنُونَؕ وَاللّٰهُ عَلٖيمٌ بِذَاتِ الصُّدُورِ﴿٤﴾</vt:lpstr>
      <vt:lpstr>وَاَسِرُّوا قَوْلَكُمْ اَوِ اجْهَرُوا بِهٖؕ اِنَّهُ عَلٖيمٌ بِذَاتِ الصُّدُورِ﴿١٣﴾</vt:lpstr>
      <vt:lpstr>وَلَنْ يَتَمَنَّوْهُ اَبَدًا بِمَا قَدَّمَتْ اَيْدٖيهِمْۜ وَاللّٰهُ عَلٖيمٌ بِالظَّالِمٖينَ﴿٩٥﴾</vt:lpstr>
      <vt:lpstr>وَمَا يَفْعَلُوا مِنْ خَيْرٍ فَلَنْ يُكْفَرُوهُؕ وَاللّٰهُ عَلٖيمٌ بِالْمُتَّقٖينَ﴿١١٥﴾</vt:lpstr>
      <vt:lpstr>لَا يَسْتَأْذِنُكَ الَّذٖينَ يُؤْمِنُونَ بِاللّٰهِ وَالْيَوْمِ الْاٰخِرِ اَنْ يُجَاهِدُوا   بِاَمْوَالِهِمْ وَاَنْفُسِهِمْؕ وَاللّٰهُ عَلٖيمٌ بِالْمُتَّقٖينَ﴿٤٤﴾</vt:lpstr>
      <vt:lpstr>لَنْ تَنَالُوا الْبِرَّ حَتّٰى تُنْفِقُوا مِمَّا تُحِبُّونَؕ وَمَا تُنْفِقُوا مِنْ شَيْءٍ   فَاِنَّ اللّٰهَ بِهٖ عَلٖيمٌ﴿٩٢﴾</vt:lpstr>
      <vt:lpstr>لِلْفُقَرَٓاءِ الَّذٖينَ اُحْصِرُوا فٖى سَبٖيلِ اللّٰهِ لَا يَسْتَطٖيعُونَ ضَرْبًا فِى الْاَرْضِ  ؗ يَحْسَبُهُمُ الْجَاهِلُ اَغْنِيَٓاءَ مِنَ التَّعَفُّفِۚ تَعْرِفُهُمْ بِسٖيمٰيهُمْۚ لَا يَسْـَٔلُونَ النَّاسَ   اِلْحَافًاۜ وَمَا تُنْفِقُوا مِنْ خَيْرٍ فَاِنَّ اللّٰهَ بِهٖ عَلٖيمٌ۟﴿٢٧٣﴾</vt:lpstr>
      <vt:lpstr>يَسْـَٔلُونَكَ مَاذَا يُنْفِقُونَؕ قُلْ مَٓا اَنْفَقْتُمْ مِنْ خَيْرٍ فَلِلْوَالِدَيْنِ وَالْاَقْرَبٖينَ وَالْيَتَامٰى   وَالْمَسَاكٖينِ وَابْنِ السَّبٖيلِؕ وَمَا تَفْعَلُوا مِنْ خَيْرٍ فَاِنَّ اللّٰهَ بِهٖ عَلٖيمٌ﴿٢١٥﴾</vt:lpstr>
      <vt:lpstr>وَمَا كَانَ اللّٰهُ لِيُضِلَّ قَوْماً بَعْدَ اِذْ هَدٰيهُمْ حَتّٰى يُبَيِّنَ لَهُمْ مَا   يَتَّقُونَؕ اِنَّ اللّٰهَ بِكُلِّ شَيْءٍ عَلٖيمٌ﴿١١٥﴾</vt:lpstr>
      <vt:lpstr>قُلْ اَتُعَلِّمُونَ اللّٰهَ بِدٖينِكُمْ وَاللّٰهُ يَعْلَمُ مَا فِي السَّمٰوَاتِ وَمَا فِي   الْاَرْضِؕ وَاللّٰهُ بِكُلِّ شَيْءٍ عَلٖيمٌ﴿١٦﴾</vt:lpstr>
      <vt:lpstr>وَالَّذٖينَ اٰمَنُوا وَهَاجَرُوا وَجَاهَدُوا فٖي سَبٖيلِ اللّٰهِ وَالَّذٖينَ اٰوَوْا وَنَصَرُٓوا   اُو۬لٰٓئِكَ هُمُ الْمُؤْمِنُونَ حَقاًّؕ لَهُمْ مَغْفِرَةٌ وَرِزْقٌ كَرٖيمٌ﴿٧٤﴾</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 ALİM</dc:title>
  <dc:creator>harun</dc:creator>
  <cp:lastModifiedBy>User</cp:lastModifiedBy>
  <cp:revision>10</cp:revision>
  <dcterms:created xsi:type="dcterms:W3CDTF">2025-12-23T12:42:57Z</dcterms:created>
  <dcterms:modified xsi:type="dcterms:W3CDTF">2025-12-24T16:40:46Z</dcterms:modified>
</cp:coreProperties>
</file>